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jhyXNgklONmfLbrD7f411FgOU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394467-4773-4C93-B2C1-C33B8EB0516B}">
  <a:tblStyle styleId="{54394467-4773-4C93-B2C1-C33B8EB05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4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Merriweather-boldItalic.fntdata"/><Relationship Id="rId24" Type="http://schemas.openxmlformats.org/officeDocument/2006/relationships/font" Target="fonts/Raleway-regular.fntdata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48" Type="http://customschemas.google.com/relationships/presentationmetadata" Target="metadata"/><Relationship Id="rId25" Type="http://schemas.openxmlformats.org/officeDocument/2006/relationships/font" Target="fonts/Raleway-bold.fntdata"/><Relationship Id="rId47" Type="http://schemas.openxmlformats.org/officeDocument/2006/relationships/font" Target="fonts/OpenSans-bold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Oishi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Sushant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propose a </a:t>
            </a:r>
            <a:r>
              <a:rPr lang="en"/>
              <a:t>point</a:t>
            </a:r>
            <a:r>
              <a:rPr lang="en"/>
              <a:t> cloud based pointnet architecture in our project.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This helps us to get a unified approach for classification of 3 Dimensional Brain MRI images, and can be expanded to other kinds of 3d classification tasks.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have analysed visualisations on basis of various metrics for a better understanding of our model’s performance and also compared with some alternate approaches.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/>
              <a:t>Sushant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/>
              <a:t>We plan to expand the functionality of the deployed web application by adding suggestions for treatment method, doctor, hospitals according to location,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/>
              <a:t>We also wish to enhance results by trying out more novel architectures based on 3d </a:t>
            </a:r>
            <a:r>
              <a:rPr lang="en"/>
              <a:t>convolutional</a:t>
            </a:r>
            <a:r>
              <a:rPr lang="en"/>
              <a:t> layers, graph based neural networks, temporal networks,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0066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are some notable references which have helped us for the project understanding and during building stage.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07e6c54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07e6c54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08365586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08365586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Sivani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836558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836558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exploration : HGG+LGG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Preprocessing : was stored as NIfTI files. 3D image was converted into points and stored as numpy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Modeling : PointNet &amp; ResNet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Anniket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8" name="Google Shape;118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6" name="Google Shape;126;p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7" name="Google Shape;67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0" name="Google Shape;90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7" name="Google Shape;97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5" name="Google Shape;105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1" name="Google Shape;111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andrewmvd/brain-tumor-segmentation-in-mri-brats-201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26400" y="688475"/>
            <a:ext cx="52950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4200">
                <a:latin typeface="Merriweather"/>
                <a:ea typeface="Merriweather"/>
                <a:cs typeface="Merriweather"/>
                <a:sym typeface="Merriweather"/>
              </a:rPr>
              <a:t>BRAIN TUMOR </a:t>
            </a:r>
            <a:endParaRPr b="1" sz="4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4200">
                <a:latin typeface="Merriweather"/>
                <a:ea typeface="Merriweather"/>
                <a:cs typeface="Merriweather"/>
                <a:sym typeface="Merriweather"/>
              </a:rPr>
              <a:t>CLASSIFICATION</a:t>
            </a:r>
            <a:endParaRPr sz="4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075950" y="3149800"/>
            <a:ext cx="29304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79">
                <a:latin typeface="Roboto"/>
                <a:ea typeface="Roboto"/>
                <a:cs typeface="Roboto"/>
                <a:sym typeface="Roboto"/>
              </a:rPr>
              <a:t>Group 9 :  </a:t>
            </a:r>
            <a:endParaRPr b="1" sz="167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679">
                <a:latin typeface="Roboto"/>
                <a:ea typeface="Roboto"/>
                <a:cs typeface="Roboto"/>
                <a:sym typeface="Roboto"/>
              </a:rPr>
              <a:t>                 Anniket Jain</a:t>
            </a:r>
            <a:endParaRPr b="1" sz="167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679">
                <a:latin typeface="Roboto"/>
                <a:ea typeface="Roboto"/>
                <a:cs typeface="Roboto"/>
                <a:sym typeface="Roboto"/>
              </a:rPr>
              <a:t>                 Oishi Saha</a:t>
            </a:r>
            <a:endParaRPr b="1" sz="167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679">
                <a:latin typeface="Roboto"/>
                <a:ea typeface="Roboto"/>
                <a:cs typeface="Roboto"/>
                <a:sym typeface="Roboto"/>
              </a:rPr>
              <a:t>                 Santhoshi Priya G</a:t>
            </a:r>
            <a:endParaRPr b="1" sz="167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679">
                <a:latin typeface="Roboto"/>
                <a:ea typeface="Roboto"/>
                <a:cs typeface="Roboto"/>
                <a:sym typeface="Roboto"/>
              </a:rPr>
              <a:t>                 Sivani Papini</a:t>
            </a:r>
            <a:endParaRPr b="1" sz="167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679">
                <a:latin typeface="Roboto"/>
                <a:ea typeface="Roboto"/>
                <a:cs typeface="Roboto"/>
                <a:sym typeface="Roboto"/>
              </a:rPr>
              <a:t>                 V Sushant</a:t>
            </a:r>
            <a:endParaRPr sz="2400"/>
          </a:p>
        </p:txBody>
      </p:sp>
      <p:pic>
        <p:nvPicPr>
          <p:cNvPr id="136" name="Google Shape;13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5" y="3653400"/>
            <a:ext cx="1529800" cy="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idx="1" type="body"/>
          </p:nvPr>
        </p:nvSpPr>
        <p:spPr>
          <a:xfrm>
            <a:off x="289450" y="322850"/>
            <a:ext cx="35958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basic transformation-net(T-net) block was defined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used a classification network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This network uses a shared MLP to map each of the ‘n’ points from three dimensions (x,y,z) to 64 dimensions, and this is again mapped to 1024 dimensions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Then max pooling is used to create a global feature vector.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Finally, a 3-layer fully-connected network is used to map those global feature vector to k output classification scores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 the main network, T-net blocks were dropped in layers in the graph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350" y="516700"/>
            <a:ext cx="4872250" cy="399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33" name="Google Shape;233;p9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6">
            <a:off x="6179801" y="261466"/>
            <a:ext cx="1077273" cy="38268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>
            <p:ph type="title"/>
          </p:nvPr>
        </p:nvSpPr>
        <p:spPr>
          <a:xfrm>
            <a:off x="5656288" y="275650"/>
            <a:ext cx="2124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Small snippet of our model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937400" y="1195175"/>
            <a:ext cx="3750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900"/>
              <a:t>Train Accuracy - 70.67%           Test Accuracy - 60%</a:t>
            </a:r>
            <a:endParaRPr sz="6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>
            <a:off x="560100" y="249275"/>
            <a:ext cx="81939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/>
              <a:t>MODEL EVALUATION</a:t>
            </a:r>
            <a:endParaRPr b="1" sz="2500"/>
          </a:p>
        </p:txBody>
      </p:sp>
      <p:pic>
        <p:nvPicPr>
          <p:cNvPr id="241" name="Google Shape;2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75" y="2354850"/>
            <a:ext cx="3363876" cy="21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00" y="2555375"/>
            <a:ext cx="3841500" cy="17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4989388" y="1604525"/>
            <a:ext cx="3841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717"/>
              <a:t>Plot of Training loss &amp; Validation loss vs. Epochs</a:t>
            </a:r>
            <a:endParaRPr sz="1717"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419525" y="1925750"/>
            <a:ext cx="3841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Classification Report</a:t>
            </a:r>
            <a:endParaRPr sz="6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823850" y="2643126"/>
            <a:ext cx="72474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Meet Marcos.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also implemented 3D-ResNet model based on 3D CNNs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From the above table, it is clear that PointNet model </a:t>
            </a:r>
            <a:r>
              <a:rPr lang="en" sz="1700"/>
              <a:t>performs</a:t>
            </a:r>
            <a:r>
              <a:rPr lang="en" sz="1700"/>
              <a:t> better than ResNet18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0" name="Google Shape;250;p11"/>
          <p:cNvSpPr txBox="1"/>
          <p:nvPr>
            <p:ph type="title"/>
          </p:nvPr>
        </p:nvSpPr>
        <p:spPr>
          <a:xfrm>
            <a:off x="456450" y="215900"/>
            <a:ext cx="8149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/>
              <a:t>MODEL COMPARISON</a:t>
            </a:r>
            <a:endParaRPr b="1" sz="2500"/>
          </a:p>
        </p:txBody>
      </p:sp>
      <p:graphicFrame>
        <p:nvGraphicFramePr>
          <p:cNvPr id="251" name="Google Shape;251;p11"/>
          <p:cNvGraphicFramePr/>
          <p:nvPr/>
        </p:nvGraphicFramePr>
        <p:xfrm>
          <a:off x="1814275" y="116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{54394467-4773-4C93-B2C1-C33B8EB0516B}</a:tableStyleId>
              </a:tblPr>
              <a:tblGrid>
                <a:gridCol w="1811275"/>
                <a:gridCol w="1811275"/>
                <a:gridCol w="1811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Train Accuracy 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Test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Accuracy 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PointNet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ResNet18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47.08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53.33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405675" y="695650"/>
            <a:ext cx="82164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/>
              <a:t>CONCLUSION</a:t>
            </a:r>
            <a:endParaRPr b="1" sz="2500"/>
          </a:p>
        </p:txBody>
      </p:sp>
      <p:sp>
        <p:nvSpPr>
          <p:cNvPr id="257" name="Google Shape;257;p12"/>
          <p:cNvSpPr txBox="1"/>
          <p:nvPr>
            <p:ph idx="1" type="body"/>
          </p:nvPr>
        </p:nvSpPr>
        <p:spPr>
          <a:xfrm>
            <a:off x="658150" y="1545025"/>
            <a:ext cx="71616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project, we proposed a deep neural network architecture - </a:t>
            </a:r>
            <a:r>
              <a:rPr b="1" lang="en" sz="1800"/>
              <a:t>PointNet</a:t>
            </a:r>
            <a:r>
              <a:rPr lang="en" sz="1800"/>
              <a:t> that directly consumes point cloud.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network helps us to get an unified approach for 3D recognition task - object classification.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also did theoretical analysis and visualizations towards understanding our model.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idx="1" type="body"/>
          </p:nvPr>
        </p:nvSpPr>
        <p:spPr>
          <a:xfrm>
            <a:off x="823850" y="1180225"/>
            <a:ext cx="73266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Web App</a:t>
            </a:r>
            <a:r>
              <a:rPr lang="en" sz="1700"/>
              <a:t>: Along with the grade of the tumor, it could also display the most feasible treatment method and doctor/hospital according to their location.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</a:t>
            </a:r>
            <a:r>
              <a:rPr lang="en" sz="1700"/>
              <a:t> : We have tried point based network and 3D Convolutional layers based network. Further, Graph based neural networks can be used for for the same task.</a:t>
            </a:r>
            <a:endParaRPr sz="1700"/>
          </a:p>
        </p:txBody>
      </p:sp>
      <p:sp>
        <p:nvSpPr>
          <p:cNvPr id="263" name="Google Shape;263;p13"/>
          <p:cNvSpPr txBox="1"/>
          <p:nvPr>
            <p:ph type="title"/>
          </p:nvPr>
        </p:nvSpPr>
        <p:spPr>
          <a:xfrm>
            <a:off x="1939600" y="588125"/>
            <a:ext cx="4776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/>
              <a:t>FUTURE ENHANCEMENT</a:t>
            </a:r>
            <a:endParaRPr b="1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823850" y="1213450"/>
            <a:ext cx="7381200" cy="3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[1] BraTS Dataset : </a:t>
            </a:r>
            <a:r>
              <a:rPr lang="en" sz="1700" u="sng">
                <a:solidFill>
                  <a:srgbClr val="009384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https://www.kaggle.com/andrewmvd/brain-tumor-segmentation-in-mri-brats-2015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[2] David Griffiths, Point cloud classification using Point Net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[3] Luis Gonzales, An in-depth look at point net, April 2019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[4] R.Qi Charles, Hao Su, Mo Kaichun, Leonidas J. Guibas, PointNet : Deep Learning on Point Sets for #D Classification and Segmentation, IEEE 2017 CVPR</a:t>
            </a:r>
            <a:endParaRPr sz="1700"/>
          </a:p>
        </p:txBody>
      </p:sp>
      <p:sp>
        <p:nvSpPr>
          <p:cNvPr id="269" name="Google Shape;269;p14"/>
          <p:cNvSpPr txBox="1"/>
          <p:nvPr>
            <p:ph type="title"/>
          </p:nvPr>
        </p:nvSpPr>
        <p:spPr>
          <a:xfrm>
            <a:off x="667975" y="326950"/>
            <a:ext cx="77820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/>
              <a:t>REFERENCE</a:t>
            </a:r>
            <a:endParaRPr b="1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07e6c5479_0_6"/>
          <p:cNvSpPr txBox="1"/>
          <p:nvPr>
            <p:ph type="title"/>
          </p:nvPr>
        </p:nvSpPr>
        <p:spPr>
          <a:xfrm>
            <a:off x="2244300" y="19213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DEPLOYMENT</a:t>
            </a:r>
            <a:endParaRPr b="1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08365586d_5_0"/>
          <p:cNvSpPr txBox="1"/>
          <p:nvPr>
            <p:ph type="title"/>
          </p:nvPr>
        </p:nvSpPr>
        <p:spPr>
          <a:xfrm>
            <a:off x="2184000" y="16789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600"/>
              <a:t>Thank You</a:t>
            </a:r>
            <a:endParaRPr b="1"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2070175" y="787650"/>
            <a:ext cx="4587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"/>
          <p:cNvSpPr txBox="1"/>
          <p:nvPr>
            <p:ph idx="4294967295" type="body"/>
          </p:nvPr>
        </p:nvSpPr>
        <p:spPr>
          <a:xfrm>
            <a:off x="1257825" y="19038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brain tumor is an abnormal mass of tissue in which cells grow and multiply uncontrollably.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Glioma is a common type of brain tumour in adults,treatment of which is surgical and demands adjuvant therapy for most of the circumstances.</a:t>
            </a:r>
            <a:endParaRPr sz="1700">
              <a:solidFill>
                <a:srgbClr val="636C8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They come in a variety of kinds and grades and are further classified as High Grade(which is cancerous) and Low Grade.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525" y="162725"/>
            <a:ext cx="47902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8" name="Google Shape;148;p3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2895125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Business Statement</a:t>
            </a:r>
            <a:endParaRPr b="1" i="0" sz="26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3"/>
          <p:cNvSpPr txBox="1"/>
          <p:nvPr>
            <p:ph idx="4294967295" type="body"/>
          </p:nvPr>
        </p:nvSpPr>
        <p:spPr>
          <a:xfrm>
            <a:off x="2855550" y="1731801"/>
            <a:ext cx="34329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Diagnosing the grade of brain tumor beforehand and  getting treated accordingly is a must.</a:t>
            </a:r>
            <a:endParaRPr sz="14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Despite advances in medical image analysis and gliomas research, accurate diagnosis is still a challenge, which we hope to solve.  </a:t>
            </a:r>
            <a:endParaRPr sz="1200">
              <a:solidFill>
                <a:srgbClr val="9E9E9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525" y="162725"/>
            <a:ext cx="47902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6" name="Google Shape;156;p4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2895125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Solution Statement</a:t>
            </a:r>
            <a:endParaRPr b="1" i="0" sz="26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4"/>
          <p:cNvSpPr txBox="1"/>
          <p:nvPr>
            <p:ph idx="4294967295" type="body"/>
          </p:nvPr>
        </p:nvSpPr>
        <p:spPr>
          <a:xfrm>
            <a:off x="2855550" y="1731801"/>
            <a:ext cx="34329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Used BraTS 2019 dataset which contains 3D MRI medical images of glioma brain tumor.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We propose an </a:t>
            </a:r>
            <a:r>
              <a:rPr b="1"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“Point cloud classification with PointNet” </a:t>
            </a: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for the classification and analysis , which would be of great help for radiologist.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Predicting and displaying if it is a low grade or high grade glioma using a web app.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710850" y="382100"/>
            <a:ext cx="7722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RESEARCH DONE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503" name="adj1"/>
              <a:gd fmla="val 6320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CNN-LSTM: Cascaded Framework For Brain Tumour Classification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" name="Google Shape;168;p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8421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PointNet: Deep Learning on Point Sets for 3D Classification and Segmentation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22222"/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61207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4998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Word-level Deep Sign Language Recognition from Video: A New Large-scale Dataset and Methods Comparison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3742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22222"/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8365586d_2_0"/>
          <p:cNvSpPr txBox="1"/>
          <p:nvPr>
            <p:ph type="title"/>
          </p:nvPr>
        </p:nvSpPr>
        <p:spPr>
          <a:xfrm>
            <a:off x="773700" y="450450"/>
            <a:ext cx="7596600" cy="8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SOLUTION WORKFLOW</a:t>
            </a:r>
            <a:endParaRPr b="1" sz="2500"/>
          </a:p>
        </p:txBody>
      </p:sp>
      <p:grpSp>
        <p:nvGrpSpPr>
          <p:cNvPr id="175" name="Google Shape;175;gf08365586d_2_0"/>
          <p:cNvGrpSpPr/>
          <p:nvPr/>
        </p:nvGrpSpPr>
        <p:grpSpPr>
          <a:xfrm>
            <a:off x="0" y="2072114"/>
            <a:ext cx="2214600" cy="3217636"/>
            <a:chOff x="0" y="1189989"/>
            <a:chExt cx="2214600" cy="3217636"/>
          </a:xfrm>
        </p:grpSpPr>
        <p:sp>
          <p:nvSpPr>
            <p:cNvPr id="176" name="Google Shape;176;gf08365586d_2_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gf08365586d_2_0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gf08365586d_2_0"/>
          <p:cNvGrpSpPr/>
          <p:nvPr/>
        </p:nvGrpSpPr>
        <p:grpSpPr>
          <a:xfrm>
            <a:off x="1862050" y="2072113"/>
            <a:ext cx="2064000" cy="3217750"/>
            <a:chOff x="1797500" y="1189875"/>
            <a:chExt cx="2064000" cy="3217750"/>
          </a:xfrm>
        </p:grpSpPr>
        <p:sp>
          <p:nvSpPr>
            <p:cNvPr id="179" name="Google Shape;179;gf08365586d_2_0"/>
            <p:cNvSpPr/>
            <p:nvPr/>
          </p:nvSpPr>
          <p:spPr>
            <a:xfrm>
              <a:off x="1797500" y="11898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gf08365586d_2_0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Preparation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gf08365586d_2_0"/>
          <p:cNvGrpSpPr/>
          <p:nvPr/>
        </p:nvGrpSpPr>
        <p:grpSpPr>
          <a:xfrm>
            <a:off x="3516750" y="2072013"/>
            <a:ext cx="2064000" cy="3217725"/>
            <a:chOff x="3516750" y="1189775"/>
            <a:chExt cx="2064000" cy="3217725"/>
          </a:xfrm>
        </p:grpSpPr>
        <p:sp>
          <p:nvSpPr>
            <p:cNvPr id="182" name="Google Shape;182;gf08365586d_2_0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gf08365586d_2_0"/>
            <p:cNvSpPr txBox="1"/>
            <p:nvPr/>
          </p:nvSpPr>
          <p:spPr>
            <a:xfrm>
              <a:off x="3736500" y="2057000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Modeling : PointNet 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ResNet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gf08365586d_2_0"/>
          <p:cNvGrpSpPr/>
          <p:nvPr/>
        </p:nvGrpSpPr>
        <p:grpSpPr>
          <a:xfrm>
            <a:off x="6882900" y="2072025"/>
            <a:ext cx="2064000" cy="3217850"/>
            <a:chOff x="6874025" y="1189775"/>
            <a:chExt cx="2064000" cy="3217850"/>
          </a:xfrm>
        </p:grpSpPr>
        <p:sp>
          <p:nvSpPr>
            <p:cNvPr id="185" name="Google Shape;185;gf08365586d_2_0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f08365586d_2_0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gf08365586d_2_0"/>
          <p:cNvGrpSpPr/>
          <p:nvPr/>
        </p:nvGrpSpPr>
        <p:grpSpPr>
          <a:xfrm>
            <a:off x="5195350" y="2072025"/>
            <a:ext cx="2064000" cy="3217725"/>
            <a:chOff x="5195350" y="1189775"/>
            <a:chExt cx="2064000" cy="3217725"/>
          </a:xfrm>
        </p:grpSpPr>
        <p:sp>
          <p:nvSpPr>
            <p:cNvPr id="188" name="Google Shape;188;gf08365586d_2_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gf08365586d_2_0"/>
            <p:cNvSpPr txBox="1"/>
            <p:nvPr/>
          </p:nvSpPr>
          <p:spPr>
            <a:xfrm>
              <a:off x="5415100" y="2057000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83100" y="197825"/>
            <a:ext cx="8631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 DATA UNDERSTANDING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96" name="Google Shape;19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7" name="Google Shape;197;p6"/>
            <p:cNvPicPr preferRelativeResize="0"/>
            <p:nvPr/>
          </p:nvPicPr>
          <p:blipFill rotWithShape="1">
            <a:blip r:embed="rId4">
              <a:alphaModFix/>
            </a:blip>
            <a:srcRect b="10011" l="9243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9" name="Google Shape;1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6600" y="2938725"/>
            <a:ext cx="1981625" cy="18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>
            <p:ph type="title"/>
          </p:nvPr>
        </p:nvSpPr>
        <p:spPr>
          <a:xfrm>
            <a:off x="6844800" y="2571750"/>
            <a:ext cx="2069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000">
                <a:solidFill>
                  <a:srgbClr val="000000"/>
                </a:solidFill>
              </a:rPr>
              <a:t>2D view of MRI image - flair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256200" y="917075"/>
            <a:ext cx="86316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Brain tumor images are stored as 3D NIfTI files which stores MRI scans of brain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Each tumor image is stored as a 240 x 240 x 155 integer array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335 such image are available in BraTS 2019 dataset labelled as LGG and HGG with 76 and 259 images respectively.</a:t>
            </a:r>
            <a:r>
              <a:rPr lang="en" sz="1700"/>
              <a:t> </a:t>
            </a:r>
            <a:endParaRPr sz="1700"/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488" y="2480061"/>
            <a:ext cx="2212050" cy="2504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3" name="Google Shape;203;p6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6">
            <a:off x="4113276" y="2438641"/>
            <a:ext cx="1077273" cy="38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5" y="2480086"/>
            <a:ext cx="2212050" cy="2504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5" name="Google Shape;205;p6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6">
            <a:off x="695276" y="2380416"/>
            <a:ext cx="1077273" cy="38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1700" y="2938725"/>
            <a:ext cx="1981625" cy="18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>
            <p:ph type="title"/>
          </p:nvPr>
        </p:nvSpPr>
        <p:spPr>
          <a:xfrm>
            <a:off x="287325" y="2571750"/>
            <a:ext cx="1981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000">
                <a:solidFill>
                  <a:srgbClr val="000000"/>
                </a:solidFill>
              </a:rPr>
              <a:t>3D view of MRI scan - flair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208" name="Google Shape;208;p6"/>
          <p:cNvSpPr txBox="1"/>
          <p:nvPr>
            <p:ph type="title"/>
          </p:nvPr>
        </p:nvSpPr>
        <p:spPr>
          <a:xfrm>
            <a:off x="3765138" y="2578150"/>
            <a:ext cx="1981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000">
                <a:solidFill>
                  <a:srgbClr val="000000"/>
                </a:solidFill>
              </a:rPr>
              <a:t>Tumor segmented part</a:t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138" y="2911350"/>
            <a:ext cx="1981625" cy="195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484550" y="1231500"/>
            <a:ext cx="80913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Each image was loaded and sampled into a point cloud.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Then added it to a standard python list and converted into a numpy array.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number of points were set as 10000 with 2 classes and the dataset was parsed.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Split ratio : 70% - training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                     20% - validating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                           10% - testing 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" name="Google Shape;215;p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16" name="Google Shape;21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7" name="Google Shape;217;p7"/>
            <p:cNvPicPr preferRelativeResize="0"/>
            <p:nvPr/>
          </p:nvPicPr>
          <p:blipFill rotWithShape="1">
            <a:blip r:embed="rId4">
              <a:alphaModFix/>
            </a:blip>
            <a:srcRect b="10011" l="9243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numpy array :</a:t>
              </a:r>
              <a:endParaRPr b="1" i="0" sz="12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" sz="1200" u="none" cap="none" strike="noStrike">
                  <a:solidFill>
                    <a:srgbClr val="9E9E9E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[0.6041666666666666,</a:t>
              </a:r>
              <a:endParaRPr b="0" i="0" sz="1200" u="none" cap="none" strike="noStrike">
                <a:solidFill>
                  <a:srgbClr val="9E9E9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9E9E9E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 0.6166666666666667,</a:t>
              </a:r>
              <a:endParaRPr b="0" i="0" sz="1200" u="none" cap="none" strike="noStrike">
                <a:solidFill>
                  <a:srgbClr val="9E9E9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9E9E9E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 0.5290322580645161,</a:t>
              </a:r>
              <a:endParaRPr b="0" i="0" sz="1200" u="none" cap="none" strike="noStrike">
                <a:solidFill>
                  <a:srgbClr val="9E9E9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9E9E9E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 0.16183986371379896]</a:t>
              </a:r>
              <a:endParaRPr b="0" i="0" sz="1200" u="none" cap="none" strike="noStrike">
                <a:solidFill>
                  <a:srgbClr val="9E9E9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9E9E9E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=&gt; [x,y,z,grey scale value]</a:t>
              </a:r>
              <a:endParaRPr b="0" i="0" sz="1200" u="none" cap="none" strike="noStrike">
                <a:solidFill>
                  <a:srgbClr val="9E9E9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7"/>
          <p:cNvSpPr txBox="1"/>
          <p:nvPr>
            <p:ph type="title"/>
          </p:nvPr>
        </p:nvSpPr>
        <p:spPr>
          <a:xfrm>
            <a:off x="405550" y="449300"/>
            <a:ext cx="8091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800"/>
              <a:buNone/>
            </a:pPr>
            <a:r>
              <a:rPr b="1" lang="en" sz="2400"/>
              <a:t>DATA PREPARATION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467600" y="149100"/>
            <a:ext cx="81939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400">
                <a:solidFill>
                  <a:schemeClr val="dk2"/>
                </a:solidFill>
              </a:rPr>
              <a:t>MODEL - POINT NET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723650" y="1046525"/>
            <a:ext cx="76038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PointNet takes raw point cloud data as input. It consists of two core components : a primary MLP network and a transformer net (T-net)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Points in a point cloud are fully described by its  (x,y,z) coordinates and features</a:t>
            </a:r>
            <a:endParaRPr sz="1700"/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975" y="2427100"/>
            <a:ext cx="5799149" cy="24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