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7"/>
  </p:notesMasterIdLst>
  <p:sldIdLst>
    <p:sldId id="256" r:id="rId2"/>
    <p:sldId id="260" r:id="rId3"/>
    <p:sldId id="257" r:id="rId4"/>
    <p:sldId id="258" r:id="rId5"/>
    <p:sldId id="259" r:id="rId6"/>
  </p:sldIdLst>
  <p:sldSz cx="12192000" cy="6858000"/>
  <p:notesSz cx="6858000" cy="9144000"/>
  <p:embeddedFontLst>
    <p:embeddedFont>
      <p:font typeface="Franklin Gothic" charset="0"/>
      <p:bold r:id="rId8"/>
    </p:embeddedFont>
    <p:embeddedFont>
      <p:font typeface="Libre Franklin" charset="0"/>
      <p:regular r:id="rId9"/>
      <p:bold r:id="rId10"/>
      <p:italic r:id="rId11"/>
      <p:boldItalic r:id="rId12"/>
    </p:embeddedFont>
    <p:embeddedFont>
      <p:font typeface="Calibri"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996" y="-8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a:t>Basic Details of the Team and Problem Statement</a:t>
            </a:r>
            <a:endParaRPr/>
          </a:p>
        </p:txBody>
      </p:sp>
      <p:sp>
        <p:nvSpPr>
          <p:cNvPr id="211" name="Google Shape;211;p1"/>
          <p:cNvSpPr txBox="1">
            <a:spLocks noGrp="1"/>
          </p:cNvSpPr>
          <p:nvPr>
            <p:ph type="body" idx="1"/>
          </p:nvPr>
        </p:nvSpPr>
        <p:spPr>
          <a:xfrm>
            <a:off x="5823750" y="1575621"/>
            <a:ext cx="6045695" cy="4977579"/>
          </a:xfrm>
          <a:prstGeom prst="rect">
            <a:avLst/>
          </a:prstGeom>
          <a:noFill/>
          <a:ln>
            <a:noFill/>
          </a:ln>
        </p:spPr>
        <p:txBody>
          <a:bodyPr spcFirstLastPara="1" wrap="square" lIns="0" tIns="0" rIns="0" bIns="0" anchor="t" anchorCtr="0">
            <a:noAutofit/>
          </a:bodyPr>
          <a:lstStyle/>
          <a:p>
            <a:pPr marL="0" lvl="0" indent="0">
              <a:spcBef>
                <a:spcPts val="0"/>
              </a:spcBef>
            </a:pPr>
            <a:r>
              <a:rPr lang="en-US" sz="1600" dirty="0">
                <a:latin typeface="Franklin Gothic"/>
                <a:ea typeface="Franklin Gothic"/>
                <a:cs typeface="Franklin Gothic"/>
                <a:sym typeface="Franklin Gothic"/>
              </a:rPr>
              <a:t>Ministry/Organization Name/Student Innovation</a:t>
            </a:r>
            <a:r>
              <a:rPr lang="en-US" sz="1600" dirty="0" smtClean="0">
                <a:latin typeface="Franklin Gothic"/>
                <a:ea typeface="Franklin Gothic"/>
                <a:cs typeface="Franklin Gothic"/>
                <a:sym typeface="Franklin Gothic"/>
              </a:rPr>
              <a:t>: Ministry of Commerce and Industries </a:t>
            </a:r>
            <a:endParaRPr sz="1600"/>
          </a:p>
          <a:p>
            <a:pPr marL="0" lvl="0" indent="0" algn="l" rtl="0">
              <a:lnSpc>
                <a:spcPct val="90000"/>
              </a:lnSpc>
              <a:spcBef>
                <a:spcPts val="1000"/>
              </a:spcBef>
              <a:spcAft>
                <a:spcPts val="0"/>
              </a:spcAft>
              <a:buClr>
                <a:schemeClr val="lt2"/>
              </a:buClr>
              <a:buSzPts val="1800"/>
              <a:buNone/>
            </a:pPr>
            <a:endParaRPr sz="1600" smtClean="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1600" dirty="0" smtClean="0">
                <a:latin typeface="Franklin Gothic"/>
                <a:ea typeface="Franklin Gothic"/>
                <a:cs typeface="Franklin Gothic"/>
                <a:sym typeface="Franklin Gothic"/>
              </a:rPr>
              <a:t>PS </a:t>
            </a:r>
            <a:r>
              <a:rPr lang="en-US" sz="1600" dirty="0">
                <a:latin typeface="Franklin Gothic"/>
                <a:ea typeface="Franklin Gothic"/>
                <a:cs typeface="Franklin Gothic"/>
                <a:sym typeface="Franklin Gothic"/>
              </a:rPr>
              <a:t>Code</a:t>
            </a:r>
            <a:r>
              <a:rPr lang="en-US" sz="1600" dirty="0" smtClean="0">
                <a:latin typeface="Franklin Gothic"/>
                <a:ea typeface="Franklin Gothic"/>
                <a:cs typeface="Franklin Gothic"/>
                <a:sym typeface="Franklin Gothic"/>
              </a:rPr>
              <a:t>: SIH1385</a:t>
            </a:r>
            <a:endParaRPr sz="1600"/>
          </a:p>
          <a:p>
            <a:pPr marL="0" lvl="0" indent="0"/>
            <a:r>
              <a:rPr lang="en-US" sz="1600" dirty="0">
                <a:latin typeface="Franklin Gothic"/>
                <a:ea typeface="Franklin Gothic"/>
                <a:cs typeface="Franklin Gothic"/>
                <a:sym typeface="Franklin Gothic"/>
              </a:rPr>
              <a:t>   </a:t>
            </a: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Problem Statement </a:t>
            </a:r>
            <a:r>
              <a:rPr lang="en-US" sz="1600" dirty="0" smtClean="0">
                <a:latin typeface="Franklin Gothic"/>
                <a:ea typeface="Franklin Gothic"/>
                <a:cs typeface="Franklin Gothic"/>
                <a:sym typeface="Franklin Gothic"/>
              </a:rPr>
              <a:t>Title: Developing a software that can translate resource material and other texts from English to other Indian regional languages.</a:t>
            </a:r>
            <a:endParaRPr sz="1600"/>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
            </a: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Team Name</a:t>
            </a:r>
            <a:r>
              <a:rPr lang="en-US" sz="1600" dirty="0" smtClean="0">
                <a:latin typeface="Franklin Gothic"/>
                <a:ea typeface="Franklin Gothic"/>
                <a:cs typeface="Franklin Gothic"/>
                <a:sym typeface="Franklin Gothic"/>
              </a:rPr>
              <a:t>: Byte Busters.</a:t>
            </a:r>
            <a:endParaRPr sz="1600"/>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
            </a: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Team Leader Name</a:t>
            </a:r>
            <a:r>
              <a:rPr lang="en-US" sz="1600" dirty="0" smtClean="0">
                <a:latin typeface="Franklin Gothic"/>
                <a:ea typeface="Franklin Gothic"/>
                <a:cs typeface="Franklin Gothic"/>
                <a:sym typeface="Franklin Gothic"/>
              </a:rPr>
              <a:t>: SUYASH GANESH PATIL</a:t>
            </a:r>
            <a:endParaRPr sz="1600"/>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
            </a:r>
            <a:br>
              <a:rPr lang="en-US" sz="1600" dirty="0">
                <a:latin typeface="Franklin Gothic"/>
                <a:ea typeface="Franklin Gothic"/>
                <a:cs typeface="Franklin Gothic"/>
                <a:sym typeface="Franklin Gothic"/>
              </a:rPr>
            </a:br>
            <a:r>
              <a:rPr lang="en-US" sz="1600" dirty="0">
                <a:latin typeface="Franklin Gothic"/>
                <a:ea typeface="Franklin Gothic"/>
                <a:cs typeface="Franklin Gothic"/>
                <a:sym typeface="Franklin Gothic"/>
              </a:rPr>
              <a:t>Institute Code (AISHE</a:t>
            </a:r>
            <a:r>
              <a:rPr lang="en-US" sz="1600" dirty="0" smtClean="0">
                <a:latin typeface="Franklin Gothic"/>
                <a:ea typeface="Franklin Gothic"/>
                <a:cs typeface="Franklin Gothic"/>
                <a:sym typeface="Franklin Gothic"/>
              </a:rPr>
              <a:t>): C-1371</a:t>
            </a:r>
            <a:endParaRPr sz="1600"/>
          </a:p>
          <a:p>
            <a:pPr marL="0" lvl="0" indent="0" algn="l" rtl="0">
              <a:lnSpc>
                <a:spcPct val="90000"/>
              </a:lnSpc>
              <a:spcBef>
                <a:spcPts val="1000"/>
              </a:spcBef>
              <a:spcAft>
                <a:spcPts val="0"/>
              </a:spcAft>
              <a:buClr>
                <a:schemeClr val="lt2"/>
              </a:buClr>
              <a:buSzPts val="1800"/>
              <a:buNone/>
            </a:pPr>
            <a:r>
              <a:rPr lang="en-US" sz="1600" dirty="0">
                <a:latin typeface="Franklin Gothic"/>
                <a:ea typeface="Franklin Gothic"/>
                <a:cs typeface="Franklin Gothic"/>
                <a:sym typeface="Franklin Gothic"/>
              </a:rPr>
              <a:t/>
            </a:r>
            <a:br>
              <a:rPr lang="en-US" sz="1600" dirty="0">
                <a:latin typeface="Franklin Gothic"/>
                <a:ea typeface="Franklin Gothic"/>
                <a:cs typeface="Franklin Gothic"/>
                <a:sym typeface="Franklin Gothic"/>
              </a:rPr>
            </a:br>
            <a:endParaRPr lang="en-US" sz="1600" dirty="0" smtClean="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sz="1600" dirty="0" smtClean="0">
                <a:latin typeface="Franklin Gothic"/>
                <a:ea typeface="Franklin Gothic"/>
                <a:cs typeface="Franklin Gothic"/>
                <a:sym typeface="Franklin Gothic"/>
              </a:rPr>
              <a:t>Institute </a:t>
            </a:r>
            <a:r>
              <a:rPr lang="en-US" sz="1600" dirty="0">
                <a:latin typeface="Franklin Gothic"/>
                <a:ea typeface="Franklin Gothic"/>
                <a:cs typeface="Franklin Gothic"/>
                <a:sym typeface="Franklin Gothic"/>
              </a:rPr>
              <a:t>Name</a:t>
            </a:r>
            <a:r>
              <a:rPr lang="en-US" sz="1600" dirty="0" smtClean="0">
                <a:latin typeface="Franklin Gothic"/>
                <a:ea typeface="Franklin Gothic"/>
                <a:cs typeface="Franklin Gothic"/>
                <a:sym typeface="Franklin Gothic"/>
              </a:rPr>
              <a:t>: New Horizon College Of Engineering</a:t>
            </a:r>
            <a:endParaRPr sz="1600"/>
          </a:p>
          <a:p>
            <a:pPr marL="0" lvl="0" indent="0" algn="l" rtl="0">
              <a:lnSpc>
                <a:spcPct val="90000"/>
              </a:lnSpc>
              <a:spcBef>
                <a:spcPts val="1000"/>
              </a:spcBef>
              <a:spcAft>
                <a:spcPts val="0"/>
              </a:spcAft>
              <a:buClr>
                <a:schemeClr val="lt2"/>
              </a:buClr>
              <a:buSzPts val="1800"/>
              <a:buNone/>
            </a:pPr>
            <a:r>
              <a:rPr lang="en-US" sz="1600" dirty="0" smtClean="0">
                <a:latin typeface="Franklin Gothic"/>
                <a:ea typeface="Franklin Gothic"/>
                <a:cs typeface="Franklin Gothic"/>
                <a:sym typeface="Franklin Gothic"/>
              </a:rPr>
              <a:t>Theme </a:t>
            </a:r>
            <a:r>
              <a:rPr lang="en-US" sz="1600" dirty="0">
                <a:latin typeface="Franklin Gothic"/>
                <a:ea typeface="Franklin Gothic"/>
                <a:cs typeface="Franklin Gothic"/>
                <a:sym typeface="Franklin Gothic"/>
              </a:rPr>
              <a:t>Name</a:t>
            </a:r>
            <a:r>
              <a:rPr lang="en-US" sz="1600" dirty="0" smtClean="0">
                <a:latin typeface="Franklin Gothic"/>
                <a:ea typeface="Franklin Gothic"/>
                <a:cs typeface="Franklin Gothic"/>
                <a:sym typeface="Franklin Gothic"/>
              </a:rPr>
              <a:t>: Smart Education</a:t>
            </a:r>
            <a:endParaRPr sz="1600"/>
          </a:p>
        </p:txBody>
      </p:sp>
      <p:pic>
        <p:nvPicPr>
          <p:cNvPr id="212" name="Google Shape;212;p1"/>
          <p:cNvPicPr preferRelativeResize="0"/>
          <p:nvPr/>
        </p:nvPicPr>
        <p:blipFill rotWithShape="1">
          <a:blip r:embed="rId3">
            <a:alphaModFix/>
          </a:blip>
          <a:srcRect/>
          <a:stretch/>
        </p:blipFill>
        <p:spPr>
          <a:xfrm>
            <a:off x="1036320" y="252207"/>
            <a:ext cx="3431177" cy="14743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0"/>
            <a:ext cx="4941477" cy="610863"/>
          </a:xfrm>
        </p:spPr>
        <p:txBody>
          <a:bodyPr>
            <a:normAutofit/>
          </a:bodyPr>
          <a:lstStyle/>
          <a:p>
            <a:r>
              <a:rPr lang="en-US" sz="2800" b="0" u="sng" dirty="0" smtClean="0"/>
              <a:t>Architecture/System Design</a:t>
            </a:r>
            <a:endParaRPr lang="en-US" sz="2800" u="sng" dirty="0"/>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2</a:t>
            </a:fld>
            <a:endParaRPr lang="en-US">
              <a:latin typeface="Libre Franklin"/>
              <a:ea typeface="Libre Franklin"/>
              <a:cs typeface="Libre Franklin"/>
              <a:sym typeface="Libre Franklin"/>
            </a:endParaRPr>
          </a:p>
        </p:txBody>
      </p:sp>
      <p:pic>
        <p:nvPicPr>
          <p:cNvPr id="1028" name="Picture 4"/>
          <p:cNvPicPr>
            <a:picLocks noGrp="1" noChangeAspect="1" noChangeArrowheads="1"/>
          </p:cNvPicPr>
          <p:nvPr>
            <p:ph type="pic" idx="2"/>
          </p:nvPr>
        </p:nvPicPr>
        <p:blipFill>
          <a:blip r:embed="rId2"/>
          <a:srcRect t="3765" b="3765"/>
          <a:stretch>
            <a:fillRect/>
          </a:stretch>
        </p:blipFill>
        <p:spPr bwMode="auto">
          <a:xfrm>
            <a:off x="0" y="990600"/>
            <a:ext cx="12192000" cy="58896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a:p>
        </p:txBody>
      </p:sp>
      <p:sp>
        <p:nvSpPr>
          <p:cNvPr id="218" name="Google Shape;218;p2"/>
          <p:cNvSpPr txBox="1">
            <a:spLocks noGrp="1"/>
          </p:cNvSpPr>
          <p:nvPr>
            <p:ph type="body" idx="1"/>
          </p:nvPr>
        </p:nvSpPr>
        <p:spPr>
          <a:xfrm>
            <a:off x="533400" y="2057400"/>
            <a:ext cx="11430000" cy="25908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Describe your idea/Solution/Prototype here:</a:t>
            </a:r>
            <a:endParaRPr/>
          </a:p>
          <a:p>
            <a:pPr marL="285750" lvl="0" indent="-285750">
              <a:buFont typeface="Noto Sans Symbols"/>
              <a:buChar char="⮚"/>
            </a:pPr>
            <a:r>
              <a:rPr lang="en-US" dirty="0"/>
              <a:t> </a:t>
            </a:r>
            <a:r>
              <a:rPr lang="en-US" sz="1400" b="1" u="sng" dirty="0" err="1" smtClean="0"/>
              <a:t>IPRTranslate</a:t>
            </a:r>
            <a:r>
              <a:rPr lang="en-US" sz="1400" dirty="0" smtClean="0"/>
              <a:t>:  Revolutionizing IPR in India </a:t>
            </a:r>
            <a:r>
              <a:rPr lang="en-US" sz="1400" dirty="0" err="1" smtClean="0"/>
              <a:t>IPRTranslate</a:t>
            </a:r>
            <a:r>
              <a:rPr lang="en-US" sz="1400" dirty="0" smtClean="0"/>
              <a:t> is a game-changing software solution that simplifies intellectual property rights (IPR) understanding in India. Translation:  Seamlessly translates IPR content into regional languages, powered by the </a:t>
            </a:r>
            <a:r>
              <a:rPr lang="en-US" sz="1400" b="1" dirty="0" smtClean="0"/>
              <a:t>Google</a:t>
            </a:r>
            <a:r>
              <a:rPr lang="en-US" sz="1400" b="1" u="sng" dirty="0" smtClean="0"/>
              <a:t> </a:t>
            </a:r>
            <a:r>
              <a:rPr lang="en-US" sz="1400" b="1" dirty="0" smtClean="0"/>
              <a:t>Cloud Translation API</a:t>
            </a:r>
            <a:r>
              <a:rPr lang="en-US" sz="1400" dirty="0" smtClean="0"/>
              <a:t>.</a:t>
            </a:r>
          </a:p>
          <a:p>
            <a:pPr marL="285750" lvl="0" indent="-285750">
              <a:buFont typeface="Noto Sans Symbols"/>
              <a:buChar char="⮚"/>
            </a:pPr>
            <a:r>
              <a:rPr lang="en-US" sz="1400" b="1" u="sng" dirty="0" smtClean="0"/>
              <a:t>Collaboration</a:t>
            </a:r>
            <a:r>
              <a:rPr lang="en-US" sz="1400" dirty="0" smtClean="0"/>
              <a:t>: Enables real-time collaboration within PDFs, enhancing teamwork and document understanding.</a:t>
            </a:r>
          </a:p>
          <a:p>
            <a:pPr marL="285750" lvl="0" indent="-285750">
              <a:buFont typeface="Noto Sans Symbols"/>
              <a:buChar char="⮚"/>
            </a:pPr>
            <a:r>
              <a:rPr lang="en-US" sz="1400" dirty="0" smtClean="0"/>
              <a:t>AI Insights: </a:t>
            </a:r>
            <a:r>
              <a:rPr lang="en-US" sz="1400" b="1" dirty="0" smtClean="0"/>
              <a:t>Utilizes vector embeddings </a:t>
            </a:r>
            <a:r>
              <a:rPr lang="en-US" sz="1400" dirty="0" smtClean="0"/>
              <a:t>and the Google Cloud Translation API for content summarization and intelligent searches.</a:t>
            </a:r>
          </a:p>
          <a:p>
            <a:pPr marL="285750" lvl="0" indent="-285750">
              <a:buFont typeface="Noto Sans Symbols"/>
              <a:buChar char="⮚"/>
            </a:pPr>
            <a:r>
              <a:rPr lang="en-US" sz="1400" dirty="0" smtClean="0"/>
              <a:t>Empowers students, innovators, legal professionals, industries, law enforcement, customs, and the general public. Accelerates IPR awareness, commercialization, and enforcement, fostering innovation and protection. Promises to transform India's IPR landscape by breaking language barriers and promoting collaboration</a:t>
            </a:r>
            <a:r>
              <a:rPr lang="en-US" dirty="0" smtClean="0"/>
              <a:t>.</a:t>
            </a:r>
            <a:endParaRPr/>
          </a:p>
          <a:p>
            <a:pPr marL="285750" lvl="0" indent="-184150" algn="l" rtl="0">
              <a:lnSpc>
                <a:spcPct val="100000"/>
              </a:lnSpc>
              <a:spcBef>
                <a:spcPts val="1000"/>
              </a:spcBef>
              <a:spcAft>
                <a:spcPts val="0"/>
              </a:spcAft>
              <a:buClr>
                <a:schemeClr val="dk1"/>
              </a:buClr>
              <a:buSzPts val="1600"/>
              <a:buFont typeface="Noto Sans Symbols"/>
              <a:buNone/>
            </a:pPr>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a:t>
            </a:fld>
            <a:endParaRPr/>
          </a:p>
        </p:txBody>
      </p:sp>
      <p:sp>
        <p:nvSpPr>
          <p:cNvPr id="222" name="Google Shape;222;p2"/>
          <p:cNvSpPr txBox="1"/>
          <p:nvPr/>
        </p:nvSpPr>
        <p:spPr>
          <a:xfrm>
            <a:off x="4648199" y="4800600"/>
            <a:ext cx="7302377" cy="177927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Technology stack here</a:t>
            </a:r>
            <a:r>
              <a:rPr lang="en-US" sz="1600" b="0" i="0" dirty="0">
                <a:solidFill>
                  <a:schemeClr val="dk1"/>
                </a:solidFill>
                <a:latin typeface="Libre Franklin"/>
                <a:ea typeface="Libre Franklin"/>
                <a:cs typeface="Libre Franklin"/>
                <a:sym typeface="Libre Franklin"/>
              </a:rPr>
              <a:t>:</a:t>
            </a:r>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600" b="0" i="0" dirty="0">
                <a:solidFill>
                  <a:schemeClr val="dk1"/>
                </a:solidFill>
                <a:latin typeface="Libre Franklin"/>
                <a:ea typeface="Libre Franklin"/>
                <a:cs typeface="Libre Franklin"/>
                <a:sym typeface="Libre Franklin"/>
              </a:rPr>
              <a:t>  </a:t>
            </a:r>
            <a:r>
              <a:rPr lang="en-US" sz="1600" b="1" i="0" dirty="0" err="1" smtClean="0">
                <a:solidFill>
                  <a:schemeClr val="dk1"/>
                </a:solidFill>
                <a:latin typeface="Libre Franklin"/>
                <a:ea typeface="Libre Franklin"/>
                <a:cs typeface="Libre Franklin"/>
                <a:sym typeface="Libre Franklin"/>
              </a:rPr>
              <a:t>NextJS</a:t>
            </a:r>
            <a:r>
              <a:rPr lang="en-US" sz="1600" b="1" i="0" dirty="0" smtClean="0">
                <a:solidFill>
                  <a:schemeClr val="dk1"/>
                </a:solidFill>
                <a:latin typeface="Libre Franklin"/>
                <a:ea typeface="Libre Franklin"/>
                <a:cs typeface="Libre Franklin"/>
                <a:sym typeface="Libre Franklin"/>
              </a:rPr>
              <a:t> (React)</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smtClean="0">
                <a:solidFill>
                  <a:schemeClr val="dk1"/>
                </a:solidFill>
                <a:latin typeface="Libre Franklin"/>
                <a:sym typeface="Libre Franklin"/>
              </a:rPr>
              <a:t>Google Cloud Translation API</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err="1" smtClean="0">
                <a:solidFill>
                  <a:schemeClr val="dk1"/>
                </a:solidFill>
                <a:latin typeface="Libre Franklin"/>
                <a:sym typeface="Libre Franklin"/>
              </a:rPr>
              <a:t>Supabase</a:t>
            </a:r>
            <a:r>
              <a:rPr lang="en-US" sz="1600" b="1" dirty="0" smtClean="0">
                <a:solidFill>
                  <a:schemeClr val="dk1"/>
                </a:solidFill>
                <a:latin typeface="Libre Franklin"/>
                <a:sym typeface="Libre Franklin"/>
              </a:rPr>
              <a:t> and Pinecone (Databases)</a:t>
            </a:r>
          </a:p>
          <a:p>
            <a:pPr marL="285750" marR="0" lvl="0" indent="-285750" algn="l" rtl="0">
              <a:lnSpc>
                <a:spcPct val="100000"/>
              </a:lnSpc>
              <a:spcBef>
                <a:spcPts val="1000"/>
              </a:spcBef>
              <a:spcAft>
                <a:spcPts val="0"/>
              </a:spcAft>
              <a:buClr>
                <a:schemeClr val="dk1"/>
              </a:buClr>
              <a:buSzPts val="1600"/>
              <a:buFont typeface="Noto Sans Symbols"/>
              <a:buChar char="⮚"/>
            </a:pPr>
            <a:r>
              <a:rPr lang="en-US" sz="1600" b="1" dirty="0" err="1" smtClean="0">
                <a:solidFill>
                  <a:schemeClr val="dk1"/>
                </a:solidFill>
                <a:latin typeface="Libre Franklin"/>
                <a:sym typeface="Libre Franklin"/>
              </a:rPr>
              <a:t>OpenAI</a:t>
            </a:r>
            <a:r>
              <a:rPr lang="en-US" sz="1600" b="1" dirty="0" smtClean="0">
                <a:solidFill>
                  <a:schemeClr val="dk1"/>
                </a:solidFill>
                <a:latin typeface="Libre Franklin"/>
                <a:sym typeface="Libre Franklin"/>
              </a:rPr>
              <a:t> API</a:t>
            </a:r>
            <a:endParaRPr/>
          </a:p>
          <a:p>
            <a:pPr marL="0" marR="0" lvl="0" indent="0" algn="l" rtl="0">
              <a:lnSpc>
                <a:spcPct val="100000"/>
              </a:lnSpc>
              <a:spcBef>
                <a:spcPts val="1000"/>
              </a:spcBef>
              <a:spcAft>
                <a:spcPts val="0"/>
              </a:spcAft>
              <a:buClr>
                <a:schemeClr val="dk1"/>
              </a:buClr>
              <a:buSzPts val="1600"/>
              <a:buFont typeface="Arial"/>
              <a:buNone/>
            </a:pPr>
            <a:endParaRPr sz="1600" b="0" i="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228600" y="304800"/>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a:p>
        </p:txBody>
      </p:sp>
      <p:sp>
        <p:nvSpPr>
          <p:cNvPr id="228" name="Google Shape;228;p3"/>
          <p:cNvSpPr txBox="1">
            <a:spLocks noGrp="1"/>
          </p:cNvSpPr>
          <p:nvPr>
            <p:ph type="body" idx="2"/>
          </p:nvPr>
        </p:nvSpPr>
        <p:spPr>
          <a:xfrm>
            <a:off x="228600" y="1524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a:p>
        </p:txBody>
      </p:sp>
      <p:sp>
        <p:nvSpPr>
          <p:cNvPr id="229" name="Google Shape;229;p3"/>
          <p:cNvSpPr txBox="1">
            <a:spLocks noGrp="1"/>
          </p:cNvSpPr>
          <p:nvPr>
            <p:ph type="body" idx="1"/>
          </p:nvPr>
        </p:nvSpPr>
        <p:spPr>
          <a:xfrm>
            <a:off x="304800" y="2057400"/>
            <a:ext cx="6096000" cy="4191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spcBef>
                <a:spcPts val="0"/>
              </a:spcBef>
              <a:buFont typeface="Noto Sans Symbols"/>
              <a:buChar char="⮚"/>
            </a:pPr>
            <a:r>
              <a:rPr lang="en-US" sz="1500" b="1" u="sng" dirty="0" smtClean="0"/>
              <a:t>Education and Training</a:t>
            </a:r>
            <a:r>
              <a:rPr lang="en-US" sz="1500" dirty="0" smtClean="0"/>
              <a:t>: Simplifying IPR education for students and learners by providing content in regional languages.</a:t>
            </a:r>
          </a:p>
          <a:p>
            <a:pPr marL="285750" lvl="0" indent="-285750">
              <a:spcBef>
                <a:spcPts val="0"/>
              </a:spcBef>
              <a:buFont typeface="Noto Sans Symbols"/>
              <a:buChar char="⮚"/>
            </a:pPr>
            <a:r>
              <a:rPr lang="en-US" sz="1500" b="1" u="sng" dirty="0" smtClean="0"/>
              <a:t>Innovation and Creativity</a:t>
            </a:r>
            <a:r>
              <a:rPr lang="en-US" sz="1500" dirty="0" smtClean="0"/>
              <a:t>: Empowering innovators and creators to understand and protect their intellectual property assets.</a:t>
            </a:r>
          </a:p>
          <a:p>
            <a:pPr marL="285750" lvl="0" indent="-285750">
              <a:spcBef>
                <a:spcPts val="0"/>
              </a:spcBef>
              <a:buFont typeface="Noto Sans Symbols"/>
              <a:buChar char="⮚"/>
            </a:pPr>
            <a:r>
              <a:rPr lang="en-US" sz="1500" b="1" u="sng" dirty="0" smtClean="0"/>
              <a:t>Legal Practice</a:t>
            </a:r>
            <a:r>
              <a:rPr lang="en-US" sz="1500" dirty="0" smtClean="0"/>
              <a:t>: Assisting legal professionals in interpreting complex legal texts and </a:t>
            </a:r>
            <a:r>
              <a:rPr lang="en-US" sz="1500" dirty="0" err="1" smtClean="0"/>
              <a:t>regulations.I</a:t>
            </a:r>
            <a:endParaRPr lang="en-US" sz="1500" dirty="0" smtClean="0"/>
          </a:p>
          <a:p>
            <a:pPr marL="285750" lvl="0" indent="-285750">
              <a:spcBef>
                <a:spcPts val="0"/>
              </a:spcBef>
              <a:buFont typeface="Noto Sans Symbols"/>
              <a:buChar char="⮚"/>
            </a:pPr>
            <a:r>
              <a:rPr lang="en-US" sz="1500" dirty="0" err="1" smtClean="0"/>
              <a:t>ndustry</a:t>
            </a:r>
            <a:r>
              <a:rPr lang="en-US" sz="1500" dirty="0" smtClean="0"/>
              <a:t> Advancement: Informing industries for better decision-making on intellectual property and innovation.</a:t>
            </a:r>
          </a:p>
          <a:p>
            <a:pPr marL="285750" lvl="0" indent="-285750">
              <a:spcBef>
                <a:spcPts val="0"/>
              </a:spcBef>
              <a:buFont typeface="Noto Sans Symbols"/>
              <a:buChar char="⮚"/>
            </a:pPr>
            <a:r>
              <a:rPr lang="en-US" sz="1500" b="1" u="sng" dirty="0" smtClean="0"/>
              <a:t>Law Enforcement</a:t>
            </a:r>
            <a:r>
              <a:rPr lang="en-US" sz="1500" dirty="0" smtClean="0"/>
              <a:t>: Supporting police and agencies in enforcing IPR-related regulations and combating counterfeits.</a:t>
            </a:r>
          </a:p>
          <a:p>
            <a:pPr marL="285750" lvl="0" indent="-285750">
              <a:spcBef>
                <a:spcPts val="0"/>
              </a:spcBef>
              <a:buFont typeface="Noto Sans Symbols"/>
              <a:buChar char="⮚"/>
            </a:pPr>
            <a:r>
              <a:rPr lang="en-US" sz="1500" b="1" u="sng" dirty="0" smtClean="0"/>
              <a:t>Judiciary Support</a:t>
            </a:r>
            <a:r>
              <a:rPr lang="en-US" sz="1500" dirty="0" smtClean="0"/>
              <a:t>: Aiding judges and the judiciary in making informed decisions on IPR cases.</a:t>
            </a:r>
          </a:p>
          <a:p>
            <a:pPr marL="285750" lvl="0" indent="-285750">
              <a:spcBef>
                <a:spcPts val="0"/>
              </a:spcBef>
              <a:buFont typeface="Noto Sans Symbols"/>
              <a:buChar char="⮚"/>
            </a:pPr>
            <a:r>
              <a:rPr lang="en-US" sz="1500" b="1" u="sng" dirty="0" smtClean="0"/>
              <a:t>Customs and Trade</a:t>
            </a:r>
            <a:r>
              <a:rPr lang="en-US" sz="1500" dirty="0" smtClean="0"/>
              <a:t>: Helping customs officials enforce import and export regulations related to IPR.</a:t>
            </a:r>
          </a:p>
          <a:p>
            <a:pPr marL="285750" lvl="0" indent="-285750">
              <a:spcBef>
                <a:spcPts val="0"/>
              </a:spcBef>
              <a:buFont typeface="Noto Sans Symbols"/>
              <a:buChar char="⮚"/>
            </a:pPr>
            <a:r>
              <a:rPr lang="en-US" sz="1500" b="1" u="sng" dirty="0" smtClean="0"/>
              <a:t>General  Public Awareness</a:t>
            </a:r>
            <a:r>
              <a:rPr lang="en-US" sz="1500" dirty="0" smtClean="0"/>
              <a:t>: Fostering a culture of innovation and respecting intellectual property rights among the general </a:t>
            </a:r>
            <a:r>
              <a:rPr lang="en-US" sz="1500" dirty="0" err="1" smtClean="0"/>
              <a:t>public.Real</a:t>
            </a:r>
            <a:r>
              <a:rPr lang="en-US" sz="1500" dirty="0" smtClean="0"/>
              <a:t>-Time Collaboration: Enhancing teamwork and document understanding through real-time collaboration within PDFs.</a:t>
            </a:r>
            <a:endParaRPr sz="150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4</a:t>
            </a:fld>
            <a:endParaRPr/>
          </a:p>
        </p:txBody>
      </p:sp>
      <p:sp>
        <p:nvSpPr>
          <p:cNvPr id="231" name="Google Shape;231;p3"/>
          <p:cNvSpPr txBox="1"/>
          <p:nvPr/>
        </p:nvSpPr>
        <p:spPr>
          <a:xfrm>
            <a:off x="6248400" y="1600200"/>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a:p>
        </p:txBody>
      </p:sp>
      <p:sp>
        <p:nvSpPr>
          <p:cNvPr id="232" name="Google Shape;232;p3"/>
          <p:cNvSpPr txBox="1"/>
          <p:nvPr/>
        </p:nvSpPr>
        <p:spPr>
          <a:xfrm>
            <a:off x="6705600" y="2057400"/>
            <a:ext cx="5105400" cy="41148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endParaRPr lang="en-US" sz="1600" b="0" i="0" dirty="0" smtClean="0">
              <a:solidFill>
                <a:schemeClr val="dk1"/>
              </a:solidFill>
              <a:latin typeface="Libre Franklin"/>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600" b="1" i="0" u="sng" dirty="0" smtClean="0">
                <a:solidFill>
                  <a:schemeClr val="dk1"/>
                </a:solidFill>
                <a:latin typeface="Libre Franklin"/>
                <a:ea typeface="Libre Franklin"/>
                <a:cs typeface="Libre Franklin"/>
                <a:sym typeface="Libre Franklin"/>
              </a:rPr>
              <a:t>Google Cloud Translation </a:t>
            </a:r>
            <a:r>
              <a:rPr lang="en-US" sz="1600" dirty="0" smtClean="0">
                <a:solidFill>
                  <a:schemeClr val="dk1"/>
                </a:solidFill>
                <a:latin typeface="Libre Franklin"/>
                <a:ea typeface="Libre Franklin"/>
                <a:cs typeface="Libre Franklin"/>
                <a:sym typeface="Libre Franklin"/>
              </a:rPr>
              <a:t>: Uses Google’s neural machine translation technology for domain- and context-specific terms or phrases, and formatted document translation </a:t>
            </a:r>
            <a:r>
              <a:rPr lang="en-US" sz="1600" u="sng" dirty="0" smtClean="0">
                <a:solidFill>
                  <a:schemeClr val="dk1"/>
                </a:solidFill>
                <a:latin typeface="Libre Franklin"/>
                <a:ea typeface="Libre Franklin"/>
                <a:cs typeface="Libre Franklin"/>
                <a:sym typeface="Libre Franklin"/>
              </a:rPr>
              <a:t>generating output that captures the true meaning of the text and not just the literal meaning .</a:t>
            </a:r>
          </a:p>
          <a:p>
            <a:pPr marL="285750" lvl="0" indent="-285750">
              <a:lnSpc>
                <a:spcPct val="90000"/>
              </a:lnSpc>
              <a:buClr>
                <a:schemeClr val="dk1"/>
              </a:buClr>
              <a:buSzPts val="1600"/>
              <a:buFont typeface="Noto Sans Symbols"/>
              <a:buChar char="⮚"/>
            </a:pPr>
            <a:endParaRPr lang="en-US" sz="1600" u="sng" dirty="0" smtClean="0">
              <a:solidFill>
                <a:schemeClr val="dk1"/>
              </a:solidFill>
              <a:latin typeface="Libre Franklin"/>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600" b="1" u="sng" dirty="0" smtClean="0">
                <a:solidFill>
                  <a:schemeClr val="dk1"/>
                </a:solidFill>
                <a:latin typeface="Libre Franklin"/>
                <a:ea typeface="Libre Franklin"/>
                <a:cs typeface="Libre Franklin"/>
                <a:sym typeface="Libre Franklin"/>
              </a:rPr>
              <a:t>Conversation with PDF’s</a:t>
            </a:r>
            <a:r>
              <a:rPr lang="en-US" sz="1600" dirty="0" smtClean="0">
                <a:solidFill>
                  <a:schemeClr val="dk1"/>
                </a:solidFill>
                <a:latin typeface="Libre Franklin"/>
                <a:ea typeface="Libre Franklin"/>
                <a:cs typeface="Libre Franklin"/>
                <a:sym typeface="Libre Franklin"/>
              </a:rPr>
              <a:t> : Allows user to talk to a </a:t>
            </a:r>
            <a:r>
              <a:rPr lang="en-US" sz="1600" dirty="0" err="1" smtClean="0">
                <a:solidFill>
                  <a:schemeClr val="dk1"/>
                </a:solidFill>
                <a:latin typeface="Libre Franklin"/>
                <a:ea typeface="Libre Franklin"/>
                <a:cs typeface="Libre Franklin"/>
                <a:sym typeface="Libre Franklin"/>
              </a:rPr>
              <a:t>pdf</a:t>
            </a:r>
            <a:r>
              <a:rPr lang="en-US" sz="1600" dirty="0" smtClean="0">
                <a:solidFill>
                  <a:schemeClr val="dk1"/>
                </a:solidFill>
                <a:latin typeface="Libre Franklin"/>
                <a:ea typeface="Libre Franklin"/>
                <a:cs typeface="Libre Franklin"/>
                <a:sym typeface="Libre Franklin"/>
              </a:rPr>
              <a:t> using Vector Embeddings and </a:t>
            </a:r>
            <a:r>
              <a:rPr lang="en-US" sz="1600" dirty="0" err="1" smtClean="0">
                <a:solidFill>
                  <a:schemeClr val="dk1"/>
                </a:solidFill>
                <a:latin typeface="Libre Franklin"/>
                <a:ea typeface="Libre Franklin"/>
                <a:cs typeface="Libre Franklin"/>
                <a:sym typeface="Libre Franklin"/>
              </a:rPr>
              <a:t>OpenAI</a:t>
            </a:r>
            <a:r>
              <a:rPr lang="en-US" sz="1600" dirty="0" smtClean="0">
                <a:solidFill>
                  <a:schemeClr val="dk1"/>
                </a:solidFill>
                <a:latin typeface="Libre Franklin"/>
                <a:ea typeface="Libre Franklin"/>
                <a:cs typeface="Libre Franklin"/>
                <a:sym typeface="Libre Franklin"/>
              </a:rPr>
              <a:t> API. It leverage the power of AI to help understand a document better.</a:t>
            </a:r>
          </a:p>
          <a:p>
            <a:pPr marL="285750" lvl="0" indent="-285750">
              <a:lnSpc>
                <a:spcPct val="90000"/>
              </a:lnSpc>
              <a:buClr>
                <a:schemeClr val="dk1"/>
              </a:buClr>
              <a:buSzPts val="1600"/>
              <a:buFont typeface="Noto Sans Symbols"/>
              <a:buChar char="⮚"/>
            </a:pPr>
            <a:endParaRPr lang="en-US" sz="1600" b="1" u="sng" dirty="0" smtClean="0">
              <a:solidFill>
                <a:schemeClr val="dk1"/>
              </a:solidFill>
              <a:latin typeface="Libre Franklin"/>
              <a:ea typeface="Libre Franklin"/>
              <a:cs typeface="Libre Franklin"/>
              <a:sym typeface="Libre Franklin"/>
            </a:endParaRPr>
          </a:p>
          <a:p>
            <a:pPr marL="285750" lvl="0" indent="-285750">
              <a:lnSpc>
                <a:spcPct val="90000"/>
              </a:lnSpc>
              <a:buClr>
                <a:schemeClr val="dk1"/>
              </a:buClr>
              <a:buSzPts val="1600"/>
              <a:buFont typeface="Noto Sans Symbols"/>
              <a:buChar char="⮚"/>
            </a:pPr>
            <a:r>
              <a:rPr lang="en-US" sz="1600" b="1" dirty="0" smtClean="0">
                <a:solidFill>
                  <a:schemeClr val="dk1"/>
                </a:solidFill>
                <a:latin typeface="Libre Franklin"/>
                <a:ea typeface="Libre Franklin"/>
                <a:cs typeface="Libre Franklin"/>
                <a:sym typeface="Libre Franklin"/>
              </a:rPr>
              <a:t>Accuracy of Translations</a:t>
            </a:r>
            <a:r>
              <a:rPr lang="en-US" sz="1600" dirty="0" smtClean="0">
                <a:solidFill>
                  <a:schemeClr val="dk1"/>
                </a:solidFill>
                <a:latin typeface="Libre Franklin"/>
                <a:ea typeface="Libre Franklin"/>
                <a:cs typeface="Libre Franklin"/>
                <a:sym typeface="Libre Franklin"/>
              </a:rPr>
              <a:t>: Inaccurate translations can lead to misunderstandings and misinterpretations of IPR materials. Achieving a high level of accuracy in translation is critical to the solution's success.</a:t>
            </a:r>
          </a:p>
          <a:p>
            <a:pPr marL="285750" lvl="0" indent="-285750">
              <a:lnSpc>
                <a:spcPct val="90000"/>
              </a:lnSpc>
              <a:buClr>
                <a:schemeClr val="dk1"/>
              </a:buClr>
              <a:buSzPts val="1600"/>
              <a:buFont typeface="Noto Sans Symbols"/>
              <a:buChar char="⮚"/>
            </a:pPr>
            <a:endParaRPr lang="en-US" sz="1600" u="sng" dirty="0" smtClean="0">
              <a:solidFill>
                <a:schemeClr val="dk1"/>
              </a:solidFill>
              <a:latin typeface="Libre Franklin"/>
              <a:sym typeface="Libre Franklin"/>
            </a:endParaRPr>
          </a:p>
          <a:p>
            <a:pPr marL="285750" lvl="0" indent="-285750">
              <a:lnSpc>
                <a:spcPct val="90000"/>
              </a:lnSpc>
              <a:buClr>
                <a:schemeClr val="dk1"/>
              </a:buClr>
              <a:buSzPts val="1600"/>
              <a:buFont typeface="Noto Sans Symbols"/>
              <a:buChar char="⮚"/>
            </a:pPr>
            <a:endParaRPr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a:t>
            </a:r>
            <a:r>
              <a:rPr lang="en-US" sz="1200" b="1" dirty="0" smtClean="0">
                <a:solidFill>
                  <a:srgbClr val="5D7C3F"/>
                </a:solidFill>
              </a:rPr>
              <a:t>: SUYASH GANESH PATIL</a:t>
            </a:r>
            <a:endParaRPr/>
          </a:p>
          <a:p>
            <a:pPr marL="0" lvl="0" indent="0" algn="l" rtl="0">
              <a:lnSpc>
                <a:spcPct val="90000"/>
              </a:lnSpc>
              <a:spcBef>
                <a:spcPts val="1000"/>
              </a:spcBef>
              <a:spcAft>
                <a:spcPts val="0"/>
              </a:spcAft>
              <a:buClr>
                <a:schemeClr val="dk1"/>
              </a:buClr>
              <a:buSzPts val="1200"/>
              <a:buNone/>
            </a:pPr>
            <a:r>
              <a:rPr lang="en-US" sz="1200" dirty="0"/>
              <a:t>Branch (</a:t>
            </a:r>
            <a:r>
              <a:rPr lang="en-US" sz="1200" dirty="0" err="1"/>
              <a:t>Btech</a:t>
            </a:r>
            <a:r>
              <a:rPr lang="en-US" sz="1200" dirty="0"/>
              <a:t>/</a:t>
            </a:r>
            <a:r>
              <a:rPr lang="en-US" sz="1200" dirty="0" err="1"/>
              <a:t>Mtech</a:t>
            </a:r>
            <a:r>
              <a:rPr lang="en-US" sz="1200" dirty="0"/>
              <a:t>/PhD etc</a:t>
            </a:r>
            <a:r>
              <a:rPr lang="en-US" sz="1200" dirty="0" smtClean="0"/>
              <a:t>):  </a:t>
            </a:r>
            <a:r>
              <a:rPr lang="en-US" sz="1200" dirty="0" err="1" smtClean="0"/>
              <a:t>Btech</a:t>
            </a:r>
            <a:r>
              <a:rPr lang="en-US" sz="1200" dirty="0"/>
              <a:t>			Stream (ECE, CSE etc</a:t>
            </a:r>
            <a:r>
              <a:rPr lang="en-US" sz="1200" dirty="0" smtClean="0"/>
              <a:t>): CSE</a:t>
            </a:r>
            <a:r>
              <a:rPr lang="en-US" sz="1200" dirty="0"/>
              <a:t>		</a:t>
            </a:r>
            <a:r>
              <a:rPr lang="en-US" sz="1200" dirty="0" smtClean="0"/>
              <a:t>Year </a:t>
            </a:r>
            <a:r>
              <a:rPr lang="en-US" sz="1200" dirty="0"/>
              <a:t>(I,II,III,IV): </a:t>
            </a:r>
            <a:r>
              <a:rPr lang="en-US" sz="1200" dirty="0" smtClean="0"/>
              <a:t> II</a:t>
            </a:r>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a:t>
            </a:r>
            <a:r>
              <a:rPr lang="en-US" sz="1200" b="1" dirty="0" smtClean="0">
                <a:solidFill>
                  <a:srgbClr val="5D7C3F"/>
                </a:solidFill>
              </a:rPr>
              <a:t>: RAJATH U SHETTY</a:t>
            </a:r>
            <a:endParaRPr/>
          </a:p>
          <a:p>
            <a:pPr marL="0" lvl="0" indent="0">
              <a:buSzPts val="1200"/>
            </a:pPr>
            <a:r>
              <a:rPr lang="en-US" sz="1200" dirty="0"/>
              <a:t>Branch (</a:t>
            </a:r>
            <a:r>
              <a:rPr lang="en-US" sz="1200" dirty="0" err="1"/>
              <a:t>Btech</a:t>
            </a:r>
            <a:r>
              <a:rPr lang="en-US" sz="1200" dirty="0"/>
              <a:t>/</a:t>
            </a:r>
            <a:r>
              <a:rPr lang="en-US" sz="1200" dirty="0" err="1"/>
              <a:t>Mtech</a:t>
            </a:r>
            <a:r>
              <a:rPr lang="en-US" sz="1200" dirty="0"/>
              <a:t>/PhD etc</a:t>
            </a:r>
            <a:r>
              <a:rPr lang="en-US" sz="1200" dirty="0" smtClean="0"/>
              <a:t>): </a:t>
            </a:r>
            <a:r>
              <a:rPr lang="en-US" sz="1200" dirty="0" err="1" smtClean="0"/>
              <a:t>Btech</a:t>
            </a:r>
            <a:r>
              <a:rPr lang="en-US" sz="1200" dirty="0" smtClean="0"/>
              <a:t> </a:t>
            </a:r>
            <a:r>
              <a:rPr lang="en-US" sz="1200" dirty="0"/>
              <a:t>			Stream (ECE, CSE etc</a:t>
            </a:r>
            <a:r>
              <a:rPr lang="en-US" sz="1200" dirty="0" smtClean="0"/>
              <a:t>): CSE</a:t>
            </a:r>
            <a:r>
              <a:rPr lang="en-US" sz="1200" dirty="0"/>
              <a:t>		</a:t>
            </a:r>
            <a:r>
              <a:rPr lang="en-US" sz="1200" dirty="0" smtClean="0"/>
              <a:t>Year </a:t>
            </a:r>
            <a:r>
              <a:rPr lang="en-US" sz="1200" dirty="0"/>
              <a:t>(I,II,III,IV): </a:t>
            </a:r>
            <a:r>
              <a:rPr lang="en-US" sz="1200" dirty="0" smtClean="0"/>
              <a:t> II</a:t>
            </a:r>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a:t>
            </a:r>
            <a:r>
              <a:rPr lang="en-US" sz="1200" b="1" dirty="0" smtClean="0">
                <a:solidFill>
                  <a:srgbClr val="5D7C3F"/>
                </a:solidFill>
              </a:rPr>
              <a:t>Name: SARIKA SUMAN</a:t>
            </a:r>
            <a:endParaRPr/>
          </a:p>
          <a:p>
            <a:pPr marL="0" lvl="0" indent="0">
              <a:buSzPts val="1200"/>
            </a:pPr>
            <a:r>
              <a:rPr lang="en-US" sz="1200" dirty="0"/>
              <a:t>Branch (</a:t>
            </a:r>
            <a:r>
              <a:rPr lang="en-US" sz="1200" dirty="0" err="1"/>
              <a:t>Btech</a:t>
            </a:r>
            <a:r>
              <a:rPr lang="en-US" sz="1200" dirty="0"/>
              <a:t>/</a:t>
            </a:r>
            <a:r>
              <a:rPr lang="en-US" sz="1200" dirty="0" err="1"/>
              <a:t>Mtech</a:t>
            </a:r>
            <a:r>
              <a:rPr lang="en-US" sz="1200" dirty="0"/>
              <a:t>/PhD etc</a:t>
            </a:r>
            <a:r>
              <a:rPr lang="en-US" sz="1200" dirty="0" smtClean="0"/>
              <a:t>): </a:t>
            </a:r>
            <a:r>
              <a:rPr lang="en-US" sz="1200" dirty="0" err="1" smtClean="0"/>
              <a:t>Btech</a:t>
            </a:r>
            <a:r>
              <a:rPr lang="en-US" sz="1200" dirty="0" smtClean="0"/>
              <a:t> 	</a:t>
            </a:r>
            <a:r>
              <a:rPr lang="en-US" sz="1200" dirty="0"/>
              <a:t>		Stream (ECE, CSE etc</a:t>
            </a:r>
            <a:r>
              <a:rPr lang="en-US" sz="1200" dirty="0" smtClean="0"/>
              <a:t>): CSE</a:t>
            </a:r>
            <a:r>
              <a:rPr lang="en-US" sz="1200" dirty="0"/>
              <a:t>		</a:t>
            </a:r>
            <a:r>
              <a:rPr lang="en-US" sz="1200" dirty="0" smtClean="0"/>
              <a:t>Year </a:t>
            </a:r>
            <a:r>
              <a:rPr lang="en-US" sz="1200" dirty="0"/>
              <a:t>(I,II,III,IV): </a:t>
            </a:r>
            <a:r>
              <a:rPr lang="en-US" sz="1200" dirty="0" smtClean="0"/>
              <a:t> II</a:t>
            </a:r>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a:t>
            </a:r>
            <a:r>
              <a:rPr lang="en-US" sz="1200" b="1" dirty="0" smtClean="0">
                <a:solidFill>
                  <a:srgbClr val="5D7C3F"/>
                </a:solidFill>
              </a:rPr>
              <a:t>: VAIBHAV  SORCAR</a:t>
            </a:r>
            <a:endParaRPr/>
          </a:p>
          <a:p>
            <a:pPr marL="0" lvl="0" indent="0">
              <a:buSzPts val="1200"/>
            </a:pPr>
            <a:r>
              <a:rPr lang="en-US" sz="1200" dirty="0"/>
              <a:t>Branch (</a:t>
            </a:r>
            <a:r>
              <a:rPr lang="en-US" sz="1200" dirty="0" err="1"/>
              <a:t>Btech</a:t>
            </a:r>
            <a:r>
              <a:rPr lang="en-US" sz="1200" dirty="0"/>
              <a:t>/</a:t>
            </a:r>
            <a:r>
              <a:rPr lang="en-US" sz="1200" dirty="0" err="1"/>
              <a:t>Mtech</a:t>
            </a:r>
            <a:r>
              <a:rPr lang="en-US" sz="1200" dirty="0"/>
              <a:t>/PhD etc</a:t>
            </a:r>
            <a:r>
              <a:rPr lang="en-US" sz="1200" dirty="0" smtClean="0"/>
              <a:t>): </a:t>
            </a:r>
            <a:r>
              <a:rPr lang="en-US" sz="1200" dirty="0" err="1" smtClean="0"/>
              <a:t>Btech</a:t>
            </a:r>
            <a:r>
              <a:rPr lang="en-US" sz="1200" dirty="0" smtClean="0"/>
              <a:t> </a:t>
            </a:r>
            <a:r>
              <a:rPr lang="en-US" sz="1200" dirty="0"/>
              <a:t>			Stream (ECE, CSE etc</a:t>
            </a:r>
            <a:r>
              <a:rPr lang="en-US" sz="1200" dirty="0" smtClean="0"/>
              <a:t>): CSE</a:t>
            </a:r>
            <a:r>
              <a:rPr lang="en-US" sz="1200" dirty="0"/>
              <a:t>		</a:t>
            </a:r>
            <a:r>
              <a:rPr lang="en-US" sz="1200" dirty="0" smtClean="0"/>
              <a:t>Year </a:t>
            </a:r>
            <a:r>
              <a:rPr lang="en-US" sz="1200" dirty="0"/>
              <a:t>(I,II,III,IV): </a:t>
            </a:r>
            <a:r>
              <a:rPr lang="en-US" sz="1200" dirty="0" smtClean="0"/>
              <a:t> II</a:t>
            </a:r>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4 Name: </a:t>
            </a:r>
            <a:r>
              <a:rPr lang="en-US" sz="1200" b="1" dirty="0" smtClean="0">
                <a:solidFill>
                  <a:srgbClr val="5D7C3F"/>
                </a:solidFill>
              </a:rPr>
              <a:t>KIRAN RAJ B</a:t>
            </a:r>
            <a:endParaRPr/>
          </a:p>
          <a:p>
            <a:pPr marL="0" lvl="0" indent="0">
              <a:buSzPts val="1200"/>
            </a:pPr>
            <a:r>
              <a:rPr lang="en-US" sz="1200" dirty="0"/>
              <a:t>Branch (</a:t>
            </a:r>
            <a:r>
              <a:rPr lang="en-US" sz="1200" dirty="0" err="1"/>
              <a:t>Btech</a:t>
            </a:r>
            <a:r>
              <a:rPr lang="en-US" sz="1200" dirty="0"/>
              <a:t>/</a:t>
            </a:r>
            <a:r>
              <a:rPr lang="en-US" sz="1200" dirty="0" err="1"/>
              <a:t>Mtech</a:t>
            </a:r>
            <a:r>
              <a:rPr lang="en-US" sz="1200" dirty="0"/>
              <a:t>/PhD etc</a:t>
            </a:r>
            <a:r>
              <a:rPr lang="en-US" sz="1200" dirty="0" smtClean="0"/>
              <a:t>): </a:t>
            </a:r>
            <a:r>
              <a:rPr lang="en-US" sz="1200" dirty="0" err="1" smtClean="0"/>
              <a:t>Btech</a:t>
            </a:r>
            <a:r>
              <a:rPr lang="en-US" sz="1200" dirty="0" smtClean="0"/>
              <a:t> </a:t>
            </a:r>
            <a:r>
              <a:rPr lang="en-US" sz="1200" dirty="0"/>
              <a:t>			Stream (ECE, CSE etc</a:t>
            </a:r>
            <a:r>
              <a:rPr lang="en-US" sz="1200" dirty="0" smtClean="0"/>
              <a:t>):  CSE</a:t>
            </a:r>
            <a:r>
              <a:rPr lang="en-US" sz="1200" dirty="0"/>
              <a:t>		</a:t>
            </a:r>
            <a:r>
              <a:rPr lang="en-US" sz="1200" dirty="0" smtClean="0"/>
              <a:t>Year </a:t>
            </a:r>
            <a:r>
              <a:rPr lang="en-US" sz="1200" dirty="0"/>
              <a:t>(I,II,III,IV): </a:t>
            </a:r>
            <a:r>
              <a:rPr lang="en-US" sz="1200" dirty="0" smtClean="0"/>
              <a:t> II</a:t>
            </a:r>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5 </a:t>
            </a:r>
            <a:r>
              <a:rPr lang="en-US" sz="1200" b="1" dirty="0" smtClean="0">
                <a:solidFill>
                  <a:srgbClr val="5D7C3F"/>
                </a:solidFill>
              </a:rPr>
              <a:t>Name: SHAILESH J KUNDER</a:t>
            </a:r>
            <a:endParaRPr/>
          </a:p>
          <a:p>
            <a:pPr marL="0" lvl="0" indent="0">
              <a:buSzPts val="1200"/>
            </a:pPr>
            <a:r>
              <a:rPr lang="en-US" sz="1200" dirty="0"/>
              <a:t>Branch (</a:t>
            </a:r>
            <a:r>
              <a:rPr lang="en-US" sz="1200" dirty="0" err="1"/>
              <a:t>Btech</a:t>
            </a:r>
            <a:r>
              <a:rPr lang="en-US" sz="1200" dirty="0"/>
              <a:t>/</a:t>
            </a:r>
            <a:r>
              <a:rPr lang="en-US" sz="1200" dirty="0" err="1"/>
              <a:t>Mtech</a:t>
            </a:r>
            <a:r>
              <a:rPr lang="en-US" sz="1200" dirty="0"/>
              <a:t>/PhD etc</a:t>
            </a:r>
            <a:r>
              <a:rPr lang="en-US" sz="1200" dirty="0" smtClean="0"/>
              <a:t>): </a:t>
            </a:r>
            <a:r>
              <a:rPr lang="en-US" sz="1200" dirty="0" err="1" smtClean="0"/>
              <a:t>Btech</a:t>
            </a:r>
            <a:r>
              <a:rPr lang="en-US" sz="1200" dirty="0" smtClean="0"/>
              <a:t> </a:t>
            </a:r>
            <a:r>
              <a:rPr lang="en-US" sz="1200" dirty="0"/>
              <a:t>			Stream (ECE, CSE etc</a:t>
            </a:r>
            <a:r>
              <a:rPr lang="en-US" sz="1200" dirty="0" smtClean="0"/>
              <a:t>): ECE</a:t>
            </a:r>
            <a:r>
              <a:rPr lang="en-US" sz="1200" dirty="0"/>
              <a:t>		</a:t>
            </a:r>
            <a:r>
              <a:rPr lang="en-US" sz="1200" dirty="0" smtClean="0"/>
              <a:t>Year </a:t>
            </a:r>
            <a:r>
              <a:rPr lang="en-US" sz="1200" dirty="0"/>
              <a:t>(I,II,III,IV): </a:t>
            </a:r>
            <a:r>
              <a:rPr lang="en-US" sz="1200" dirty="0" smtClean="0"/>
              <a:t> II</a:t>
            </a:r>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Name</a:t>
            </a:r>
            <a:r>
              <a:rPr lang="en-US" sz="1200" b="1" dirty="0" smtClean="0">
                <a:solidFill>
                  <a:srgbClr val="804160"/>
                </a:solidFill>
              </a:rPr>
              <a:t>: Dr </a:t>
            </a:r>
            <a:r>
              <a:rPr lang="en-US" sz="1200" b="1" dirty="0" err="1" smtClean="0">
                <a:solidFill>
                  <a:srgbClr val="804160"/>
                </a:solidFill>
              </a:rPr>
              <a:t>Prianka</a:t>
            </a:r>
            <a:r>
              <a:rPr lang="en-US" sz="1200" b="1" dirty="0" smtClean="0">
                <a:solidFill>
                  <a:srgbClr val="804160"/>
                </a:solidFill>
              </a:rPr>
              <a:t> RR</a:t>
            </a:r>
            <a:endParaRPr/>
          </a:p>
          <a:p>
            <a:pPr marL="0" lvl="0" indent="0" algn="l" rtl="0">
              <a:lnSpc>
                <a:spcPct val="90000"/>
              </a:lnSpc>
              <a:spcBef>
                <a:spcPts val="1000"/>
              </a:spcBef>
              <a:spcAft>
                <a:spcPts val="0"/>
              </a:spcAft>
              <a:buClr>
                <a:schemeClr val="dk1"/>
              </a:buClr>
              <a:buSzPts val="1200"/>
              <a:buNone/>
            </a:pPr>
            <a:r>
              <a:rPr lang="en-US" sz="1200" dirty="0"/>
              <a:t>Category (Academic/Industry</a:t>
            </a:r>
            <a:r>
              <a:rPr lang="en-US" sz="1200" dirty="0" smtClean="0"/>
              <a:t>):  Academic</a:t>
            </a:r>
            <a:r>
              <a:rPr lang="en-US" sz="1200" dirty="0"/>
              <a:t>		</a:t>
            </a:r>
            <a:r>
              <a:rPr lang="en-US" sz="1200" dirty="0" smtClean="0"/>
              <a:t>Expertise </a:t>
            </a:r>
            <a:r>
              <a:rPr lang="en-US" sz="1200" dirty="0"/>
              <a:t>(AI/ML/</a:t>
            </a:r>
            <a:r>
              <a:rPr lang="en-US" sz="1200" dirty="0" err="1"/>
              <a:t>Blockchain</a:t>
            </a:r>
            <a:r>
              <a:rPr lang="en-US" sz="1200" dirty="0"/>
              <a:t> etc): </a:t>
            </a:r>
            <a:r>
              <a:rPr lang="en-US" sz="1200" dirty="0" smtClean="0"/>
              <a:t>AIML</a:t>
            </a:r>
            <a:r>
              <a:rPr lang="en-US" sz="1200" dirty="0"/>
              <a:t>	</a:t>
            </a:r>
            <a:r>
              <a:rPr lang="en-US" sz="1200" dirty="0" smtClean="0"/>
              <a:t>Domain </a:t>
            </a:r>
            <a:r>
              <a:rPr lang="en-US" sz="1200" dirty="0"/>
              <a:t>Experience (in years</a:t>
            </a:r>
            <a:r>
              <a:rPr lang="en-US" sz="1200" smtClean="0"/>
              <a:t>): 13 years    </a:t>
            </a:r>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a:t>
            </a:r>
            <a:r>
              <a:rPr lang="en-US" sz="1200" b="1" dirty="0" smtClean="0">
                <a:solidFill>
                  <a:srgbClr val="804160"/>
                </a:solidFill>
              </a:rPr>
              <a:t> Ms </a:t>
            </a:r>
            <a:r>
              <a:rPr lang="en-US" sz="1200" b="1" dirty="0" err="1" smtClean="0">
                <a:solidFill>
                  <a:srgbClr val="804160"/>
                </a:solidFill>
              </a:rPr>
              <a:t>Shruthi</a:t>
            </a:r>
            <a:r>
              <a:rPr lang="en-US" sz="1200" b="1" dirty="0" smtClean="0">
                <a:solidFill>
                  <a:srgbClr val="804160"/>
                </a:solidFill>
              </a:rPr>
              <a:t> </a:t>
            </a:r>
            <a:r>
              <a:rPr lang="en-US" sz="1200" b="1" dirty="0" err="1" smtClean="0">
                <a:solidFill>
                  <a:srgbClr val="804160"/>
                </a:solidFill>
              </a:rPr>
              <a:t>Somashekhar</a:t>
            </a:r>
            <a:endParaRPr/>
          </a:p>
          <a:p>
            <a:pPr marL="0" lvl="0" indent="0" algn="l" rtl="0">
              <a:lnSpc>
                <a:spcPct val="90000"/>
              </a:lnSpc>
              <a:spcBef>
                <a:spcPts val="1000"/>
              </a:spcBef>
              <a:spcAft>
                <a:spcPts val="0"/>
              </a:spcAft>
              <a:buClr>
                <a:schemeClr val="dk1"/>
              </a:buClr>
              <a:buSzPts val="1200"/>
              <a:buNone/>
            </a:pPr>
            <a:r>
              <a:rPr lang="en-US" sz="1200" dirty="0"/>
              <a:t>Category (Academic/Industry</a:t>
            </a:r>
            <a:r>
              <a:rPr lang="en-US" sz="1200" dirty="0" smtClean="0"/>
              <a:t>): Academic</a:t>
            </a:r>
            <a:r>
              <a:rPr lang="en-US" sz="1200" dirty="0"/>
              <a:t>		 </a:t>
            </a:r>
            <a:r>
              <a:rPr lang="en-US" sz="1200" dirty="0" smtClean="0"/>
              <a:t>Expertise </a:t>
            </a:r>
            <a:r>
              <a:rPr lang="en-US" sz="1200" dirty="0"/>
              <a:t>(AI/ML/</a:t>
            </a:r>
            <a:r>
              <a:rPr lang="en-US" sz="1200" dirty="0" err="1"/>
              <a:t>Blockchain</a:t>
            </a:r>
            <a:r>
              <a:rPr lang="en-US" sz="1200" dirty="0"/>
              <a:t> etc): </a:t>
            </a:r>
            <a:r>
              <a:rPr lang="en-US" sz="1200" dirty="0" smtClean="0"/>
              <a:t> AIML</a:t>
            </a:r>
            <a:r>
              <a:rPr lang="en-US" sz="1200" dirty="0"/>
              <a:t>	</a:t>
            </a:r>
            <a:r>
              <a:rPr lang="en-US" sz="1200" dirty="0" smtClean="0"/>
              <a:t>Domain </a:t>
            </a:r>
            <a:r>
              <a:rPr lang="en-US" sz="1200" dirty="0"/>
              <a:t>Experience (in years):  </a:t>
            </a:r>
            <a:r>
              <a:rPr lang="en-US" sz="1200" dirty="0" smtClean="0"/>
              <a:t>3 years</a:t>
            </a:r>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452</Words>
  <PresentationFormat>Custom</PresentationFormat>
  <Paragraphs>60</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Franklin Gothic</vt:lpstr>
      <vt:lpstr>Libre Franklin</vt:lpstr>
      <vt:lpstr>Noto Sans Symbols</vt:lpstr>
      <vt:lpstr>Calibri</vt:lpstr>
      <vt:lpstr>Theme1</vt:lpstr>
      <vt:lpstr>Basic Details of the Team and Problem Statement</vt:lpstr>
      <vt:lpstr>Architecture/System Design</vt:lpstr>
      <vt:lpstr>Idea/Approach Details</vt:lpstr>
      <vt:lpstr>Idea/Approach Details</vt:lpstr>
      <vt:lpstr>Team Member Details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Windows User</cp:lastModifiedBy>
  <cp:revision>10</cp:revision>
  <dcterms:created xsi:type="dcterms:W3CDTF">2022-02-11T07:14:46Z</dcterms:created>
  <dcterms:modified xsi:type="dcterms:W3CDTF">2023-10-30T15:11:28Z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