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6" r:id="rId2"/>
    <p:sldId id="265" r:id="rId3"/>
    <p:sldId id="281" r:id="rId4"/>
    <p:sldId id="282" r:id="rId5"/>
    <p:sldId id="279" r:id="rId6"/>
    <p:sldId id="280" r:id="rId7"/>
    <p:sldId id="27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71" r:id="rId17"/>
    <p:sldId id="272" r:id="rId18"/>
    <p:sldId id="273" r:id="rId19"/>
    <p:sldId id="274" r:id="rId20"/>
    <p:sldId id="283" r:id="rId21"/>
    <p:sldId id="27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DFC4E-70BB-4682-935E-102A85918276}" v="79" dt="2025-05-01T14:39:51.450"/>
    <p1510:client id="{28693601-F648-73A6-32D9-616A89AC5C7D}" v="61" dt="2025-05-01T14:22:39.350"/>
    <p1510:client id="{95EECC74-5711-311D-DE10-3B962366FCEC}" v="11" dt="2025-05-01T14:24:11.719"/>
    <p1510:client id="{A39A86E7-8C95-90DF-932C-C6CEFE90059A}" v="18" dt="2025-05-01T14:42:09.109"/>
    <p1510:client id="{BDE4EF0C-BC3F-EBDE-7B4B-7EBB14EBF767}" v="48" dt="2025-05-01T14:31:01.291"/>
    <p1510:client id="{BF97DAB6-564A-FBF0-5388-EB788BB599DD}" v="319" dt="2025-05-01T15:04:05.295"/>
    <p1510:client id="{CEEE9849-9176-4491-A101-9E8E304E3929}" v="62" dt="2025-05-01T14:24:07.356"/>
    <p1510:client id="{EB653E1D-1334-B076-8AE9-761BB1C006AB}" v="1" dt="2025-05-01T14:37:2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E0F77-F24A-4AAF-B2B6-38B8645E12E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ADCB93-EF9D-4B9D-A251-4C907902DAF3}">
      <dgm:prSet/>
      <dgm:spPr/>
      <dgm:t>
        <a:bodyPr/>
        <a:lstStyle/>
        <a:p>
          <a:r>
            <a:rPr lang="en-GB"/>
            <a:t>My user stories:</a:t>
          </a:r>
          <a:endParaRPr lang="en-US"/>
        </a:p>
      </dgm:t>
    </dgm:pt>
    <dgm:pt modelId="{6D014AF6-A216-4109-A928-C131708C239B}" type="parTrans" cxnId="{DB093AD8-2E66-4BA4-B296-51C6CCB31CF0}">
      <dgm:prSet/>
      <dgm:spPr/>
      <dgm:t>
        <a:bodyPr/>
        <a:lstStyle/>
        <a:p>
          <a:endParaRPr lang="en-US"/>
        </a:p>
      </dgm:t>
    </dgm:pt>
    <dgm:pt modelId="{53E23082-63B4-4EB0-89C3-26BC91556F7F}" type="sibTrans" cxnId="{DB093AD8-2E66-4BA4-B296-51C6CCB31CF0}">
      <dgm:prSet/>
      <dgm:spPr/>
      <dgm:t>
        <a:bodyPr/>
        <a:lstStyle/>
        <a:p>
          <a:endParaRPr lang="en-US"/>
        </a:p>
      </dgm:t>
    </dgm:pt>
    <dgm:pt modelId="{0147EFD7-8CC5-49BA-800A-54498203ED62}">
      <dgm:prSet/>
      <dgm:spPr/>
      <dgm:t>
        <a:bodyPr/>
        <a:lstStyle/>
        <a:p>
          <a:r>
            <a:rPr lang="en-GB"/>
            <a:t>View dashboard</a:t>
          </a:r>
          <a:endParaRPr lang="en-US"/>
        </a:p>
      </dgm:t>
    </dgm:pt>
    <dgm:pt modelId="{0B76EB73-A0E4-419F-9591-F4523F931F1B}" type="parTrans" cxnId="{13540E38-E0DC-4C77-9686-5BA08CBCCB0C}">
      <dgm:prSet/>
      <dgm:spPr/>
      <dgm:t>
        <a:bodyPr/>
        <a:lstStyle/>
        <a:p>
          <a:endParaRPr lang="en-US"/>
        </a:p>
      </dgm:t>
    </dgm:pt>
    <dgm:pt modelId="{E68F70BB-7C20-453E-A5FA-F099CB60F0C1}" type="sibTrans" cxnId="{13540E38-E0DC-4C77-9686-5BA08CBCCB0C}">
      <dgm:prSet/>
      <dgm:spPr/>
      <dgm:t>
        <a:bodyPr/>
        <a:lstStyle/>
        <a:p>
          <a:endParaRPr lang="en-US"/>
        </a:p>
      </dgm:t>
    </dgm:pt>
    <dgm:pt modelId="{C49F46E1-C1ED-458C-9387-6EA02D75E385}">
      <dgm:prSet/>
      <dgm:spPr/>
      <dgm:t>
        <a:bodyPr/>
        <a:lstStyle/>
        <a:p>
          <a:r>
            <a:rPr lang="en-GB"/>
            <a:t>Course recommendations </a:t>
          </a:r>
          <a:endParaRPr lang="en-US"/>
        </a:p>
      </dgm:t>
    </dgm:pt>
    <dgm:pt modelId="{0C546024-A5AF-446A-81D9-C5B3F5178894}" type="parTrans" cxnId="{E4DB357D-6333-42AC-AD5C-8AB083403B20}">
      <dgm:prSet/>
      <dgm:spPr/>
      <dgm:t>
        <a:bodyPr/>
        <a:lstStyle/>
        <a:p>
          <a:endParaRPr lang="en-US"/>
        </a:p>
      </dgm:t>
    </dgm:pt>
    <dgm:pt modelId="{C085B50C-AE55-42E0-8843-F481EDFE0DDF}" type="sibTrans" cxnId="{E4DB357D-6333-42AC-AD5C-8AB083403B20}">
      <dgm:prSet/>
      <dgm:spPr/>
      <dgm:t>
        <a:bodyPr/>
        <a:lstStyle/>
        <a:p>
          <a:endParaRPr lang="en-US"/>
        </a:p>
      </dgm:t>
    </dgm:pt>
    <dgm:pt modelId="{592EA3B6-CB4D-47FB-B958-0724D89E0ABF}">
      <dgm:prSet/>
      <dgm:spPr/>
      <dgm:t>
        <a:bodyPr/>
        <a:lstStyle/>
        <a:p>
          <a:r>
            <a:rPr lang="en-GB"/>
            <a:t>Friendship system </a:t>
          </a:r>
          <a:endParaRPr lang="en-US"/>
        </a:p>
      </dgm:t>
    </dgm:pt>
    <dgm:pt modelId="{5FB0E1D7-98B8-4D36-AFB8-210B7D9F37DA}" type="parTrans" cxnId="{C02565A7-2B0F-402B-9929-7B4FEE4B6F7D}">
      <dgm:prSet/>
      <dgm:spPr/>
      <dgm:t>
        <a:bodyPr/>
        <a:lstStyle/>
        <a:p>
          <a:endParaRPr lang="en-US"/>
        </a:p>
      </dgm:t>
    </dgm:pt>
    <dgm:pt modelId="{4385C5A3-4E50-41BF-A24C-00A82C013747}" type="sibTrans" cxnId="{C02565A7-2B0F-402B-9929-7B4FEE4B6F7D}">
      <dgm:prSet/>
      <dgm:spPr/>
      <dgm:t>
        <a:bodyPr/>
        <a:lstStyle/>
        <a:p>
          <a:endParaRPr lang="en-US"/>
        </a:p>
      </dgm:t>
    </dgm:pt>
    <dgm:pt modelId="{1BC43613-40D0-4C3C-B490-FFE47D94227F}" type="pres">
      <dgm:prSet presAssocID="{439E0F77-F24A-4AAF-B2B6-38B8645E12E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74276DB-3314-40EF-BE6A-EA1B2DEC4CF3}" type="pres">
      <dgm:prSet presAssocID="{F5ADCB93-EF9D-4B9D-A251-4C907902DAF3}" presName="hierRoot1" presStyleCnt="0"/>
      <dgm:spPr/>
    </dgm:pt>
    <dgm:pt modelId="{7DDA58B8-B95F-42FF-AAA3-E830821696B6}" type="pres">
      <dgm:prSet presAssocID="{F5ADCB93-EF9D-4B9D-A251-4C907902DAF3}" presName="composite" presStyleCnt="0"/>
      <dgm:spPr/>
    </dgm:pt>
    <dgm:pt modelId="{9DCA818F-A68A-404C-A91F-0648A0CA3F46}" type="pres">
      <dgm:prSet presAssocID="{F5ADCB93-EF9D-4B9D-A251-4C907902DAF3}" presName="background" presStyleLbl="node0" presStyleIdx="0" presStyleCnt="1"/>
      <dgm:spPr/>
    </dgm:pt>
    <dgm:pt modelId="{4CCD1895-368D-4CC0-8439-B879CCB302EA}" type="pres">
      <dgm:prSet presAssocID="{F5ADCB93-EF9D-4B9D-A251-4C907902DAF3}" presName="text" presStyleLbl="fgAcc0" presStyleIdx="0" presStyleCnt="1">
        <dgm:presLayoutVars>
          <dgm:chPref val="3"/>
        </dgm:presLayoutVars>
      </dgm:prSet>
      <dgm:spPr/>
    </dgm:pt>
    <dgm:pt modelId="{967129B3-6A89-4AF8-8FF1-EBB73CFE89A3}" type="pres">
      <dgm:prSet presAssocID="{F5ADCB93-EF9D-4B9D-A251-4C907902DAF3}" presName="hierChild2" presStyleCnt="0"/>
      <dgm:spPr/>
    </dgm:pt>
    <dgm:pt modelId="{9CBA9A59-B50D-4F9B-ACC0-08F9DBEF885F}" type="pres">
      <dgm:prSet presAssocID="{0B76EB73-A0E4-419F-9591-F4523F931F1B}" presName="Name10" presStyleLbl="parChTrans1D2" presStyleIdx="0" presStyleCnt="3"/>
      <dgm:spPr/>
    </dgm:pt>
    <dgm:pt modelId="{C49C38FB-53FD-4F24-A696-07C165543B89}" type="pres">
      <dgm:prSet presAssocID="{0147EFD7-8CC5-49BA-800A-54498203ED62}" presName="hierRoot2" presStyleCnt="0"/>
      <dgm:spPr/>
    </dgm:pt>
    <dgm:pt modelId="{7A5BC8F8-CF9F-40F8-AECA-9FCBB28D1F46}" type="pres">
      <dgm:prSet presAssocID="{0147EFD7-8CC5-49BA-800A-54498203ED62}" presName="composite2" presStyleCnt="0"/>
      <dgm:spPr/>
    </dgm:pt>
    <dgm:pt modelId="{E85ABC0F-F2DF-4457-A72A-D42660020655}" type="pres">
      <dgm:prSet presAssocID="{0147EFD7-8CC5-49BA-800A-54498203ED62}" presName="background2" presStyleLbl="node2" presStyleIdx="0" presStyleCnt="3"/>
      <dgm:spPr/>
    </dgm:pt>
    <dgm:pt modelId="{6FE3A448-6A3E-4BE8-BE6D-0420B2CC615A}" type="pres">
      <dgm:prSet presAssocID="{0147EFD7-8CC5-49BA-800A-54498203ED62}" presName="text2" presStyleLbl="fgAcc2" presStyleIdx="0" presStyleCnt="3">
        <dgm:presLayoutVars>
          <dgm:chPref val="3"/>
        </dgm:presLayoutVars>
      </dgm:prSet>
      <dgm:spPr/>
    </dgm:pt>
    <dgm:pt modelId="{65E212F6-18DF-4182-A950-4418F1683680}" type="pres">
      <dgm:prSet presAssocID="{0147EFD7-8CC5-49BA-800A-54498203ED62}" presName="hierChild3" presStyleCnt="0"/>
      <dgm:spPr/>
    </dgm:pt>
    <dgm:pt modelId="{C5D060E5-D40D-4175-A466-A66E5C1B0745}" type="pres">
      <dgm:prSet presAssocID="{0C546024-A5AF-446A-81D9-C5B3F5178894}" presName="Name10" presStyleLbl="parChTrans1D2" presStyleIdx="1" presStyleCnt="3"/>
      <dgm:spPr/>
    </dgm:pt>
    <dgm:pt modelId="{C5E26827-15E7-4224-860A-6E00941558F3}" type="pres">
      <dgm:prSet presAssocID="{C49F46E1-C1ED-458C-9387-6EA02D75E385}" presName="hierRoot2" presStyleCnt="0"/>
      <dgm:spPr/>
    </dgm:pt>
    <dgm:pt modelId="{CD785A0C-6FC2-4ED0-B00D-6FA53531C444}" type="pres">
      <dgm:prSet presAssocID="{C49F46E1-C1ED-458C-9387-6EA02D75E385}" presName="composite2" presStyleCnt="0"/>
      <dgm:spPr/>
    </dgm:pt>
    <dgm:pt modelId="{E373C003-EC83-45D4-8925-1F93713242F2}" type="pres">
      <dgm:prSet presAssocID="{C49F46E1-C1ED-458C-9387-6EA02D75E385}" presName="background2" presStyleLbl="node2" presStyleIdx="1" presStyleCnt="3"/>
      <dgm:spPr/>
    </dgm:pt>
    <dgm:pt modelId="{9ED4A499-5F9B-4AB0-B9C2-5E0EDE8636E7}" type="pres">
      <dgm:prSet presAssocID="{C49F46E1-C1ED-458C-9387-6EA02D75E385}" presName="text2" presStyleLbl="fgAcc2" presStyleIdx="1" presStyleCnt="3">
        <dgm:presLayoutVars>
          <dgm:chPref val="3"/>
        </dgm:presLayoutVars>
      </dgm:prSet>
      <dgm:spPr/>
    </dgm:pt>
    <dgm:pt modelId="{D598932A-FEFB-4914-854E-7C3E6C6BB2EC}" type="pres">
      <dgm:prSet presAssocID="{C49F46E1-C1ED-458C-9387-6EA02D75E385}" presName="hierChild3" presStyleCnt="0"/>
      <dgm:spPr/>
    </dgm:pt>
    <dgm:pt modelId="{D93DCDA5-C2D5-4B6C-B1F4-1ADFAB760B18}" type="pres">
      <dgm:prSet presAssocID="{5FB0E1D7-98B8-4D36-AFB8-210B7D9F37DA}" presName="Name10" presStyleLbl="parChTrans1D2" presStyleIdx="2" presStyleCnt="3"/>
      <dgm:spPr/>
    </dgm:pt>
    <dgm:pt modelId="{0014DDA2-1EA1-47C1-BC8A-886868C86E20}" type="pres">
      <dgm:prSet presAssocID="{592EA3B6-CB4D-47FB-B958-0724D89E0ABF}" presName="hierRoot2" presStyleCnt="0"/>
      <dgm:spPr/>
    </dgm:pt>
    <dgm:pt modelId="{C2E77C37-3137-4135-A5F8-4722CB3251DE}" type="pres">
      <dgm:prSet presAssocID="{592EA3B6-CB4D-47FB-B958-0724D89E0ABF}" presName="composite2" presStyleCnt="0"/>
      <dgm:spPr/>
    </dgm:pt>
    <dgm:pt modelId="{ECA66610-CF28-47AF-87F1-2BBC3ECCCA7F}" type="pres">
      <dgm:prSet presAssocID="{592EA3B6-CB4D-47FB-B958-0724D89E0ABF}" presName="background2" presStyleLbl="node2" presStyleIdx="2" presStyleCnt="3"/>
      <dgm:spPr/>
    </dgm:pt>
    <dgm:pt modelId="{3E718D41-D550-4349-BB70-9ADB0F938BCB}" type="pres">
      <dgm:prSet presAssocID="{592EA3B6-CB4D-47FB-B958-0724D89E0ABF}" presName="text2" presStyleLbl="fgAcc2" presStyleIdx="2" presStyleCnt="3">
        <dgm:presLayoutVars>
          <dgm:chPref val="3"/>
        </dgm:presLayoutVars>
      </dgm:prSet>
      <dgm:spPr/>
    </dgm:pt>
    <dgm:pt modelId="{7D0DDA7F-D72F-48BC-B23E-C54B850900DD}" type="pres">
      <dgm:prSet presAssocID="{592EA3B6-CB4D-47FB-B958-0724D89E0ABF}" presName="hierChild3" presStyleCnt="0"/>
      <dgm:spPr/>
    </dgm:pt>
  </dgm:ptLst>
  <dgm:cxnLst>
    <dgm:cxn modelId="{CDD76D12-3EDE-447F-88D6-E72BB48020B5}" type="presOf" srcId="{0C546024-A5AF-446A-81D9-C5B3F5178894}" destId="{C5D060E5-D40D-4175-A466-A66E5C1B0745}" srcOrd="0" destOrd="0" presId="urn:microsoft.com/office/officeart/2005/8/layout/hierarchy1"/>
    <dgm:cxn modelId="{8394D936-886C-4872-85FC-8EA25025A621}" type="presOf" srcId="{0147EFD7-8CC5-49BA-800A-54498203ED62}" destId="{6FE3A448-6A3E-4BE8-BE6D-0420B2CC615A}" srcOrd="0" destOrd="0" presId="urn:microsoft.com/office/officeart/2005/8/layout/hierarchy1"/>
    <dgm:cxn modelId="{13540E38-E0DC-4C77-9686-5BA08CBCCB0C}" srcId="{F5ADCB93-EF9D-4B9D-A251-4C907902DAF3}" destId="{0147EFD7-8CC5-49BA-800A-54498203ED62}" srcOrd="0" destOrd="0" parTransId="{0B76EB73-A0E4-419F-9591-F4523F931F1B}" sibTransId="{E68F70BB-7C20-453E-A5FA-F099CB60F0C1}"/>
    <dgm:cxn modelId="{4B8BD249-E552-4FD3-8D1C-B34D5464A16B}" type="presOf" srcId="{F5ADCB93-EF9D-4B9D-A251-4C907902DAF3}" destId="{4CCD1895-368D-4CC0-8439-B879CCB302EA}" srcOrd="0" destOrd="0" presId="urn:microsoft.com/office/officeart/2005/8/layout/hierarchy1"/>
    <dgm:cxn modelId="{E4DB357D-6333-42AC-AD5C-8AB083403B20}" srcId="{F5ADCB93-EF9D-4B9D-A251-4C907902DAF3}" destId="{C49F46E1-C1ED-458C-9387-6EA02D75E385}" srcOrd="1" destOrd="0" parTransId="{0C546024-A5AF-446A-81D9-C5B3F5178894}" sibTransId="{C085B50C-AE55-42E0-8843-F481EDFE0DDF}"/>
    <dgm:cxn modelId="{5CE3B083-AD53-413F-B0DF-6378DA7B0DA7}" type="presOf" srcId="{C49F46E1-C1ED-458C-9387-6EA02D75E385}" destId="{9ED4A499-5F9B-4AB0-B9C2-5E0EDE8636E7}" srcOrd="0" destOrd="0" presId="urn:microsoft.com/office/officeart/2005/8/layout/hierarchy1"/>
    <dgm:cxn modelId="{D468FD87-1723-4FBE-B3C3-4B4EDFE120E8}" type="presOf" srcId="{5FB0E1D7-98B8-4D36-AFB8-210B7D9F37DA}" destId="{D93DCDA5-C2D5-4B6C-B1F4-1ADFAB760B18}" srcOrd="0" destOrd="0" presId="urn:microsoft.com/office/officeart/2005/8/layout/hierarchy1"/>
    <dgm:cxn modelId="{2EEECE9B-B28C-4A45-BB14-876021FBC836}" type="presOf" srcId="{0B76EB73-A0E4-419F-9591-F4523F931F1B}" destId="{9CBA9A59-B50D-4F9B-ACC0-08F9DBEF885F}" srcOrd="0" destOrd="0" presId="urn:microsoft.com/office/officeart/2005/8/layout/hierarchy1"/>
    <dgm:cxn modelId="{C02565A7-2B0F-402B-9929-7B4FEE4B6F7D}" srcId="{F5ADCB93-EF9D-4B9D-A251-4C907902DAF3}" destId="{592EA3B6-CB4D-47FB-B958-0724D89E0ABF}" srcOrd="2" destOrd="0" parTransId="{5FB0E1D7-98B8-4D36-AFB8-210B7D9F37DA}" sibTransId="{4385C5A3-4E50-41BF-A24C-00A82C013747}"/>
    <dgm:cxn modelId="{739AFCBE-490C-411C-B39D-3451DE9B950A}" type="presOf" srcId="{439E0F77-F24A-4AAF-B2B6-38B8645E12EE}" destId="{1BC43613-40D0-4C3C-B490-FFE47D94227F}" srcOrd="0" destOrd="0" presId="urn:microsoft.com/office/officeart/2005/8/layout/hierarchy1"/>
    <dgm:cxn modelId="{E72734D0-8495-41D4-A9DF-145B6B7272D2}" type="presOf" srcId="{592EA3B6-CB4D-47FB-B958-0724D89E0ABF}" destId="{3E718D41-D550-4349-BB70-9ADB0F938BCB}" srcOrd="0" destOrd="0" presId="urn:microsoft.com/office/officeart/2005/8/layout/hierarchy1"/>
    <dgm:cxn modelId="{DB093AD8-2E66-4BA4-B296-51C6CCB31CF0}" srcId="{439E0F77-F24A-4AAF-B2B6-38B8645E12EE}" destId="{F5ADCB93-EF9D-4B9D-A251-4C907902DAF3}" srcOrd="0" destOrd="0" parTransId="{6D014AF6-A216-4109-A928-C131708C239B}" sibTransId="{53E23082-63B4-4EB0-89C3-26BC91556F7F}"/>
    <dgm:cxn modelId="{E2E85645-AD6E-49AA-BD5B-1518F2289D70}" type="presParOf" srcId="{1BC43613-40D0-4C3C-B490-FFE47D94227F}" destId="{D74276DB-3314-40EF-BE6A-EA1B2DEC4CF3}" srcOrd="0" destOrd="0" presId="urn:microsoft.com/office/officeart/2005/8/layout/hierarchy1"/>
    <dgm:cxn modelId="{25BE06F7-B2A3-4E26-9152-CDDAE6DDE6D5}" type="presParOf" srcId="{D74276DB-3314-40EF-BE6A-EA1B2DEC4CF3}" destId="{7DDA58B8-B95F-42FF-AAA3-E830821696B6}" srcOrd="0" destOrd="0" presId="urn:microsoft.com/office/officeart/2005/8/layout/hierarchy1"/>
    <dgm:cxn modelId="{E1728FD7-1C80-40E5-A7E0-3E1F11DD3AF3}" type="presParOf" srcId="{7DDA58B8-B95F-42FF-AAA3-E830821696B6}" destId="{9DCA818F-A68A-404C-A91F-0648A0CA3F46}" srcOrd="0" destOrd="0" presId="urn:microsoft.com/office/officeart/2005/8/layout/hierarchy1"/>
    <dgm:cxn modelId="{332D77EA-DC9C-4AA3-BFE2-9C91D4AB77B0}" type="presParOf" srcId="{7DDA58B8-B95F-42FF-AAA3-E830821696B6}" destId="{4CCD1895-368D-4CC0-8439-B879CCB302EA}" srcOrd="1" destOrd="0" presId="urn:microsoft.com/office/officeart/2005/8/layout/hierarchy1"/>
    <dgm:cxn modelId="{913EF6D9-CB5C-4D8B-A828-0A64AB376174}" type="presParOf" srcId="{D74276DB-3314-40EF-BE6A-EA1B2DEC4CF3}" destId="{967129B3-6A89-4AF8-8FF1-EBB73CFE89A3}" srcOrd="1" destOrd="0" presId="urn:microsoft.com/office/officeart/2005/8/layout/hierarchy1"/>
    <dgm:cxn modelId="{B9A5614D-AAA7-462E-85F6-FF6B9B4E1BFC}" type="presParOf" srcId="{967129B3-6A89-4AF8-8FF1-EBB73CFE89A3}" destId="{9CBA9A59-B50D-4F9B-ACC0-08F9DBEF885F}" srcOrd="0" destOrd="0" presId="urn:microsoft.com/office/officeart/2005/8/layout/hierarchy1"/>
    <dgm:cxn modelId="{94604394-0A8D-4272-97FE-1000C315BFDB}" type="presParOf" srcId="{967129B3-6A89-4AF8-8FF1-EBB73CFE89A3}" destId="{C49C38FB-53FD-4F24-A696-07C165543B89}" srcOrd="1" destOrd="0" presId="urn:microsoft.com/office/officeart/2005/8/layout/hierarchy1"/>
    <dgm:cxn modelId="{2011B8DC-9DA9-46C0-B125-F9D4BC10CE5B}" type="presParOf" srcId="{C49C38FB-53FD-4F24-A696-07C165543B89}" destId="{7A5BC8F8-CF9F-40F8-AECA-9FCBB28D1F46}" srcOrd="0" destOrd="0" presId="urn:microsoft.com/office/officeart/2005/8/layout/hierarchy1"/>
    <dgm:cxn modelId="{C7899D87-3840-4914-B528-4029D1E11B1E}" type="presParOf" srcId="{7A5BC8F8-CF9F-40F8-AECA-9FCBB28D1F46}" destId="{E85ABC0F-F2DF-4457-A72A-D42660020655}" srcOrd="0" destOrd="0" presId="urn:microsoft.com/office/officeart/2005/8/layout/hierarchy1"/>
    <dgm:cxn modelId="{56824B57-B743-4AB2-AC8F-85E465C36FE1}" type="presParOf" srcId="{7A5BC8F8-CF9F-40F8-AECA-9FCBB28D1F46}" destId="{6FE3A448-6A3E-4BE8-BE6D-0420B2CC615A}" srcOrd="1" destOrd="0" presId="urn:microsoft.com/office/officeart/2005/8/layout/hierarchy1"/>
    <dgm:cxn modelId="{9B3C4C51-CA53-40FC-90C7-B9FB69C1426C}" type="presParOf" srcId="{C49C38FB-53FD-4F24-A696-07C165543B89}" destId="{65E212F6-18DF-4182-A950-4418F1683680}" srcOrd="1" destOrd="0" presId="urn:microsoft.com/office/officeart/2005/8/layout/hierarchy1"/>
    <dgm:cxn modelId="{D359331A-A9EB-471D-9973-2657AF4D94E5}" type="presParOf" srcId="{967129B3-6A89-4AF8-8FF1-EBB73CFE89A3}" destId="{C5D060E5-D40D-4175-A466-A66E5C1B0745}" srcOrd="2" destOrd="0" presId="urn:microsoft.com/office/officeart/2005/8/layout/hierarchy1"/>
    <dgm:cxn modelId="{D5DB9ACA-51C3-4154-BA3E-E56DA5ECEF51}" type="presParOf" srcId="{967129B3-6A89-4AF8-8FF1-EBB73CFE89A3}" destId="{C5E26827-15E7-4224-860A-6E00941558F3}" srcOrd="3" destOrd="0" presId="urn:microsoft.com/office/officeart/2005/8/layout/hierarchy1"/>
    <dgm:cxn modelId="{E2C12E94-C21A-4976-A301-059F42A31411}" type="presParOf" srcId="{C5E26827-15E7-4224-860A-6E00941558F3}" destId="{CD785A0C-6FC2-4ED0-B00D-6FA53531C444}" srcOrd="0" destOrd="0" presId="urn:microsoft.com/office/officeart/2005/8/layout/hierarchy1"/>
    <dgm:cxn modelId="{78BEADD6-B7C2-40E1-902D-55696DF40123}" type="presParOf" srcId="{CD785A0C-6FC2-4ED0-B00D-6FA53531C444}" destId="{E373C003-EC83-45D4-8925-1F93713242F2}" srcOrd="0" destOrd="0" presId="urn:microsoft.com/office/officeart/2005/8/layout/hierarchy1"/>
    <dgm:cxn modelId="{B7765B48-16FE-468A-89DC-3B14B40F2EB6}" type="presParOf" srcId="{CD785A0C-6FC2-4ED0-B00D-6FA53531C444}" destId="{9ED4A499-5F9B-4AB0-B9C2-5E0EDE8636E7}" srcOrd="1" destOrd="0" presId="urn:microsoft.com/office/officeart/2005/8/layout/hierarchy1"/>
    <dgm:cxn modelId="{CA05CAC7-C78D-41AA-9D68-494ECA212D7D}" type="presParOf" srcId="{C5E26827-15E7-4224-860A-6E00941558F3}" destId="{D598932A-FEFB-4914-854E-7C3E6C6BB2EC}" srcOrd="1" destOrd="0" presId="urn:microsoft.com/office/officeart/2005/8/layout/hierarchy1"/>
    <dgm:cxn modelId="{6E67FF6C-53EA-4122-927A-EFC6F06969E8}" type="presParOf" srcId="{967129B3-6A89-4AF8-8FF1-EBB73CFE89A3}" destId="{D93DCDA5-C2D5-4B6C-B1F4-1ADFAB760B18}" srcOrd="4" destOrd="0" presId="urn:microsoft.com/office/officeart/2005/8/layout/hierarchy1"/>
    <dgm:cxn modelId="{7402EF7B-444D-45C4-A131-551B9D1A4023}" type="presParOf" srcId="{967129B3-6A89-4AF8-8FF1-EBB73CFE89A3}" destId="{0014DDA2-1EA1-47C1-BC8A-886868C86E20}" srcOrd="5" destOrd="0" presId="urn:microsoft.com/office/officeart/2005/8/layout/hierarchy1"/>
    <dgm:cxn modelId="{9F539D2B-9830-4451-A070-EE77BCF36CA8}" type="presParOf" srcId="{0014DDA2-1EA1-47C1-BC8A-886868C86E20}" destId="{C2E77C37-3137-4135-A5F8-4722CB3251DE}" srcOrd="0" destOrd="0" presId="urn:microsoft.com/office/officeart/2005/8/layout/hierarchy1"/>
    <dgm:cxn modelId="{FDA9A9B3-C013-4C64-BDEC-16CF82B768FB}" type="presParOf" srcId="{C2E77C37-3137-4135-A5F8-4722CB3251DE}" destId="{ECA66610-CF28-47AF-87F1-2BBC3ECCCA7F}" srcOrd="0" destOrd="0" presId="urn:microsoft.com/office/officeart/2005/8/layout/hierarchy1"/>
    <dgm:cxn modelId="{FA116422-B1CE-4BAD-B78C-ACCFA94297F2}" type="presParOf" srcId="{C2E77C37-3137-4135-A5F8-4722CB3251DE}" destId="{3E718D41-D550-4349-BB70-9ADB0F938BCB}" srcOrd="1" destOrd="0" presId="urn:microsoft.com/office/officeart/2005/8/layout/hierarchy1"/>
    <dgm:cxn modelId="{5A352CF6-75BE-4A6F-989C-64C7BDB53826}" type="presParOf" srcId="{0014DDA2-1EA1-47C1-BC8A-886868C86E20}" destId="{7D0DDA7F-D72F-48BC-B23E-C54B850900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12D22-B9E4-464A-8AC7-6FF283F4FA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4BFDAF8-E743-43F8-82EE-9E812885FF9D}">
      <dgm:prSet/>
      <dgm:spPr/>
      <dgm:t>
        <a:bodyPr/>
        <a:lstStyle/>
        <a:p>
          <a:r>
            <a:rPr lang="en-GB"/>
            <a:t>Nearly everyone in the world owns a mobile device, so to capture that part of the tech industry we choose to adapt the website for other devices other than desktops.</a:t>
          </a:r>
          <a:endParaRPr lang="en-US"/>
        </a:p>
      </dgm:t>
    </dgm:pt>
    <dgm:pt modelId="{CF8589EE-4295-4385-B5E4-494874341903}" type="parTrans" cxnId="{A1E80D59-AEEA-486F-8A3A-3C6B3EA9A7AA}">
      <dgm:prSet/>
      <dgm:spPr/>
      <dgm:t>
        <a:bodyPr/>
        <a:lstStyle/>
        <a:p>
          <a:endParaRPr lang="en-US"/>
        </a:p>
      </dgm:t>
    </dgm:pt>
    <dgm:pt modelId="{09060A98-0B59-4A2E-9042-F61B5E73C360}" type="sibTrans" cxnId="{A1E80D59-AEEA-486F-8A3A-3C6B3EA9A7AA}">
      <dgm:prSet/>
      <dgm:spPr/>
      <dgm:t>
        <a:bodyPr/>
        <a:lstStyle/>
        <a:p>
          <a:endParaRPr lang="en-US"/>
        </a:p>
      </dgm:t>
    </dgm:pt>
    <dgm:pt modelId="{13B1D061-8F6F-4F78-93E7-95C7C6492DCF}">
      <dgm:prSet/>
      <dgm:spPr/>
      <dgm:t>
        <a:bodyPr/>
        <a:lstStyle/>
        <a:p>
          <a:r>
            <a:rPr lang="en-GB"/>
            <a:t>During the second sprint we choose to make mobile and tablet views for the website.</a:t>
          </a:r>
          <a:endParaRPr lang="en-US"/>
        </a:p>
      </dgm:t>
    </dgm:pt>
    <dgm:pt modelId="{E6A7B8B9-5C87-448E-9F21-36A3AD3C91DF}" type="parTrans" cxnId="{13461338-4983-4D62-9251-87710E9EB86D}">
      <dgm:prSet/>
      <dgm:spPr/>
      <dgm:t>
        <a:bodyPr/>
        <a:lstStyle/>
        <a:p>
          <a:endParaRPr lang="en-US"/>
        </a:p>
      </dgm:t>
    </dgm:pt>
    <dgm:pt modelId="{7D45ED43-72DA-4653-A6F7-8F864C0B5219}" type="sibTrans" cxnId="{13461338-4983-4D62-9251-87710E9EB86D}">
      <dgm:prSet/>
      <dgm:spPr/>
      <dgm:t>
        <a:bodyPr/>
        <a:lstStyle/>
        <a:p>
          <a:endParaRPr lang="en-US"/>
        </a:p>
      </dgm:t>
    </dgm:pt>
    <dgm:pt modelId="{D17FD78E-130B-4CD6-835D-1D05A0C6ED2C}">
      <dgm:prSet/>
      <dgm:spPr/>
      <dgm:t>
        <a:bodyPr/>
        <a:lstStyle/>
        <a:p>
          <a:r>
            <a:rPr lang="en-GB"/>
            <a:t>This meant refining the view using CSS and JavaScript.</a:t>
          </a:r>
          <a:endParaRPr lang="en-US"/>
        </a:p>
      </dgm:t>
    </dgm:pt>
    <dgm:pt modelId="{CCCC4FF8-998E-4C28-8BA8-EB573BAF6CD6}" type="parTrans" cxnId="{B8381514-EF01-443E-B7F8-F222E7C75B6F}">
      <dgm:prSet/>
      <dgm:spPr/>
      <dgm:t>
        <a:bodyPr/>
        <a:lstStyle/>
        <a:p>
          <a:endParaRPr lang="en-US"/>
        </a:p>
      </dgm:t>
    </dgm:pt>
    <dgm:pt modelId="{4FA50A45-8A78-4922-B420-5C6CCC699720}" type="sibTrans" cxnId="{B8381514-EF01-443E-B7F8-F222E7C75B6F}">
      <dgm:prSet/>
      <dgm:spPr/>
      <dgm:t>
        <a:bodyPr/>
        <a:lstStyle/>
        <a:p>
          <a:endParaRPr lang="en-US"/>
        </a:p>
      </dgm:t>
    </dgm:pt>
    <dgm:pt modelId="{B9FFE321-6CEF-4F07-AD35-5D16CFEECF60}" type="pres">
      <dgm:prSet presAssocID="{0E712D22-B9E4-464A-8AC7-6FF283F4FA06}" presName="root" presStyleCnt="0">
        <dgm:presLayoutVars>
          <dgm:dir/>
          <dgm:resizeHandles val="exact"/>
        </dgm:presLayoutVars>
      </dgm:prSet>
      <dgm:spPr/>
    </dgm:pt>
    <dgm:pt modelId="{D303D30A-C99E-4771-967A-7CEB1C233CE3}" type="pres">
      <dgm:prSet presAssocID="{74BFDAF8-E743-43F8-82EE-9E812885FF9D}" presName="compNode" presStyleCnt="0"/>
      <dgm:spPr/>
    </dgm:pt>
    <dgm:pt modelId="{2067C1B4-FB88-48EC-8709-40A7C1188387}" type="pres">
      <dgm:prSet presAssocID="{74BFDAF8-E743-43F8-82EE-9E812885FF9D}" presName="bgRect" presStyleLbl="bgShp" presStyleIdx="0" presStyleCnt="3"/>
      <dgm:spPr/>
    </dgm:pt>
    <dgm:pt modelId="{00F33442-DFEF-45E3-B532-69799B2CA016}" type="pres">
      <dgm:prSet presAssocID="{74BFDAF8-E743-43F8-82EE-9E812885FF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6083790-5E47-4AE5-9AB7-D50158AE8DD2}" type="pres">
      <dgm:prSet presAssocID="{74BFDAF8-E743-43F8-82EE-9E812885FF9D}" presName="spaceRect" presStyleCnt="0"/>
      <dgm:spPr/>
    </dgm:pt>
    <dgm:pt modelId="{8C2B2A11-7B97-400D-BFF9-A7C05199344A}" type="pres">
      <dgm:prSet presAssocID="{74BFDAF8-E743-43F8-82EE-9E812885FF9D}" presName="parTx" presStyleLbl="revTx" presStyleIdx="0" presStyleCnt="3">
        <dgm:presLayoutVars>
          <dgm:chMax val="0"/>
          <dgm:chPref val="0"/>
        </dgm:presLayoutVars>
      </dgm:prSet>
      <dgm:spPr/>
    </dgm:pt>
    <dgm:pt modelId="{AF574CC5-B843-46FD-B206-5EFDE038BA74}" type="pres">
      <dgm:prSet presAssocID="{09060A98-0B59-4A2E-9042-F61B5E73C360}" presName="sibTrans" presStyleCnt="0"/>
      <dgm:spPr/>
    </dgm:pt>
    <dgm:pt modelId="{070A14EF-350E-4367-B824-20FAD92A291B}" type="pres">
      <dgm:prSet presAssocID="{13B1D061-8F6F-4F78-93E7-95C7C6492DCF}" presName="compNode" presStyleCnt="0"/>
      <dgm:spPr/>
    </dgm:pt>
    <dgm:pt modelId="{07369940-0D8C-4174-91E9-459E23D665B9}" type="pres">
      <dgm:prSet presAssocID="{13B1D061-8F6F-4F78-93E7-95C7C6492DCF}" presName="bgRect" presStyleLbl="bgShp" presStyleIdx="1" presStyleCnt="3"/>
      <dgm:spPr/>
    </dgm:pt>
    <dgm:pt modelId="{FA70F333-4BA9-4B52-8756-C41C24A8B2D7}" type="pres">
      <dgm:prSet presAssocID="{13B1D061-8F6F-4F78-93E7-95C7C6492D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953C181C-9882-4DA2-A9A2-2D4F32C03896}" type="pres">
      <dgm:prSet presAssocID="{13B1D061-8F6F-4F78-93E7-95C7C6492DCF}" presName="spaceRect" presStyleCnt="0"/>
      <dgm:spPr/>
    </dgm:pt>
    <dgm:pt modelId="{2BEDF798-3ABF-4AAF-9E56-1EBFE2DB2F98}" type="pres">
      <dgm:prSet presAssocID="{13B1D061-8F6F-4F78-93E7-95C7C6492DCF}" presName="parTx" presStyleLbl="revTx" presStyleIdx="1" presStyleCnt="3">
        <dgm:presLayoutVars>
          <dgm:chMax val="0"/>
          <dgm:chPref val="0"/>
        </dgm:presLayoutVars>
      </dgm:prSet>
      <dgm:spPr/>
    </dgm:pt>
    <dgm:pt modelId="{45BE9FE0-4C64-4037-8A60-64B586C057B8}" type="pres">
      <dgm:prSet presAssocID="{7D45ED43-72DA-4653-A6F7-8F864C0B5219}" presName="sibTrans" presStyleCnt="0"/>
      <dgm:spPr/>
    </dgm:pt>
    <dgm:pt modelId="{9D509145-0BBF-48CB-A50C-F2EE46D845BF}" type="pres">
      <dgm:prSet presAssocID="{D17FD78E-130B-4CD6-835D-1D05A0C6ED2C}" presName="compNode" presStyleCnt="0"/>
      <dgm:spPr/>
    </dgm:pt>
    <dgm:pt modelId="{6074DDCA-E349-4BF7-9524-7273FC59063A}" type="pres">
      <dgm:prSet presAssocID="{D17FD78E-130B-4CD6-835D-1D05A0C6ED2C}" presName="bgRect" presStyleLbl="bgShp" presStyleIdx="2" presStyleCnt="3"/>
      <dgm:spPr/>
    </dgm:pt>
    <dgm:pt modelId="{0A0D562D-6889-4C2F-B9DE-97D5DADF4F09}" type="pres">
      <dgm:prSet presAssocID="{D17FD78E-130B-4CD6-835D-1D05A0C6ED2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E599F5-FD8D-4EA0-BD5E-C66954056FD4}" type="pres">
      <dgm:prSet presAssocID="{D17FD78E-130B-4CD6-835D-1D05A0C6ED2C}" presName="spaceRect" presStyleCnt="0"/>
      <dgm:spPr/>
    </dgm:pt>
    <dgm:pt modelId="{BD61C7D3-EB2D-4150-B10D-542BA5C9CCDB}" type="pres">
      <dgm:prSet presAssocID="{D17FD78E-130B-4CD6-835D-1D05A0C6ED2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351806-D185-4878-8059-F906A660726E}" type="presOf" srcId="{D17FD78E-130B-4CD6-835D-1D05A0C6ED2C}" destId="{BD61C7D3-EB2D-4150-B10D-542BA5C9CCDB}" srcOrd="0" destOrd="0" presId="urn:microsoft.com/office/officeart/2018/2/layout/IconVerticalSolidList"/>
    <dgm:cxn modelId="{2A906013-B246-42FE-8A8B-1441671636F1}" type="presOf" srcId="{13B1D061-8F6F-4F78-93E7-95C7C6492DCF}" destId="{2BEDF798-3ABF-4AAF-9E56-1EBFE2DB2F98}" srcOrd="0" destOrd="0" presId="urn:microsoft.com/office/officeart/2018/2/layout/IconVerticalSolidList"/>
    <dgm:cxn modelId="{B8381514-EF01-443E-B7F8-F222E7C75B6F}" srcId="{0E712D22-B9E4-464A-8AC7-6FF283F4FA06}" destId="{D17FD78E-130B-4CD6-835D-1D05A0C6ED2C}" srcOrd="2" destOrd="0" parTransId="{CCCC4FF8-998E-4C28-8BA8-EB573BAF6CD6}" sibTransId="{4FA50A45-8A78-4922-B420-5C6CCC699720}"/>
    <dgm:cxn modelId="{13461338-4983-4D62-9251-87710E9EB86D}" srcId="{0E712D22-B9E4-464A-8AC7-6FF283F4FA06}" destId="{13B1D061-8F6F-4F78-93E7-95C7C6492DCF}" srcOrd="1" destOrd="0" parTransId="{E6A7B8B9-5C87-448E-9F21-36A3AD3C91DF}" sibTransId="{7D45ED43-72DA-4653-A6F7-8F864C0B5219}"/>
    <dgm:cxn modelId="{ABF5023F-32C2-414A-B77A-C008926E7856}" type="presOf" srcId="{74BFDAF8-E743-43F8-82EE-9E812885FF9D}" destId="{8C2B2A11-7B97-400D-BFF9-A7C05199344A}" srcOrd="0" destOrd="0" presId="urn:microsoft.com/office/officeart/2018/2/layout/IconVerticalSolidList"/>
    <dgm:cxn modelId="{A1E80D59-AEEA-486F-8A3A-3C6B3EA9A7AA}" srcId="{0E712D22-B9E4-464A-8AC7-6FF283F4FA06}" destId="{74BFDAF8-E743-43F8-82EE-9E812885FF9D}" srcOrd="0" destOrd="0" parTransId="{CF8589EE-4295-4385-B5E4-494874341903}" sibTransId="{09060A98-0B59-4A2E-9042-F61B5E73C360}"/>
    <dgm:cxn modelId="{00FCA2AD-7E7B-4A67-A104-A97282C8FAE5}" type="presOf" srcId="{0E712D22-B9E4-464A-8AC7-6FF283F4FA06}" destId="{B9FFE321-6CEF-4F07-AD35-5D16CFEECF60}" srcOrd="0" destOrd="0" presId="urn:microsoft.com/office/officeart/2018/2/layout/IconVerticalSolidList"/>
    <dgm:cxn modelId="{6A9AC24F-618B-406F-B80B-8D5082858E7D}" type="presParOf" srcId="{B9FFE321-6CEF-4F07-AD35-5D16CFEECF60}" destId="{D303D30A-C99E-4771-967A-7CEB1C233CE3}" srcOrd="0" destOrd="0" presId="urn:microsoft.com/office/officeart/2018/2/layout/IconVerticalSolidList"/>
    <dgm:cxn modelId="{80206BEE-4D0F-41B7-9EB3-56B524ADD81B}" type="presParOf" srcId="{D303D30A-C99E-4771-967A-7CEB1C233CE3}" destId="{2067C1B4-FB88-48EC-8709-40A7C1188387}" srcOrd="0" destOrd="0" presId="urn:microsoft.com/office/officeart/2018/2/layout/IconVerticalSolidList"/>
    <dgm:cxn modelId="{73919618-7FED-4FE5-964A-4E42B2ABE279}" type="presParOf" srcId="{D303D30A-C99E-4771-967A-7CEB1C233CE3}" destId="{00F33442-DFEF-45E3-B532-69799B2CA016}" srcOrd="1" destOrd="0" presId="urn:microsoft.com/office/officeart/2018/2/layout/IconVerticalSolidList"/>
    <dgm:cxn modelId="{9712E577-2F3C-435F-9110-CF4E490014E1}" type="presParOf" srcId="{D303D30A-C99E-4771-967A-7CEB1C233CE3}" destId="{06083790-5E47-4AE5-9AB7-D50158AE8DD2}" srcOrd="2" destOrd="0" presId="urn:microsoft.com/office/officeart/2018/2/layout/IconVerticalSolidList"/>
    <dgm:cxn modelId="{9D1A3DFE-590D-45B4-BD0B-7590D7773BA2}" type="presParOf" srcId="{D303D30A-C99E-4771-967A-7CEB1C233CE3}" destId="{8C2B2A11-7B97-400D-BFF9-A7C05199344A}" srcOrd="3" destOrd="0" presId="urn:microsoft.com/office/officeart/2018/2/layout/IconVerticalSolidList"/>
    <dgm:cxn modelId="{AA1A409E-A326-47F1-AA1E-19BBBA689892}" type="presParOf" srcId="{B9FFE321-6CEF-4F07-AD35-5D16CFEECF60}" destId="{AF574CC5-B843-46FD-B206-5EFDE038BA74}" srcOrd="1" destOrd="0" presId="urn:microsoft.com/office/officeart/2018/2/layout/IconVerticalSolidList"/>
    <dgm:cxn modelId="{90C10067-DA68-4B17-9230-87B7AF2FBAE1}" type="presParOf" srcId="{B9FFE321-6CEF-4F07-AD35-5D16CFEECF60}" destId="{070A14EF-350E-4367-B824-20FAD92A291B}" srcOrd="2" destOrd="0" presId="urn:microsoft.com/office/officeart/2018/2/layout/IconVerticalSolidList"/>
    <dgm:cxn modelId="{AEDCB342-413E-4FDD-94D2-717334938046}" type="presParOf" srcId="{070A14EF-350E-4367-B824-20FAD92A291B}" destId="{07369940-0D8C-4174-91E9-459E23D665B9}" srcOrd="0" destOrd="0" presId="urn:microsoft.com/office/officeart/2018/2/layout/IconVerticalSolidList"/>
    <dgm:cxn modelId="{6BD2DBBB-E335-4D96-A56A-4EBAFDF80D03}" type="presParOf" srcId="{070A14EF-350E-4367-B824-20FAD92A291B}" destId="{FA70F333-4BA9-4B52-8756-C41C24A8B2D7}" srcOrd="1" destOrd="0" presId="urn:microsoft.com/office/officeart/2018/2/layout/IconVerticalSolidList"/>
    <dgm:cxn modelId="{8D092D47-9EFB-45E7-B0AD-3852CA24DA11}" type="presParOf" srcId="{070A14EF-350E-4367-B824-20FAD92A291B}" destId="{953C181C-9882-4DA2-A9A2-2D4F32C03896}" srcOrd="2" destOrd="0" presId="urn:microsoft.com/office/officeart/2018/2/layout/IconVerticalSolidList"/>
    <dgm:cxn modelId="{488172E1-C303-4530-8CDE-AD8397BFA646}" type="presParOf" srcId="{070A14EF-350E-4367-B824-20FAD92A291B}" destId="{2BEDF798-3ABF-4AAF-9E56-1EBFE2DB2F98}" srcOrd="3" destOrd="0" presId="urn:microsoft.com/office/officeart/2018/2/layout/IconVerticalSolidList"/>
    <dgm:cxn modelId="{A121225F-76F9-4506-A2B5-B6853206718A}" type="presParOf" srcId="{B9FFE321-6CEF-4F07-AD35-5D16CFEECF60}" destId="{45BE9FE0-4C64-4037-8A60-64B586C057B8}" srcOrd="3" destOrd="0" presId="urn:microsoft.com/office/officeart/2018/2/layout/IconVerticalSolidList"/>
    <dgm:cxn modelId="{9DBC4F99-A079-4AEF-9EC9-CA9F6139CF81}" type="presParOf" srcId="{B9FFE321-6CEF-4F07-AD35-5D16CFEECF60}" destId="{9D509145-0BBF-48CB-A50C-F2EE46D845BF}" srcOrd="4" destOrd="0" presId="urn:microsoft.com/office/officeart/2018/2/layout/IconVerticalSolidList"/>
    <dgm:cxn modelId="{6BF8E8EA-5E89-4ED8-8049-4B6D004866E9}" type="presParOf" srcId="{9D509145-0BBF-48CB-A50C-F2EE46D845BF}" destId="{6074DDCA-E349-4BF7-9524-7273FC59063A}" srcOrd="0" destOrd="0" presId="urn:microsoft.com/office/officeart/2018/2/layout/IconVerticalSolidList"/>
    <dgm:cxn modelId="{6CB000D2-51E2-4037-AA52-5ED9E90F4AE6}" type="presParOf" srcId="{9D509145-0BBF-48CB-A50C-F2EE46D845BF}" destId="{0A0D562D-6889-4C2F-B9DE-97D5DADF4F09}" srcOrd="1" destOrd="0" presId="urn:microsoft.com/office/officeart/2018/2/layout/IconVerticalSolidList"/>
    <dgm:cxn modelId="{B687423A-24AD-4044-B0AB-FF84665C7A50}" type="presParOf" srcId="{9D509145-0BBF-48CB-A50C-F2EE46D845BF}" destId="{B1E599F5-FD8D-4EA0-BD5E-C66954056FD4}" srcOrd="2" destOrd="0" presId="urn:microsoft.com/office/officeart/2018/2/layout/IconVerticalSolidList"/>
    <dgm:cxn modelId="{2606EB93-2873-44ED-8DCC-28D3E1BF919C}" type="presParOf" srcId="{9D509145-0BBF-48CB-A50C-F2EE46D845BF}" destId="{BD61C7D3-EB2D-4150-B10D-542BA5C9CC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DCDA5-C2D5-4B6C-B1F4-1ADFAB760B18}">
      <dsp:nvSpPr>
        <dsp:cNvPr id="0" name=""/>
        <dsp:cNvSpPr/>
      </dsp:nvSpPr>
      <dsp:spPr>
        <a:xfrm>
          <a:off x="2726769" y="1271251"/>
          <a:ext cx="1935126" cy="46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798"/>
              </a:lnTo>
              <a:lnTo>
                <a:pt x="1935126" y="313798"/>
              </a:lnTo>
              <a:lnTo>
                <a:pt x="1935126" y="4604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060E5-D40D-4175-A466-A66E5C1B0745}">
      <dsp:nvSpPr>
        <dsp:cNvPr id="0" name=""/>
        <dsp:cNvSpPr/>
      </dsp:nvSpPr>
      <dsp:spPr>
        <a:xfrm>
          <a:off x="2681049" y="1271251"/>
          <a:ext cx="91440" cy="4604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04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A9A59-B50D-4F9B-ACC0-08F9DBEF885F}">
      <dsp:nvSpPr>
        <dsp:cNvPr id="0" name=""/>
        <dsp:cNvSpPr/>
      </dsp:nvSpPr>
      <dsp:spPr>
        <a:xfrm>
          <a:off x="791642" y="1271251"/>
          <a:ext cx="1935126" cy="460472"/>
        </a:xfrm>
        <a:custGeom>
          <a:avLst/>
          <a:gdLst/>
          <a:ahLst/>
          <a:cxnLst/>
          <a:rect l="0" t="0" r="0" b="0"/>
          <a:pathLst>
            <a:path>
              <a:moveTo>
                <a:pt x="1935126" y="0"/>
              </a:moveTo>
              <a:lnTo>
                <a:pt x="1935126" y="313798"/>
              </a:lnTo>
              <a:lnTo>
                <a:pt x="0" y="313798"/>
              </a:lnTo>
              <a:lnTo>
                <a:pt x="0" y="46047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A818F-A68A-404C-A91F-0648A0CA3F46}">
      <dsp:nvSpPr>
        <dsp:cNvPr id="0" name=""/>
        <dsp:cNvSpPr/>
      </dsp:nvSpPr>
      <dsp:spPr>
        <a:xfrm>
          <a:off x="1935126" y="265864"/>
          <a:ext cx="1583285" cy="1005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D1895-368D-4CC0-8439-B879CCB302EA}">
      <dsp:nvSpPr>
        <dsp:cNvPr id="0" name=""/>
        <dsp:cNvSpPr/>
      </dsp:nvSpPr>
      <dsp:spPr>
        <a:xfrm>
          <a:off x="2111047" y="432989"/>
          <a:ext cx="1583285" cy="1005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My user stories:</a:t>
          </a:r>
          <a:endParaRPr lang="en-US" sz="1400" kern="1200"/>
        </a:p>
      </dsp:txBody>
      <dsp:txXfrm>
        <a:off x="2140494" y="462436"/>
        <a:ext cx="1524391" cy="946492"/>
      </dsp:txXfrm>
    </dsp:sp>
    <dsp:sp modelId="{E85ABC0F-F2DF-4457-A72A-D42660020655}">
      <dsp:nvSpPr>
        <dsp:cNvPr id="0" name=""/>
        <dsp:cNvSpPr/>
      </dsp:nvSpPr>
      <dsp:spPr>
        <a:xfrm>
          <a:off x="0" y="1731723"/>
          <a:ext cx="1583285" cy="1005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3A448-6A3E-4BE8-BE6D-0420B2CC615A}">
      <dsp:nvSpPr>
        <dsp:cNvPr id="0" name=""/>
        <dsp:cNvSpPr/>
      </dsp:nvSpPr>
      <dsp:spPr>
        <a:xfrm>
          <a:off x="175920" y="1898847"/>
          <a:ext cx="1583285" cy="1005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View dashboard</a:t>
          </a:r>
          <a:endParaRPr lang="en-US" sz="1400" kern="1200"/>
        </a:p>
      </dsp:txBody>
      <dsp:txXfrm>
        <a:off x="205367" y="1928294"/>
        <a:ext cx="1524391" cy="946492"/>
      </dsp:txXfrm>
    </dsp:sp>
    <dsp:sp modelId="{E373C003-EC83-45D4-8925-1F93713242F2}">
      <dsp:nvSpPr>
        <dsp:cNvPr id="0" name=""/>
        <dsp:cNvSpPr/>
      </dsp:nvSpPr>
      <dsp:spPr>
        <a:xfrm>
          <a:off x="1935126" y="1731723"/>
          <a:ext cx="1583285" cy="1005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A499-5F9B-4AB0-B9C2-5E0EDE8636E7}">
      <dsp:nvSpPr>
        <dsp:cNvPr id="0" name=""/>
        <dsp:cNvSpPr/>
      </dsp:nvSpPr>
      <dsp:spPr>
        <a:xfrm>
          <a:off x="2111047" y="1898847"/>
          <a:ext cx="1583285" cy="1005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Course recommendations </a:t>
          </a:r>
          <a:endParaRPr lang="en-US" sz="1400" kern="1200"/>
        </a:p>
      </dsp:txBody>
      <dsp:txXfrm>
        <a:off x="2140494" y="1928294"/>
        <a:ext cx="1524391" cy="946492"/>
      </dsp:txXfrm>
    </dsp:sp>
    <dsp:sp modelId="{ECA66610-CF28-47AF-87F1-2BBC3ECCCA7F}">
      <dsp:nvSpPr>
        <dsp:cNvPr id="0" name=""/>
        <dsp:cNvSpPr/>
      </dsp:nvSpPr>
      <dsp:spPr>
        <a:xfrm>
          <a:off x="3870253" y="1731723"/>
          <a:ext cx="1583285" cy="10053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18D41-D550-4349-BB70-9ADB0F938BCB}">
      <dsp:nvSpPr>
        <dsp:cNvPr id="0" name=""/>
        <dsp:cNvSpPr/>
      </dsp:nvSpPr>
      <dsp:spPr>
        <a:xfrm>
          <a:off x="4046174" y="1898847"/>
          <a:ext cx="1583285" cy="10053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Friendship system </a:t>
          </a:r>
          <a:endParaRPr lang="en-US" sz="1400" kern="1200"/>
        </a:p>
      </dsp:txBody>
      <dsp:txXfrm>
        <a:off x="4075621" y="1928294"/>
        <a:ext cx="1524391" cy="946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7C1B4-FB88-48EC-8709-40A7C1188387}">
      <dsp:nvSpPr>
        <dsp:cNvPr id="0" name=""/>
        <dsp:cNvSpPr/>
      </dsp:nvSpPr>
      <dsp:spPr>
        <a:xfrm>
          <a:off x="0" y="640"/>
          <a:ext cx="6589260" cy="1497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F33442-DFEF-45E3-B532-69799B2CA016}">
      <dsp:nvSpPr>
        <dsp:cNvPr id="0" name=""/>
        <dsp:cNvSpPr/>
      </dsp:nvSpPr>
      <dsp:spPr>
        <a:xfrm>
          <a:off x="453120" y="337671"/>
          <a:ext cx="823854" cy="82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B2A11-7B97-400D-BFF9-A7C05199344A}">
      <dsp:nvSpPr>
        <dsp:cNvPr id="0" name=""/>
        <dsp:cNvSpPr/>
      </dsp:nvSpPr>
      <dsp:spPr>
        <a:xfrm>
          <a:off x="1730095" y="640"/>
          <a:ext cx="4859164" cy="1497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30" tIns="158530" rIns="158530" bIns="1585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Nearly everyone in the world owns a mobile device, so to capture that part of the tech industry we choose to adapt the website for other devices other than desktops.</a:t>
          </a:r>
          <a:endParaRPr lang="en-US" sz="1800" kern="1200"/>
        </a:p>
      </dsp:txBody>
      <dsp:txXfrm>
        <a:off x="1730095" y="640"/>
        <a:ext cx="4859164" cy="1497917"/>
      </dsp:txXfrm>
    </dsp:sp>
    <dsp:sp modelId="{07369940-0D8C-4174-91E9-459E23D665B9}">
      <dsp:nvSpPr>
        <dsp:cNvPr id="0" name=""/>
        <dsp:cNvSpPr/>
      </dsp:nvSpPr>
      <dsp:spPr>
        <a:xfrm>
          <a:off x="0" y="1873037"/>
          <a:ext cx="6589260" cy="1497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0F333-4BA9-4B52-8756-C41C24A8B2D7}">
      <dsp:nvSpPr>
        <dsp:cNvPr id="0" name=""/>
        <dsp:cNvSpPr/>
      </dsp:nvSpPr>
      <dsp:spPr>
        <a:xfrm>
          <a:off x="453120" y="2210069"/>
          <a:ext cx="823854" cy="82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DF798-3ABF-4AAF-9E56-1EBFE2DB2F98}">
      <dsp:nvSpPr>
        <dsp:cNvPr id="0" name=""/>
        <dsp:cNvSpPr/>
      </dsp:nvSpPr>
      <dsp:spPr>
        <a:xfrm>
          <a:off x="1730095" y="1873037"/>
          <a:ext cx="4859164" cy="1497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30" tIns="158530" rIns="158530" bIns="1585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During the second sprint we choose to make mobile and tablet views for the website.</a:t>
          </a:r>
          <a:endParaRPr lang="en-US" sz="1800" kern="1200"/>
        </a:p>
      </dsp:txBody>
      <dsp:txXfrm>
        <a:off x="1730095" y="1873037"/>
        <a:ext cx="4859164" cy="1497917"/>
      </dsp:txXfrm>
    </dsp:sp>
    <dsp:sp modelId="{6074DDCA-E349-4BF7-9524-7273FC59063A}">
      <dsp:nvSpPr>
        <dsp:cNvPr id="0" name=""/>
        <dsp:cNvSpPr/>
      </dsp:nvSpPr>
      <dsp:spPr>
        <a:xfrm>
          <a:off x="0" y="3745434"/>
          <a:ext cx="6589260" cy="14979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D562D-6889-4C2F-B9DE-97D5DADF4F09}">
      <dsp:nvSpPr>
        <dsp:cNvPr id="0" name=""/>
        <dsp:cNvSpPr/>
      </dsp:nvSpPr>
      <dsp:spPr>
        <a:xfrm>
          <a:off x="453120" y="4082466"/>
          <a:ext cx="823854" cy="823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1C7D3-EB2D-4150-B10D-542BA5C9CCDB}">
      <dsp:nvSpPr>
        <dsp:cNvPr id="0" name=""/>
        <dsp:cNvSpPr/>
      </dsp:nvSpPr>
      <dsp:spPr>
        <a:xfrm>
          <a:off x="1730095" y="3745434"/>
          <a:ext cx="4859164" cy="1497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530" tIns="158530" rIns="158530" bIns="15853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This meant refining the view using CSS and JavaScript.</a:t>
          </a:r>
          <a:endParaRPr lang="en-US" sz="1800" kern="1200"/>
        </a:p>
      </dsp:txBody>
      <dsp:txXfrm>
        <a:off x="1730095" y="3745434"/>
        <a:ext cx="4859164" cy="1497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213F1-AA0D-409D-BD3E-A5CF71B6BDBA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757CA-DE0A-4E08-AFCE-8353A9DDE6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3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757CA-DE0A-4E08-AFCE-8353A9DDE64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158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757CA-DE0A-4E08-AFCE-8353A9DDE64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6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757CA-DE0A-4E08-AFCE-8353A9DDE6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85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CFBD5-FA35-C17E-2193-DACC57F80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AE1F9-2977-1A13-CFA2-437A988C6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FE12B-6897-CF47-223C-9C996956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16F14-2493-E1D7-8BD4-1ACCE4F0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88314-B080-F302-FD3E-3B842F39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54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DB23-AD57-33E3-B4DD-73E485FF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EE631-E161-9008-452F-998320F7C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88FB-95C9-FB10-B9A6-5B547E78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704E8-BEEC-7DFE-4C96-F18B4261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CFB43-BC8E-4B48-CCE5-AB4E11C4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99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34FBE-6C2B-664A-9DE8-E43E18CE2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D8DDD-CC25-725C-FD14-151EA6BBE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B3F4F-986B-CB1A-AE93-53402956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86A68-82EA-F9C3-5B23-BC490BBF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9D046-69E8-4399-FB0D-EB32EDF1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1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33212-7BC0-D40B-6A72-5783347B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749E-8E2F-7E25-0B43-0C3DE8F26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8003E-CE6C-E2C2-56B8-4E613510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8AB0-F637-A6C8-C35D-4D8A551D3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BDC0-3B88-7A14-3D2E-4B6AE814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56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09B80-D873-59D2-FC13-246A8B50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9581B-EFA0-3575-E45C-C143802A6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8FF1-C066-E8B5-B369-E8778815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97418-2BDD-D5AE-E4BE-F7D2CC3D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9F533-507C-0D9E-FF17-95912B3C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6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9E97-14F9-570F-25AD-9863AC98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B806-F33A-4E11-C672-30D5B35A3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9E99A-8C2F-8B41-7942-CCE7C37CD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75239-C39A-F07F-35C0-0D07D711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D8244-4AAE-A7E2-C105-32FA4DF7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8BB8F-F9D9-B571-2585-7EACE9E57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35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E085-F439-90C1-430C-23F554D7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2D128-0BE9-63A6-A94B-BA843C2DD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27CC5-5A3A-DD7F-43EA-24FF3C13A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DD21C-BC82-A014-FC38-F61573A6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BD0B9-DD5B-1AEE-4C90-5C85BA6FD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8E545-F519-DAC2-E3CB-2EDB74B7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CC72F-A142-3C07-B26F-3EEB7A72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19655B-BDB1-AD76-A923-847D8E7D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502F-AEF9-59B3-B40B-8176BA8E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4B045-F076-EED1-6F8B-F8165C8D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3D844-F322-A1AD-313A-7718E6C6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26581-AF03-638B-8D83-9D64C815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8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57281-6005-95B4-5D23-B7CCF5A3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0F6C8-F360-7DAB-69D8-74EC27D2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92DE-7BCA-9A1F-01A8-CAD5BBA5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33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82E1-6B76-3FB0-723C-D1125EE8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8411-184B-DD56-BA72-1D8358D0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B9D36-C91B-AE88-C8A7-E74536087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FE9A-7170-DF60-4E43-DBAE1905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DA664-9CF2-3347-D2A4-BB0535C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229BF-823E-4E1E-CC05-BEFCAA22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3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3023A-6E54-87B2-2F0A-2EEE0C43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A4F59-2F84-A970-7436-5941A75DB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41434-8102-9ADC-FE6C-B8A304391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EA0E-332D-F593-0722-A22934EC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0F43-0155-B146-8DB3-AA3AA4B26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BAFB-EC60-216A-BD1F-C2CAA2F8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65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9472A-630F-E272-0D1F-FB4225E1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C7628-95AA-F6F2-2ABE-95137892D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B3B5-EDF4-E1F6-1DD2-5E91A47DD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E1B39-E8D0-4FA0-9FBE-B6583524ED0E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F49D6-5F2A-8DF7-5CEC-FEDF35002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A767-9396-BBE4-3C15-0F10551FE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B6FA3-8A04-43BF-B50F-D3EB342D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9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1BD6-2951-935D-7497-0170AB62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your group communicated and what you learned about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23C1-E95E-729B-0687-EEDAA3341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19983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Abdurrahmaan Ahmed - AA1437</a:t>
            </a:r>
          </a:p>
        </p:txBody>
      </p:sp>
    </p:spTree>
    <p:extLst>
      <p:ext uri="{BB962C8B-B14F-4D97-AF65-F5344CB8AC3E}">
        <p14:creationId xmlns:p14="http://schemas.microsoft.com/office/powerpoint/2010/main" val="2227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F25A35F-0D84-A84A-2623-893C5356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435" y="2650005"/>
            <a:ext cx="3774960" cy="11136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C50BEDE-2101-C979-2C5E-ACFD9FAE8313}"/>
              </a:ext>
            </a:extLst>
          </p:cNvPr>
          <p:cNvSpPr txBox="1"/>
          <p:nvPr/>
        </p:nvSpPr>
        <p:spPr>
          <a:xfrm>
            <a:off x="811157" y="2089196"/>
            <a:ext cx="4650524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u="sng">
                <a:solidFill>
                  <a:schemeClr val="tx2"/>
                </a:solidFill>
              </a:rPr>
              <a:t>Solving challenge 2: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Step 1: Understand User Preferences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Figured can use difficulty and category as preference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Extracted the category and difficulty from each course. </a:t>
            </a:r>
            <a:r>
              <a:rPr lang="en-US" sz="1400">
                <a:solidFill>
                  <a:schemeClr val="tx2"/>
                </a:solidFill>
              </a:rPr>
              <a:t>(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Figure 5</a:t>
            </a:r>
            <a:r>
              <a:rPr lang="en-US" sz="1400">
                <a:solidFill>
                  <a:schemeClr val="tx2"/>
                </a:solidFill>
              </a:rPr>
              <a:t>)</a:t>
            </a:r>
            <a:endParaRPr lang="en-US" sz="15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Counted frequency to find the most common category and difficulty.</a:t>
            </a:r>
            <a:r>
              <a:rPr lang="en-US" sz="1400">
                <a:solidFill>
                  <a:schemeClr val="tx2"/>
                </a:solidFill>
              </a:rPr>
              <a:t> (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Figure 5</a:t>
            </a:r>
            <a:r>
              <a:rPr lang="en-US" sz="1400">
                <a:solidFill>
                  <a:schemeClr val="tx2"/>
                </a:solidFill>
              </a:rPr>
              <a:t>)</a:t>
            </a: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u="sng">
              <a:solidFill>
                <a:schemeClr val="tx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1DAC72-BA3E-6581-197E-9AEF41B2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435" y="1129515"/>
            <a:ext cx="3774960" cy="7361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A82C69A-9C6A-29FA-AE01-6D5902363EC0}"/>
              </a:ext>
            </a:extLst>
          </p:cNvPr>
          <p:cNvSpPr txBox="1"/>
          <p:nvPr/>
        </p:nvSpPr>
        <p:spPr>
          <a:xfrm>
            <a:off x="8061435" y="741854"/>
            <a:ext cx="609470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B143E4-7275-90EC-661F-969244F3EDC2}"/>
              </a:ext>
            </a:extLst>
          </p:cNvPr>
          <p:cNvSpPr txBox="1"/>
          <p:nvPr/>
        </p:nvSpPr>
        <p:spPr>
          <a:xfrm>
            <a:off x="8061435" y="2306769"/>
            <a:ext cx="699748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5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64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68DDD6-C60D-C06D-F92B-6CEF60AEE9D5}"/>
              </a:ext>
            </a:extLst>
          </p:cNvPr>
          <p:cNvSpPr txBox="1"/>
          <p:nvPr/>
        </p:nvSpPr>
        <p:spPr>
          <a:xfrm>
            <a:off x="34656" y="4269781"/>
            <a:ext cx="6061191" cy="1773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800" u="sng">
                <a:solidFill>
                  <a:schemeClr val="tx2"/>
                </a:solidFill>
              </a:rPr>
              <a:t>Solving challenge 2:</a:t>
            </a:r>
          </a:p>
          <a:p>
            <a:pPr>
              <a:lnSpc>
                <a:spcPct val="90000"/>
              </a:lnSpc>
            </a:pPr>
            <a:r>
              <a:rPr lang="en-US" sz="3600">
                <a:solidFill>
                  <a:schemeClr val="tx2"/>
                </a:solidFill>
              </a:rPr>
              <a:t>Step 2: Filter Out Taken Courses</a:t>
            </a:r>
            <a:endParaRPr lang="en-US" sz="60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Compared recommended course IDs to courses the user has already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2"/>
                </a:solidFill>
              </a:rPr>
              <a:t>Removed any duplicates (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Figure 7</a:t>
            </a:r>
            <a:r>
              <a:rPr lang="en-US" sz="1400">
                <a:solidFill>
                  <a:schemeClr val="tx2"/>
                </a:solidFill>
              </a:rPr>
              <a:t>)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68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60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60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6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u="sng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F942A-41F9-3D49-A58E-F7A62B67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47" y="3428999"/>
            <a:ext cx="4145585" cy="2695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613A0-A129-820B-113F-41A34504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36" y="486533"/>
            <a:ext cx="5166360" cy="24798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2C0384-3294-371D-CA1E-FD6F9662994A}"/>
              </a:ext>
            </a:extLst>
          </p:cNvPr>
          <p:cNvSpPr txBox="1"/>
          <p:nvPr/>
        </p:nvSpPr>
        <p:spPr>
          <a:xfrm>
            <a:off x="6081232" y="156496"/>
            <a:ext cx="610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6</a:t>
            </a:r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DA5707-F4D2-4C48-91E3-0D1E0358C4F3}"/>
              </a:ext>
            </a:extLst>
          </p:cNvPr>
          <p:cNvSpPr txBox="1"/>
          <p:nvPr/>
        </p:nvSpPr>
        <p:spPr>
          <a:xfrm>
            <a:off x="6100310" y="3111756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7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65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827468-1E6F-81B0-920C-5655EEDB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Craig Long</a:t>
            </a:r>
            <a:br>
              <a:rPr lang="en-US" sz="3200">
                <a:solidFill>
                  <a:srgbClr val="FFFFFF"/>
                </a:solidFill>
              </a:rPr>
            </a:br>
            <a:r>
              <a:rPr lang="en-GB" sz="3200">
                <a:solidFill>
                  <a:schemeClr val="bg1"/>
                </a:solidFill>
              </a:rPr>
              <a:t>cl530</a:t>
            </a: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12C0-882C-3E3B-6538-09C03312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A specific software design choice for our web page</a:t>
            </a:r>
          </a:p>
        </p:txBody>
      </p:sp>
      <p:pic>
        <p:nvPicPr>
          <p:cNvPr id="1028" name="Picture 4" descr="Digital device mockup. Laptop, tablet and mobile phone. 2089609 Vector ...">
            <a:extLst>
              <a:ext uri="{FF2B5EF4-FFF2-40B4-BE49-F238E27FC236}">
                <a16:creationId xmlns:a16="http://schemas.microsoft.com/office/drawing/2014/main" id="{11F8DB2B-A097-7F30-92CC-15D7887C7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7" r="23407" b="-1"/>
          <a:stretch/>
        </p:blipFill>
        <p:spPr bwMode="auto">
          <a:xfrm>
            <a:off x="6058936" y="787114"/>
            <a:ext cx="5299737" cy="52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9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A5573-02F0-9C5B-380C-5518E9B4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GB" sz="3700"/>
              <a:t>Responsiveness is key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D4A15E-9113-9D91-7D0E-29D9E6AB6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577142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08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1750109-3B91-4506-B997-0CD8E35A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D8D1B-59F6-4FF3-8547-9BBB6129F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DB3990-BFA9-A198-F215-27401679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1057828"/>
            <a:ext cx="3122143" cy="164693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FC8C21F-9484-4A71-ABFA-6C10682FA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3442553" cy="27880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615E57-926C-85C1-E874-0CBD26D0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9" y="3943854"/>
            <a:ext cx="3104943" cy="208031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C444748-5A8D-4B53-89FE-42B455DFA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5618" y="487090"/>
            <a:ext cx="3588171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2BB0439-4239-01D3-9E4B-015FE66F5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59650" y="650497"/>
            <a:ext cx="2896954" cy="5571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4044C96-7CFD-44DB-A579-D77B0D37C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5524" y="487090"/>
            <a:ext cx="3588174" cy="589788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D1087-950C-FC1C-282E-E8915D261039}"/>
              </a:ext>
            </a:extLst>
          </p:cNvPr>
          <p:cNvSpPr txBox="1"/>
          <p:nvPr/>
        </p:nvSpPr>
        <p:spPr>
          <a:xfrm>
            <a:off x="8309479" y="1130331"/>
            <a:ext cx="324026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During Sprint two, I had to use developer mode on edge to simulate the websites' view.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To make the website I learnt to use media queries which improved our websites responsiveness and develop a hamburger menu.</a:t>
            </a:r>
          </a:p>
          <a:p>
            <a:endParaRPr lang="en-GB"/>
          </a:p>
          <a:p>
            <a:r>
              <a:rPr lang="en-GB"/>
              <a:t>Not only did this improve the design of our website but it expanded our target audience.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57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D40F5-0AE7-3765-AD7B-803CE4AE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2600"/>
              <a:t>Another choice used for our website included creating the design theme across all pages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82B9-4D81-F588-11FA-2B6361E2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I suggested we stick to a blue theme with tints on yellow for contrast.</a:t>
            </a:r>
          </a:p>
          <a:p>
            <a:pPr marL="0" indent="0">
              <a:buNone/>
            </a:pPr>
            <a:r>
              <a:rPr lang="en-GB" sz="2000"/>
              <a:t>The main reason for a blue website is due to blue being associated with calmness, serenity, and trust. Of which people would be better trusting of the courses our website provides.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29062-E5FE-5AF9-C2F1-A27D438A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6774"/>
            <a:ext cx="6903720" cy="36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00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Social, Legal and Ethical Issues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Jasper Christensen</a:t>
            </a:r>
          </a:p>
          <a:p>
            <a:r>
              <a:rPr lang="en-GB"/>
              <a:t>jc938@student.le.ac.uk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EDBD3-7B13-E1AE-E330-06F99EB8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381A-7F2A-4C9A-91A1-355D81B20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User information is not encrypted during transit</a:t>
            </a:r>
            <a:endParaRPr lang="en-US"/>
          </a:p>
          <a:p>
            <a:r>
              <a:rPr lang="en-GB"/>
              <a:t>The client should acquire an SSL certificate to ensure connections to the application are secure</a:t>
            </a:r>
          </a:p>
          <a:p>
            <a:r>
              <a:rPr lang="en-GB"/>
              <a:t>Emails and names are stored in plain text; this poses a minor risk to users if there is a data breach</a:t>
            </a:r>
          </a:p>
        </p:txBody>
      </p:sp>
    </p:spTree>
    <p:extLst>
      <p:ext uri="{BB962C8B-B14F-4D97-AF65-F5344CB8AC3E}">
        <p14:creationId xmlns:p14="http://schemas.microsoft.com/office/powerpoint/2010/main" val="1580979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7E2B-DB95-9060-CABA-70E2111B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AI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4B0C-FED3-DAA0-17C4-62E37410E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880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We use an AI powered chatbot on the site</a:t>
            </a:r>
            <a:endParaRPr lang="en-US"/>
          </a:p>
          <a:p>
            <a:r>
              <a:rPr lang="en-GB"/>
              <a:t>Although all answers are defined by us, the question given by the user may be interpreted incorrectly</a:t>
            </a:r>
          </a:p>
          <a:p>
            <a:r>
              <a:rPr lang="en-GB"/>
              <a:t>This could give incorrect advice, and the user could lose trust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DE920-D8B7-CDA4-3AB6-1CAB30BA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68" y="631031"/>
            <a:ext cx="3192143" cy="54173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F4B67-0151-59C2-30CB-27544035BD5E}"/>
              </a:ext>
            </a:extLst>
          </p:cNvPr>
          <p:cNvSpPr txBox="1"/>
          <p:nvPr/>
        </p:nvSpPr>
        <p:spPr>
          <a:xfrm>
            <a:off x="8402950" y="6020324"/>
            <a:ext cx="6100852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Example: SkillSync Chatbot</a:t>
            </a:r>
          </a:p>
        </p:txBody>
      </p:sp>
    </p:spTree>
    <p:extLst>
      <p:ext uri="{BB962C8B-B14F-4D97-AF65-F5344CB8AC3E}">
        <p14:creationId xmlns:p14="http://schemas.microsoft.com/office/powerpoint/2010/main" val="2652595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3298-F953-0544-DF67-565A80AD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F2870-8FE0-531C-29EB-6D8134FD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We implemented website responsiveness to allow our site to be used by people with limited access to devices</a:t>
            </a:r>
          </a:p>
          <a:p>
            <a:r>
              <a:rPr lang="en-GB"/>
              <a:t>However, our site was not tested for accessibility, so it may be missing features like full keyboard navigation and labels for all elements</a:t>
            </a:r>
          </a:p>
          <a:p>
            <a:r>
              <a:rPr lang="en-GB"/>
              <a:t>Means our site lacks inclusivity</a:t>
            </a:r>
          </a:p>
          <a:p>
            <a:r>
              <a:rPr lang="en-GB"/>
              <a:t>This may cause legal issues with Web Content Accessibility Guidelines</a:t>
            </a:r>
          </a:p>
          <a:p>
            <a:pPr marL="0" indent="0">
              <a:buNone/>
            </a:pP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85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AE66-0C5B-3408-CC3F-DC612DA85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GB"/>
              <a:t>How we communicated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8EDA2-8492-9AAE-0B77-4E420D80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840" y="1842294"/>
            <a:ext cx="9144000" cy="2513806"/>
          </a:xfrm>
        </p:spPr>
        <p:txBody>
          <a:bodyPr>
            <a:normAutofit fontScale="92500" lnSpcReduction="10000"/>
          </a:bodyPr>
          <a:lstStyle/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Tools: </a:t>
            </a:r>
            <a:r>
              <a:rPr lang="en-GB" sz="18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Whatsapp</a:t>
            </a: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Discord, MS Teams</a:t>
            </a:r>
          </a:p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/>
              <a:t>We used WhatsApp for quick updates, Discord for detailed discussions, and MS Teams for official meetings and document sharing.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Weekly meetings &amp; Daily updates </a:t>
            </a:r>
          </a:p>
          <a:p>
            <a:pPr marL="342900" lvl="0" indent="-342900" algn="l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400"/>
              <a:t>Weekly video calls kept us aligned, while daily text updates ensured no one fell behind.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Assigned roles for each user story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/>
              <a:t>Each user story had a clear owner, preventing overlap and ensuring accountability.</a:t>
            </a: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75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5355-BDBC-BA6D-13D3-657B62A9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BCA83-9344-0206-F1B4-68FD732E4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Our website allows users to add friends</a:t>
            </a:r>
          </a:p>
          <a:p>
            <a:r>
              <a:rPr lang="en-US"/>
              <a:t>They can also have a username or profile picture which may contain harmful content</a:t>
            </a:r>
          </a:p>
          <a:p>
            <a:r>
              <a:rPr lang="en-US"/>
              <a:t>This means our site may be unsuitable for children without moderation</a:t>
            </a:r>
          </a:p>
        </p:txBody>
      </p:sp>
    </p:spTree>
    <p:extLst>
      <p:ext uri="{BB962C8B-B14F-4D97-AF65-F5344CB8AC3E}">
        <p14:creationId xmlns:p14="http://schemas.microsoft.com/office/powerpoint/2010/main" val="3454625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86631-7031-BFB1-5A79-E6DC3C1F2AC8}"/>
              </a:ext>
            </a:extLst>
          </p:cNvPr>
          <p:cNvSpPr txBox="1"/>
          <p:nvPr/>
        </p:nvSpPr>
        <p:spPr>
          <a:xfrm>
            <a:off x="2554637" y="2367366"/>
            <a:ext cx="7082725" cy="200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Aptos Display"/>
              </a:rPr>
              <a:t>Future Development Plans​</a:t>
            </a:r>
            <a:br>
              <a:rPr lang="en-US" sz="4400">
                <a:latin typeface="Aptos Display"/>
              </a:rPr>
            </a:br>
            <a:r>
              <a:rPr lang="en-US" sz="4000">
                <a:latin typeface="Aptos Display"/>
              </a:rPr>
              <a:t>Omar Farrag </a:t>
            </a:r>
            <a:br>
              <a:rPr lang="en-US" sz="4000">
                <a:latin typeface="Aptos Display"/>
              </a:rPr>
            </a:br>
            <a:r>
              <a:rPr lang="en-US" sz="4000">
                <a:latin typeface="Aptos Display"/>
              </a:rPr>
              <a:t>Of48@student.le.ac.uk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6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40E6-8B86-7592-85BE-4DFD04AE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835" y="234481"/>
            <a:ext cx="10515600" cy="1325563"/>
          </a:xfrm>
        </p:spPr>
        <p:txBody>
          <a:bodyPr/>
          <a:lstStyle/>
          <a:p>
            <a:r>
              <a:rPr lang="en-SA"/>
              <a:t>Future Development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4849-5F89-CA62-AF42-6099FA44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7" y="4080263"/>
            <a:ext cx="4414282" cy="21403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A" sz="1800" b="1"/>
              <a:t>Motivation: Why keep developing the app if it meets our requirements?</a:t>
            </a:r>
            <a:br>
              <a:rPr lang="en-SA" sz="1800" b="1"/>
            </a:br>
            <a:br>
              <a:rPr lang="en-SA" sz="1800" b="1"/>
            </a:br>
            <a:r>
              <a:rPr lang="en-SA" sz="1800"/>
              <a:t>To improve the user’s experience and address technical limitations (including Scalability)</a:t>
            </a:r>
            <a:endParaRPr lang="en-SA" sz="1800" b="1"/>
          </a:p>
          <a:p>
            <a:pPr marL="0" indent="0">
              <a:buNone/>
            </a:pPr>
            <a:endParaRPr lang="en-SA" sz="1800" b="1"/>
          </a:p>
          <a:p>
            <a:pPr marL="0" indent="0">
              <a:buNone/>
            </a:pPr>
            <a:endParaRPr lang="en-SA" sz="18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193F8-2A74-4274-CAE4-5AC1DB52C0B8}"/>
              </a:ext>
            </a:extLst>
          </p:cNvPr>
          <p:cNvSpPr txBox="1"/>
          <p:nvPr/>
        </p:nvSpPr>
        <p:spPr>
          <a:xfrm>
            <a:off x="498835" y="1804491"/>
            <a:ext cx="44142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A" b="1"/>
              <a:t>Quick Recap: What is SkillsSync objective?</a:t>
            </a:r>
            <a:br>
              <a:rPr lang="en-SA"/>
            </a:br>
            <a:br>
              <a:rPr lang="en-SA"/>
            </a:br>
            <a:r>
              <a:rPr lang="en-SA"/>
              <a:t>To gamify the learning experience in order to make it more engaging</a:t>
            </a:r>
            <a:br>
              <a:rPr lang="en-SA"/>
            </a:br>
            <a:endParaRPr lang="en-SA"/>
          </a:p>
          <a:p>
            <a:endParaRPr lang="en-S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D2F0CF-9C16-0DDF-3500-AB400275BD4E}"/>
              </a:ext>
            </a:extLst>
          </p:cNvPr>
          <p:cNvSpPr/>
          <p:nvPr/>
        </p:nvSpPr>
        <p:spPr>
          <a:xfrm>
            <a:off x="9209445" y="3989056"/>
            <a:ext cx="1804990" cy="17002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Production Ready App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70AD47-B6EB-F186-0C48-EDC8DAFF2270}"/>
              </a:ext>
            </a:extLst>
          </p:cNvPr>
          <p:cNvSpPr/>
          <p:nvPr/>
        </p:nvSpPr>
        <p:spPr>
          <a:xfrm>
            <a:off x="6600155" y="3989056"/>
            <a:ext cx="1804990" cy="17002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 Marking System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2E507F0-C13B-8F1B-3146-93587907E7B9}"/>
              </a:ext>
            </a:extLst>
          </p:cNvPr>
          <p:cNvSpPr/>
          <p:nvPr/>
        </p:nvSpPr>
        <p:spPr>
          <a:xfrm>
            <a:off x="7794979" y="1560044"/>
            <a:ext cx="1804990" cy="17002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A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?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CCAF1B-317E-B39B-5C58-D40617FA4CDD}"/>
              </a:ext>
            </a:extLst>
          </p:cNvPr>
          <p:cNvCxnSpPr>
            <a:stCxn id="29" idx="3"/>
            <a:endCxn id="26" idx="0"/>
          </p:cNvCxnSpPr>
          <p:nvPr/>
        </p:nvCxnSpPr>
        <p:spPr>
          <a:xfrm flipH="1">
            <a:off x="7502650" y="3011267"/>
            <a:ext cx="556664" cy="97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7AED4E-7499-3D12-B242-2C96A2BADC80}"/>
              </a:ext>
            </a:extLst>
          </p:cNvPr>
          <p:cNvCxnSpPr>
            <a:cxnSpLocks/>
            <a:stCxn id="29" idx="5"/>
            <a:endCxn id="24" idx="0"/>
          </p:cNvCxnSpPr>
          <p:nvPr/>
        </p:nvCxnSpPr>
        <p:spPr>
          <a:xfrm>
            <a:off x="9335634" y="3011267"/>
            <a:ext cx="776306" cy="977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85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6B47-91AF-A466-99BE-1ADBBA704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82296"/>
            <a:ext cx="10515600" cy="1325563"/>
          </a:xfrm>
        </p:spPr>
        <p:txBody>
          <a:bodyPr/>
          <a:lstStyle/>
          <a:p>
            <a:r>
              <a:rPr lang="en-SA"/>
              <a:t>NLP Marking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E06A3-DD35-064E-2737-AFF183CBF495}"/>
              </a:ext>
            </a:extLst>
          </p:cNvPr>
          <p:cNvSpPr txBox="1"/>
          <p:nvPr/>
        </p:nvSpPr>
        <p:spPr>
          <a:xfrm flipH="1">
            <a:off x="500063" y="1799316"/>
            <a:ext cx="58912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/>
              <a:t>At the moment we use multiple-choice questions to assess the user’s understanding of a certain course.</a:t>
            </a:r>
            <a:br>
              <a:rPr lang="en-SA"/>
            </a:br>
            <a:br>
              <a:rPr lang="en-SA"/>
            </a:br>
            <a:r>
              <a:rPr lang="en-SA" b="1"/>
              <a:t>The problem: </a:t>
            </a:r>
            <a:r>
              <a:rPr lang="en-SA"/>
              <a:t>With the rise of AI, those questions can be solved with no geinune effort. This leads to an influx of certifications awarded that do not reflect real competence.</a:t>
            </a:r>
            <a:br>
              <a:rPr lang="en-SA"/>
            </a:br>
            <a:br>
              <a:rPr lang="en-SA"/>
            </a:br>
            <a:r>
              <a:rPr lang="en-SA" b="1"/>
              <a:t>Solution: </a:t>
            </a:r>
            <a:r>
              <a:rPr lang="en-SA"/>
              <a:t>substitue mcq’s with essay style questions that are assesed using a NLP marking system. </a:t>
            </a:r>
            <a:br>
              <a:rPr lang="en-SA"/>
            </a:br>
            <a:br>
              <a:rPr lang="en-SA"/>
            </a:br>
            <a:r>
              <a:rPr lang="en-SA" b="1"/>
              <a:t>Benefits:</a:t>
            </a:r>
            <a:br>
              <a:rPr lang="en-SA" b="1"/>
            </a:br>
            <a:r>
              <a:rPr lang="en-SA"/>
              <a:t>1. More accurate/geniune assessment</a:t>
            </a:r>
          </a:p>
          <a:p>
            <a:r>
              <a:rPr lang="en-SA"/>
              <a:t>2. Scalabilty through automation; reduces human error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570E0-F3BC-B31F-EE95-0C350298C8FB}"/>
              </a:ext>
            </a:extLst>
          </p:cNvPr>
          <p:cNvSpPr/>
          <p:nvPr/>
        </p:nvSpPr>
        <p:spPr>
          <a:xfrm>
            <a:off x="8098950" y="945078"/>
            <a:ext cx="2057400" cy="7429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>
                <a:solidFill>
                  <a:sysClr val="windowText" lastClr="000000"/>
                </a:solidFill>
              </a:rPr>
              <a:t>User submits clean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334F4-8D12-BC2F-0BF3-FFF19953DF34}"/>
              </a:ext>
            </a:extLst>
          </p:cNvPr>
          <p:cNvSpPr/>
          <p:nvPr/>
        </p:nvSpPr>
        <p:spPr>
          <a:xfrm>
            <a:off x="8098950" y="3614221"/>
            <a:ext cx="2057400" cy="7429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>
                <a:solidFill>
                  <a:sysClr val="windowText" lastClr="000000"/>
                </a:solidFill>
              </a:rPr>
              <a:t>Analyze coherence and relevance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15D149-0197-0274-75A2-AD932885F809}"/>
              </a:ext>
            </a:extLst>
          </p:cNvPr>
          <p:cNvSpPr/>
          <p:nvPr/>
        </p:nvSpPr>
        <p:spPr>
          <a:xfrm>
            <a:off x="8098950" y="2415885"/>
            <a:ext cx="2057400" cy="7429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>
                <a:solidFill>
                  <a:sysClr val="windowText" lastClr="000000"/>
                </a:solidFill>
              </a:rPr>
              <a:t>NLP checks course context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40333-1769-F3E4-3C85-393A66385429}"/>
              </a:ext>
            </a:extLst>
          </p:cNvPr>
          <p:cNvSpPr/>
          <p:nvPr/>
        </p:nvSpPr>
        <p:spPr>
          <a:xfrm>
            <a:off x="8098950" y="4776271"/>
            <a:ext cx="2057400" cy="7429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A">
                <a:solidFill>
                  <a:sysClr val="windowText" lastClr="000000"/>
                </a:solidFill>
              </a:rPr>
              <a:t>Score generation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EE697F-8B82-419C-A204-FF59D652F0D8}"/>
              </a:ext>
            </a:extLst>
          </p:cNvPr>
          <p:cNvSpPr/>
          <p:nvPr/>
        </p:nvSpPr>
        <p:spPr>
          <a:xfrm>
            <a:off x="7170262" y="2130941"/>
            <a:ext cx="4043363" cy="3757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F3647-187D-1F26-AC94-FA3F9EEE95EF}"/>
              </a:ext>
            </a:extLst>
          </p:cNvPr>
          <p:cNvSpPr txBox="1"/>
          <p:nvPr/>
        </p:nvSpPr>
        <p:spPr>
          <a:xfrm>
            <a:off x="10615384" y="551922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A"/>
              <a:t>LLM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F6156E-AA77-C166-6A8A-EA2B910EE21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127650" y="1688028"/>
            <a:ext cx="0" cy="72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E8E1C4-3DE7-6659-72F9-AAE6F7BA5071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9127650" y="3158835"/>
            <a:ext cx="0" cy="455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BCBE65-C7F6-4EB8-34AE-79745FECFB1D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9127650" y="4357171"/>
            <a:ext cx="0" cy="419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93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F5A1-1217-1DE7-7621-6E56D871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279400"/>
            <a:ext cx="10515600" cy="1325563"/>
          </a:xfrm>
        </p:spPr>
        <p:txBody>
          <a:bodyPr/>
          <a:lstStyle/>
          <a:p>
            <a:r>
              <a:rPr lang="en-SA"/>
              <a:t>Making SkillsSync Production Ready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AA313-10F3-7861-F1C1-E7241665528B}"/>
              </a:ext>
            </a:extLst>
          </p:cNvPr>
          <p:cNvSpPr txBox="1"/>
          <p:nvPr/>
        </p:nvSpPr>
        <p:spPr>
          <a:xfrm>
            <a:off x="466724" y="1958087"/>
            <a:ext cx="3676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b="1"/>
              <a:t>Improve Stability:</a:t>
            </a:r>
            <a:br>
              <a:rPr lang="en-SA" b="1"/>
            </a:br>
            <a:br>
              <a:rPr lang="en-SA" b="1"/>
            </a:br>
            <a:r>
              <a:rPr lang="en-SA"/>
              <a:t>I</a:t>
            </a:r>
            <a:r>
              <a:rPr lang="en-US"/>
              <a:t>m</a:t>
            </a:r>
            <a:r>
              <a:rPr lang="en-SA"/>
              <a:t>plement unit tests, integration tests, and load tests to verify that various components work together. </a:t>
            </a:r>
            <a:br>
              <a:rPr lang="en-SA"/>
            </a:br>
            <a:br>
              <a:rPr lang="en-SA"/>
            </a:br>
            <a:r>
              <a:rPr lang="en-SA"/>
              <a:t>T</a:t>
            </a:r>
            <a:r>
              <a:rPr lang="en-US"/>
              <a:t>h</a:t>
            </a:r>
            <a:r>
              <a:rPr lang="en-SA"/>
              <a:t>is ensures consistent performance.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1210AC-9F12-6868-D331-12922C51240B}"/>
              </a:ext>
            </a:extLst>
          </p:cNvPr>
          <p:cNvSpPr txBox="1"/>
          <p:nvPr/>
        </p:nvSpPr>
        <p:spPr>
          <a:xfrm>
            <a:off x="4324352" y="1957388"/>
            <a:ext cx="3676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b="1"/>
              <a:t>Enhance Security:</a:t>
            </a:r>
            <a:br>
              <a:rPr lang="en-SA" b="1"/>
            </a:br>
            <a:endParaRPr lang="en-SA" b="1"/>
          </a:p>
          <a:p>
            <a:r>
              <a:rPr lang="en-SA"/>
              <a:t>Use O</a:t>
            </a:r>
            <a:r>
              <a:rPr lang="en-US"/>
              <a:t>A</a:t>
            </a:r>
            <a:r>
              <a:rPr lang="en-SA"/>
              <a:t>uth2.0 for secure authentication.</a:t>
            </a:r>
            <a:br>
              <a:rPr lang="en-SA"/>
            </a:br>
            <a:endParaRPr lang="en-SA"/>
          </a:p>
          <a:p>
            <a:r>
              <a:rPr lang="en-SA"/>
              <a:t>Encrypt data at rest using AES encryption and in transit using TLS encryption.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DEC8C-C518-8D05-F53E-EE1718795327}"/>
              </a:ext>
            </a:extLst>
          </p:cNvPr>
          <p:cNvSpPr txBox="1"/>
          <p:nvPr/>
        </p:nvSpPr>
        <p:spPr>
          <a:xfrm>
            <a:off x="8229604" y="1957388"/>
            <a:ext cx="36766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b="1"/>
              <a:t>Scalability and Maintainbility:</a:t>
            </a:r>
            <a:br>
              <a:rPr lang="en-SA" b="1"/>
            </a:br>
            <a:endParaRPr lang="en-SA" b="1"/>
          </a:p>
          <a:p>
            <a:r>
              <a:rPr lang="en-CA"/>
              <a:t>Our codebase will follow CI/CD pipelines using Jenkins to automate testing, builds and deployments.</a:t>
            </a:r>
            <a:br>
              <a:rPr lang="en-SA"/>
            </a:br>
            <a:endParaRPr lang="en-SA"/>
          </a:p>
          <a:p>
            <a:r>
              <a:rPr lang="en-SA"/>
              <a:t>Containerize the app using Docker and deploy it to AWS using services like ECS or EKS enabling high availablity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2915236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069F-F37A-00A2-4F75-D450C483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1325563"/>
          </a:xfrm>
        </p:spPr>
        <p:txBody>
          <a:bodyPr/>
          <a:lstStyle/>
          <a:p>
            <a:r>
              <a:rPr lang="en-GB"/>
              <a:t>Challenges </a:t>
            </a:r>
            <a:br>
              <a:rPr lang="en-GB"/>
            </a:b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A3EF-EC36-60FF-2916-7D7F6A0A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738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Conflicting schedules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Unclear instructions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Unequal participation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Clarity prevents confusion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 Listening = better ideas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 is key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F2D8FE-0D26-890F-05E2-98E92E75F641}"/>
              </a:ext>
            </a:extLst>
          </p:cNvPr>
          <p:cNvSpPr txBox="1">
            <a:spLocks/>
          </p:cNvSpPr>
          <p:nvPr/>
        </p:nvSpPr>
        <p:spPr>
          <a:xfrm>
            <a:off x="838200" y="3298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67203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36EC-829F-35D2-F5C7-631B0ACF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625"/>
            <a:ext cx="10515600" cy="1325563"/>
          </a:xfrm>
        </p:spPr>
        <p:txBody>
          <a:bodyPr/>
          <a:lstStyle/>
          <a:p>
            <a:r>
              <a:rPr lang="en-GB"/>
              <a:t>Improvements for 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CDA6-C44E-84C2-3634-3E30B941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650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clearer expectations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a task manager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4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 is a major success factor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sz="1400"/>
              <a:t>Clear and consistent communication ensured everyone stayed aligned, deadlines were met, and challenges were resolved quickly.</a:t>
            </a:r>
            <a:endParaRPr lang="en-GB" sz="14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22586F-C58E-F5ED-D6A3-AFE4AA1BA1A9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4849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0ED86-E80A-898A-D084-495DC789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600">
                <a:ea typeface="+mj-lt"/>
                <a:cs typeface="+mj-lt"/>
              </a:rPr>
              <a:t>Sushant Jasra Kumar</a:t>
            </a:r>
            <a:br>
              <a:rPr lang="en-US" sz="2600"/>
            </a:br>
            <a:r>
              <a:rPr lang="en-US" sz="2600">
                <a:ea typeface="+mj-lt"/>
                <a:cs typeface="+mj-lt"/>
              </a:rPr>
              <a:t>sjk50</a:t>
            </a:r>
            <a:br>
              <a:rPr lang="en-US" sz="2600"/>
            </a:br>
            <a:r>
              <a:rPr lang="en-US" sz="2600" b="1" i="1">
                <a:latin typeface="Aptos"/>
              </a:rPr>
              <a:t>Something non-technical that we learned during the project</a:t>
            </a:r>
            <a:endParaRPr lang="en-US" sz="2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D2EC3-11B2-F811-834C-6E087E019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latin typeface="Arial"/>
                <a:cs typeface="Arial"/>
              </a:rPr>
              <a:t>• </a:t>
            </a:r>
            <a:r>
              <a:rPr lang="en-US" sz="2000"/>
              <a:t>initiative and shared responsibility within a team</a:t>
            </a:r>
            <a:br>
              <a:rPr lang="en-US" sz="2000"/>
            </a:br>
            <a:r>
              <a:rPr lang="en-US" sz="2000"/>
              <a:t> </a:t>
            </a:r>
            <a:endParaRPr lang="en-US"/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1EAAA-94EB-BBEE-7D2D-1B8077CA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91581"/>
            <a:ext cx="5150277" cy="169959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C601-72FA-507E-2304-1717A15C3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Examples of Teamwork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87E70-1D8B-E61F-F426-298056AD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17" y="2480310"/>
            <a:ext cx="3514725" cy="1978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781EBD-6E45-C1AD-0BA9-627621518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120" y="2615248"/>
            <a:ext cx="3362960" cy="1881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75D3F-E411-F160-71C6-FD3BAC76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108" y="2785428"/>
            <a:ext cx="1734185" cy="1713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0576A-132C-12C0-46B7-6FBC2A978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30" y="4373245"/>
            <a:ext cx="3695700" cy="1200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5F342D-F8DE-0237-14BA-D8693FE318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432" y="4368482"/>
            <a:ext cx="3533775" cy="1209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4F9CD9-BBE5-3075-B598-B16FCE527B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552" y="4230053"/>
            <a:ext cx="3239135" cy="1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9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D197AB-856D-9EC0-A1D1-4CB57B7A765A}"/>
              </a:ext>
            </a:extLst>
          </p:cNvPr>
          <p:cNvSpPr txBox="1"/>
          <p:nvPr/>
        </p:nvSpPr>
        <p:spPr>
          <a:xfrm>
            <a:off x="1479646" y="0"/>
            <a:ext cx="8437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/>
              <a:t>	</a:t>
            </a:r>
          </a:p>
          <a:p>
            <a:pPr algn="ctr"/>
            <a:r>
              <a:rPr lang="en-GB" sz="4000"/>
              <a:t>Explaining a technical challenge feature:  Course Recommendation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BA2637-2DE8-C983-89C7-358E60FDE311}"/>
              </a:ext>
            </a:extLst>
          </p:cNvPr>
          <p:cNvSpPr txBox="1"/>
          <p:nvPr/>
        </p:nvSpPr>
        <p:spPr>
          <a:xfrm>
            <a:off x="7722733" y="3429000"/>
            <a:ext cx="40459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/>
              <a:t>Ali Ebtehaj</a:t>
            </a:r>
          </a:p>
          <a:p>
            <a:r>
              <a:rPr lang="en-GB" sz="3500"/>
              <a:t>ae256</a:t>
            </a:r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417547DA-68B5-F01D-1888-C49B03F3F967}"/>
              </a:ext>
            </a:extLst>
          </p:cNvPr>
          <p:cNvGraphicFramePr/>
          <p:nvPr/>
        </p:nvGraphicFramePr>
        <p:xfrm>
          <a:off x="69016" y="2554545"/>
          <a:ext cx="562946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3795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8D13F1-EFA7-F133-1B56-CF7CAAEEF46E}"/>
              </a:ext>
            </a:extLst>
          </p:cNvPr>
          <p:cNvSpPr txBox="1"/>
          <p:nvPr/>
        </p:nvSpPr>
        <p:spPr>
          <a:xfrm>
            <a:off x="710915" y="2214033"/>
            <a:ext cx="4765949" cy="335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GB" sz="1600" b="1"/>
              <a:t>Challenge 1: Tracking Completed Courses</a:t>
            </a:r>
            <a:endParaRPr lang="en-US" sz="15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Do I need a new table in the database?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How can I keep track of courses that are completed?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How do I link courses to users?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>
              <a:solidFill>
                <a:schemeClr val="tx2"/>
              </a:solidFill>
            </a:endParaRP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GB" sz="1600"/>
              <a:t> </a:t>
            </a:r>
            <a:r>
              <a:rPr lang="en-GB" sz="1600" b="1"/>
              <a:t>Challenge 2: Designing the Recommendation Logic and coding it</a:t>
            </a:r>
            <a:endParaRPr lang="en-US" sz="15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Do I need to use an algorithm?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What data should influence recommendations? 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5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 descr="definition of challenge will affect ...">
            <a:extLst>
              <a:ext uri="{FF2B5EF4-FFF2-40B4-BE49-F238E27FC236}">
                <a16:creationId xmlns:a16="http://schemas.microsoft.com/office/drawing/2014/main" id="{A440C73A-A619-2774-4FBD-0E1E51FB8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730947"/>
            <a:ext cx="4142232" cy="23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CD1516-AEA8-C8B8-CE2D-063B861DFBF8}"/>
              </a:ext>
            </a:extLst>
          </p:cNvPr>
          <p:cNvSpPr txBox="1"/>
          <p:nvPr/>
        </p:nvSpPr>
        <p:spPr>
          <a:xfrm>
            <a:off x="757951" y="1082841"/>
            <a:ext cx="471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/>
              <a:t>Two major challenges:</a:t>
            </a:r>
          </a:p>
        </p:txBody>
      </p:sp>
    </p:spTree>
    <p:extLst>
      <p:ext uri="{BB962C8B-B14F-4D97-AF65-F5344CB8AC3E}">
        <p14:creationId xmlns:p14="http://schemas.microsoft.com/office/powerpoint/2010/main" val="46103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E6CA01B-0DEB-4E9A-9768-B728DA42C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7D8C8E-634E-4E83-9657-225A4DFE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4155"/>
            <a:ext cx="2514948" cy="2174333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5D1578-BE90-4A7E-9856-BB4025E5A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8ADDDE1-EC05-4BE5-9866-89714E0B7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118A52-E1FF-455C-B1A1-1CF50EE0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0E1677B-677B-48F1-971D-9E7F3CA51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949F579-8605-645B-49C4-D00DA9A2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4516253"/>
            <a:ext cx="4122419" cy="197210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5B3148D-C75B-051F-97DA-1E0E86F2B6F6}"/>
              </a:ext>
            </a:extLst>
          </p:cNvPr>
          <p:cNvSpPr txBox="1"/>
          <p:nvPr/>
        </p:nvSpPr>
        <p:spPr>
          <a:xfrm>
            <a:off x="804672" y="2421682"/>
            <a:ext cx="511606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u="sng">
                <a:solidFill>
                  <a:schemeClr val="tx2"/>
                </a:solidFill>
              </a:rPr>
              <a:t>Solving challenge 1: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Step 1: Creating a course entity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 Designs a new course entity that holds essential attributes such as title, category, and difficulty level(</a:t>
            </a:r>
            <a:r>
              <a:rPr lang="en-US" sz="1300">
                <a:solidFill>
                  <a:schemeClr val="bg1">
                    <a:lumMod val="50000"/>
                  </a:schemeClr>
                </a:solidFill>
              </a:rPr>
              <a:t>Figure 1</a:t>
            </a:r>
            <a:r>
              <a:rPr lang="en-US" sz="1300">
                <a:solidFill>
                  <a:schemeClr val="tx2"/>
                </a:solidFill>
              </a:rPr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This allows consistent data retrieval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Step 2: Many-to-Many design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Users can complete many courses,  and each course can be completed by many users.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2"/>
                </a:solidFill>
              </a:rPr>
              <a:t>I implemented this with an Enrollment table that holds: </a:t>
            </a:r>
            <a:r>
              <a:rPr lang="en-GB" sz="1300"/>
              <a:t>User ID and</a:t>
            </a:r>
            <a:r>
              <a:rPr lang="en-US" sz="1300">
                <a:solidFill>
                  <a:schemeClr val="tx2"/>
                </a:solidFill>
              </a:rPr>
              <a:t> </a:t>
            </a:r>
            <a:r>
              <a:rPr lang="en-GB" sz="1400"/>
              <a:t>Course ID </a:t>
            </a:r>
            <a:r>
              <a:rPr lang="en-US" sz="1300">
                <a:solidFill>
                  <a:schemeClr val="tx2"/>
                </a:solidFill>
              </a:rPr>
              <a:t>(</a:t>
            </a:r>
            <a:r>
              <a:rPr lang="en-US" sz="1300">
                <a:solidFill>
                  <a:schemeClr val="bg1">
                    <a:lumMod val="50000"/>
                  </a:schemeClr>
                </a:solidFill>
              </a:rPr>
              <a:t>Figure 2,3</a:t>
            </a:r>
            <a:r>
              <a:rPr lang="en-US" sz="1300">
                <a:solidFill>
                  <a:schemeClr val="tx2"/>
                </a:solidFill>
              </a:rPr>
              <a:t>)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3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DCC8F4-47E4-2B52-32F7-49E6ED8D2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080" y="2808031"/>
            <a:ext cx="3957315" cy="1055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D74D3-61DA-BCD0-FF2B-78811EA96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079" y="665547"/>
            <a:ext cx="3957315" cy="1592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2E806-D98F-C2E6-065B-886FE0921B61}"/>
              </a:ext>
            </a:extLst>
          </p:cNvPr>
          <p:cNvSpPr txBox="1"/>
          <p:nvPr/>
        </p:nvSpPr>
        <p:spPr>
          <a:xfrm>
            <a:off x="7855846" y="294138"/>
            <a:ext cx="108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1</a:t>
            </a:r>
            <a:endParaRPr lang="en-GB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737129-009C-70C9-B27D-561F911F6045}"/>
              </a:ext>
            </a:extLst>
          </p:cNvPr>
          <p:cNvSpPr txBox="1"/>
          <p:nvPr/>
        </p:nvSpPr>
        <p:spPr>
          <a:xfrm>
            <a:off x="7855846" y="2482035"/>
            <a:ext cx="6096000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2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4767CA-B675-5FE2-29DC-9D98B3704AC5}"/>
              </a:ext>
            </a:extLst>
          </p:cNvPr>
          <p:cNvSpPr txBox="1"/>
          <p:nvPr/>
        </p:nvSpPr>
        <p:spPr>
          <a:xfrm>
            <a:off x="7855846" y="4170940"/>
            <a:ext cx="697726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800">
                <a:solidFill>
                  <a:schemeClr val="bg1">
                    <a:lumMod val="50000"/>
                  </a:schemeClr>
                </a:solidFill>
              </a:rPr>
              <a:t>Figure 3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2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How your group communicated and what you learned about this</vt:lpstr>
      <vt:lpstr>How we communicated</vt:lpstr>
      <vt:lpstr>Challenges  </vt:lpstr>
      <vt:lpstr>Improvements for next time</vt:lpstr>
      <vt:lpstr>Sushant Jasra Kumar sjk50 Something non-technical that we learned during the project</vt:lpstr>
      <vt:lpstr>Examples of Teamwork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Craig Long cl530</vt:lpstr>
      <vt:lpstr>Responsiveness is key</vt:lpstr>
      <vt:lpstr>PowerPoint Presentation</vt:lpstr>
      <vt:lpstr>Another choice used for our website included creating the design theme across all pages</vt:lpstr>
      <vt:lpstr>Social, Legal and Ethical Issues</vt:lpstr>
      <vt:lpstr>Security</vt:lpstr>
      <vt:lpstr>AI Use</vt:lpstr>
      <vt:lpstr>Accessibility</vt:lpstr>
      <vt:lpstr>Safety</vt:lpstr>
      <vt:lpstr>PowerPoint Presentation</vt:lpstr>
      <vt:lpstr>Future Development Plans</vt:lpstr>
      <vt:lpstr>NLP Marking System</vt:lpstr>
      <vt:lpstr>Making SkillsSync Production Ready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Ebtehaj</dc:creator>
  <cp:revision>2</cp:revision>
  <dcterms:created xsi:type="dcterms:W3CDTF">2025-04-30T09:45:44Z</dcterms:created>
  <dcterms:modified xsi:type="dcterms:W3CDTF">2025-05-01T15:04:23Z</dcterms:modified>
</cp:coreProperties>
</file>