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48" r:id="rId1"/>
  </p:sldMasterIdLst>
  <p:notesMasterIdLst>
    <p:notesMasterId r:id="rId17"/>
  </p:notesMasterIdLst>
  <p:handoutMasterIdLst>
    <p:handoutMasterId r:id="rId18"/>
  </p:handoutMasterIdLst>
  <p:sldIdLst>
    <p:sldId id="257" r:id="rId2"/>
    <p:sldId id="271" r:id="rId3"/>
    <p:sldId id="287" r:id="rId4"/>
    <p:sldId id="288" r:id="rId5"/>
    <p:sldId id="280" r:id="rId6"/>
    <p:sldId id="281" r:id="rId7"/>
    <p:sldId id="282" r:id="rId8"/>
    <p:sldId id="286" r:id="rId9"/>
    <p:sldId id="294" r:id="rId10"/>
    <p:sldId id="293" r:id="rId11"/>
    <p:sldId id="296" r:id="rId12"/>
    <p:sldId id="290" r:id="rId13"/>
    <p:sldId id="284" r:id="rId14"/>
    <p:sldId id="285" r:id="rId15"/>
    <p:sldId id="266"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autoAdjust="0"/>
    <p:restoredTop sz="94660"/>
  </p:normalViewPr>
  <p:slideViewPr>
    <p:cSldViewPr>
      <p:cViewPr varScale="1">
        <p:scale>
          <a:sx n="56" d="100"/>
          <a:sy n="56" d="100"/>
        </p:scale>
        <p:origin x="1444" y="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9F532E-9972-45F0-A8C4-61603DB69CEA}" type="datetimeFigureOut">
              <a:rPr lang="en-US" smtClean="0"/>
              <a:t>10/14/2024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428DA8E-2010-496C-94FD-9669718BF0F8}"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859DAD8-6914-48F8-9931-1D59E9ABFF95}" type="datetimeFigureOut">
              <a:rPr lang="en-US"/>
              <a:pPr>
                <a:defRPr/>
              </a:pPr>
              <a:t>10/14/2024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F8440C8-9B54-4D23-8BED-A5830867DC6B}" type="slidenum">
              <a:rPr lang="en-US"/>
              <a:pPr>
                <a:defRPr/>
              </a:pPr>
              <a:t>‹#›</a:t>
            </a:fld>
            <a:endParaRPr lang="en-US"/>
          </a:p>
        </p:txBody>
      </p:sp>
    </p:spTree>
    <p:extLst>
      <p:ext uri="{BB962C8B-B14F-4D97-AF65-F5344CB8AC3E}">
        <p14:creationId xmlns:p14="http://schemas.microsoft.com/office/powerpoint/2010/main" val="221648971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E824DF-F928-433A-966E-9D1FC23F6710}" type="slidenum">
              <a:rPr lang="en-US" smtClean="0"/>
              <a:pPr fontAlgn="base">
                <a:spcBef>
                  <a:spcPct val="0"/>
                </a:spcBef>
                <a:spcAft>
                  <a:spcPct val="0"/>
                </a:spcAft>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F8440C8-9B54-4D23-8BED-A5830867DC6B}"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8440C8-9B54-4D23-8BED-A5830867DC6B}" type="slidenum">
              <a:rPr lang="en-US" smtClean="0"/>
              <a:pPr>
                <a:defRPr/>
              </a:pPr>
              <a:t>5</a:t>
            </a:fld>
            <a:endParaRPr lang="en-US"/>
          </a:p>
        </p:txBody>
      </p:sp>
    </p:spTree>
    <p:extLst>
      <p:ext uri="{BB962C8B-B14F-4D97-AF65-F5344CB8AC3E}">
        <p14:creationId xmlns:p14="http://schemas.microsoft.com/office/powerpoint/2010/main" val="2796409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B5A09B8-A349-4470-B132-C8AE357EB26A}" type="datetime1">
              <a:rPr lang="en-US" smtClean="0"/>
              <a:t>10/14/2024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CSE</a:t>
            </a:r>
          </a:p>
        </p:txBody>
      </p:sp>
      <p:sp>
        <p:nvSpPr>
          <p:cNvPr id="6" name="Slide Number Placeholder 5"/>
          <p:cNvSpPr>
            <a:spLocks noGrp="1"/>
          </p:cNvSpPr>
          <p:nvPr>
            <p:ph type="sldNum" sz="quarter" idx="12"/>
          </p:nvPr>
        </p:nvSpPr>
        <p:spPr/>
        <p:txBody>
          <a:bodyPr/>
          <a:lstStyle>
            <a:lvl1pPr>
              <a:defRPr/>
            </a:lvl1pPr>
          </a:lstStyle>
          <a:p>
            <a:pPr>
              <a:defRPr/>
            </a:pPr>
            <a:fld id="{4449EC95-4C24-4EDC-8128-0CAC5ECB8E1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7095FE2-BF70-4A5D-8C24-FEA75E1319B1}" type="datetime1">
              <a:rPr lang="en-US" smtClean="0"/>
              <a:t>10/14/2024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CSE</a:t>
            </a:r>
          </a:p>
        </p:txBody>
      </p:sp>
      <p:sp>
        <p:nvSpPr>
          <p:cNvPr id="6" name="Slide Number Placeholder 5"/>
          <p:cNvSpPr>
            <a:spLocks noGrp="1"/>
          </p:cNvSpPr>
          <p:nvPr>
            <p:ph type="sldNum" sz="quarter" idx="12"/>
          </p:nvPr>
        </p:nvSpPr>
        <p:spPr/>
        <p:txBody>
          <a:bodyPr/>
          <a:lstStyle>
            <a:lvl1pPr>
              <a:defRPr/>
            </a:lvl1pPr>
          </a:lstStyle>
          <a:p>
            <a:pPr>
              <a:defRPr/>
            </a:pPr>
            <a:fld id="{908A1988-3826-4B66-BD89-2A4955B3133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6D62A4-B948-4541-B973-6B4083831398}" type="datetime1">
              <a:rPr lang="en-US" smtClean="0"/>
              <a:t>10/14/2024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CSE</a:t>
            </a:r>
          </a:p>
        </p:txBody>
      </p:sp>
      <p:sp>
        <p:nvSpPr>
          <p:cNvPr id="6" name="Slide Number Placeholder 5"/>
          <p:cNvSpPr>
            <a:spLocks noGrp="1"/>
          </p:cNvSpPr>
          <p:nvPr>
            <p:ph type="sldNum" sz="quarter" idx="12"/>
          </p:nvPr>
        </p:nvSpPr>
        <p:spPr/>
        <p:txBody>
          <a:bodyPr/>
          <a:lstStyle>
            <a:lvl1pPr>
              <a:defRPr/>
            </a:lvl1pPr>
          </a:lstStyle>
          <a:p>
            <a:pPr>
              <a:defRPr/>
            </a:pPr>
            <a:fld id="{B862C50C-72BF-4685-BF76-12732F66F95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9E28ECD-EB8D-4C1D-9D87-387D31C8186C}" type="datetime1">
              <a:rPr lang="en-US" smtClean="0"/>
              <a:t>10/14/2024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CSE</a:t>
            </a:r>
          </a:p>
        </p:txBody>
      </p:sp>
      <p:sp>
        <p:nvSpPr>
          <p:cNvPr id="6" name="Slide Number Placeholder 5"/>
          <p:cNvSpPr>
            <a:spLocks noGrp="1"/>
          </p:cNvSpPr>
          <p:nvPr>
            <p:ph type="sldNum" sz="quarter" idx="12"/>
          </p:nvPr>
        </p:nvSpPr>
        <p:spPr/>
        <p:txBody>
          <a:bodyPr/>
          <a:lstStyle>
            <a:lvl1pPr>
              <a:defRPr/>
            </a:lvl1pPr>
          </a:lstStyle>
          <a:p>
            <a:pPr>
              <a:defRPr/>
            </a:pPr>
            <a:fld id="{1DDE9BB9-FD1F-4BDE-BE3B-E8E254F351B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C10E6C9-79F3-4CC0-975F-36F5DD8A607C}" type="datetime1">
              <a:rPr lang="en-US" smtClean="0"/>
              <a:t>10/14/2024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CSE</a:t>
            </a:r>
          </a:p>
        </p:txBody>
      </p:sp>
      <p:sp>
        <p:nvSpPr>
          <p:cNvPr id="6" name="Slide Number Placeholder 5"/>
          <p:cNvSpPr>
            <a:spLocks noGrp="1"/>
          </p:cNvSpPr>
          <p:nvPr>
            <p:ph type="sldNum" sz="quarter" idx="12"/>
          </p:nvPr>
        </p:nvSpPr>
        <p:spPr/>
        <p:txBody>
          <a:bodyPr/>
          <a:lstStyle>
            <a:lvl1pPr>
              <a:defRPr/>
            </a:lvl1pPr>
          </a:lstStyle>
          <a:p>
            <a:pPr>
              <a:defRPr/>
            </a:pPr>
            <a:fld id="{899CBD10-0C10-4A28-8F42-3CC0F678EB1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FA72DCF-7D85-4299-B1A5-1C086C737BD0}" type="datetime1">
              <a:rPr lang="en-US" smtClean="0"/>
              <a:t>10/14/2024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CSE</a:t>
            </a:r>
          </a:p>
        </p:txBody>
      </p:sp>
      <p:sp>
        <p:nvSpPr>
          <p:cNvPr id="7" name="Slide Number Placeholder 5"/>
          <p:cNvSpPr>
            <a:spLocks noGrp="1"/>
          </p:cNvSpPr>
          <p:nvPr>
            <p:ph type="sldNum" sz="quarter" idx="12"/>
          </p:nvPr>
        </p:nvSpPr>
        <p:spPr/>
        <p:txBody>
          <a:bodyPr/>
          <a:lstStyle>
            <a:lvl1pPr>
              <a:defRPr/>
            </a:lvl1pPr>
          </a:lstStyle>
          <a:p>
            <a:pPr>
              <a:defRPr/>
            </a:pPr>
            <a:fld id="{C4F882B1-E21F-4A90-AB26-242CAD1EA0E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894434-5DF1-4258-84D3-085A0CC2470C}" type="datetime1">
              <a:rPr lang="en-US" smtClean="0"/>
              <a:t>10/14/2024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Department of CSE</a:t>
            </a:r>
          </a:p>
        </p:txBody>
      </p:sp>
      <p:sp>
        <p:nvSpPr>
          <p:cNvPr id="9" name="Slide Number Placeholder 5"/>
          <p:cNvSpPr>
            <a:spLocks noGrp="1"/>
          </p:cNvSpPr>
          <p:nvPr>
            <p:ph type="sldNum" sz="quarter" idx="12"/>
          </p:nvPr>
        </p:nvSpPr>
        <p:spPr/>
        <p:txBody>
          <a:bodyPr/>
          <a:lstStyle>
            <a:lvl1pPr>
              <a:defRPr/>
            </a:lvl1pPr>
          </a:lstStyle>
          <a:p>
            <a:pPr>
              <a:defRPr/>
            </a:pPr>
            <a:fld id="{29507B92-AB90-431C-83C0-029B0731709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216CC75-CB59-4EB2-AE85-0B3E1E324035}" type="datetime1">
              <a:rPr lang="en-US" smtClean="0"/>
              <a:t>10/14/2024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Department of CSE</a:t>
            </a:r>
          </a:p>
        </p:txBody>
      </p:sp>
      <p:sp>
        <p:nvSpPr>
          <p:cNvPr id="5" name="Slide Number Placeholder 5"/>
          <p:cNvSpPr>
            <a:spLocks noGrp="1"/>
          </p:cNvSpPr>
          <p:nvPr>
            <p:ph type="sldNum" sz="quarter" idx="12"/>
          </p:nvPr>
        </p:nvSpPr>
        <p:spPr/>
        <p:txBody>
          <a:bodyPr/>
          <a:lstStyle>
            <a:lvl1pPr>
              <a:defRPr/>
            </a:lvl1pPr>
          </a:lstStyle>
          <a:p>
            <a:pPr>
              <a:defRPr/>
            </a:pPr>
            <a:fld id="{E1CC9E0B-263A-4161-9F39-02BA1496BE1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8AF9319-EDBD-43BA-B8B8-5AD8D50A252B}" type="datetime1">
              <a:rPr lang="en-US" smtClean="0"/>
              <a:t>10/14/2024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Department of CSE</a:t>
            </a:r>
          </a:p>
        </p:txBody>
      </p:sp>
      <p:sp>
        <p:nvSpPr>
          <p:cNvPr id="4" name="Slide Number Placeholder 5"/>
          <p:cNvSpPr>
            <a:spLocks noGrp="1"/>
          </p:cNvSpPr>
          <p:nvPr>
            <p:ph type="sldNum" sz="quarter" idx="12"/>
          </p:nvPr>
        </p:nvSpPr>
        <p:spPr/>
        <p:txBody>
          <a:bodyPr/>
          <a:lstStyle>
            <a:lvl1pPr>
              <a:defRPr/>
            </a:lvl1pPr>
          </a:lstStyle>
          <a:p>
            <a:pPr>
              <a:defRPr/>
            </a:pPr>
            <a:fld id="{7BD0589A-D5DE-499A-907A-524AE43DF58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5C431FE-8250-4410-8074-D356AD49EE67}" type="datetime1">
              <a:rPr lang="en-US" smtClean="0"/>
              <a:t>10/14/2024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CSE</a:t>
            </a:r>
          </a:p>
        </p:txBody>
      </p:sp>
      <p:sp>
        <p:nvSpPr>
          <p:cNvPr id="7" name="Slide Number Placeholder 5"/>
          <p:cNvSpPr>
            <a:spLocks noGrp="1"/>
          </p:cNvSpPr>
          <p:nvPr>
            <p:ph type="sldNum" sz="quarter" idx="12"/>
          </p:nvPr>
        </p:nvSpPr>
        <p:spPr/>
        <p:txBody>
          <a:bodyPr/>
          <a:lstStyle>
            <a:lvl1pPr>
              <a:defRPr/>
            </a:lvl1pPr>
          </a:lstStyle>
          <a:p>
            <a:pPr>
              <a:defRPr/>
            </a:pPr>
            <a:fld id="{F194E9E3-5E6A-4630-ABF4-0AB4B159677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8ADB1C8-5AA4-4C25-9D6C-5623CFF3FE72}" type="datetime1">
              <a:rPr lang="en-US" smtClean="0"/>
              <a:t>10/14/2024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CSE</a:t>
            </a:r>
          </a:p>
        </p:txBody>
      </p:sp>
      <p:sp>
        <p:nvSpPr>
          <p:cNvPr id="7" name="Slide Number Placeholder 5"/>
          <p:cNvSpPr>
            <a:spLocks noGrp="1"/>
          </p:cNvSpPr>
          <p:nvPr>
            <p:ph type="sldNum" sz="quarter" idx="12"/>
          </p:nvPr>
        </p:nvSpPr>
        <p:spPr/>
        <p:txBody>
          <a:bodyPr/>
          <a:lstStyle>
            <a:lvl1pPr>
              <a:defRPr/>
            </a:lvl1pPr>
          </a:lstStyle>
          <a:p>
            <a:pPr>
              <a:defRPr/>
            </a:pPr>
            <a:fld id="{FE1A8422-0CEF-4AE9-91B8-6FF94AC1F08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F48D7A1-A102-4088-A58D-CC64B77B4D31}" type="datetime1">
              <a:rPr lang="en-US" smtClean="0"/>
              <a:t>10/14/2024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FCFF3EB-F8E2-4D50-A344-8C1F885F093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42852"/>
            <a:ext cx="9144000" cy="1238272"/>
          </a:xfrm>
        </p:spPr>
        <p:txBody>
          <a:bodyPr/>
          <a:lstStyle/>
          <a:p>
            <a:pPr eaLnBrk="1" hangingPunct="1"/>
            <a:br>
              <a:rPr lang="en-US" sz="2800" i="1" dirty="0">
                <a:latin typeface="Times New Roman" pitchFamily="18" charset="0"/>
                <a:cs typeface="Times New Roman" pitchFamily="18" charset="0"/>
              </a:rPr>
            </a:br>
            <a:r>
              <a:rPr lang="en-US" sz="2800" i="1" dirty="0">
                <a:latin typeface="Times New Roman" pitchFamily="18" charset="0"/>
                <a:cs typeface="Times New Roman" pitchFamily="18" charset="0"/>
              </a:rPr>
              <a:t> </a:t>
            </a:r>
            <a:r>
              <a:rPr lang="en-US" sz="2200" i="1" dirty="0">
                <a:latin typeface="Times New Roman" pitchFamily="18" charset="0"/>
                <a:cs typeface="Times New Roman" pitchFamily="18" charset="0"/>
              </a:rPr>
              <a:t>Presentation</a:t>
            </a:r>
            <a:br>
              <a:rPr lang="en-US" sz="2200" i="1" dirty="0">
                <a:latin typeface="Times New Roman" pitchFamily="18" charset="0"/>
                <a:cs typeface="Times New Roman" pitchFamily="18" charset="0"/>
              </a:rPr>
            </a:br>
            <a:r>
              <a:rPr lang="en-US" sz="2200" i="1" dirty="0">
                <a:latin typeface="Times New Roman" pitchFamily="18" charset="0"/>
                <a:cs typeface="Times New Roman" pitchFamily="18" charset="0"/>
              </a:rPr>
              <a:t>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4000" b="1" dirty="0">
                <a:latin typeface="Times New Roman" pitchFamily="18" charset="0"/>
                <a:cs typeface="Times New Roman" pitchFamily="18" charset="0"/>
              </a:rPr>
              <a:t>“</a:t>
            </a:r>
            <a:r>
              <a:rPr lang="en-US" sz="3600" b="1" dirty="0">
                <a:latin typeface="Times New Roman" panose="02020603050405020304" pitchFamily="18" charset="0"/>
                <a:cs typeface="Times New Roman" panose="02020603050405020304" pitchFamily="18" charset="0"/>
              </a:rPr>
              <a:t>Chest Cancer Classification System</a:t>
            </a:r>
            <a:r>
              <a:rPr lang="en-US" sz="4000" b="1" dirty="0">
                <a:latin typeface="Times New Roman" pitchFamily="18" charset="0"/>
                <a:cs typeface="Times New Roman" pitchFamily="18" charset="0"/>
              </a:rPr>
              <a:t>”</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1714488"/>
            <a:ext cx="9144000" cy="5143512"/>
          </a:xfrm>
        </p:spPr>
        <p:txBody>
          <a:bodyPr rtlCol="0">
            <a:normAutofit fontScale="25000" lnSpcReduction="20000"/>
          </a:bodyPr>
          <a:lstStyle/>
          <a:p>
            <a:pPr eaLnBrk="1" fontAlgn="auto" hangingPunct="1">
              <a:spcAft>
                <a:spcPts val="0"/>
              </a:spcAft>
              <a:defRPr/>
            </a:pPr>
            <a:endParaRPr lang="en-US" dirty="0"/>
          </a:p>
          <a:p>
            <a:pPr eaLnBrk="1" fontAlgn="auto" hangingPunct="1">
              <a:spcAft>
                <a:spcPts val="0"/>
              </a:spcAft>
              <a:defRPr/>
            </a:pPr>
            <a:r>
              <a:rPr lang="en-US" sz="2100" dirty="0">
                <a:solidFill>
                  <a:schemeClr val="tx1"/>
                </a:solidFill>
                <a:latin typeface="Times New Roman" pitchFamily="18" charset="0"/>
                <a:cs typeface="Times New Roman" pitchFamily="18" charset="0"/>
              </a:rPr>
              <a:t>		        </a:t>
            </a:r>
          </a:p>
          <a:p>
            <a:pPr eaLnBrk="1" fontAlgn="auto" hangingPunct="1">
              <a:spcAft>
                <a:spcPts val="0"/>
              </a:spcAft>
              <a:defRPr/>
            </a:pPr>
            <a:r>
              <a:rPr lang="en-US" sz="8000" b="1" dirty="0">
                <a:solidFill>
                  <a:schemeClr val="tx1"/>
                </a:solidFill>
                <a:latin typeface="Times New Roman" pitchFamily="18" charset="0"/>
                <a:cs typeface="Times New Roman" pitchFamily="18" charset="0"/>
              </a:rPr>
              <a:t>BY</a:t>
            </a:r>
            <a:endParaRPr lang="en-US" sz="11200" b="1" dirty="0">
              <a:solidFill>
                <a:schemeClr val="tx1"/>
              </a:solidFill>
              <a:latin typeface="Times New Roman" pitchFamily="18" charset="0"/>
              <a:cs typeface="Times New Roman" pitchFamily="18" charset="0"/>
            </a:endParaRPr>
          </a:p>
          <a:p>
            <a:pPr eaLnBrk="1" fontAlgn="auto" hangingPunct="1">
              <a:spcAft>
                <a:spcPts val="0"/>
              </a:spcAft>
              <a:defRPr/>
            </a:pPr>
            <a:r>
              <a:rPr lang="en-US" sz="8000" b="1" dirty="0">
                <a:solidFill>
                  <a:schemeClr val="accent2">
                    <a:lumMod val="50000"/>
                  </a:schemeClr>
                </a:solidFill>
                <a:latin typeface="Times New Roman" pitchFamily="18" charset="0"/>
                <a:cs typeface="Times New Roman" pitchFamily="18" charset="0"/>
              </a:rPr>
              <a:t>Urmal Chide					Arvind Dhage</a:t>
            </a:r>
          </a:p>
          <a:p>
            <a:pPr eaLnBrk="1" fontAlgn="auto" hangingPunct="1">
              <a:spcAft>
                <a:spcPts val="0"/>
              </a:spcAft>
              <a:defRPr/>
            </a:pPr>
            <a:r>
              <a:rPr lang="en-US" sz="8000" b="1" dirty="0">
                <a:solidFill>
                  <a:schemeClr val="accent2">
                    <a:lumMod val="50000"/>
                  </a:schemeClr>
                </a:solidFill>
                <a:latin typeface="Times New Roman" pitchFamily="18" charset="0"/>
                <a:cs typeface="Times New Roman" pitchFamily="18" charset="0"/>
              </a:rPr>
              <a:t>  Sushant Namurte			                Vaibhav Durge</a:t>
            </a:r>
          </a:p>
          <a:p>
            <a:pPr eaLnBrk="1" fontAlgn="auto" hangingPunct="1">
              <a:spcAft>
                <a:spcPts val="0"/>
              </a:spcAft>
              <a:defRPr/>
            </a:pPr>
            <a:endParaRPr lang="en-US" sz="8000" dirty="0">
              <a:solidFill>
                <a:schemeClr val="tx1"/>
              </a:solidFill>
              <a:latin typeface="Times New Roman" pitchFamily="18" charset="0"/>
              <a:cs typeface="Times New Roman" pitchFamily="18" charset="0"/>
            </a:endParaRPr>
          </a:p>
          <a:p>
            <a:pPr eaLnBrk="1" fontAlgn="auto" hangingPunct="1">
              <a:spcAft>
                <a:spcPts val="0"/>
              </a:spcAft>
              <a:defRPr/>
            </a:pPr>
            <a:r>
              <a:rPr lang="en-US" sz="8000" dirty="0">
                <a:solidFill>
                  <a:schemeClr val="tx1"/>
                </a:solidFill>
                <a:latin typeface="Times New Roman" pitchFamily="18" charset="0"/>
                <a:cs typeface="Times New Roman" pitchFamily="18" charset="0"/>
              </a:rPr>
              <a:t>  </a:t>
            </a:r>
            <a:r>
              <a:rPr lang="en-US" sz="8000" b="1" dirty="0">
                <a:solidFill>
                  <a:schemeClr val="tx1"/>
                </a:solidFill>
                <a:latin typeface="Times New Roman" pitchFamily="18" charset="0"/>
                <a:cs typeface="Times New Roman" pitchFamily="18" charset="0"/>
              </a:rPr>
              <a:t>B. Tech CSE SEM V</a:t>
            </a:r>
          </a:p>
          <a:p>
            <a:pPr eaLnBrk="1" fontAlgn="auto" hangingPunct="1">
              <a:spcAft>
                <a:spcPts val="0"/>
              </a:spcAft>
              <a:defRPr/>
            </a:pPr>
            <a:r>
              <a:rPr lang="en-US" sz="8000" b="1" dirty="0">
                <a:solidFill>
                  <a:schemeClr val="tx1"/>
                </a:solidFill>
                <a:latin typeface="Times New Roman" pitchFamily="18" charset="0"/>
                <a:cs typeface="Times New Roman" pitchFamily="18" charset="0"/>
              </a:rPr>
              <a:t>Guided by</a:t>
            </a:r>
          </a:p>
          <a:p>
            <a:pPr marL="1371600" indent="-1371600" eaLnBrk="1" fontAlgn="auto" hangingPunct="1">
              <a:spcAft>
                <a:spcPts val="0"/>
              </a:spcAft>
              <a:defRPr/>
            </a:pPr>
            <a:r>
              <a:rPr lang="en-US" sz="8000" b="1" dirty="0">
                <a:solidFill>
                  <a:schemeClr val="accent2">
                    <a:lumMod val="50000"/>
                  </a:schemeClr>
                </a:solidFill>
                <a:latin typeface="Times New Roman" pitchFamily="18" charset="0"/>
                <a:cs typeface="Times New Roman" pitchFamily="18" charset="0"/>
              </a:rPr>
              <a:t>Prof. Abhimanyu Dutonde</a:t>
            </a:r>
          </a:p>
          <a:p>
            <a:pPr eaLnBrk="1" fontAlgn="auto" hangingPunct="1">
              <a:spcAft>
                <a:spcPts val="0"/>
              </a:spcAft>
              <a:defRPr/>
            </a:pPr>
            <a:endParaRPr lang="en-US" sz="8000" dirty="0">
              <a:solidFill>
                <a:schemeClr val="tx1"/>
              </a:solidFill>
              <a:latin typeface="Times New Roman" pitchFamily="18" charset="0"/>
              <a:cs typeface="Times New Roman" pitchFamily="18" charset="0"/>
            </a:endParaRPr>
          </a:p>
          <a:p>
            <a:pPr eaLnBrk="1" fontAlgn="auto" hangingPunct="1">
              <a:spcAft>
                <a:spcPts val="0"/>
              </a:spcAft>
              <a:defRPr/>
            </a:pPr>
            <a:endParaRPr lang="en-US" sz="8000" dirty="0">
              <a:solidFill>
                <a:schemeClr val="tx1"/>
              </a:solidFill>
              <a:latin typeface="Times New Roman" pitchFamily="18" charset="0"/>
              <a:cs typeface="Times New Roman" pitchFamily="18" charset="0"/>
            </a:endParaRPr>
          </a:p>
          <a:p>
            <a:pPr eaLnBrk="1" fontAlgn="auto" hangingPunct="1">
              <a:spcAft>
                <a:spcPts val="0"/>
              </a:spcAft>
              <a:defRPr/>
            </a:pPr>
            <a:endParaRPr lang="en-US" sz="9600" b="1" dirty="0">
              <a:solidFill>
                <a:srgbClr val="FF0000"/>
              </a:solidFill>
              <a:latin typeface="Times New Roman" pitchFamily="18" charset="0"/>
              <a:cs typeface="Times New Roman" pitchFamily="18" charset="0"/>
            </a:endParaRPr>
          </a:p>
          <a:p>
            <a:pPr eaLnBrk="1" fontAlgn="auto" hangingPunct="1">
              <a:spcAft>
                <a:spcPts val="0"/>
              </a:spcAft>
              <a:defRPr/>
            </a:pPr>
            <a:r>
              <a:rPr lang="en-US" sz="9600" b="1" dirty="0">
                <a:solidFill>
                  <a:srgbClr val="FF0000"/>
                </a:solidFill>
                <a:latin typeface="Times New Roman" pitchFamily="18" charset="0"/>
                <a:cs typeface="Times New Roman" pitchFamily="18" charset="0"/>
              </a:rPr>
              <a:t>Department of Computer Science &amp; Engineering</a:t>
            </a:r>
          </a:p>
          <a:p>
            <a:r>
              <a:rPr lang="en-US" sz="8000" dirty="0" err="1">
                <a:solidFill>
                  <a:schemeClr val="tx1"/>
                </a:solidFill>
              </a:rPr>
              <a:t>Tulsiramji</a:t>
            </a:r>
            <a:r>
              <a:rPr lang="en-US" sz="8000" dirty="0">
                <a:solidFill>
                  <a:schemeClr val="tx1"/>
                </a:solidFill>
              </a:rPr>
              <a:t> </a:t>
            </a:r>
            <a:r>
              <a:rPr lang="en-US" sz="8000" dirty="0" err="1">
                <a:solidFill>
                  <a:schemeClr val="tx1"/>
                </a:solidFill>
              </a:rPr>
              <a:t>Gaikwad</a:t>
            </a:r>
            <a:r>
              <a:rPr lang="en-US" sz="8000" dirty="0">
                <a:solidFill>
                  <a:schemeClr val="tx1"/>
                </a:solidFill>
              </a:rPr>
              <a:t> </a:t>
            </a:r>
            <a:r>
              <a:rPr lang="en-US" sz="8000" dirty="0" err="1">
                <a:solidFill>
                  <a:schemeClr val="tx1"/>
                </a:solidFill>
              </a:rPr>
              <a:t>Patil</a:t>
            </a:r>
            <a:r>
              <a:rPr lang="en-US" sz="8000" dirty="0">
                <a:solidFill>
                  <a:schemeClr val="tx1"/>
                </a:solidFill>
              </a:rPr>
              <a:t> College of Engineering &amp; Technology, Nagpur-441108</a:t>
            </a:r>
          </a:p>
          <a:p>
            <a:r>
              <a:rPr lang="en-US" sz="8000" dirty="0">
                <a:solidFill>
                  <a:schemeClr val="tx1"/>
                </a:solidFill>
              </a:rPr>
              <a:t>(An Autonomous Institute affiliated to RTMNU, Nagpur)</a:t>
            </a:r>
          </a:p>
          <a:p>
            <a:r>
              <a:rPr lang="en-US" sz="8000" b="1" dirty="0">
                <a:solidFill>
                  <a:schemeClr val="tx1"/>
                </a:solidFill>
              </a:rPr>
              <a:t>Session 2024-2025</a:t>
            </a:r>
            <a:endParaRPr lang="en-US" sz="8000" dirty="0">
              <a:solidFill>
                <a:schemeClr val="tx1"/>
              </a:solidFill>
            </a:endParaRPr>
          </a:p>
          <a:p>
            <a:pPr eaLnBrk="1" fontAlgn="auto" hangingPunct="1">
              <a:spcAft>
                <a:spcPts val="0"/>
              </a:spcAft>
              <a:defRPr/>
            </a:pPr>
            <a:endParaRPr lang="en-US" dirty="0">
              <a:solidFill>
                <a:schemeClr val="tx1"/>
              </a:solidFill>
              <a:latin typeface="Times New Roman" pitchFamily="18" charset="0"/>
              <a:cs typeface="Times New Roman" pitchFamily="18" charset="0"/>
            </a:endParaRPr>
          </a:p>
        </p:txBody>
      </p:sp>
      <p:pic>
        <p:nvPicPr>
          <p:cNvPr id="5" name="Picture 4"/>
          <p:cNvPicPr/>
          <p:nvPr/>
        </p:nvPicPr>
        <p:blipFill>
          <a:blip r:embed="rId3" cstate="print"/>
          <a:stretch>
            <a:fillRect/>
          </a:stretch>
        </p:blipFill>
        <p:spPr>
          <a:xfrm>
            <a:off x="4136090" y="4077072"/>
            <a:ext cx="939966" cy="9159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latin typeface="Times New Roman" pitchFamily="18" charset="0"/>
                <a:cs typeface="Times New Roman" pitchFamily="18" charset="0"/>
              </a:rPr>
              <a:t>Flow of Implementation</a:t>
            </a:r>
          </a:p>
        </p:txBody>
      </p:sp>
      <p:sp>
        <p:nvSpPr>
          <p:cNvPr id="7" name="Slide Number Placeholder 6"/>
          <p:cNvSpPr>
            <a:spLocks noGrp="1"/>
          </p:cNvSpPr>
          <p:nvPr>
            <p:ph type="sldNum" sz="quarter" idx="12"/>
          </p:nvPr>
        </p:nvSpPr>
        <p:spPr/>
        <p:txBody>
          <a:bodyPr/>
          <a:lstStyle/>
          <a:p>
            <a:pPr>
              <a:defRPr/>
            </a:pPr>
            <a:fld id="{1DDE9BB9-FD1F-4BDE-BE3B-E8E254F351B7}" type="slidenum">
              <a:rPr lang="en-US" smtClean="0"/>
              <a:pPr>
                <a:defRPr/>
              </a:pPr>
              <a:t>10</a:t>
            </a:fld>
            <a:endParaRPr lang="en-US"/>
          </a:p>
        </p:txBody>
      </p:sp>
      <p:pic>
        <p:nvPicPr>
          <p:cNvPr id="5" name="Picture 4">
            <a:extLst>
              <a:ext uri="{FF2B5EF4-FFF2-40B4-BE49-F238E27FC236}">
                <a16:creationId xmlns:a16="http://schemas.microsoft.com/office/drawing/2014/main" id="{3917EC8E-BA58-811E-109E-C8D28FE86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268760"/>
            <a:ext cx="6858000" cy="53146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2581567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latin typeface="Times New Roman" pitchFamily="18" charset="0"/>
                <a:cs typeface="Times New Roman" pitchFamily="18" charset="0"/>
              </a:rPr>
              <a:t>SOFTWARE REQUIREMENT </a:t>
            </a:r>
          </a:p>
        </p:txBody>
      </p:sp>
      <p:sp>
        <p:nvSpPr>
          <p:cNvPr id="3" name="Content Placeholder 2"/>
          <p:cNvSpPr>
            <a:spLocks noGrp="1"/>
          </p:cNvSpPr>
          <p:nvPr>
            <p:ph idx="1"/>
          </p:nvPr>
        </p:nvSpPr>
        <p:spPr/>
        <p:txBody>
          <a:bodyPr/>
          <a:lstStyle/>
          <a:p>
            <a:pPr algn="just">
              <a:buFont typeface="+mj-lt"/>
              <a:buAutoNum type="arabicPeriod"/>
            </a:pPr>
            <a:r>
              <a:rPr lang="en-US" sz="1100" dirty="0">
                <a:latin typeface="Times New Roman" panose="02020603050405020304" pitchFamily="18" charset="0"/>
                <a:cs typeface="Times New Roman" panose="02020603050405020304" pitchFamily="18" charset="0"/>
              </a:rPr>
              <a:t> </a:t>
            </a:r>
            <a:r>
              <a:rPr lang="en-US" sz="1100" b="1" dirty="0">
                <a:latin typeface="Times New Roman" panose="02020603050405020304" pitchFamily="18" charset="0"/>
                <a:cs typeface="Times New Roman" panose="02020603050405020304" pitchFamily="18" charset="0"/>
              </a:rPr>
              <a:t>Operating System</a:t>
            </a:r>
            <a:endParaRPr lang="en-US" sz="11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100" b="1" dirty="0">
                <a:latin typeface="Times New Roman" panose="02020603050405020304" pitchFamily="18" charset="0"/>
                <a:cs typeface="Times New Roman" panose="02020603050405020304" pitchFamily="18" charset="0"/>
              </a:rPr>
              <a:t>Windows 10/11</a:t>
            </a:r>
            <a:r>
              <a:rPr lang="en-US" sz="1100" dirty="0">
                <a:latin typeface="Times New Roman" panose="02020603050405020304" pitchFamily="18" charset="0"/>
                <a:cs typeface="Times New Roman" panose="02020603050405020304" pitchFamily="18" charset="0"/>
              </a:rPr>
              <a:t> or </a:t>
            </a:r>
            <a:r>
              <a:rPr lang="en-US" sz="1100" b="1" dirty="0">
                <a:latin typeface="Times New Roman" panose="02020603050405020304" pitchFamily="18" charset="0"/>
                <a:cs typeface="Times New Roman" panose="02020603050405020304" pitchFamily="18" charset="0"/>
              </a:rPr>
              <a:t>Linux (Ubuntu)</a:t>
            </a:r>
            <a:r>
              <a:rPr lang="en-US" sz="1100" dirty="0">
                <a:latin typeface="Times New Roman" panose="02020603050405020304" pitchFamily="18" charset="0"/>
                <a:cs typeface="Times New Roman" panose="02020603050405020304" pitchFamily="18" charset="0"/>
              </a:rPr>
              <a:t>: Compatible with the required software tools and libraries for machine learning development.</a:t>
            </a:r>
          </a:p>
          <a:p>
            <a:pPr algn="just">
              <a:buFont typeface="+mj-lt"/>
              <a:buAutoNum type="arabicPeriod"/>
            </a:pPr>
            <a:r>
              <a:rPr lang="en-US" sz="1100" b="1" dirty="0">
                <a:latin typeface="Times New Roman" panose="02020603050405020304" pitchFamily="18" charset="0"/>
                <a:cs typeface="Times New Roman" panose="02020603050405020304" pitchFamily="18" charset="0"/>
              </a:rPr>
              <a:t>Programming Languages</a:t>
            </a:r>
            <a:endParaRPr lang="en-US" sz="11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100" b="1" dirty="0">
                <a:latin typeface="Times New Roman" panose="02020603050405020304" pitchFamily="18" charset="0"/>
                <a:cs typeface="Times New Roman" panose="02020603050405020304" pitchFamily="18" charset="0"/>
              </a:rPr>
              <a:t>Python</a:t>
            </a:r>
            <a:r>
              <a:rPr lang="en-US" sz="1100" dirty="0">
                <a:latin typeface="Times New Roman" panose="02020603050405020304" pitchFamily="18" charset="0"/>
                <a:cs typeface="Times New Roman" panose="02020603050405020304" pitchFamily="18" charset="0"/>
              </a:rPr>
              <a:t>: Primary language for implementing machine learning algorithms and data processing.</a:t>
            </a:r>
          </a:p>
          <a:p>
            <a:pPr marL="742950" lvl="1" indent="-285750" algn="just">
              <a:buFont typeface="+mj-lt"/>
              <a:buAutoNum type="arabicPeriod"/>
            </a:pPr>
            <a:r>
              <a:rPr lang="en-US" sz="1100" b="1" dirty="0">
                <a:latin typeface="Times New Roman" panose="02020603050405020304" pitchFamily="18" charset="0"/>
                <a:cs typeface="Times New Roman" panose="02020603050405020304" pitchFamily="18" charset="0"/>
              </a:rPr>
              <a:t>R</a:t>
            </a:r>
            <a:r>
              <a:rPr lang="en-US" sz="1100" dirty="0">
                <a:latin typeface="Times New Roman" panose="02020603050405020304" pitchFamily="18" charset="0"/>
                <a:cs typeface="Times New Roman" panose="02020603050405020304" pitchFamily="18" charset="0"/>
              </a:rPr>
              <a:t>: Optional for statistical analysis and data visualization.</a:t>
            </a:r>
          </a:p>
          <a:p>
            <a:pPr algn="just">
              <a:buFont typeface="+mj-lt"/>
              <a:buAutoNum type="arabicPeriod"/>
            </a:pPr>
            <a:r>
              <a:rPr lang="en-US" sz="1100" b="1" dirty="0">
                <a:latin typeface="Times New Roman" panose="02020603050405020304" pitchFamily="18" charset="0"/>
                <a:cs typeface="Times New Roman" panose="02020603050405020304" pitchFamily="18" charset="0"/>
              </a:rPr>
              <a:t>Machine Learning Libraries</a:t>
            </a:r>
            <a:endParaRPr lang="en-US" sz="11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100" b="1" dirty="0">
                <a:latin typeface="Times New Roman" panose="02020603050405020304" pitchFamily="18" charset="0"/>
                <a:cs typeface="Times New Roman" panose="02020603050405020304" pitchFamily="18" charset="0"/>
              </a:rPr>
              <a:t>TensorFlow</a:t>
            </a:r>
            <a:r>
              <a:rPr lang="en-US" sz="1100" dirty="0">
                <a:latin typeface="Times New Roman" panose="02020603050405020304" pitchFamily="18" charset="0"/>
                <a:cs typeface="Times New Roman" panose="02020603050405020304" pitchFamily="18" charset="0"/>
              </a:rPr>
              <a:t> or </a:t>
            </a:r>
            <a:r>
              <a:rPr lang="en-US" sz="1100" b="1" dirty="0" err="1">
                <a:latin typeface="Times New Roman" panose="02020603050405020304" pitchFamily="18" charset="0"/>
                <a:cs typeface="Times New Roman" panose="02020603050405020304" pitchFamily="18" charset="0"/>
              </a:rPr>
              <a:t>PyTorch</a:t>
            </a:r>
            <a:r>
              <a:rPr lang="en-US" sz="1100" dirty="0">
                <a:latin typeface="Times New Roman" panose="02020603050405020304" pitchFamily="18" charset="0"/>
                <a:cs typeface="Times New Roman" panose="02020603050405020304" pitchFamily="18" charset="0"/>
              </a:rPr>
              <a:t>: Frameworks for building and training deep learning models, especially Convolutional Neural Networks (CNNs).</a:t>
            </a:r>
          </a:p>
          <a:p>
            <a:pPr marL="742950" lvl="1" indent="-285750" algn="just">
              <a:buFont typeface="+mj-lt"/>
              <a:buAutoNum type="arabicPeriod"/>
            </a:pPr>
            <a:r>
              <a:rPr lang="en-US" sz="1100" b="1" dirty="0">
                <a:latin typeface="Times New Roman" panose="02020603050405020304" pitchFamily="18" charset="0"/>
                <a:cs typeface="Times New Roman" panose="02020603050405020304" pitchFamily="18" charset="0"/>
              </a:rPr>
              <a:t>Scikit-learn</a:t>
            </a:r>
            <a:r>
              <a:rPr lang="en-US" sz="1100" dirty="0">
                <a:latin typeface="Times New Roman" panose="02020603050405020304" pitchFamily="18" charset="0"/>
                <a:cs typeface="Times New Roman" panose="02020603050405020304" pitchFamily="18" charset="0"/>
              </a:rPr>
              <a:t>: For traditional machine learning algorithms and model evaluation.</a:t>
            </a:r>
          </a:p>
          <a:p>
            <a:pPr algn="just">
              <a:buFont typeface="+mj-lt"/>
              <a:buAutoNum type="arabicPeriod"/>
            </a:pPr>
            <a:r>
              <a:rPr lang="en-US" sz="1100" b="1" dirty="0">
                <a:latin typeface="Times New Roman" panose="02020603050405020304" pitchFamily="18" charset="0"/>
                <a:cs typeface="Times New Roman" panose="02020603050405020304" pitchFamily="18" charset="0"/>
              </a:rPr>
              <a:t>Data Processing Tools</a:t>
            </a:r>
            <a:endParaRPr lang="en-US" sz="11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100" b="1" dirty="0">
                <a:latin typeface="Times New Roman" panose="02020603050405020304" pitchFamily="18" charset="0"/>
                <a:cs typeface="Times New Roman" panose="02020603050405020304" pitchFamily="18" charset="0"/>
              </a:rPr>
              <a:t>OpenCV</a:t>
            </a:r>
            <a:r>
              <a:rPr lang="en-US" sz="1100" dirty="0">
                <a:latin typeface="Times New Roman" panose="02020603050405020304" pitchFamily="18" charset="0"/>
                <a:cs typeface="Times New Roman" panose="02020603050405020304" pitchFamily="18" charset="0"/>
              </a:rPr>
              <a:t>: For image preprocessing and manipulation.</a:t>
            </a:r>
          </a:p>
          <a:p>
            <a:pPr marL="742950" lvl="1" indent="-285750" algn="just">
              <a:buFont typeface="+mj-lt"/>
              <a:buAutoNum type="arabicPeriod"/>
            </a:pPr>
            <a:r>
              <a:rPr lang="en-US" sz="1100" b="1" dirty="0">
                <a:latin typeface="Times New Roman" panose="02020603050405020304" pitchFamily="18" charset="0"/>
                <a:cs typeface="Times New Roman" panose="02020603050405020304" pitchFamily="18" charset="0"/>
              </a:rPr>
              <a:t>Pandas</a:t>
            </a:r>
            <a:r>
              <a:rPr lang="en-US" sz="1100" dirty="0">
                <a:latin typeface="Times New Roman" panose="02020603050405020304" pitchFamily="18" charset="0"/>
                <a:cs typeface="Times New Roman" panose="02020603050405020304" pitchFamily="18" charset="0"/>
              </a:rPr>
              <a:t>: For data handling and manipulation.</a:t>
            </a:r>
          </a:p>
          <a:p>
            <a:pPr marL="742950" lvl="1" indent="-285750" algn="just">
              <a:buFont typeface="+mj-lt"/>
              <a:buAutoNum type="arabicPeriod"/>
            </a:pPr>
            <a:r>
              <a:rPr lang="en-US" sz="1100" b="1" dirty="0">
                <a:latin typeface="Times New Roman" panose="02020603050405020304" pitchFamily="18" charset="0"/>
                <a:cs typeface="Times New Roman" panose="02020603050405020304" pitchFamily="18" charset="0"/>
              </a:rPr>
              <a:t>NumPy</a:t>
            </a:r>
            <a:r>
              <a:rPr lang="en-US" sz="1100" dirty="0">
                <a:latin typeface="Times New Roman" panose="02020603050405020304" pitchFamily="18" charset="0"/>
                <a:cs typeface="Times New Roman" panose="02020603050405020304" pitchFamily="18" charset="0"/>
              </a:rPr>
              <a:t>: For numerical computations and array operations.</a:t>
            </a:r>
          </a:p>
          <a:p>
            <a:pPr algn="just">
              <a:buFont typeface="+mj-lt"/>
              <a:buAutoNum type="arabicPeriod"/>
            </a:pPr>
            <a:r>
              <a:rPr lang="en-US" sz="1100" b="1" dirty="0">
                <a:latin typeface="Times New Roman" panose="02020603050405020304" pitchFamily="18" charset="0"/>
                <a:cs typeface="Times New Roman" panose="02020603050405020304" pitchFamily="18" charset="0"/>
              </a:rPr>
              <a:t>Visualization Tools</a:t>
            </a:r>
            <a:endParaRPr lang="en-US" sz="11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100" b="1" dirty="0">
                <a:latin typeface="Times New Roman" panose="02020603050405020304" pitchFamily="18" charset="0"/>
                <a:cs typeface="Times New Roman" panose="02020603050405020304" pitchFamily="18" charset="0"/>
              </a:rPr>
              <a:t>Matplotlib</a:t>
            </a:r>
            <a:r>
              <a:rPr lang="en-US" sz="1100" dirty="0">
                <a:latin typeface="Times New Roman" panose="02020603050405020304" pitchFamily="18" charset="0"/>
                <a:cs typeface="Times New Roman" panose="02020603050405020304" pitchFamily="18" charset="0"/>
              </a:rPr>
              <a:t> and </a:t>
            </a:r>
            <a:r>
              <a:rPr lang="en-US" sz="1100" b="1" dirty="0">
                <a:latin typeface="Times New Roman" panose="02020603050405020304" pitchFamily="18" charset="0"/>
                <a:cs typeface="Times New Roman" panose="02020603050405020304" pitchFamily="18" charset="0"/>
              </a:rPr>
              <a:t>Seaborn</a:t>
            </a:r>
            <a:r>
              <a:rPr lang="en-US" sz="1100" dirty="0">
                <a:latin typeface="Times New Roman" panose="02020603050405020304" pitchFamily="18" charset="0"/>
                <a:cs typeface="Times New Roman" panose="02020603050405020304" pitchFamily="18" charset="0"/>
              </a:rPr>
              <a:t>: For plotting and visualizing data insights and model performance.</a:t>
            </a:r>
          </a:p>
          <a:p>
            <a:pPr marL="742950" lvl="1" indent="-285750" algn="just">
              <a:buFont typeface="+mj-lt"/>
              <a:buAutoNum type="arabicPeriod"/>
            </a:pPr>
            <a:r>
              <a:rPr lang="en-US" sz="1100" b="1" dirty="0">
                <a:latin typeface="Times New Roman" panose="02020603050405020304" pitchFamily="18" charset="0"/>
                <a:cs typeface="Times New Roman" panose="02020603050405020304" pitchFamily="18" charset="0"/>
              </a:rPr>
              <a:t>Tableau</a:t>
            </a:r>
            <a:r>
              <a:rPr lang="en-US" sz="1100" dirty="0">
                <a:latin typeface="Times New Roman" panose="02020603050405020304" pitchFamily="18" charset="0"/>
                <a:cs typeface="Times New Roman" panose="02020603050405020304" pitchFamily="18" charset="0"/>
              </a:rPr>
              <a:t>: Optional for advanced data visualization and dashboard creation.</a:t>
            </a:r>
          </a:p>
          <a:p>
            <a:pPr algn="just">
              <a:buFont typeface="+mj-lt"/>
              <a:buAutoNum type="arabicPeriod"/>
            </a:pPr>
            <a:r>
              <a:rPr lang="en-US" sz="1100" b="1" dirty="0">
                <a:latin typeface="Times New Roman" panose="02020603050405020304" pitchFamily="18" charset="0"/>
                <a:cs typeface="Times New Roman" panose="02020603050405020304" pitchFamily="18" charset="0"/>
              </a:rPr>
              <a:t>Database Management</a:t>
            </a:r>
            <a:endParaRPr lang="en-US" sz="11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100" b="1" dirty="0">
                <a:latin typeface="Times New Roman" panose="02020603050405020304" pitchFamily="18" charset="0"/>
                <a:cs typeface="Times New Roman" panose="02020603050405020304" pitchFamily="18" charset="0"/>
              </a:rPr>
              <a:t>SQL</a:t>
            </a:r>
            <a:r>
              <a:rPr lang="en-US" sz="1100" dirty="0">
                <a:latin typeface="Times New Roman" panose="02020603050405020304" pitchFamily="18" charset="0"/>
                <a:cs typeface="Times New Roman" panose="02020603050405020304" pitchFamily="18" charset="0"/>
              </a:rPr>
              <a:t> or </a:t>
            </a:r>
            <a:r>
              <a:rPr lang="en-US" sz="1100" b="1" dirty="0">
                <a:latin typeface="Times New Roman" panose="02020603050405020304" pitchFamily="18" charset="0"/>
                <a:cs typeface="Times New Roman" panose="02020603050405020304" pitchFamily="18" charset="0"/>
              </a:rPr>
              <a:t>MongoDB</a:t>
            </a:r>
            <a:r>
              <a:rPr lang="en-US" sz="1100" dirty="0">
                <a:latin typeface="Times New Roman" panose="02020603050405020304" pitchFamily="18" charset="0"/>
                <a:cs typeface="Times New Roman" panose="02020603050405020304" pitchFamily="18" charset="0"/>
              </a:rPr>
              <a:t>: For managing and querying clinical and imaging data efficiently.</a:t>
            </a:r>
          </a:p>
          <a:p>
            <a:pPr algn="just">
              <a:buFont typeface="+mj-lt"/>
              <a:buAutoNum type="arabicPeriod"/>
            </a:pPr>
            <a:r>
              <a:rPr lang="en-US" sz="1100" b="1" dirty="0">
                <a:latin typeface="Times New Roman" panose="02020603050405020304" pitchFamily="18" charset="0"/>
                <a:cs typeface="Times New Roman" panose="02020603050405020304" pitchFamily="18" charset="0"/>
              </a:rPr>
              <a:t>Integrated Development Environment (IDE)</a:t>
            </a:r>
            <a:endParaRPr lang="en-US" sz="11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100" b="1" dirty="0" err="1">
                <a:latin typeface="Times New Roman" panose="02020603050405020304" pitchFamily="18" charset="0"/>
                <a:cs typeface="Times New Roman" panose="02020603050405020304" pitchFamily="18" charset="0"/>
              </a:rPr>
              <a:t>Jupyter</a:t>
            </a:r>
            <a:r>
              <a:rPr lang="en-US" sz="1100" b="1" dirty="0">
                <a:latin typeface="Times New Roman" panose="02020603050405020304" pitchFamily="18" charset="0"/>
                <a:cs typeface="Times New Roman" panose="02020603050405020304" pitchFamily="18" charset="0"/>
              </a:rPr>
              <a:t> Notebook</a:t>
            </a:r>
            <a:r>
              <a:rPr lang="en-US" sz="1100" dirty="0">
                <a:latin typeface="Times New Roman" panose="02020603050405020304" pitchFamily="18" charset="0"/>
                <a:cs typeface="Times New Roman" panose="02020603050405020304" pitchFamily="18" charset="0"/>
              </a:rPr>
              <a:t>: For interactive coding and data exploration.</a:t>
            </a:r>
          </a:p>
          <a:p>
            <a:pPr marL="742950" lvl="1" indent="-285750" algn="just">
              <a:buFont typeface="+mj-lt"/>
              <a:buAutoNum type="arabicPeriod"/>
            </a:pPr>
            <a:r>
              <a:rPr lang="en-US" sz="1100" b="1" dirty="0">
                <a:latin typeface="Times New Roman" panose="02020603050405020304" pitchFamily="18" charset="0"/>
                <a:cs typeface="Times New Roman" panose="02020603050405020304" pitchFamily="18" charset="0"/>
              </a:rPr>
              <a:t>PyCharm</a:t>
            </a:r>
            <a:r>
              <a:rPr lang="en-US" sz="1100" dirty="0">
                <a:latin typeface="Times New Roman" panose="02020603050405020304" pitchFamily="18" charset="0"/>
                <a:cs typeface="Times New Roman" panose="02020603050405020304" pitchFamily="18" charset="0"/>
              </a:rPr>
              <a:t> or </a:t>
            </a:r>
            <a:r>
              <a:rPr lang="en-US" sz="1100" b="1" dirty="0">
                <a:latin typeface="Times New Roman" panose="02020603050405020304" pitchFamily="18" charset="0"/>
                <a:cs typeface="Times New Roman" panose="02020603050405020304" pitchFamily="18" charset="0"/>
              </a:rPr>
              <a:t>VS Code</a:t>
            </a:r>
            <a:r>
              <a:rPr lang="en-US" sz="1100" dirty="0">
                <a:latin typeface="Times New Roman" panose="02020603050405020304" pitchFamily="18" charset="0"/>
                <a:cs typeface="Times New Roman" panose="02020603050405020304" pitchFamily="18" charset="0"/>
              </a:rPr>
              <a:t>: For software development and debugging.</a:t>
            </a:r>
          </a:p>
          <a:p>
            <a:pPr algn="just">
              <a:buFont typeface="+mj-lt"/>
              <a:buAutoNum type="arabicPeriod"/>
            </a:pPr>
            <a:r>
              <a:rPr lang="en-US" sz="1100" b="1" dirty="0">
                <a:latin typeface="Times New Roman" panose="02020603050405020304" pitchFamily="18" charset="0"/>
                <a:cs typeface="Times New Roman" panose="02020603050405020304" pitchFamily="18" charset="0"/>
              </a:rPr>
              <a:t>Cloud Services</a:t>
            </a:r>
            <a:r>
              <a:rPr lang="en-US" sz="1100" dirty="0">
                <a:latin typeface="Times New Roman" panose="02020603050405020304" pitchFamily="18" charset="0"/>
                <a:cs typeface="Times New Roman" panose="02020603050405020304" pitchFamily="18" charset="0"/>
              </a:rPr>
              <a:t> (if applicable)</a:t>
            </a:r>
          </a:p>
          <a:p>
            <a:pPr marL="742950" lvl="1" indent="-285750" algn="just">
              <a:buFont typeface="+mj-lt"/>
              <a:buAutoNum type="arabicPeriod"/>
            </a:pPr>
            <a:r>
              <a:rPr lang="en-US" sz="1100" b="1" dirty="0">
                <a:latin typeface="Times New Roman" panose="02020603050405020304" pitchFamily="18" charset="0"/>
                <a:cs typeface="Times New Roman" panose="02020603050405020304" pitchFamily="18" charset="0"/>
              </a:rPr>
              <a:t>AWS</a:t>
            </a:r>
            <a:r>
              <a:rPr lang="en-US" sz="1100" dirty="0">
                <a:latin typeface="Times New Roman" panose="02020603050405020304" pitchFamily="18" charset="0"/>
                <a:cs typeface="Times New Roman" panose="02020603050405020304" pitchFamily="18" charset="0"/>
              </a:rPr>
              <a:t>, </a:t>
            </a:r>
            <a:r>
              <a:rPr lang="en-US" sz="1100" b="1" dirty="0">
                <a:latin typeface="Times New Roman" panose="02020603050405020304" pitchFamily="18" charset="0"/>
                <a:cs typeface="Times New Roman" panose="02020603050405020304" pitchFamily="18" charset="0"/>
              </a:rPr>
              <a:t>Google Cloud</a:t>
            </a:r>
            <a:r>
              <a:rPr lang="en-US" sz="1100" dirty="0">
                <a:latin typeface="Times New Roman" panose="02020603050405020304" pitchFamily="18" charset="0"/>
                <a:cs typeface="Times New Roman" panose="02020603050405020304" pitchFamily="18" charset="0"/>
              </a:rPr>
              <a:t>, or </a:t>
            </a:r>
            <a:r>
              <a:rPr lang="en-US" sz="1100" b="1" dirty="0">
                <a:latin typeface="Times New Roman" panose="02020603050405020304" pitchFamily="18" charset="0"/>
                <a:cs typeface="Times New Roman" panose="02020603050405020304" pitchFamily="18" charset="0"/>
              </a:rPr>
              <a:t>Microsoft Azure</a:t>
            </a:r>
            <a:r>
              <a:rPr lang="en-US" sz="1100" dirty="0">
                <a:latin typeface="Times New Roman" panose="02020603050405020304" pitchFamily="18" charset="0"/>
                <a:cs typeface="Times New Roman" panose="02020603050405020304" pitchFamily="18" charset="0"/>
              </a:rPr>
              <a:t>: For scalable storage and computation resources.</a:t>
            </a:r>
          </a:p>
          <a:p>
            <a:pPr algn="just"/>
            <a:r>
              <a:rPr lang="en-US" sz="1100" b="1" dirty="0">
                <a:latin typeface="Times New Roman" panose="02020603050405020304" pitchFamily="18" charset="0"/>
                <a:cs typeface="Times New Roman" panose="02020603050405020304" pitchFamily="18" charset="0"/>
              </a:rPr>
              <a:t>Summary</a:t>
            </a:r>
          </a:p>
          <a:p>
            <a:pPr algn="just">
              <a:buNone/>
            </a:pPr>
            <a:endParaRPr lang="en-US" sz="11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a:defRPr/>
            </a:pPr>
            <a:fld id="{1DDE9BB9-FD1F-4BDE-BE3B-E8E254F351B7}"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096962"/>
          </a:xfrm>
        </p:spPr>
        <p:txBody>
          <a:bodyPr/>
          <a:lstStyle/>
          <a:p>
            <a:r>
              <a:rPr lang="en-US" b="1" dirty="0">
                <a:solidFill>
                  <a:schemeClr val="accent2">
                    <a:lumMod val="50000"/>
                  </a:schemeClr>
                </a:solidFill>
                <a:latin typeface="Times New Roman" pitchFamily="18" charset="0"/>
                <a:cs typeface="Times New Roman" pitchFamily="18" charset="0"/>
              </a:rPr>
              <a:t>Details of Implementation Work</a:t>
            </a:r>
          </a:p>
        </p:txBody>
      </p:sp>
      <p:sp>
        <p:nvSpPr>
          <p:cNvPr id="8" name="Slide Number Placeholder 7"/>
          <p:cNvSpPr>
            <a:spLocks noGrp="1"/>
          </p:cNvSpPr>
          <p:nvPr>
            <p:ph type="sldNum" sz="quarter" idx="12"/>
          </p:nvPr>
        </p:nvSpPr>
        <p:spPr/>
        <p:txBody>
          <a:bodyPr/>
          <a:lstStyle/>
          <a:p>
            <a:pPr>
              <a:defRPr/>
            </a:pPr>
            <a:fld id="{1DDE9BB9-FD1F-4BDE-BE3B-E8E254F351B7}" type="slidenum">
              <a:rPr lang="en-US" smtClean="0"/>
              <a:pPr>
                <a:defRPr/>
              </a:pPr>
              <a:t>12</a:t>
            </a:fld>
            <a:endParaRPr lang="en-US"/>
          </a:p>
        </p:txBody>
      </p:sp>
      <p:sp>
        <p:nvSpPr>
          <p:cNvPr id="3" name="Rectangle 1">
            <a:extLst>
              <a:ext uri="{FF2B5EF4-FFF2-40B4-BE49-F238E27FC236}">
                <a16:creationId xmlns:a16="http://schemas.microsoft.com/office/drawing/2014/main" id="{BB529601-D0B5-A737-4B08-33C8274D9FCE}"/>
              </a:ext>
            </a:extLst>
          </p:cNvPr>
          <p:cNvSpPr>
            <a:spLocks noGrp="1" noChangeArrowheads="1"/>
          </p:cNvSpPr>
          <p:nvPr>
            <p:ph idx="1"/>
          </p:nvPr>
        </p:nvSpPr>
        <p:spPr bwMode="auto">
          <a:xfrm>
            <a:off x="457200" y="1531775"/>
            <a:ext cx="80772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 a diverse dataset of chest images (X-rays, CT scans) and associated clinical data from hospitals and publicly available databases to ensure comprehensive representation.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Processing</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normalization, resizing, and augmentation techniques to improve image quality and enhance model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 any duplicates or irrelevant data points from clinical records to ensure data integrity.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Development</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Architecture Selection</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Choose appropriate machine learning models (e.g., CNN) based on the specific requirements for image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the processed dataset to train the model, adjusting hyperparameters to optimize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Assess model accuracy using metrics such as precision, recall, F1-score, and ROC-AUC on a separate validation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 cross-validation to ensure the model's robustness and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Staging and Prognosis Module</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algorithms to assess the stage of cancer based on classification results, incorporating clinical guidelines for staging.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Support System (DSS) Development</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user-friendly interface that provides clinicians with diagnostic results, staging information, and treatment recommendations based on model outputs.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Design</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an intuitive dashboard for clinicians to easily access patient data, view classification results, and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the system within hospital infrastructure, ensuring seamless integration with existing clinical workflows and data management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Monitoring and Feedback</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Establish a framework for continuous monitoring of system performance and gathering user feedback to identify areas for improvement and updates.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66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solidFill>
                  <a:schemeClr val="accent2">
                    <a:lumMod val="50000"/>
                  </a:schemeClr>
                </a:solidFill>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1DDE9BB9-FD1F-4BDE-BE3B-E8E254F351B7}" type="slidenum">
              <a:rPr lang="en-US" smtClean="0"/>
              <a:pPr>
                <a:defRPr/>
              </a:pPr>
              <a:t>13</a:t>
            </a:fld>
            <a:endParaRPr lang="en-US"/>
          </a:p>
        </p:txBody>
      </p:sp>
      <p:sp>
        <p:nvSpPr>
          <p:cNvPr id="3" name="TextBox 2">
            <a:extLst>
              <a:ext uri="{FF2B5EF4-FFF2-40B4-BE49-F238E27FC236}">
                <a16:creationId xmlns:a16="http://schemas.microsoft.com/office/drawing/2014/main" id="{37A13810-C5BF-6634-0F3B-6AEFDEF91D83}"/>
              </a:ext>
            </a:extLst>
          </p:cNvPr>
          <p:cNvSpPr txBox="1"/>
          <p:nvPr/>
        </p:nvSpPr>
        <p:spPr>
          <a:xfrm>
            <a:off x="683568" y="1556792"/>
            <a:ext cx="7776864" cy="406265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Chest Cancer Classification System</a:t>
            </a:r>
            <a:r>
              <a:rPr lang="en-US" sz="2000" dirty="0">
                <a:latin typeface="Times New Roman" panose="02020603050405020304" pitchFamily="18" charset="0"/>
                <a:cs typeface="Times New Roman" panose="02020603050405020304" pitchFamily="18" charset="0"/>
              </a:rPr>
              <a:t> represents a significant advancement in the early detection and diagnosis of chest cancers. By leveraging machine learning and advanced imaging techniques, this system enhances diagnostic accuracy and supports personalized treatment plans, ultimately improving patient outcomes.</a:t>
            </a:r>
          </a:p>
          <a:p>
            <a:pPr algn="just"/>
            <a:r>
              <a:rPr lang="en-US" sz="2000" dirty="0">
                <a:latin typeface="Times New Roman" panose="02020603050405020304" pitchFamily="18" charset="0"/>
                <a:cs typeface="Times New Roman" panose="02020603050405020304" pitchFamily="18" charset="0"/>
              </a:rPr>
              <a:t>The integration of diverse data sources and real-time decision support tools empowers clinicians to make informed decisions, ensuring timely interventions. Despite challenges in implementation, continuous monitoring and feedback mechanisms will facilitate ongoing improvements to the system. As healthcare technology evolves, the Chest Cancer Classification System holds great promise for transforming cancer care and enhancing survival rates for patients worldwide.</a:t>
            </a: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solidFill>
                  <a:schemeClr val="accent2">
                    <a:lumMod val="50000"/>
                  </a:schemeClr>
                </a:solidFill>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1DDE9BB9-FD1F-4BDE-BE3B-E8E254F351B7}" type="slidenum">
              <a:rPr lang="en-US" smtClean="0"/>
              <a:pPr>
                <a:defRPr/>
              </a:pPr>
              <a:t>14</a:t>
            </a:fld>
            <a:endParaRPr lang="en-US"/>
          </a:p>
        </p:txBody>
      </p:sp>
      <p:sp>
        <p:nvSpPr>
          <p:cNvPr id="3" name="Rectangle 1">
            <a:extLst>
              <a:ext uri="{FF2B5EF4-FFF2-40B4-BE49-F238E27FC236}">
                <a16:creationId xmlns:a16="http://schemas.microsoft.com/office/drawing/2014/main" id="{F2257405-7CE9-CC28-2397-A8AAEF2BB32E}"/>
              </a:ext>
            </a:extLst>
          </p:cNvPr>
          <p:cNvSpPr>
            <a:spLocks noGrp="1" noChangeArrowheads="1"/>
          </p:cNvSpPr>
          <p:nvPr>
            <p:ph idx="1"/>
          </p:nvPr>
        </p:nvSpPr>
        <p:spPr bwMode="auto">
          <a:xfrm>
            <a:off x="457200" y="1190937"/>
            <a:ext cx="8229599"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Siegel, R. L., Miller, K. D., &amp; Jemal, A.</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(2023). Cancer Statistics, 2023. </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 A Cancer Journal for Clinicians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73(1), 17-48.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insights into cancer prevalence and survival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Sandler, J. E., et al.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 Convolutional Neural Networks for Radiologic Image Classification in Chest Cancer: A Systematic Review. </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Radiology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299(3), 672-682.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Reviews the application of CNNs in medical imaging for cancer diagnosis.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Bendtsen</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 &amp; </a:t>
            </a: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Rosell</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(2020). AI in Thoracic Oncology: Early Diagnosis and Personalized Treatment. </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Lancet Oncology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21(9), e457-e465.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Discusses the impact of AI on early cancer detection and treatment personalization.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K., Zhang, X., Ren, S., &amp; Sun, J.</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(2016). Deep Residual Learning for Image Recognition. </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IEEE Conference on Computer Vision and Pattern Recognition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770-778.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Introduces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ResNet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architecture, significant for deep learning in medical imaging.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Tan, M., &amp; Le, Q. V.</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(2019).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EfficientNet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Rethinking Model Scaling for Convolutional Neural Networks. </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36th International Conference on Machine Learning</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6105-6114.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Details a scalable model architecture applicable in medical image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Pérez-García, F., Sparks, R., &amp; </a:t>
            </a: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Ourselin</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TorchIO</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Python Library for Efficient Loading, Preprocessing, Augmentation, and Sampling of 3D Medical Images in Deep Learning. </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Open Source Software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6(66), 2825.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Describes tools for preprocessing medical images, essential for accurate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National Comprehensive Cancer Network (NCCN)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(2024). NCCN Guidelines for Non-Small Cell Lung Cancer.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clinical guidelines for lung cancer diagnosis and treatment.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World Health Organization (WHO)</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(2022). Global Cancer Statistics.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global statistics and data on cancer incidence and mortality.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a:bodyPr>
          <a:lstStyle/>
          <a:p>
            <a:pPr algn="ctr" eaLnBrk="1" fontAlgn="auto" hangingPunct="1">
              <a:spcAft>
                <a:spcPts val="0"/>
              </a:spcAft>
              <a:buFont typeface="Arial" pitchFamily="34" charset="0"/>
              <a:buNone/>
              <a:defRPr/>
            </a:pPr>
            <a:endParaRPr lang="en-US" sz="6000" b="1" i="1" dirty="0">
              <a:latin typeface="Bookman Old Style" pitchFamily="18" charset="0"/>
            </a:endParaRPr>
          </a:p>
          <a:p>
            <a:pPr algn="ctr" eaLnBrk="1" fontAlgn="auto" hangingPunct="1">
              <a:spcAft>
                <a:spcPts val="0"/>
              </a:spcAft>
              <a:buFont typeface="Arial" pitchFamily="34" charset="0"/>
              <a:buNone/>
              <a:defRPr/>
            </a:pPr>
            <a:r>
              <a:rPr lang="en-US" sz="6000" b="1" i="1" dirty="0">
                <a:latin typeface="Bookman Old Style" pitchFamily="18" charset="0"/>
              </a:rPr>
              <a:t>Thank</a:t>
            </a:r>
            <a:r>
              <a:rPr lang="en-US" sz="6000" b="1" i="1" dirty="0">
                <a:solidFill>
                  <a:schemeClr val="accent2">
                    <a:lumMod val="50000"/>
                  </a:schemeClr>
                </a:solidFill>
                <a:latin typeface="Bookman Old Style" pitchFamily="18" charset="0"/>
              </a:rPr>
              <a:t> You</a:t>
            </a:r>
          </a:p>
          <a:p>
            <a:pPr algn="ctr" eaLnBrk="1" fontAlgn="auto" hangingPunct="1">
              <a:spcAft>
                <a:spcPts val="0"/>
              </a:spcAft>
              <a:defRPr/>
            </a:pPr>
            <a:endParaRPr lang="en-US" dirty="0"/>
          </a:p>
          <a:p>
            <a:pPr algn="ctr" eaLnBrk="1" fontAlgn="auto" hangingPunct="1">
              <a:spcAft>
                <a:spcPts val="0"/>
              </a:spcAft>
              <a:buFont typeface="Arial" pitchFamily="34" charset="0"/>
              <a:buNone/>
              <a:defRPr/>
            </a:pPr>
            <a:endParaRPr lang="en-US" dirty="0"/>
          </a:p>
        </p:txBody>
      </p:sp>
      <p:sp>
        <p:nvSpPr>
          <p:cNvPr id="7" name="Slide Number Placeholder 6"/>
          <p:cNvSpPr>
            <a:spLocks noGrp="1"/>
          </p:cNvSpPr>
          <p:nvPr>
            <p:ph type="sldNum" sz="quarter" idx="12"/>
          </p:nvPr>
        </p:nvSpPr>
        <p:spPr/>
        <p:txBody>
          <a:bodyPr/>
          <a:lstStyle/>
          <a:p>
            <a:pPr>
              <a:defRPr/>
            </a:pPr>
            <a:fld id="{1DDE9BB9-FD1F-4BDE-BE3B-E8E254F351B7}" type="slidenum">
              <a:rPr lang="en-US" smtClean="0"/>
              <a:pPr>
                <a:defRPr/>
              </a:pPr>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792162"/>
          </a:xfrm>
        </p:spPr>
        <p:txBody>
          <a:bodyPr/>
          <a:lstStyle/>
          <a:p>
            <a:pPr eaLnBrk="1" hangingPunct="1">
              <a:defRPr/>
            </a:pPr>
            <a:r>
              <a:rPr lang="en-US" b="1" dirty="0">
                <a:solidFill>
                  <a:schemeClr val="accent2">
                    <a:lumMod val="50000"/>
                  </a:schemeClr>
                </a:solidFill>
                <a:latin typeface="Times New Roman" pitchFamily="18" charset="0"/>
                <a:cs typeface="Times New Roman" pitchFamily="18" charset="0"/>
              </a:rPr>
              <a:t>Outline</a:t>
            </a:r>
          </a:p>
        </p:txBody>
      </p:sp>
      <p:sp>
        <p:nvSpPr>
          <p:cNvPr id="3075" name="Content Placeholder 2"/>
          <p:cNvSpPr>
            <a:spLocks noGrp="1"/>
          </p:cNvSpPr>
          <p:nvPr>
            <p:ph idx="1"/>
          </p:nvPr>
        </p:nvSpPr>
        <p:spPr>
          <a:xfrm>
            <a:off x="762000" y="1066800"/>
            <a:ext cx="7620000" cy="5257800"/>
          </a:xfrm>
        </p:spPr>
        <p:txBody>
          <a:bodyPr/>
          <a:lstStyle/>
          <a:p>
            <a:pPr eaLnBrk="1" hangingPunct="1">
              <a:buFont typeface="Arial" charset="0"/>
              <a:buChar char="•"/>
              <a:defRPr/>
            </a:pPr>
            <a:r>
              <a:rPr lang="en-US" sz="2400" dirty="0">
                <a:latin typeface="Times New Roman" pitchFamily="18" charset="0"/>
                <a:cs typeface="Times New Roman" pitchFamily="18" charset="0"/>
              </a:rPr>
              <a:t>Introduction</a:t>
            </a:r>
          </a:p>
          <a:p>
            <a:pPr eaLnBrk="1" hangingPunct="1">
              <a:buFont typeface="Arial" charset="0"/>
              <a:buChar char="•"/>
              <a:defRPr/>
            </a:pPr>
            <a:r>
              <a:rPr lang="en-US" sz="2400" dirty="0">
                <a:latin typeface="Times New Roman" pitchFamily="18" charset="0"/>
                <a:cs typeface="Times New Roman" pitchFamily="18" charset="0"/>
              </a:rPr>
              <a:t>Literature Survey</a:t>
            </a:r>
          </a:p>
          <a:p>
            <a:pPr eaLnBrk="1" hangingPunct="1">
              <a:buFont typeface="Arial" charset="0"/>
              <a:buChar char="•"/>
              <a:defRPr/>
            </a:pPr>
            <a:r>
              <a:rPr lang="en-US" sz="2400" dirty="0">
                <a:latin typeface="Times New Roman" pitchFamily="18" charset="0"/>
                <a:cs typeface="Times New Roman" pitchFamily="18" charset="0"/>
              </a:rPr>
              <a:t>Problem Statement</a:t>
            </a:r>
          </a:p>
          <a:p>
            <a:pPr eaLnBrk="1" hangingPunct="1">
              <a:buFont typeface="Arial" charset="0"/>
              <a:buChar char="•"/>
              <a:defRPr/>
            </a:pPr>
            <a:r>
              <a:rPr lang="en-US" sz="2400" dirty="0">
                <a:latin typeface="Times New Roman" pitchFamily="18" charset="0"/>
                <a:cs typeface="Times New Roman" pitchFamily="18" charset="0"/>
              </a:rPr>
              <a:t>Project Objectives</a:t>
            </a:r>
          </a:p>
          <a:p>
            <a:pPr eaLnBrk="1" hangingPunct="1">
              <a:buFont typeface="Arial" charset="0"/>
              <a:buChar char="•"/>
              <a:defRPr/>
            </a:pPr>
            <a:r>
              <a:rPr lang="en-US" sz="2400" dirty="0">
                <a:latin typeface="Times New Roman" pitchFamily="18" charset="0"/>
                <a:cs typeface="Times New Roman" pitchFamily="18" charset="0"/>
              </a:rPr>
              <a:t>Comparison Exiting and Proposed Architecture</a:t>
            </a:r>
          </a:p>
          <a:p>
            <a:pPr eaLnBrk="1" hangingPunct="1">
              <a:buFont typeface="Arial" charset="0"/>
              <a:buChar char="•"/>
              <a:defRPr/>
            </a:pPr>
            <a:r>
              <a:rPr lang="en-US" sz="2400" dirty="0">
                <a:latin typeface="Times New Roman" pitchFamily="18" charset="0"/>
                <a:cs typeface="Times New Roman" pitchFamily="18" charset="0"/>
              </a:rPr>
              <a:t>Proposed Scheme</a:t>
            </a:r>
          </a:p>
          <a:p>
            <a:pPr lvl="1" algn="just" eaLnBrk="1" hangingPunct="1">
              <a:buFont typeface="Wingdings" pitchFamily="2" charset="2"/>
              <a:buChar char="§"/>
              <a:defRPr/>
            </a:pPr>
            <a:r>
              <a:rPr lang="en-US" sz="2400" dirty="0">
                <a:latin typeface="Times New Roman" pitchFamily="18" charset="0"/>
                <a:cs typeface="Times New Roman" pitchFamily="18" charset="0"/>
              </a:rPr>
              <a:t>Modules</a:t>
            </a:r>
          </a:p>
          <a:p>
            <a:pPr lvl="1" algn="just" eaLnBrk="1" hangingPunct="1">
              <a:buFont typeface="Wingdings" pitchFamily="2" charset="2"/>
              <a:buChar char="§"/>
              <a:defRPr/>
            </a:pPr>
            <a:r>
              <a:rPr lang="en-US" sz="2400" dirty="0">
                <a:latin typeface="Times New Roman" pitchFamily="18" charset="0"/>
                <a:cs typeface="Times New Roman" pitchFamily="18" charset="0"/>
              </a:rPr>
              <a:t>Flow of Implementation</a:t>
            </a:r>
          </a:p>
          <a:p>
            <a:pPr lvl="1" algn="just" eaLnBrk="1" hangingPunct="1">
              <a:buFont typeface="Wingdings" pitchFamily="2" charset="2"/>
              <a:buChar char="§"/>
              <a:defRPr/>
            </a:pPr>
            <a:r>
              <a:rPr lang="en-US" sz="2400" dirty="0">
                <a:latin typeface="Times New Roman" pitchFamily="18" charset="0"/>
                <a:cs typeface="Times New Roman" pitchFamily="18" charset="0"/>
              </a:rPr>
              <a:t>Details of Implementation Work till date.</a:t>
            </a:r>
          </a:p>
          <a:p>
            <a:pPr eaLnBrk="1" hangingPunct="1">
              <a:buFont typeface="Arial" charset="0"/>
              <a:buChar char="•"/>
              <a:defRPr/>
            </a:pPr>
            <a:r>
              <a:rPr lang="en-US" sz="2400" dirty="0">
                <a:latin typeface="Times New Roman" pitchFamily="18" charset="0"/>
                <a:cs typeface="Times New Roman" pitchFamily="18" charset="0"/>
              </a:rPr>
              <a:t>Conclusions</a:t>
            </a:r>
          </a:p>
          <a:p>
            <a:pPr eaLnBrk="1" hangingPunct="1">
              <a:buFont typeface="Arial" charset="0"/>
              <a:buChar char="•"/>
              <a:defRPr/>
            </a:pPr>
            <a:r>
              <a:rPr lang="en-US" sz="2400" dirty="0">
                <a:latin typeface="Times New Roman" pitchFamily="18" charset="0"/>
                <a:cs typeface="Times New Roman" pitchFamily="18" charset="0"/>
              </a:rPr>
              <a:t>References</a:t>
            </a:r>
          </a:p>
          <a:p>
            <a:pPr marL="0" indent="0" eaLnBrk="1" hangingPunct="1">
              <a:buNone/>
              <a:defRPr/>
            </a:pPr>
            <a:endParaRPr lang="en-US" sz="2000" dirty="0">
              <a:solidFill>
                <a:schemeClr val="accent2">
                  <a:lumMod val="50000"/>
                </a:schemeClr>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1DDE9BB9-FD1F-4BDE-BE3B-E8E254F351B7}"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latin typeface="Times New Roman" pitchFamily="18" charset="0"/>
                <a:cs typeface="Times New Roman" pitchFamily="18" charset="0"/>
              </a:rPr>
              <a:t>Introduction</a:t>
            </a:r>
            <a:br>
              <a:rPr lang="en-US" b="1" dirty="0">
                <a:solidFill>
                  <a:schemeClr val="accent2">
                    <a:lumMod val="50000"/>
                  </a:schemeClr>
                </a:solidFill>
                <a:latin typeface="Times New Roman" pitchFamily="18" charset="0"/>
                <a:cs typeface="Times New Roman" pitchFamily="18" charset="0"/>
              </a:rPr>
            </a:br>
            <a:endParaRPr lang="en-US" b="1" dirty="0">
              <a:solidFill>
                <a:schemeClr val="accent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pPr marL="0" indent="0" algn="just" eaLnBrk="1" hangingPunct="1">
              <a:buNone/>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Chest Cancer Classification System</a:t>
            </a:r>
            <a:r>
              <a:rPr lang="en-US" sz="2400" dirty="0">
                <a:latin typeface="Times New Roman" panose="02020603050405020304" pitchFamily="18" charset="0"/>
                <a:cs typeface="Times New Roman" panose="02020603050405020304" pitchFamily="18" charset="0"/>
              </a:rPr>
              <a:t> is an AI-driven solution designed to accurately diagnose and classify chest cancers, such as lung and breast cancer, using medical imaging and clinical data. By leveraging machine learning algorithms, this system aims to enhance early detection, improve diagnostic accuracy, and provide personalized treatment recommendations. This innovative approach supports clinicians in making informed decisions, ultimately improving patient outcomes and optimizing healthcare resources.</a:t>
            </a:r>
            <a:endParaRPr lang="en-US" sz="4000" dirty="0">
              <a:latin typeface="Times New Roman" panose="02020603050405020304" pitchFamily="18" charset="0"/>
              <a:cs typeface="Times New Roman" pitchFamily="18" charset="0"/>
              <a:sym typeface="Georgia" charset="0"/>
            </a:endParaRPr>
          </a:p>
        </p:txBody>
      </p:sp>
      <p:sp>
        <p:nvSpPr>
          <p:cNvPr id="7" name="Slide Number Placeholder 6"/>
          <p:cNvSpPr>
            <a:spLocks noGrp="1"/>
          </p:cNvSpPr>
          <p:nvPr>
            <p:ph type="sldNum" sz="quarter" idx="12"/>
          </p:nvPr>
        </p:nvSpPr>
        <p:spPr/>
        <p:txBody>
          <a:bodyPr/>
          <a:lstStyle/>
          <a:p>
            <a:pPr>
              <a:defRPr/>
            </a:pPr>
            <a:fld id="{1DDE9BB9-FD1F-4BDE-BE3B-E8E254F351B7}" type="slidenum">
              <a:rPr lang="en-US" smtClean="0"/>
              <a:pPr>
                <a:defRPr/>
              </a:pPr>
              <a:t>3</a:t>
            </a:fld>
            <a:endParaRPr lang="en-US"/>
          </a:p>
        </p:txBody>
      </p:sp>
    </p:spTree>
    <p:extLst>
      <p:ext uri="{BB962C8B-B14F-4D97-AF65-F5344CB8AC3E}">
        <p14:creationId xmlns:p14="http://schemas.microsoft.com/office/powerpoint/2010/main" val="110791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latin typeface="Times New Roman" pitchFamily="18" charset="0"/>
                <a:cs typeface="Times New Roman" pitchFamily="18" charset="0"/>
              </a:rPr>
              <a:t>Architecture</a:t>
            </a:r>
          </a:p>
        </p:txBody>
      </p:sp>
      <p:pic>
        <p:nvPicPr>
          <p:cNvPr id="4" name="Content Placeholder 3">
            <a:extLst>
              <a:ext uri="{FF2B5EF4-FFF2-40B4-BE49-F238E27FC236}">
                <a16:creationId xmlns:a16="http://schemas.microsoft.com/office/drawing/2014/main" id="{14766154-02E2-330D-3A09-91C1666D2F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584" y="1600200"/>
            <a:ext cx="7488832" cy="4525963"/>
          </a:xfrm>
          <a:prstGeom prst="rect">
            <a:avLst/>
          </a:prstGeom>
          <a:ln>
            <a:noFill/>
          </a:ln>
          <a:effectLst>
            <a:outerShdw blurRad="190500" algn="tl" rotWithShape="0">
              <a:srgbClr val="000000">
                <a:alpha val="70000"/>
              </a:srgbClr>
            </a:outerShdw>
          </a:effectLst>
        </p:spPr>
      </p:pic>
      <p:sp>
        <p:nvSpPr>
          <p:cNvPr id="8" name="Slide Number Placeholder 7"/>
          <p:cNvSpPr>
            <a:spLocks noGrp="1"/>
          </p:cNvSpPr>
          <p:nvPr>
            <p:ph type="sldNum" sz="quarter" idx="12"/>
          </p:nvPr>
        </p:nvSpPr>
        <p:spPr/>
        <p:txBody>
          <a:bodyPr/>
          <a:lstStyle/>
          <a:p>
            <a:pPr>
              <a:defRPr/>
            </a:pPr>
            <a:fld id="{1DDE9BB9-FD1F-4BDE-BE3B-E8E254F351B7}" type="slidenum">
              <a:rPr lang="en-US" smtClean="0"/>
              <a:pPr>
                <a:defRPr/>
              </a:pPr>
              <a:t>4</a:t>
            </a:fld>
            <a:endParaRPr lang="en-US"/>
          </a:p>
        </p:txBody>
      </p:sp>
    </p:spTree>
    <p:extLst>
      <p:ext uri="{BB962C8B-B14F-4D97-AF65-F5344CB8AC3E}">
        <p14:creationId xmlns:p14="http://schemas.microsoft.com/office/powerpoint/2010/main" val="335124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defRPr/>
            </a:pPr>
            <a:r>
              <a:rPr lang="en-US" b="1" dirty="0">
                <a:solidFill>
                  <a:schemeClr val="accent2">
                    <a:lumMod val="50000"/>
                  </a:schemeClr>
                </a:solidFill>
              </a:rPr>
              <a:t>Literature Survey</a:t>
            </a:r>
            <a:endParaRPr lang="en-US" dirty="0">
              <a:solidFill>
                <a:schemeClr val="accent6">
                  <a:lumMod val="50000"/>
                </a:schemeClr>
              </a:solidFill>
            </a:endParaRPr>
          </a:p>
        </p:txBody>
      </p:sp>
      <p:sp>
        <p:nvSpPr>
          <p:cNvPr id="8" name="Content Placeholder 7"/>
          <p:cNvSpPr>
            <a:spLocks noGrp="1"/>
          </p:cNvSpPr>
          <p:nvPr>
            <p:ph idx="1"/>
          </p:nvPr>
        </p:nvSpPr>
        <p:spPr/>
        <p:txBody>
          <a:bodyPr/>
          <a:lstStyle/>
          <a:p>
            <a:pPr>
              <a:buFont typeface="+mj-lt"/>
              <a:buAutoNum type="arabicPeriod"/>
            </a:pPr>
            <a:r>
              <a:rPr lang="en-US" sz="1400" b="1" dirty="0"/>
              <a:t>Current Trends in Chest Cancer Diagnosis</a:t>
            </a:r>
            <a:endParaRPr lang="en-US" sz="1400" dirty="0"/>
          </a:p>
          <a:p>
            <a:pPr marL="742950" lvl="1" indent="-285750">
              <a:buFont typeface="+mj-lt"/>
              <a:buAutoNum type="arabicPeriod"/>
            </a:pPr>
            <a:r>
              <a:rPr lang="en-US" sz="1200" dirty="0"/>
              <a:t>Recent studies highlight the increasing incidence of chest cancers, particularly lung cancer, emphasizing the need for effective diagnostic tools. Early detection is crucial for improving survival rates.</a:t>
            </a:r>
          </a:p>
          <a:p>
            <a:pPr>
              <a:buFont typeface="+mj-lt"/>
              <a:buAutoNum type="arabicPeriod"/>
            </a:pPr>
            <a:r>
              <a:rPr lang="en-US" sz="1400" b="1" dirty="0"/>
              <a:t>Role of Medical Imaging</a:t>
            </a:r>
            <a:endParaRPr lang="en-US" sz="1400" dirty="0"/>
          </a:p>
          <a:p>
            <a:pPr marL="742950" lvl="1" indent="-285750">
              <a:buFont typeface="+mj-lt"/>
              <a:buAutoNum type="arabicPeriod"/>
            </a:pPr>
            <a:r>
              <a:rPr lang="en-US" sz="1200" dirty="0"/>
              <a:t>Medical imaging techniques such as X-rays, CT scans, and MRIs are vital for identifying chest cancers. Innovations in imaging technology have enhanced resolution and diagnostic capabilities.</a:t>
            </a:r>
          </a:p>
          <a:p>
            <a:pPr>
              <a:buFont typeface="+mj-lt"/>
              <a:buAutoNum type="arabicPeriod"/>
            </a:pPr>
            <a:r>
              <a:rPr lang="en-US" sz="1400" b="1" dirty="0"/>
              <a:t>Machine Learning in Oncology</a:t>
            </a:r>
            <a:endParaRPr lang="en-US" sz="1400" dirty="0"/>
          </a:p>
          <a:p>
            <a:pPr marL="742950" lvl="1" indent="-285750">
              <a:buFont typeface="+mj-lt"/>
              <a:buAutoNum type="arabicPeriod"/>
            </a:pPr>
            <a:r>
              <a:rPr lang="en-US" sz="1200" dirty="0"/>
              <a:t>Machine learning models, especially Convolutional Neural Networks (CNNs), have shown promise in classifying medical images. Research demonstrates their effectiveness in distinguishing between malignant and benign tumors.</a:t>
            </a:r>
          </a:p>
          <a:p>
            <a:pPr>
              <a:buFont typeface="+mj-lt"/>
              <a:buAutoNum type="arabicPeriod"/>
            </a:pPr>
            <a:r>
              <a:rPr lang="en-US" sz="1400" b="1" dirty="0"/>
              <a:t>Data Integration Approaches</a:t>
            </a:r>
            <a:endParaRPr lang="en-US" sz="1400" dirty="0"/>
          </a:p>
          <a:p>
            <a:pPr marL="742950" lvl="1" indent="-285750">
              <a:buFont typeface="+mj-lt"/>
              <a:buAutoNum type="arabicPeriod"/>
            </a:pPr>
            <a:r>
              <a:rPr lang="en-US" sz="1200" dirty="0"/>
              <a:t>Combining imaging data with clinical and genomic information has been shown to improve classification accuracy. Multi-modal approaches facilitate personalized treatment plans.</a:t>
            </a:r>
          </a:p>
          <a:p>
            <a:pPr>
              <a:buFont typeface="+mj-lt"/>
              <a:buAutoNum type="arabicPeriod"/>
            </a:pPr>
            <a:r>
              <a:rPr lang="en-US" sz="1400" b="1" dirty="0"/>
              <a:t>Challenges and Opportunities</a:t>
            </a:r>
            <a:endParaRPr lang="en-US" sz="1400" dirty="0"/>
          </a:p>
          <a:p>
            <a:pPr marL="742950" lvl="1" indent="-285750">
              <a:buFont typeface="+mj-lt"/>
              <a:buAutoNum type="arabicPeriod"/>
            </a:pPr>
            <a:r>
              <a:rPr lang="en-US" sz="1200" dirty="0"/>
              <a:t>Despite advancements, challenges such as data variability, model interpretability, and regulatory compliance remain. Ongoing research aims to address these issues to enhance AI integration in clinical settings.</a:t>
            </a:r>
          </a:p>
          <a:p>
            <a:pPr>
              <a:buFont typeface="+mj-lt"/>
              <a:buAutoNum type="arabicPeriod"/>
            </a:pPr>
            <a:r>
              <a:rPr lang="en-US" sz="1400" b="1" dirty="0"/>
              <a:t>Impact of Decision Support Systems</a:t>
            </a:r>
            <a:endParaRPr lang="en-US" sz="1400" dirty="0"/>
          </a:p>
          <a:p>
            <a:pPr marL="742950" lvl="1" indent="-285750">
              <a:buFont typeface="+mj-lt"/>
              <a:buAutoNum type="arabicPeriod"/>
            </a:pPr>
            <a:r>
              <a:rPr lang="en-US" sz="1200" dirty="0"/>
              <a:t>Decision Support Systems (DSS) play a crucial role in guiding clinicians by providing treatment recommendations based on classification results, ultimately leading to better patient outcomes.</a:t>
            </a:r>
          </a:p>
          <a:p>
            <a:r>
              <a:rPr lang="en-US" sz="1400" dirty="0"/>
              <a:t>This literature survey emphasizes the evolving landscape of chest cancer classification, highlighting the integration of technology and data for improved diagnostic processes.</a:t>
            </a:r>
          </a:p>
          <a:p>
            <a:endParaRPr lang="en-IN" dirty="0"/>
          </a:p>
        </p:txBody>
      </p:sp>
      <p:sp>
        <p:nvSpPr>
          <p:cNvPr id="9" name="Slide Number Placeholder 8"/>
          <p:cNvSpPr>
            <a:spLocks noGrp="1"/>
          </p:cNvSpPr>
          <p:nvPr>
            <p:ph type="sldNum" sz="quarter" idx="12"/>
          </p:nvPr>
        </p:nvSpPr>
        <p:spPr/>
        <p:txBody>
          <a:bodyPr/>
          <a:lstStyle/>
          <a:p>
            <a:pPr>
              <a:defRPr/>
            </a:pPr>
            <a:fld id="{1DDE9BB9-FD1F-4BDE-BE3B-E8E254F351B7}"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solidFill>
                  <a:schemeClr val="accent2">
                    <a:lumMod val="50000"/>
                  </a:schemeClr>
                </a:solidFill>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
        <p:nvSpPr>
          <p:cNvPr id="5123" name="Content Placeholder 2"/>
          <p:cNvSpPr>
            <a:spLocks noGrp="1"/>
          </p:cNvSpPr>
          <p:nvPr>
            <p:ph idx="1"/>
          </p:nvPr>
        </p:nvSpPr>
        <p:spPr/>
        <p:txBody>
          <a:bodyPr/>
          <a:lstStyle/>
          <a:p>
            <a:pPr lvl="0" algn="just"/>
            <a:r>
              <a:rPr lang="en-US" sz="2000" dirty="0">
                <a:latin typeface="Times New Roman" panose="02020603050405020304" pitchFamily="18" charset="0"/>
                <a:cs typeface="Times New Roman" panose="02020603050405020304" pitchFamily="18" charset="0"/>
              </a:rPr>
              <a:t>Despite advancements in medical imaging and diagnostic techniques, chest cancer remains one of the leading causes of cancer-related mortality worldwide. Traditional diagnostic methods often rely on subjective interpretation, leading to delays in detection and misclassification. The increasing complexity of patient data, including imaging, clinical records, and genomic information, further complicates accurate diagnosis and personalized treatment planning. Therefore, there is a critical need for an </a:t>
            </a:r>
            <a:r>
              <a:rPr lang="en-US" sz="2000" b="1" dirty="0">
                <a:latin typeface="Times New Roman" panose="02020603050405020304" pitchFamily="18" charset="0"/>
                <a:cs typeface="Times New Roman" panose="02020603050405020304" pitchFamily="18" charset="0"/>
              </a:rPr>
              <a:t>automated Chest Cancer Classification System</a:t>
            </a:r>
            <a:r>
              <a:rPr lang="en-US" sz="2000" dirty="0">
                <a:latin typeface="Times New Roman" panose="02020603050405020304" pitchFamily="18" charset="0"/>
                <a:cs typeface="Times New Roman" panose="02020603050405020304" pitchFamily="18" charset="0"/>
              </a:rPr>
              <a:t> that leverages machine learning algorithms to enhance diagnostic accuracy, facilitate early detection, and support clinicians in making informed treatment decisions, ultimately improving patient outcomes.</a:t>
            </a:r>
            <a:endParaRPr lang="en-US" sz="36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a:defRPr/>
            </a:pPr>
            <a:fld id="{1DDE9BB9-FD1F-4BDE-BE3B-E8E254F351B7}"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solidFill>
                  <a:schemeClr val="accent2">
                    <a:lumMod val="50000"/>
                  </a:schemeClr>
                </a:solidFill>
                <a:latin typeface="Times New Roman" pitchFamily="18" charset="0"/>
                <a:cs typeface="Times New Roman" pitchFamily="18" charset="0"/>
              </a:rPr>
              <a:t>Objectives</a:t>
            </a:r>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1DDE9BB9-FD1F-4BDE-BE3B-E8E254F351B7}" type="slidenum">
              <a:rPr lang="en-US" smtClean="0"/>
              <a:pPr>
                <a:defRPr/>
              </a:pPr>
              <a:t>7</a:t>
            </a:fld>
            <a:endParaRPr lang="en-US"/>
          </a:p>
        </p:txBody>
      </p:sp>
      <p:sp>
        <p:nvSpPr>
          <p:cNvPr id="3" name="Rectangle 1">
            <a:extLst>
              <a:ext uri="{FF2B5EF4-FFF2-40B4-BE49-F238E27FC236}">
                <a16:creationId xmlns:a16="http://schemas.microsoft.com/office/drawing/2014/main" id="{41CA9B5E-1AAB-5AF6-EA85-FF0DED41D1BB}"/>
              </a:ext>
            </a:extLst>
          </p:cNvPr>
          <p:cNvSpPr>
            <a:spLocks noGrp="1" noChangeArrowheads="1"/>
          </p:cNvSpPr>
          <p:nvPr>
            <p:ph idx="1"/>
          </p:nvPr>
        </p:nvSpPr>
        <p:spPr bwMode="auto">
          <a:xfrm>
            <a:off x="457199" y="1354803"/>
            <a:ext cx="822960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AI-based Classification System</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robust system that accurately classifies different types of chest cancers using medical imaging and clinical data.</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Diagnostic Accuracy</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the precision of chest cancer diagnoses by utilizing advanced machine learning algorithms to reduce misclassification rates.</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Facilitate Early Detection</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early identification of chest cancers, leading to timely interventions and improved survival rates for patients.</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Multi-modal Data</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 imaging data with clinical and genomic information to provide comprehensive insights for personalized treatment planning.</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Clinician Decision-Making</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Decision Support System (DSS) that offers treatment recommendations based on classification results, aiding clinicians in making informed decisions.</a:t>
            </a:r>
          </a:p>
          <a:p>
            <a:pPr marL="0" marR="0" lvl="0" indent="0"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Patient Outcomes</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Ultimately enhance patient care by delivering more accurate diagnoses and tailored treatment strategies, contributing to better overall outcomes.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solidFill>
                  <a:schemeClr val="accent2">
                    <a:lumMod val="50000"/>
                  </a:schemeClr>
                </a:solidFill>
                <a:latin typeface="Times New Roman" pitchFamily="18" charset="0"/>
                <a:cs typeface="Times New Roman" pitchFamily="18" charset="0"/>
              </a:rPr>
              <a:t>Existing System</a:t>
            </a:r>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pPr>
              <a:defRPr/>
            </a:pPr>
            <a:fld id="{1DDE9BB9-FD1F-4BDE-BE3B-E8E254F351B7}" type="slidenum">
              <a:rPr lang="en-US" smtClean="0"/>
              <a:pPr>
                <a:defRPr/>
              </a:pPr>
              <a:t>8</a:t>
            </a:fld>
            <a:endParaRPr lang="en-US"/>
          </a:p>
        </p:txBody>
      </p:sp>
      <p:sp>
        <p:nvSpPr>
          <p:cNvPr id="3" name="Rectangle 1">
            <a:extLst>
              <a:ext uri="{FF2B5EF4-FFF2-40B4-BE49-F238E27FC236}">
                <a16:creationId xmlns:a16="http://schemas.microsoft.com/office/drawing/2014/main" id="{45CA0010-E2C2-4BB1-0A95-245EFC2E1E17}"/>
              </a:ext>
            </a:extLst>
          </p:cNvPr>
          <p:cNvSpPr>
            <a:spLocks noGrp="1" noChangeArrowheads="1"/>
          </p:cNvSpPr>
          <p:nvPr>
            <p:ph idx="1"/>
          </p:nvPr>
        </p:nvSpPr>
        <p:spPr bwMode="auto">
          <a:xfrm>
            <a:off x="457200" y="1615231"/>
            <a:ext cx="8147248"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Diagnostic Methods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approaches primarily rely on imaging techniques such as X-rays, CT scans, and MRIs, interpreted by radiologists.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analysis can lead to variability in diagnosis and potential delays in treatment.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Histopathological Examination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Biopsy samples are often analyzed histologically to determine cancer type and stage.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method is invasive and time-consuming, often resulting in delayed diagnosis.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Use of AI</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Some healthcare facilities have begun implementing basic AI tools, but their use is not widespread.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AI models lack integration with clinical workflows and comprehensive data analysis capabilities.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in Data Integration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systems typically do not combine imaging data with electronic health records (EHRs) or genomic information, limiting the ability to provide personalized treatment plans.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Inconsistent Outcomes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reliance on subjective interpretation in current systems can lead to inconsistent diagnostic outcomes and misclassification of cancer stages, affecting treatment effectiveness.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latin typeface="Times New Roman" pitchFamily="18" charset="0"/>
                <a:cs typeface="Times New Roman" pitchFamily="18" charset="0"/>
              </a:rPr>
              <a:t>Proposed Scheme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12395720" cy="4525963"/>
          </a:xfrm>
        </p:spPr>
        <p:txBody>
          <a:bodyPr/>
          <a:lstStyle/>
          <a:p>
            <a:pPr marL="0" lvl="0" indent="0">
              <a:buNone/>
            </a:pPr>
            <a:r>
              <a:rPr lang="en-US" dirty="0">
                <a:latin typeface="Times New Roman" pitchFamily="18" charset="0"/>
                <a:cs typeface="Times New Roman" pitchFamily="18" charset="0"/>
              </a:rPr>
              <a:t> </a:t>
            </a:r>
          </a:p>
        </p:txBody>
      </p:sp>
      <p:sp>
        <p:nvSpPr>
          <p:cNvPr id="7" name="Slide Number Placeholder 6"/>
          <p:cNvSpPr>
            <a:spLocks noGrp="1"/>
          </p:cNvSpPr>
          <p:nvPr>
            <p:ph type="sldNum" sz="quarter" idx="12"/>
          </p:nvPr>
        </p:nvSpPr>
        <p:spPr/>
        <p:txBody>
          <a:bodyPr/>
          <a:lstStyle/>
          <a:p>
            <a:pPr>
              <a:defRPr/>
            </a:pPr>
            <a:fld id="{1DDE9BB9-FD1F-4BDE-BE3B-E8E254F351B7}" type="slidenum">
              <a:rPr lang="en-US" smtClean="0"/>
              <a:pPr>
                <a:defRPr/>
              </a:pPr>
              <a:t>9</a:t>
            </a:fld>
            <a:endParaRPr lang="en-US"/>
          </a:p>
        </p:txBody>
      </p:sp>
      <p:sp>
        <p:nvSpPr>
          <p:cNvPr id="10" name="Rectangle 5">
            <a:extLst>
              <a:ext uri="{FF2B5EF4-FFF2-40B4-BE49-F238E27FC236}">
                <a16:creationId xmlns:a16="http://schemas.microsoft.com/office/drawing/2014/main" id="{C0901B99-1F8D-F197-F3B0-5D98F04833E7}"/>
              </a:ext>
            </a:extLst>
          </p:cNvPr>
          <p:cNvSpPr>
            <a:spLocks noChangeArrowheads="1"/>
          </p:cNvSpPr>
          <p:nvPr/>
        </p:nvSpPr>
        <p:spPr bwMode="auto">
          <a:xfrm>
            <a:off x="205680" y="1394767"/>
            <a:ext cx="86868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Classification System</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robust machine learning model, particularly utilizing Convolutional Neural Networks (CNNs), to classify chest cancers from medical imaging data with high accuracy.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Integration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unified platform that combines medical imaging, clinical data, and genomic information to provide a comprehensive view of each patient's condition, enabling personalized treatment plans.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Preprocessing Techniques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advanced preprocessing methods, such as image normalization and data augmentation, to improve the quality and diversity of the dataset used for training the classification model.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Staging and Prognosis Module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a module that not only classifies cancer types but also determines the TNM staging and predicts patient prognosis, facilitating better treatment planning.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Support System (DSS)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 user-friendly DSS that provides clinicians with actionable insights and treatment recommendations based on the classification results and staging information.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Learning and Improvement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Establish a feedback loop where the system continually learns from new data and user interactions, enhancing its predictive capabilities and accuracy over time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379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2941</TotalTime>
  <Words>1962</Words>
  <Application>Microsoft Office PowerPoint</Application>
  <PresentationFormat>On-screen Show (4:3)</PresentationFormat>
  <Paragraphs>170</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Times New Roman</vt:lpstr>
      <vt:lpstr>Wingdings</vt:lpstr>
      <vt:lpstr>Office Theme</vt:lpstr>
      <vt:lpstr>  Presentation On     “Chest Cancer Classification System”</vt:lpstr>
      <vt:lpstr>Outline</vt:lpstr>
      <vt:lpstr>Introduction </vt:lpstr>
      <vt:lpstr>Architecture</vt:lpstr>
      <vt:lpstr>Literature Survey</vt:lpstr>
      <vt:lpstr>Problem Statement</vt:lpstr>
      <vt:lpstr>Objectives</vt:lpstr>
      <vt:lpstr>Existing System</vt:lpstr>
      <vt:lpstr>Proposed Scheme</vt:lpstr>
      <vt:lpstr>Flow of Implementation</vt:lpstr>
      <vt:lpstr>SOFTWARE REQUIREMENT </vt:lpstr>
      <vt:lpstr>Details of Implementation Work</vt:lpstr>
      <vt:lpstr>Conclusion</vt:lpstr>
      <vt:lpstr>References</vt:lpstr>
      <vt:lpstr>PowerPoint Presentation</vt:lpstr>
    </vt:vector>
  </TitlesOfParts>
  <Company>rgi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SEMINAR ON     “Name Of Title”</dc:title>
  <dc:creator>rgi</dc:creator>
  <cp:lastModifiedBy>sushant namurte</cp:lastModifiedBy>
  <cp:revision>239</cp:revision>
  <dcterms:created xsi:type="dcterms:W3CDTF">2012-07-18T06:22:33Z</dcterms:created>
  <dcterms:modified xsi:type="dcterms:W3CDTF">2024-10-14T03:48:07Z</dcterms:modified>
</cp:coreProperties>
</file>