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3" r:id="rId8"/>
    <p:sldId id="264" r:id="rId9"/>
    <p:sldId id="265"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4404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8112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1799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6648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8206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5793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4536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8873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672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355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7833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1292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9396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0999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7735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2159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8199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3/30/2024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293164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28FAA-0295-7A3E-4DDE-2B1ADB907FAB}"/>
              </a:ext>
            </a:extLst>
          </p:cNvPr>
          <p:cNvSpPr>
            <a:spLocks noGrp="1"/>
          </p:cNvSpPr>
          <p:nvPr>
            <p:ph type="ctrTitle"/>
          </p:nvPr>
        </p:nvSpPr>
        <p:spPr>
          <a:xfrm>
            <a:off x="2928400" y="1156548"/>
            <a:ext cx="8574622" cy="2616199"/>
          </a:xfrm>
        </p:spPr>
        <p:txBody>
          <a:bodyPr>
            <a:normAutofit/>
          </a:bodyPr>
          <a:lstStyle/>
          <a:p>
            <a:r>
              <a:rPr lang="en-US" sz="8000" dirty="0">
                <a:latin typeface="Gabriola" panose="04040605051002020D02" pitchFamily="82" charset="0"/>
              </a:rPr>
              <a:t>SOCIAL WORLD</a:t>
            </a:r>
          </a:p>
        </p:txBody>
      </p:sp>
      <p:sp>
        <p:nvSpPr>
          <p:cNvPr id="3" name="Subtitle 2">
            <a:extLst>
              <a:ext uri="{FF2B5EF4-FFF2-40B4-BE49-F238E27FC236}">
                <a16:creationId xmlns:a16="http://schemas.microsoft.com/office/drawing/2014/main" id="{84C1F50D-36E5-D78A-A71A-63AFFB5188F1}"/>
              </a:ext>
            </a:extLst>
          </p:cNvPr>
          <p:cNvSpPr>
            <a:spLocks noGrp="1"/>
          </p:cNvSpPr>
          <p:nvPr>
            <p:ph type="subTitle" idx="1"/>
          </p:nvPr>
        </p:nvSpPr>
        <p:spPr>
          <a:xfrm>
            <a:off x="4515377" y="3996266"/>
            <a:ext cx="6987645" cy="2861733"/>
          </a:xfrm>
        </p:spPr>
        <p:txBody>
          <a:bodyPr>
            <a:normAutofit/>
          </a:bodyPr>
          <a:lstStyle/>
          <a:p>
            <a:r>
              <a:rPr lang="en-US" b="1" dirty="0">
                <a:latin typeface="Gabriola" panose="04040605051002020D02" pitchFamily="82" charset="0"/>
              </a:rPr>
              <a:t>TEAM NAME:-</a:t>
            </a:r>
          </a:p>
          <a:p>
            <a:r>
              <a:rPr lang="en-US" dirty="0">
                <a:latin typeface="Gabriola" panose="04040605051002020D02" pitchFamily="82" charset="0"/>
              </a:rPr>
              <a:t>STAR TECHIES</a:t>
            </a:r>
          </a:p>
          <a:p>
            <a:r>
              <a:rPr lang="en-US" b="1" dirty="0">
                <a:latin typeface="Gabriola" panose="04040605051002020D02" pitchFamily="82" charset="0"/>
              </a:rPr>
              <a:t>DEVELOP BY:-</a:t>
            </a:r>
          </a:p>
          <a:p>
            <a:r>
              <a:rPr lang="en-US" dirty="0">
                <a:latin typeface="Gabriola" panose="04040605051002020D02" pitchFamily="82" charset="0"/>
              </a:rPr>
              <a:t>ARVIND DHAGE</a:t>
            </a:r>
          </a:p>
          <a:p>
            <a:r>
              <a:rPr lang="en-US" dirty="0">
                <a:latin typeface="Gabriola" panose="04040605051002020D02" pitchFamily="82" charset="0"/>
              </a:rPr>
              <a:t>SUSHANT NAMURTE</a:t>
            </a:r>
          </a:p>
        </p:txBody>
      </p:sp>
    </p:spTree>
    <p:extLst>
      <p:ext uri="{BB962C8B-B14F-4D97-AF65-F5344CB8AC3E}">
        <p14:creationId xmlns:p14="http://schemas.microsoft.com/office/powerpoint/2010/main" val="2143984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5C5EEC-4E6C-00D8-21AC-402FECDE95FE}"/>
              </a:ext>
            </a:extLst>
          </p:cNvPr>
          <p:cNvSpPr txBox="1"/>
          <p:nvPr/>
        </p:nvSpPr>
        <p:spPr>
          <a:xfrm>
            <a:off x="3830320" y="2721114"/>
            <a:ext cx="5435600" cy="707886"/>
          </a:xfrm>
          <a:prstGeom prst="rect">
            <a:avLst/>
          </a:prstGeom>
          <a:noFill/>
        </p:spPr>
        <p:txBody>
          <a:bodyPr wrap="square" rtlCol="0">
            <a:spAutoFit/>
          </a:bodyPr>
          <a:lstStyle/>
          <a:p>
            <a:pPr algn="ctr"/>
            <a:r>
              <a:rPr lang="en-US" sz="4000" dirty="0">
                <a:latin typeface="Georgia" panose="02040502050405020303" pitchFamily="18" charset="0"/>
              </a:rPr>
              <a:t>Thank You!</a:t>
            </a:r>
          </a:p>
        </p:txBody>
      </p:sp>
    </p:spTree>
    <p:extLst>
      <p:ext uri="{BB962C8B-B14F-4D97-AF65-F5344CB8AC3E}">
        <p14:creationId xmlns:p14="http://schemas.microsoft.com/office/powerpoint/2010/main" val="411662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51FC0-637A-C877-4735-4F118F3B45E1}"/>
              </a:ext>
            </a:extLst>
          </p:cNvPr>
          <p:cNvSpPr>
            <a:spLocks noGrp="1"/>
          </p:cNvSpPr>
          <p:nvPr>
            <p:ph type="title"/>
          </p:nvPr>
        </p:nvSpPr>
        <p:spPr/>
        <p:txBody>
          <a:bodyPr>
            <a:normAutofit/>
          </a:bodyPr>
          <a:lstStyle/>
          <a:p>
            <a:r>
              <a:rPr lang="en-US" sz="4800" dirty="0">
                <a:latin typeface="Gabriola" panose="04040605051002020D02" pitchFamily="82" charset="0"/>
              </a:rPr>
              <a:t>INTRODUCTION</a:t>
            </a:r>
          </a:p>
        </p:txBody>
      </p:sp>
      <p:sp>
        <p:nvSpPr>
          <p:cNvPr id="3" name="Content Placeholder 2">
            <a:extLst>
              <a:ext uri="{FF2B5EF4-FFF2-40B4-BE49-F238E27FC236}">
                <a16:creationId xmlns:a16="http://schemas.microsoft.com/office/drawing/2014/main" id="{08555743-CED7-9F12-DB10-E28E5B23441B}"/>
              </a:ext>
            </a:extLst>
          </p:cNvPr>
          <p:cNvSpPr>
            <a:spLocks noGrp="1"/>
          </p:cNvSpPr>
          <p:nvPr>
            <p:ph idx="1"/>
          </p:nvPr>
        </p:nvSpPr>
        <p:spPr>
          <a:xfrm>
            <a:off x="2090282" y="2438399"/>
            <a:ext cx="9125407" cy="3124201"/>
          </a:xfrm>
        </p:spPr>
        <p:txBody>
          <a:bodyPr>
            <a:noAutofit/>
          </a:bodyPr>
          <a:lstStyle/>
          <a:p>
            <a:pPr marL="0" indent="0" algn="ctr">
              <a:lnSpc>
                <a:spcPct val="120000"/>
              </a:lnSpc>
              <a:buNone/>
            </a:pPr>
            <a:r>
              <a:rPr lang="en-US" sz="2000" b="0" i="0" dirty="0">
                <a:effectLst/>
                <a:latin typeface="Georgia" panose="02040502050405020303" pitchFamily="18" charset="0"/>
              </a:rPr>
              <a:t>Welcome to Social World, the ultimate platform for connecting, engaging, and thriving in the digital social sphere. In an where connectivity transcends boundaries and interactions shape our everyday lives, Social World emerges as a beacon of innovation, offering a dynamic space where individuals, communities, and cultures converge. In today's fast-paced world, social networking has become more than just a means of communication; it's a fundamental aspect of our identity and expression. With Social World, we aim to revolutionize the way people connect, share, and collaborate, fostering meaningful relationships and empowering users to explore diverse perspectives, interests, and experiences.</a:t>
            </a:r>
          </a:p>
        </p:txBody>
      </p:sp>
    </p:spTree>
    <p:extLst>
      <p:ext uri="{BB962C8B-B14F-4D97-AF65-F5344CB8AC3E}">
        <p14:creationId xmlns:p14="http://schemas.microsoft.com/office/powerpoint/2010/main" val="1536784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8AA36-A09A-5432-77FB-7FE7294BE3B6}"/>
              </a:ext>
            </a:extLst>
          </p:cNvPr>
          <p:cNvSpPr>
            <a:spLocks noGrp="1"/>
          </p:cNvSpPr>
          <p:nvPr>
            <p:ph type="title"/>
          </p:nvPr>
        </p:nvSpPr>
        <p:spPr>
          <a:xfrm>
            <a:off x="1524951" y="269240"/>
            <a:ext cx="10018713" cy="1752599"/>
          </a:xfrm>
        </p:spPr>
        <p:txBody>
          <a:bodyPr>
            <a:normAutofit/>
          </a:bodyPr>
          <a:lstStyle/>
          <a:p>
            <a:r>
              <a:rPr lang="en-US" sz="4800" dirty="0">
                <a:latin typeface="Gabriola" panose="04040605051002020D02" pitchFamily="82" charset="0"/>
              </a:rPr>
              <a:t>PROBLEM STATEMENT</a:t>
            </a:r>
          </a:p>
        </p:txBody>
      </p:sp>
      <p:sp>
        <p:nvSpPr>
          <p:cNvPr id="3" name="Content Placeholder 2">
            <a:extLst>
              <a:ext uri="{FF2B5EF4-FFF2-40B4-BE49-F238E27FC236}">
                <a16:creationId xmlns:a16="http://schemas.microsoft.com/office/drawing/2014/main" id="{9BBDFB54-501B-4755-5BB9-8EEDCE62FE6D}"/>
              </a:ext>
            </a:extLst>
          </p:cNvPr>
          <p:cNvSpPr>
            <a:spLocks noGrp="1"/>
          </p:cNvSpPr>
          <p:nvPr>
            <p:ph idx="1"/>
          </p:nvPr>
        </p:nvSpPr>
        <p:spPr>
          <a:xfrm>
            <a:off x="1657031" y="1727199"/>
            <a:ext cx="10018713" cy="3886201"/>
          </a:xfrm>
        </p:spPr>
        <p:txBody>
          <a:bodyPr anchor="t">
            <a:noAutofit/>
          </a:bodyPr>
          <a:lstStyle/>
          <a:p>
            <a:pPr>
              <a:lnSpc>
                <a:spcPct val="150000"/>
              </a:lnSpc>
            </a:pPr>
            <a:r>
              <a:rPr lang="en-US" sz="2000" i="0" dirty="0">
                <a:effectLst/>
                <a:latin typeface="Georgia" panose="02040502050405020303" pitchFamily="18" charset="0"/>
              </a:rPr>
              <a:t>Existing social networking platforms lack authenticity and meaningful interactions.</a:t>
            </a:r>
          </a:p>
          <a:p>
            <a:pPr>
              <a:lnSpc>
                <a:spcPct val="150000"/>
              </a:lnSpc>
            </a:pPr>
            <a:r>
              <a:rPr lang="en-US" sz="2000" i="0" dirty="0">
                <a:effectLst/>
                <a:latin typeface="Georgia" panose="02040502050405020303" pitchFamily="18" charset="0"/>
              </a:rPr>
              <a:t>Users encounter irrelevant content and struggle to find communities aligned with their interests.</a:t>
            </a:r>
          </a:p>
          <a:p>
            <a:pPr>
              <a:lnSpc>
                <a:spcPct val="150000"/>
              </a:lnSpc>
            </a:pPr>
            <a:r>
              <a:rPr lang="en-US" sz="2000" i="0" dirty="0">
                <a:effectLst/>
                <a:latin typeface="Georgia" panose="02040502050405020303" pitchFamily="18" charset="0"/>
              </a:rPr>
              <a:t>Privacy concerns and issues surrounding misinformation and online harassment undermine trust.</a:t>
            </a:r>
          </a:p>
          <a:p>
            <a:pPr>
              <a:lnSpc>
                <a:spcPct val="150000"/>
              </a:lnSpc>
            </a:pPr>
            <a:r>
              <a:rPr lang="en-US" sz="2000" i="0" dirty="0">
                <a:effectLst/>
                <a:latin typeface="Georgia" panose="02040502050405020303" pitchFamily="18" charset="0"/>
              </a:rPr>
              <a:t>There is a need for a platform prioritizing authenticity, inclusivity, and user empowerment.</a:t>
            </a:r>
          </a:p>
          <a:p>
            <a:pPr>
              <a:lnSpc>
                <a:spcPct val="150000"/>
              </a:lnSpc>
            </a:pPr>
            <a:r>
              <a:rPr lang="en-US" sz="2000" i="0" dirty="0">
                <a:effectLst/>
                <a:latin typeface="Georgia" panose="02040502050405020303" pitchFamily="18" charset="0"/>
              </a:rPr>
              <a:t>Social World aims to address these shortcomings and redefine the social networking experience.</a:t>
            </a:r>
          </a:p>
        </p:txBody>
      </p:sp>
    </p:spTree>
    <p:extLst>
      <p:ext uri="{BB962C8B-B14F-4D97-AF65-F5344CB8AC3E}">
        <p14:creationId xmlns:p14="http://schemas.microsoft.com/office/powerpoint/2010/main" val="2916531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394BB-0DAE-5F03-4E7E-7F698FA166AA}"/>
              </a:ext>
            </a:extLst>
          </p:cNvPr>
          <p:cNvSpPr>
            <a:spLocks noGrp="1"/>
          </p:cNvSpPr>
          <p:nvPr>
            <p:ph type="title"/>
          </p:nvPr>
        </p:nvSpPr>
        <p:spPr/>
        <p:txBody>
          <a:bodyPr>
            <a:normAutofit/>
          </a:bodyPr>
          <a:lstStyle/>
          <a:p>
            <a:r>
              <a:rPr lang="en-US" sz="4800" dirty="0">
                <a:latin typeface="Gabriola" panose="04040605051002020D02" pitchFamily="82" charset="0"/>
              </a:rPr>
              <a:t>COMPARISONS</a:t>
            </a:r>
          </a:p>
        </p:txBody>
      </p:sp>
      <p:sp>
        <p:nvSpPr>
          <p:cNvPr id="4" name="TextBox 3">
            <a:extLst>
              <a:ext uri="{FF2B5EF4-FFF2-40B4-BE49-F238E27FC236}">
                <a16:creationId xmlns:a16="http://schemas.microsoft.com/office/drawing/2014/main" id="{DC6FF09A-B9D7-373C-4A70-00A3A2A37729}"/>
              </a:ext>
            </a:extLst>
          </p:cNvPr>
          <p:cNvSpPr txBox="1"/>
          <p:nvPr/>
        </p:nvSpPr>
        <p:spPr>
          <a:xfrm>
            <a:off x="2204720" y="2001520"/>
            <a:ext cx="4135120" cy="4552913"/>
          </a:xfrm>
          <a:prstGeom prst="rect">
            <a:avLst/>
          </a:prstGeom>
          <a:noFill/>
        </p:spPr>
        <p:txBody>
          <a:bodyPr wrap="square" rtlCol="0">
            <a:spAutoFit/>
          </a:bodyPr>
          <a:lstStyle/>
          <a:p>
            <a:pPr algn="ctr"/>
            <a:r>
              <a:rPr lang="en-US" sz="2800" b="1" dirty="0">
                <a:solidFill>
                  <a:srgbClr val="FF0000"/>
                </a:solidFill>
                <a:latin typeface="Gabriola" panose="04040605051002020D02" pitchFamily="82" charset="0"/>
              </a:rPr>
              <a:t>NORMAL APP</a:t>
            </a:r>
          </a:p>
          <a:p>
            <a:pPr marL="457200" indent="-457200">
              <a:buFont typeface="Wingdings" panose="05000000000000000000" pitchFamily="2" charset="2"/>
              <a:buChar char="§"/>
            </a:pPr>
            <a:endParaRPr lang="en-US" sz="2800" dirty="0">
              <a:latin typeface="Gabriola" panose="04040605051002020D02" pitchFamily="82" charset="0"/>
            </a:endParaRPr>
          </a:p>
          <a:p>
            <a:pPr marL="457200" indent="-457200">
              <a:lnSpc>
                <a:spcPct val="200000"/>
              </a:lnSpc>
              <a:buFont typeface="Wingdings" panose="05000000000000000000" pitchFamily="2" charset="2"/>
              <a:buChar char="§"/>
            </a:pPr>
            <a:r>
              <a:rPr lang="en-US" sz="2000" i="0" dirty="0">
                <a:solidFill>
                  <a:srgbClr val="0D0D0D"/>
                </a:solidFill>
                <a:effectLst/>
                <a:latin typeface="Georgia" panose="02040502050405020303" pitchFamily="18" charset="0"/>
              </a:rPr>
              <a:t>Privacy Concerns and Data Breaches.</a:t>
            </a:r>
          </a:p>
          <a:p>
            <a:pPr marL="457200" indent="-457200">
              <a:lnSpc>
                <a:spcPct val="200000"/>
              </a:lnSpc>
              <a:buFont typeface="Wingdings" panose="05000000000000000000" pitchFamily="2" charset="2"/>
              <a:buChar char="§"/>
            </a:pPr>
            <a:r>
              <a:rPr lang="en-US" sz="2000" i="0" dirty="0">
                <a:solidFill>
                  <a:srgbClr val="0D0D0D"/>
                </a:solidFill>
                <a:effectLst/>
                <a:latin typeface="Georgia" panose="02040502050405020303" pitchFamily="18" charset="0"/>
              </a:rPr>
              <a:t>Limited Accessibility</a:t>
            </a:r>
          </a:p>
          <a:p>
            <a:pPr marL="457200" indent="-457200">
              <a:lnSpc>
                <a:spcPct val="200000"/>
              </a:lnSpc>
              <a:buFont typeface="Wingdings" panose="05000000000000000000" pitchFamily="2" charset="2"/>
              <a:buChar char="§"/>
            </a:pPr>
            <a:r>
              <a:rPr lang="en-US" sz="2000" i="0" dirty="0">
                <a:solidFill>
                  <a:srgbClr val="0D0D0D"/>
                </a:solidFill>
                <a:effectLst/>
                <a:latin typeface="Georgia" panose="02040502050405020303" pitchFamily="18" charset="0"/>
              </a:rPr>
              <a:t>Privacy Concerns</a:t>
            </a:r>
          </a:p>
          <a:p>
            <a:pPr marL="457200" indent="-457200">
              <a:lnSpc>
                <a:spcPct val="200000"/>
              </a:lnSpc>
              <a:buFont typeface="Wingdings" panose="05000000000000000000" pitchFamily="2" charset="2"/>
              <a:buChar char="§"/>
            </a:pPr>
            <a:r>
              <a:rPr lang="en-US" sz="2000" i="0" dirty="0">
                <a:solidFill>
                  <a:srgbClr val="0D0D0D"/>
                </a:solidFill>
                <a:effectLst/>
                <a:latin typeface="Georgia" panose="02040502050405020303" pitchFamily="18" charset="0"/>
              </a:rPr>
              <a:t>Device Dependency</a:t>
            </a:r>
          </a:p>
          <a:p>
            <a:pPr marL="457200" indent="-457200">
              <a:lnSpc>
                <a:spcPct val="200000"/>
              </a:lnSpc>
              <a:buFont typeface="Wingdings" panose="05000000000000000000" pitchFamily="2" charset="2"/>
              <a:buChar char="§"/>
            </a:pPr>
            <a:r>
              <a:rPr lang="en-US" sz="2000" i="0" dirty="0">
                <a:solidFill>
                  <a:srgbClr val="0D0D0D"/>
                </a:solidFill>
                <a:effectLst/>
                <a:latin typeface="Georgia" panose="02040502050405020303" pitchFamily="18" charset="0"/>
              </a:rPr>
              <a:t>Lack of Interactivity</a:t>
            </a:r>
            <a:endParaRPr lang="en-US" sz="2000" dirty="0">
              <a:latin typeface="Georgia" panose="02040502050405020303" pitchFamily="18" charset="0"/>
            </a:endParaRPr>
          </a:p>
        </p:txBody>
      </p:sp>
      <p:sp>
        <p:nvSpPr>
          <p:cNvPr id="5" name="TextBox 4">
            <a:extLst>
              <a:ext uri="{FF2B5EF4-FFF2-40B4-BE49-F238E27FC236}">
                <a16:creationId xmlns:a16="http://schemas.microsoft.com/office/drawing/2014/main" id="{06885F9D-5208-84B2-CDE1-2C1370B2CE0C}"/>
              </a:ext>
            </a:extLst>
          </p:cNvPr>
          <p:cNvSpPr txBox="1"/>
          <p:nvPr/>
        </p:nvSpPr>
        <p:spPr>
          <a:xfrm>
            <a:off x="6715760" y="2001519"/>
            <a:ext cx="4135120" cy="4552913"/>
          </a:xfrm>
          <a:prstGeom prst="rect">
            <a:avLst/>
          </a:prstGeom>
          <a:noFill/>
        </p:spPr>
        <p:txBody>
          <a:bodyPr wrap="square" rtlCol="0">
            <a:spAutoFit/>
          </a:bodyPr>
          <a:lstStyle/>
          <a:p>
            <a:pPr algn="ctr"/>
            <a:r>
              <a:rPr lang="en-US" sz="2800" b="1" dirty="0">
                <a:solidFill>
                  <a:srgbClr val="FF0000"/>
                </a:solidFill>
                <a:latin typeface="Gabriola" panose="04040605051002020D02" pitchFamily="82" charset="0"/>
              </a:rPr>
              <a:t>SOCIAL WORLD</a:t>
            </a:r>
          </a:p>
          <a:p>
            <a:pPr marL="457200" indent="-457200">
              <a:buFont typeface="Wingdings" panose="05000000000000000000" pitchFamily="2" charset="2"/>
              <a:buChar char="§"/>
            </a:pPr>
            <a:endParaRPr lang="en-US" sz="2800" dirty="0">
              <a:latin typeface="Gabriola" panose="04040605051002020D02" pitchFamily="82" charset="0"/>
            </a:endParaRPr>
          </a:p>
          <a:p>
            <a:pPr marL="457200" indent="-457200">
              <a:lnSpc>
                <a:spcPct val="200000"/>
              </a:lnSpc>
              <a:buFont typeface="Wingdings" panose="05000000000000000000" pitchFamily="2" charset="2"/>
              <a:buChar char="§"/>
            </a:pPr>
            <a:r>
              <a:rPr lang="en-US" sz="2000" dirty="0">
                <a:solidFill>
                  <a:srgbClr val="0D0D0D"/>
                </a:solidFill>
                <a:latin typeface="Georgia" panose="02040502050405020303" pitchFamily="18" charset="0"/>
              </a:rPr>
              <a:t>Easy To Use</a:t>
            </a:r>
            <a:endParaRPr lang="en-US" sz="2000" i="0" dirty="0">
              <a:solidFill>
                <a:srgbClr val="0D0D0D"/>
              </a:solidFill>
              <a:effectLst/>
              <a:latin typeface="Georgia" panose="02040502050405020303" pitchFamily="18" charset="0"/>
            </a:endParaRPr>
          </a:p>
          <a:p>
            <a:pPr marL="457200" indent="-457200">
              <a:lnSpc>
                <a:spcPct val="200000"/>
              </a:lnSpc>
              <a:buFont typeface="Wingdings" panose="05000000000000000000" pitchFamily="2" charset="2"/>
              <a:buChar char="§"/>
            </a:pPr>
            <a:r>
              <a:rPr lang="en-US" sz="2000" i="0" dirty="0">
                <a:solidFill>
                  <a:srgbClr val="0D0D0D"/>
                </a:solidFill>
                <a:effectLst/>
                <a:latin typeface="Georgia" panose="02040502050405020303" pitchFamily="18" charset="0"/>
              </a:rPr>
              <a:t>Authenticity and Community Building</a:t>
            </a:r>
          </a:p>
          <a:p>
            <a:pPr marL="457200" indent="-457200">
              <a:lnSpc>
                <a:spcPct val="200000"/>
              </a:lnSpc>
              <a:buFont typeface="Wingdings" panose="05000000000000000000" pitchFamily="2" charset="2"/>
              <a:buChar char="§"/>
            </a:pPr>
            <a:r>
              <a:rPr lang="en-US" sz="2000" i="0" dirty="0">
                <a:solidFill>
                  <a:srgbClr val="0D0D0D"/>
                </a:solidFill>
                <a:effectLst/>
                <a:latin typeface="Georgia" panose="02040502050405020303" pitchFamily="18" charset="0"/>
              </a:rPr>
              <a:t>No Privacy Concerns</a:t>
            </a:r>
          </a:p>
          <a:p>
            <a:pPr marL="457200" indent="-457200">
              <a:lnSpc>
                <a:spcPct val="200000"/>
              </a:lnSpc>
              <a:buFont typeface="Wingdings" panose="05000000000000000000" pitchFamily="2" charset="2"/>
              <a:buChar char="§"/>
            </a:pPr>
            <a:r>
              <a:rPr lang="en-US" sz="2000" i="0" dirty="0">
                <a:solidFill>
                  <a:srgbClr val="0D0D0D"/>
                </a:solidFill>
                <a:effectLst/>
                <a:latin typeface="Georgia" panose="02040502050405020303" pitchFamily="18" charset="0"/>
              </a:rPr>
              <a:t>Device Independency</a:t>
            </a:r>
          </a:p>
          <a:p>
            <a:pPr marL="457200" indent="-457200">
              <a:lnSpc>
                <a:spcPct val="200000"/>
              </a:lnSpc>
              <a:buFont typeface="Wingdings" panose="05000000000000000000" pitchFamily="2" charset="2"/>
              <a:buChar char="§"/>
            </a:pPr>
            <a:r>
              <a:rPr lang="en-US" sz="2000" dirty="0">
                <a:solidFill>
                  <a:srgbClr val="0D0D0D"/>
                </a:solidFill>
                <a:latin typeface="Georgia" panose="02040502050405020303" pitchFamily="18" charset="0"/>
              </a:rPr>
              <a:t>Fully </a:t>
            </a:r>
            <a:r>
              <a:rPr lang="en-US" sz="2000" i="0" dirty="0">
                <a:solidFill>
                  <a:srgbClr val="0D0D0D"/>
                </a:solidFill>
                <a:effectLst/>
                <a:latin typeface="Georgia" panose="02040502050405020303" pitchFamily="18" charset="0"/>
              </a:rPr>
              <a:t>Interactivity</a:t>
            </a:r>
            <a:endParaRPr lang="en-US" sz="2000" dirty="0">
              <a:latin typeface="Georgia" panose="02040502050405020303" pitchFamily="18" charset="0"/>
            </a:endParaRPr>
          </a:p>
        </p:txBody>
      </p:sp>
    </p:spTree>
    <p:extLst>
      <p:ext uri="{BB962C8B-B14F-4D97-AF65-F5344CB8AC3E}">
        <p14:creationId xmlns:p14="http://schemas.microsoft.com/office/powerpoint/2010/main" val="93724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403E3-73FC-3EBE-90B8-8073247C2D0D}"/>
              </a:ext>
            </a:extLst>
          </p:cNvPr>
          <p:cNvSpPr>
            <a:spLocks noGrp="1"/>
          </p:cNvSpPr>
          <p:nvPr>
            <p:ph type="title"/>
          </p:nvPr>
        </p:nvSpPr>
        <p:spPr/>
        <p:txBody>
          <a:bodyPr>
            <a:normAutofit/>
          </a:bodyPr>
          <a:lstStyle/>
          <a:p>
            <a:r>
              <a:rPr lang="en-US" sz="4400" dirty="0">
                <a:latin typeface="Gabriola" panose="04040605051002020D02" pitchFamily="82" charset="0"/>
              </a:rPr>
              <a:t>TECH STACK</a:t>
            </a:r>
          </a:p>
        </p:txBody>
      </p:sp>
      <p:sp>
        <p:nvSpPr>
          <p:cNvPr id="3" name="Content Placeholder 2">
            <a:extLst>
              <a:ext uri="{FF2B5EF4-FFF2-40B4-BE49-F238E27FC236}">
                <a16:creationId xmlns:a16="http://schemas.microsoft.com/office/drawing/2014/main" id="{949829CE-6CEB-0640-3A4B-A057C149E489}"/>
              </a:ext>
            </a:extLst>
          </p:cNvPr>
          <p:cNvSpPr>
            <a:spLocks noGrp="1"/>
          </p:cNvSpPr>
          <p:nvPr>
            <p:ph idx="1"/>
          </p:nvPr>
        </p:nvSpPr>
        <p:spPr/>
        <p:txBody>
          <a:bodyPr anchor="t"/>
          <a:lstStyle/>
          <a:p>
            <a:pPr>
              <a:lnSpc>
                <a:spcPct val="150000"/>
              </a:lnSpc>
            </a:pPr>
            <a:r>
              <a:rPr lang="en-US" dirty="0">
                <a:latin typeface="Georgia" panose="02040502050405020303" pitchFamily="18" charset="0"/>
              </a:rPr>
              <a:t>FRONTEND:- XML (</a:t>
            </a:r>
            <a:r>
              <a:rPr lang="en-US" b="0" i="0" dirty="0">
                <a:effectLst/>
                <a:latin typeface="Georgia" panose="02040502050405020303" pitchFamily="18" charset="0"/>
              </a:rPr>
              <a:t>Extensible Markup Language).</a:t>
            </a:r>
            <a:endParaRPr lang="en-US" dirty="0">
              <a:latin typeface="Georgia" panose="02040502050405020303" pitchFamily="18" charset="0"/>
            </a:endParaRPr>
          </a:p>
          <a:p>
            <a:pPr>
              <a:lnSpc>
                <a:spcPct val="150000"/>
              </a:lnSpc>
            </a:pPr>
            <a:r>
              <a:rPr lang="en-US" dirty="0">
                <a:latin typeface="Georgia" panose="02040502050405020303" pitchFamily="18" charset="0"/>
              </a:rPr>
              <a:t>BACKEND:- </a:t>
            </a:r>
            <a:r>
              <a:rPr lang="en-US" b="0" i="0" dirty="0">
                <a:solidFill>
                  <a:srgbClr val="19191C"/>
                </a:solidFill>
                <a:effectLst/>
                <a:latin typeface="Georgia" panose="02040502050405020303" pitchFamily="18" charset="0"/>
              </a:rPr>
              <a:t>KOTLIN.</a:t>
            </a:r>
            <a:endParaRPr lang="en-US" dirty="0">
              <a:latin typeface="Georgia" panose="02040502050405020303" pitchFamily="18" charset="0"/>
            </a:endParaRPr>
          </a:p>
          <a:p>
            <a:pPr>
              <a:lnSpc>
                <a:spcPct val="150000"/>
              </a:lnSpc>
            </a:pPr>
            <a:r>
              <a:rPr lang="en-US" dirty="0">
                <a:latin typeface="Georgia" panose="02040502050405020303" pitchFamily="18" charset="0"/>
              </a:rPr>
              <a:t>DATABASE:- FIREBASE.</a:t>
            </a:r>
          </a:p>
          <a:p>
            <a:pPr>
              <a:lnSpc>
                <a:spcPct val="150000"/>
              </a:lnSpc>
            </a:pPr>
            <a:endParaRPr lang="en-US" dirty="0">
              <a:latin typeface="Georgia" panose="02040502050405020303" pitchFamily="18" charset="0"/>
            </a:endParaRPr>
          </a:p>
        </p:txBody>
      </p:sp>
    </p:spTree>
    <p:extLst>
      <p:ext uri="{BB962C8B-B14F-4D97-AF65-F5344CB8AC3E}">
        <p14:creationId xmlns:p14="http://schemas.microsoft.com/office/powerpoint/2010/main" val="1679986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0CA0D-FA46-BDEB-9FC2-BD05DF84D506}"/>
              </a:ext>
            </a:extLst>
          </p:cNvPr>
          <p:cNvSpPr>
            <a:spLocks noGrp="1"/>
          </p:cNvSpPr>
          <p:nvPr>
            <p:ph type="title"/>
          </p:nvPr>
        </p:nvSpPr>
        <p:spPr>
          <a:xfrm>
            <a:off x="1463991" y="154939"/>
            <a:ext cx="10018713" cy="1752599"/>
          </a:xfrm>
        </p:spPr>
        <p:txBody>
          <a:bodyPr>
            <a:normAutofit/>
          </a:bodyPr>
          <a:lstStyle/>
          <a:p>
            <a:r>
              <a:rPr lang="en-US" sz="4400" dirty="0">
                <a:latin typeface="Gabriola" panose="04040605051002020D02" pitchFamily="82" charset="0"/>
              </a:rPr>
              <a:t>FINAL PROJECT</a:t>
            </a:r>
          </a:p>
        </p:txBody>
      </p:sp>
      <p:pic>
        <p:nvPicPr>
          <p:cNvPr id="7" name="Content Placeholder 6">
            <a:extLst>
              <a:ext uri="{FF2B5EF4-FFF2-40B4-BE49-F238E27FC236}">
                <a16:creationId xmlns:a16="http://schemas.microsoft.com/office/drawing/2014/main" id="{D70A1B7F-E1E6-0A82-7B05-A6093DDAEAAF}"/>
              </a:ext>
            </a:extLst>
          </p:cNvPr>
          <p:cNvPicPr>
            <a:picLocks noGrp="1" noChangeAspect="1"/>
          </p:cNvPicPr>
          <p:nvPr>
            <p:ph idx="1"/>
          </p:nvPr>
        </p:nvPicPr>
        <p:blipFill>
          <a:blip r:embed="rId2"/>
          <a:stretch>
            <a:fillRect/>
          </a:stretch>
        </p:blipFill>
        <p:spPr>
          <a:xfrm>
            <a:off x="1955537" y="1031238"/>
            <a:ext cx="8478784" cy="5902960"/>
          </a:xfrm>
        </p:spPr>
      </p:pic>
    </p:spTree>
    <p:extLst>
      <p:ext uri="{BB962C8B-B14F-4D97-AF65-F5344CB8AC3E}">
        <p14:creationId xmlns:p14="http://schemas.microsoft.com/office/powerpoint/2010/main" val="506554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0E550-6B49-E03C-8C21-5DFD8748AF3F}"/>
              </a:ext>
            </a:extLst>
          </p:cNvPr>
          <p:cNvSpPr>
            <a:spLocks noGrp="1"/>
          </p:cNvSpPr>
          <p:nvPr>
            <p:ph type="title"/>
          </p:nvPr>
        </p:nvSpPr>
        <p:spPr/>
        <p:txBody>
          <a:bodyPr/>
          <a:lstStyle/>
          <a:p>
            <a:r>
              <a:rPr lang="en-US" dirty="0">
                <a:latin typeface="Georgia" panose="02040502050405020303" pitchFamily="18" charset="0"/>
              </a:rPr>
              <a:t>REGISTRATION PAGE</a:t>
            </a:r>
          </a:p>
        </p:txBody>
      </p:sp>
      <p:pic>
        <p:nvPicPr>
          <p:cNvPr id="6" name="Content Placeholder 5">
            <a:extLst>
              <a:ext uri="{FF2B5EF4-FFF2-40B4-BE49-F238E27FC236}">
                <a16:creationId xmlns:a16="http://schemas.microsoft.com/office/drawing/2014/main" id="{F3427C63-C783-B858-E9BC-D31017256DCE}"/>
              </a:ext>
            </a:extLst>
          </p:cNvPr>
          <p:cNvPicPr>
            <a:picLocks noGrp="1" noChangeAspect="1"/>
          </p:cNvPicPr>
          <p:nvPr>
            <p:ph idx="1"/>
          </p:nvPr>
        </p:nvPicPr>
        <p:blipFill>
          <a:blip r:embed="rId2"/>
          <a:stretch>
            <a:fillRect/>
          </a:stretch>
        </p:blipFill>
        <p:spPr>
          <a:xfrm>
            <a:off x="3195054" y="1666240"/>
            <a:ext cx="6651411" cy="4988560"/>
          </a:xfrm>
        </p:spPr>
      </p:pic>
    </p:spTree>
    <p:extLst>
      <p:ext uri="{BB962C8B-B14F-4D97-AF65-F5344CB8AC3E}">
        <p14:creationId xmlns:p14="http://schemas.microsoft.com/office/powerpoint/2010/main" val="224214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F3198-A985-7861-D36B-76F72A134FFB}"/>
              </a:ext>
            </a:extLst>
          </p:cNvPr>
          <p:cNvSpPr>
            <a:spLocks noGrp="1"/>
          </p:cNvSpPr>
          <p:nvPr>
            <p:ph type="title"/>
          </p:nvPr>
        </p:nvSpPr>
        <p:spPr>
          <a:xfrm>
            <a:off x="1901640" y="83961"/>
            <a:ext cx="10018713" cy="1752599"/>
          </a:xfrm>
        </p:spPr>
        <p:txBody>
          <a:bodyPr/>
          <a:lstStyle/>
          <a:p>
            <a:r>
              <a:rPr lang="en-US" dirty="0">
                <a:latin typeface="Georgia" panose="02040502050405020303" pitchFamily="18" charset="0"/>
              </a:rPr>
              <a:t>PAGES</a:t>
            </a:r>
          </a:p>
        </p:txBody>
      </p:sp>
      <p:pic>
        <p:nvPicPr>
          <p:cNvPr id="11" name="Picture 10">
            <a:extLst>
              <a:ext uri="{FF2B5EF4-FFF2-40B4-BE49-F238E27FC236}">
                <a16:creationId xmlns:a16="http://schemas.microsoft.com/office/drawing/2014/main" id="{1CE71D9C-BD65-78A4-F106-4A12E1050975}"/>
              </a:ext>
            </a:extLst>
          </p:cNvPr>
          <p:cNvPicPr>
            <a:picLocks noChangeAspect="1"/>
          </p:cNvPicPr>
          <p:nvPr/>
        </p:nvPicPr>
        <p:blipFill>
          <a:blip r:embed="rId2"/>
          <a:stretch>
            <a:fillRect/>
          </a:stretch>
        </p:blipFill>
        <p:spPr>
          <a:xfrm>
            <a:off x="9524904" y="1836560"/>
            <a:ext cx="2104713" cy="45134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a:extLst>
              <a:ext uri="{FF2B5EF4-FFF2-40B4-BE49-F238E27FC236}">
                <a16:creationId xmlns:a16="http://schemas.microsoft.com/office/drawing/2014/main" id="{F2BD6A3C-215E-9888-A260-120E0E620BA0}"/>
              </a:ext>
            </a:extLst>
          </p:cNvPr>
          <p:cNvPicPr>
            <a:picLocks noChangeAspect="1"/>
          </p:cNvPicPr>
          <p:nvPr/>
        </p:nvPicPr>
        <p:blipFill>
          <a:blip r:embed="rId3"/>
          <a:stretch>
            <a:fillRect/>
          </a:stretch>
        </p:blipFill>
        <p:spPr>
          <a:xfrm>
            <a:off x="7037117" y="1836560"/>
            <a:ext cx="2101570" cy="45134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Picture 16">
            <a:extLst>
              <a:ext uri="{FF2B5EF4-FFF2-40B4-BE49-F238E27FC236}">
                <a16:creationId xmlns:a16="http://schemas.microsoft.com/office/drawing/2014/main" id="{2964AEDD-E360-15C8-2EE8-17165D62A33E}"/>
              </a:ext>
            </a:extLst>
          </p:cNvPr>
          <p:cNvPicPr>
            <a:picLocks noChangeAspect="1"/>
          </p:cNvPicPr>
          <p:nvPr/>
        </p:nvPicPr>
        <p:blipFill>
          <a:blip r:embed="rId4"/>
          <a:stretch>
            <a:fillRect/>
          </a:stretch>
        </p:blipFill>
        <p:spPr>
          <a:xfrm>
            <a:off x="4460894" y="1836560"/>
            <a:ext cx="2140493" cy="45134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18">
            <a:extLst>
              <a:ext uri="{FF2B5EF4-FFF2-40B4-BE49-F238E27FC236}">
                <a16:creationId xmlns:a16="http://schemas.microsoft.com/office/drawing/2014/main" id="{623B8C4F-F096-F95B-DAD9-4519F80C8626}"/>
              </a:ext>
            </a:extLst>
          </p:cNvPr>
          <p:cNvPicPr>
            <a:picLocks noChangeAspect="1"/>
          </p:cNvPicPr>
          <p:nvPr/>
        </p:nvPicPr>
        <p:blipFill>
          <a:blip r:embed="rId5"/>
          <a:stretch>
            <a:fillRect/>
          </a:stretch>
        </p:blipFill>
        <p:spPr>
          <a:xfrm>
            <a:off x="1941471" y="1836560"/>
            <a:ext cx="2104713" cy="45134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3883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2B61-A250-042C-E5F9-AF79DE6FB39B}"/>
              </a:ext>
            </a:extLst>
          </p:cNvPr>
          <p:cNvSpPr>
            <a:spLocks noGrp="1"/>
          </p:cNvSpPr>
          <p:nvPr>
            <p:ph type="title"/>
          </p:nvPr>
        </p:nvSpPr>
        <p:spPr>
          <a:xfrm>
            <a:off x="1853898" y="0"/>
            <a:ext cx="10018713" cy="1752599"/>
          </a:xfrm>
        </p:spPr>
        <p:txBody>
          <a:bodyPr/>
          <a:lstStyle/>
          <a:p>
            <a:r>
              <a:rPr lang="en-US" dirty="0">
                <a:latin typeface="Georgia" panose="02040502050405020303" pitchFamily="18" charset="0"/>
              </a:rPr>
              <a:t>PAGES</a:t>
            </a:r>
          </a:p>
        </p:txBody>
      </p:sp>
      <p:pic>
        <p:nvPicPr>
          <p:cNvPr id="13" name="Content Placeholder 12">
            <a:extLst>
              <a:ext uri="{FF2B5EF4-FFF2-40B4-BE49-F238E27FC236}">
                <a16:creationId xmlns:a16="http://schemas.microsoft.com/office/drawing/2014/main" id="{A899C2C6-7176-187B-030F-B701B7E9E161}"/>
              </a:ext>
            </a:extLst>
          </p:cNvPr>
          <p:cNvPicPr>
            <a:picLocks noGrp="1" noChangeAspect="1"/>
          </p:cNvPicPr>
          <p:nvPr>
            <p:ph idx="1"/>
          </p:nvPr>
        </p:nvPicPr>
        <p:blipFill>
          <a:blip r:embed="rId2"/>
          <a:stretch>
            <a:fillRect/>
          </a:stretch>
        </p:blipFill>
        <p:spPr>
          <a:xfrm>
            <a:off x="2335652" y="1752599"/>
            <a:ext cx="1878649" cy="40346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F68A3CAC-AB9A-3FA6-B8A5-05B9620960E4}"/>
              </a:ext>
            </a:extLst>
          </p:cNvPr>
          <p:cNvPicPr>
            <a:picLocks noChangeAspect="1"/>
          </p:cNvPicPr>
          <p:nvPr/>
        </p:nvPicPr>
        <p:blipFill>
          <a:blip r:embed="rId3"/>
          <a:stretch>
            <a:fillRect/>
          </a:stretch>
        </p:blipFill>
        <p:spPr>
          <a:xfrm>
            <a:off x="4779674" y="1752599"/>
            <a:ext cx="1878650" cy="40346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7230CF6F-7042-1F3E-5B26-59A752C7041C}"/>
              </a:ext>
            </a:extLst>
          </p:cNvPr>
          <p:cNvPicPr>
            <a:picLocks noChangeAspect="1"/>
          </p:cNvPicPr>
          <p:nvPr/>
        </p:nvPicPr>
        <p:blipFill>
          <a:blip r:embed="rId4"/>
          <a:stretch>
            <a:fillRect/>
          </a:stretch>
        </p:blipFill>
        <p:spPr>
          <a:xfrm>
            <a:off x="7150131" y="1752599"/>
            <a:ext cx="1878649" cy="40346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Content Placeholder 4">
            <a:extLst>
              <a:ext uri="{FF2B5EF4-FFF2-40B4-BE49-F238E27FC236}">
                <a16:creationId xmlns:a16="http://schemas.microsoft.com/office/drawing/2014/main" id="{FA4ADA43-FA87-D517-7D91-57B08F2685E7}"/>
              </a:ext>
            </a:extLst>
          </p:cNvPr>
          <p:cNvPicPr>
            <a:picLocks noChangeAspect="1"/>
          </p:cNvPicPr>
          <p:nvPr/>
        </p:nvPicPr>
        <p:blipFill>
          <a:blip r:embed="rId5"/>
          <a:stretch>
            <a:fillRect/>
          </a:stretch>
        </p:blipFill>
        <p:spPr>
          <a:xfrm>
            <a:off x="9568223" y="1752598"/>
            <a:ext cx="1881458" cy="40346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448648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144</TotalTime>
  <Words>261</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Corbel</vt:lpstr>
      <vt:lpstr>Gabriola</vt:lpstr>
      <vt:lpstr>Georgia</vt:lpstr>
      <vt:lpstr>Wingdings</vt:lpstr>
      <vt:lpstr>Parallax</vt:lpstr>
      <vt:lpstr>SOCIAL WORLD</vt:lpstr>
      <vt:lpstr>INTRODUCTION</vt:lpstr>
      <vt:lpstr>PROBLEM STATEMENT</vt:lpstr>
      <vt:lpstr>COMPARISONS</vt:lpstr>
      <vt:lpstr>TECH STACK</vt:lpstr>
      <vt:lpstr>FINAL PROJECT</vt:lpstr>
      <vt:lpstr>REGISTRATION PAGE</vt:lpstr>
      <vt:lpstr>PAGES</vt:lpstr>
      <vt:lpstr>PAGES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BOOKIFY</dc:title>
  <dc:creator>sushant namurte</dc:creator>
  <cp:lastModifiedBy>sushant namurte</cp:lastModifiedBy>
  <cp:revision>4</cp:revision>
  <dcterms:created xsi:type="dcterms:W3CDTF">2024-02-29T18:34:15Z</dcterms:created>
  <dcterms:modified xsi:type="dcterms:W3CDTF">2024-03-30T09:51:22Z</dcterms:modified>
</cp:coreProperties>
</file>