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go="http://customooxmlschemas.google.com/" r:id="rId13" roundtripDataSignature="AMtx7mgAed/Fib9kFasQnl4o8A9Ke0dt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192"/>
        <p:guide pos="108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 name="Shape 14"/>
        <p:cNvGrpSpPr/>
        <p:nvPr/>
      </p:nvGrpSpPr>
      <p:grpSpPr>
        <a:xfrm>
          <a:off x="0" y="0"/>
          <a:ext cx="0" cy="0"/>
          <a:chOff x="0" y="0"/>
          <a:chExt cx="0" cy="0"/>
        </a:xfrm>
      </p:grpSpPr>
      <p:sp>
        <p:nvSpPr>
          <p:cNvPr id="15" name="Google Shape;15;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 name="Google Shape;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17" name="Google Shape;17;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9" name="Google Shape;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7" name="Google Shape;3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46" name="Google Shape;46;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55" name="Google Shape;55;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63" name="Google Shape;6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41"/>
          <p:cNvPicPr preferRelativeResize="0"/>
          <p:nvPr/>
        </p:nvPicPr>
        <p:blipFill rotWithShape="1">
          <a:blip r:embed="rId1">
            <a:alphaModFix/>
          </a:blip>
          <a:srcRect b="0" l="0" r="0" t="0"/>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pic>
        <p:nvPicPr>
          <p:cNvPr descr="A blue and white background&#10;&#10;Description automatically generated with medium confidence" id="9" name="Google Shape;9;p41"/>
          <p:cNvPicPr preferRelativeResize="0"/>
          <p:nvPr/>
        </p:nvPicPr>
        <p:blipFill rotWithShape="1">
          <a:blip r:embed="rId2">
            <a:alphaModFix amt="16000"/>
          </a:blip>
          <a:srcRect b="63695" l="0" r="1618" t="24724"/>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xiv.org/pdf/2304.04814" TargetMode="External"/><Relationship Id="rId4" Type="http://schemas.openxmlformats.org/officeDocument/2006/relationships/hyperlink" Target="https://www.analyticsvidhya.com/blog/2021/10/understanding-transfer-learning-for-deep-learning/" TargetMode="External"/><Relationship Id="rId5" Type="http://schemas.openxmlformats.org/officeDocument/2006/relationships/hyperlink" Target="https://keras.io/api/applications/vgg/#vgg16-function" TargetMode="External"/><Relationship Id="rId6" Type="http://schemas.openxmlformats.org/officeDocument/2006/relationships/hyperlink" Target="https://my.clevelandclinic.org/health/diseases/3986-breast-cancer" TargetMode="External"/><Relationship Id="rId7" Type="http://schemas.openxmlformats.org/officeDocument/2006/relationships/hyperlink" Target="https://ai.google.dev/" TargetMode="External"/><Relationship Id="rId8"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person sitting at a desk with a computer&#10;&#10;Description automatically generated" id="19" name="Google Shape;19;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5"/>
          <p:cNvSpPr/>
          <p:nvPr/>
        </p:nvSpPr>
        <p:spPr>
          <a:xfrm>
            <a:off x="5873750" y="584200"/>
            <a:ext cx="4673600" cy="977900"/>
          </a:xfrm>
          <a:prstGeom prst="roundRect">
            <a:avLst>
              <a:gd fmla="val 16667" name="adj"/>
            </a:avLst>
          </a:prstGeom>
          <a:solidFill>
            <a:srgbClr val="EBEEF9"/>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grpSp>
        <p:nvGrpSpPr>
          <p:cNvPr id="21" name="Google Shape;21;p5"/>
          <p:cNvGrpSpPr/>
          <p:nvPr/>
        </p:nvGrpSpPr>
        <p:grpSpPr>
          <a:xfrm>
            <a:off x="6096000" y="707886"/>
            <a:ext cx="4218482" cy="664378"/>
            <a:chOff x="2375536" y="1112060"/>
            <a:chExt cx="5261230" cy="828603"/>
          </a:xfrm>
        </p:grpSpPr>
        <p:pic>
          <p:nvPicPr>
            <p:cNvPr descr="A close up of a logo&#10;&#10;Description automatically generated" id="22" name="Google Shape;22;p5"/>
            <p:cNvPicPr preferRelativeResize="0"/>
            <p:nvPr/>
          </p:nvPicPr>
          <p:blipFill rotWithShape="1">
            <a:blip r:embed="rId4">
              <a:alphaModFix/>
            </a:blip>
            <a:srcRect b="0" l="0" r="0" t="0"/>
            <a:stretch/>
          </p:blipFill>
          <p:spPr>
            <a:xfrm>
              <a:off x="6061375" y="1270168"/>
              <a:ext cx="1575391" cy="512386"/>
            </a:xfrm>
            <a:prstGeom prst="rect">
              <a:avLst/>
            </a:prstGeom>
            <a:noFill/>
            <a:ln>
              <a:noFill/>
            </a:ln>
          </p:spPr>
        </p:pic>
        <p:pic>
          <p:nvPicPr>
            <p:cNvPr descr="A yellow and red shell logo&#10;&#10;Description automatically generated" id="23" name="Google Shape;23;p5"/>
            <p:cNvPicPr preferRelativeResize="0"/>
            <p:nvPr/>
          </p:nvPicPr>
          <p:blipFill rotWithShape="1">
            <a:blip r:embed="rId5">
              <a:alphaModFix/>
            </a:blip>
            <a:srcRect b="0" l="0" r="0" t="0"/>
            <a:stretch/>
          </p:blipFill>
          <p:spPr>
            <a:xfrm>
              <a:off x="2375536" y="1112060"/>
              <a:ext cx="985475" cy="828603"/>
            </a:xfrm>
            <a:prstGeom prst="rect">
              <a:avLst/>
            </a:prstGeom>
            <a:noFill/>
            <a:ln>
              <a:noFill/>
            </a:ln>
          </p:spPr>
        </p:pic>
      </p:grpSp>
      <p:sp>
        <p:nvSpPr>
          <p:cNvPr id="24" name="Google Shape;24;p5"/>
          <p:cNvSpPr txBox="1"/>
          <p:nvPr/>
        </p:nvSpPr>
        <p:spPr>
          <a:xfrm>
            <a:off x="5415023" y="3524448"/>
            <a:ext cx="5702267"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a:p>
            <a:pPr indent="0" lvl="0" marL="0" marR="0" rtl="0" algn="r">
              <a:lnSpc>
                <a:spcPct val="100000"/>
              </a:lnSpc>
              <a:spcBef>
                <a:spcPts val="0"/>
              </a:spcBef>
              <a:spcAft>
                <a:spcPts val="0"/>
              </a:spcAft>
              <a:buNone/>
            </a:pPr>
            <a:r>
              <a:rPr b="1" i="0" lang="en" sz="1867" u="none" cap="none" strike="noStrike">
                <a:solidFill>
                  <a:schemeClr val="lt1"/>
                </a:solidFill>
                <a:latin typeface="Arial"/>
                <a:ea typeface="Arial"/>
                <a:cs typeface="Arial"/>
                <a:sym typeface="Arial"/>
              </a:rPr>
              <a:t>Tulsiramji Gaikwad Patil College Of Engineering </a:t>
            </a:r>
            <a:endParaRPr/>
          </a:p>
          <a:p>
            <a:pPr indent="0" lvl="0" marL="0" marR="0" rtl="0" algn="r">
              <a:lnSpc>
                <a:spcPct val="100000"/>
              </a:lnSpc>
              <a:spcBef>
                <a:spcPts val="0"/>
              </a:spcBef>
              <a:spcAft>
                <a:spcPts val="0"/>
              </a:spcAft>
              <a:buNone/>
            </a:pPr>
            <a:r>
              <a:rPr b="1" i="0" lang="en" sz="1867" u="none" cap="none" strike="noStrike">
                <a:solidFill>
                  <a:schemeClr val="lt1"/>
                </a:solidFill>
                <a:latin typeface="Arial"/>
                <a:ea typeface="Arial"/>
                <a:cs typeface="Arial"/>
                <a:sym typeface="Arial"/>
              </a:rPr>
              <a:t>&amp; Technology</a:t>
            </a:r>
            <a:endParaRPr/>
          </a:p>
        </p:txBody>
      </p:sp>
      <p:sp>
        <p:nvSpPr>
          <p:cNvPr id="25" name="Google Shape;25;p5"/>
          <p:cNvSpPr txBox="1"/>
          <p:nvPr/>
        </p:nvSpPr>
        <p:spPr>
          <a:xfrm>
            <a:off x="4752475" y="1970720"/>
            <a:ext cx="6269972" cy="132343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i="0" lang="en" sz="4000" u="none" cap="none" strike="noStrike">
                <a:solidFill>
                  <a:schemeClr val="lt1"/>
                </a:solidFill>
                <a:latin typeface="Arial"/>
                <a:ea typeface="Arial"/>
                <a:cs typeface="Arial"/>
                <a:sym typeface="Arial"/>
              </a:rPr>
              <a:t>Healthcare Assistant for Chest Cancer with AI </a:t>
            </a:r>
            <a:endParaRPr/>
          </a:p>
        </p:txBody>
      </p:sp>
      <p:sp>
        <p:nvSpPr>
          <p:cNvPr id="26" name="Google Shape;26;p5"/>
          <p:cNvSpPr txBox="1"/>
          <p:nvPr/>
        </p:nvSpPr>
        <p:spPr>
          <a:xfrm>
            <a:off x="5873750" y="4439526"/>
            <a:ext cx="5148600" cy="377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FFFFFF"/>
                </a:solidFill>
                <a:latin typeface="Arial"/>
                <a:ea typeface="Arial"/>
                <a:cs typeface="Arial"/>
                <a:sym typeface="Arial"/>
              </a:rPr>
              <a:t>Team Member’s:-</a:t>
            </a:r>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1" lang="en" sz="1800" u="none" cap="none" strike="noStrike">
                <a:solidFill>
                  <a:srgbClr val="FFFFFF"/>
                </a:solidFill>
                <a:latin typeface="Arial"/>
                <a:ea typeface="Arial"/>
                <a:cs typeface="Arial"/>
                <a:sym typeface="Arial"/>
              </a:rPr>
              <a:t>Arvind Dhage</a:t>
            </a:r>
            <a:endParaRPr b="0" i="1" sz="1867"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n" sz="1800" u="none" cap="none" strike="noStrike">
                <a:solidFill>
                  <a:srgbClr val="FFFFFF"/>
                </a:solidFill>
                <a:latin typeface="Arial"/>
                <a:ea typeface="Arial"/>
                <a:cs typeface="Arial"/>
                <a:sym typeface="Arial"/>
              </a:rPr>
              <a:t>Sushant Namurte</a:t>
            </a:r>
            <a:endParaRPr b="0" i="1" sz="1867"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i="1" lang="en" sz="1800">
                <a:solidFill>
                  <a:srgbClr val="FFFFFF"/>
                </a:solidFill>
              </a:rPr>
              <a:t>Urmal Chide</a:t>
            </a:r>
            <a:endParaRPr i="1" sz="1800">
              <a:solidFill>
                <a:srgbClr val="FFFFFF"/>
              </a:solidFill>
            </a:endParaRPr>
          </a:p>
          <a:p>
            <a:pPr indent="0" lvl="0" marL="0" marR="0" rtl="0" algn="l">
              <a:lnSpc>
                <a:spcPct val="100000"/>
              </a:lnSpc>
              <a:spcBef>
                <a:spcPts val="0"/>
              </a:spcBef>
              <a:spcAft>
                <a:spcPts val="0"/>
              </a:spcAft>
              <a:buNone/>
            </a:pPr>
            <a:r>
              <a:rPr i="1" lang="en" sz="1800">
                <a:solidFill>
                  <a:srgbClr val="FFFFFF"/>
                </a:solidFill>
              </a:rPr>
              <a:t>Vaibhav Durge</a:t>
            </a:r>
            <a:endParaRPr i="1" sz="1800">
              <a:solidFill>
                <a:srgbClr val="FFFFFF"/>
              </a:solidFill>
            </a:endParaRPr>
          </a:p>
          <a:p>
            <a:pPr indent="0" lvl="0" marL="0" marR="0" rtl="0" algn="l">
              <a:lnSpc>
                <a:spcPct val="100000"/>
              </a:lnSpc>
              <a:spcBef>
                <a:spcPts val="0"/>
              </a:spcBef>
              <a:spcAft>
                <a:spcPts val="0"/>
              </a:spcAft>
              <a:buNone/>
            </a:pPr>
            <a:r>
              <a:t/>
            </a:r>
            <a:endParaRPr b="0" i="1"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1"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1" sz="2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1" lang="en" sz="1800" u="none" cap="none" strike="noStrike">
                <a:solidFill>
                  <a:srgbClr val="FFFFFF"/>
                </a:solidFill>
                <a:latin typeface="Arial"/>
                <a:ea typeface="Arial"/>
                <a:cs typeface="Arial"/>
                <a:sym typeface="Arial"/>
              </a:rPr>
              <a:t>Urmal Chide</a:t>
            </a:r>
            <a:endParaRPr b="0" i="1"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1" lang="en" sz="1800" u="none" cap="none" strike="noStrike">
                <a:solidFill>
                  <a:srgbClr val="FFFFFF"/>
                </a:solidFill>
                <a:latin typeface="Arial"/>
                <a:ea typeface="Arial"/>
                <a:cs typeface="Arial"/>
                <a:sym typeface="Arial"/>
              </a:rPr>
              <a:t>Vaibhav Durge</a:t>
            </a:r>
            <a:endParaRPr/>
          </a:p>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nvSpPr>
        <p:spPr>
          <a:xfrm>
            <a:off x="210314" y="1451569"/>
            <a:ext cx="10435915" cy="4801314"/>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Brief Overview :</a:t>
            </a:r>
            <a:endParaRPr/>
          </a:p>
          <a:p>
            <a:pPr indent="-231641" lvl="0" marL="231641" marR="0" rtl="0" algn="just">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The early detection and accurate diagnosis of chest cancers, such as lung cancer, remain significant challenges in the field of oncology. These cancers are often diagnosed in advanced stages due to the lack of noticeable symptoms in early stages, leading to poor prognosis and limited treatment options. Radiologists and healthcare professionals are overwhelmed with a growing volume of diagnostic imaging data, making it difficult to provide timely, accurate assessments for all patients. Furthermore, interpreting these images is time-consuming and prone to human error, leading to potential delays in diagnosis and treatment..</a:t>
            </a:r>
            <a:endParaRPr/>
          </a:p>
          <a:p>
            <a:pPr indent="0" lvl="0" marL="0" marR="0" rtl="0" algn="just">
              <a:lnSpc>
                <a:spcPct val="100000"/>
              </a:lnSpc>
              <a:spcBef>
                <a:spcPts val="800"/>
              </a:spcBef>
              <a:spcAft>
                <a:spcPts val="0"/>
              </a:spcAft>
              <a:buNone/>
            </a:pPr>
            <a:r>
              <a:t/>
            </a:r>
            <a:endParaRPr b="0" i="0" sz="1800" u="none" cap="none" strike="noStrike">
              <a:solidFill>
                <a:srgbClr val="000000"/>
              </a:solidFill>
              <a:latin typeface="Arial"/>
              <a:ea typeface="Arial"/>
              <a:cs typeface="Arial"/>
              <a:sym typeface="Arial"/>
            </a:endParaRPr>
          </a:p>
          <a:p>
            <a:pPr indent="-231641" lvl="0" marL="231641" marR="0" rtl="0" algn="l">
              <a:lnSpc>
                <a:spcPct val="100000"/>
              </a:lnSpc>
              <a:spcBef>
                <a:spcPts val="800"/>
              </a:spcBef>
              <a:spcAft>
                <a:spcPts val="0"/>
              </a:spcAft>
              <a:buClr>
                <a:srgbClr val="000000"/>
              </a:buClr>
              <a:buSzPts val="1800"/>
              <a:buFont typeface="Arial"/>
              <a:buChar char="•"/>
            </a:pPr>
            <a:r>
              <a:rPr b="1" i="0" lang="en" sz="1800" u="none" cap="none" strike="noStrike">
                <a:solidFill>
                  <a:srgbClr val="000000"/>
                </a:solidFill>
                <a:latin typeface="Arial"/>
                <a:ea typeface="Arial"/>
                <a:cs typeface="Arial"/>
                <a:sym typeface="Arial"/>
              </a:rPr>
              <a:t>Key Objectives :</a:t>
            </a:r>
            <a:endParaRPr/>
          </a:p>
          <a:p>
            <a:pPr indent="-231641" lvl="0" marL="231641"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Early Detection </a:t>
            </a:r>
            <a:endParaRPr/>
          </a:p>
          <a:p>
            <a:pPr indent="-231641" lvl="0" marL="231641"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Diagnosis Support</a:t>
            </a:r>
            <a:endParaRPr/>
          </a:p>
          <a:p>
            <a:pPr indent="-231641" lvl="0" marL="231641"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Efficiency</a:t>
            </a:r>
            <a:endParaRPr/>
          </a:p>
          <a:p>
            <a:pPr indent="-231641" lvl="0" marL="231641"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Patient Prioritization</a:t>
            </a:r>
            <a:endParaRPr/>
          </a:p>
          <a:p>
            <a:pPr indent="-231641" lvl="0" marL="231641"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Outcome Improvement</a:t>
            </a:r>
            <a:endParaRPr/>
          </a:p>
          <a:p>
            <a:pPr indent="0" lvl="0" marL="0" marR="0" rtl="0" algn="l">
              <a:lnSpc>
                <a:spcPct val="100000"/>
              </a:lnSpc>
              <a:spcBef>
                <a:spcPts val="800"/>
              </a:spcBef>
              <a:spcAft>
                <a:spcPts val="0"/>
              </a:spcAft>
              <a:buNone/>
            </a:pPr>
            <a:r>
              <a:t/>
            </a:r>
            <a:endParaRPr b="0" i="0" sz="1600" u="none" cap="none" strike="noStrike">
              <a:solidFill>
                <a:srgbClr val="000000"/>
              </a:solidFill>
              <a:latin typeface="Arial"/>
              <a:ea typeface="Arial"/>
              <a:cs typeface="Arial"/>
              <a:sym typeface="Arial"/>
            </a:endParaRPr>
          </a:p>
        </p:txBody>
      </p:sp>
      <p:sp>
        <p:nvSpPr>
          <p:cNvPr id="32" name="Google Shape;32;p8"/>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Problem Statement</a:t>
            </a:r>
            <a:endParaRPr b="0" i="0" sz="2000" u="none" cap="none" strike="noStrike">
              <a:solidFill>
                <a:srgbClr val="213163"/>
              </a:solidFill>
              <a:latin typeface="Arial"/>
              <a:ea typeface="Arial"/>
              <a:cs typeface="Arial"/>
              <a:sym typeface="Arial"/>
            </a:endParaRPr>
          </a:p>
        </p:txBody>
      </p:sp>
      <p:cxnSp>
        <p:nvCxnSpPr>
          <p:cNvPr id="33" name="Google Shape;33;p8"/>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id="34" name="Google Shape;34;p8"/>
          <p:cNvPicPr preferRelativeResize="0"/>
          <p:nvPr/>
        </p:nvPicPr>
        <p:blipFill rotWithShape="1">
          <a:blip r:embed="rId3">
            <a:alphaModFix/>
          </a:blip>
          <a:srcRect b="0" l="0" r="0" t="0"/>
          <a:stretch/>
        </p:blipFill>
        <p:spPr>
          <a:xfrm>
            <a:off x="4174881" y="3527262"/>
            <a:ext cx="3842238" cy="34860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36"/>
          <p:cNvSpPr txBox="1"/>
          <p:nvPr/>
        </p:nvSpPr>
        <p:spPr>
          <a:xfrm>
            <a:off x="210314" y="1451569"/>
            <a:ext cx="10435915" cy="748923"/>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Dataset Description:</a:t>
            </a:r>
            <a:endParaRPr/>
          </a:p>
          <a:p>
            <a:pPr indent="-117341" lvl="0" marL="231641"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 name="Google Shape;40;p36"/>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Dataset Overview(Optional)</a:t>
            </a:r>
            <a:endParaRPr b="0" i="0" sz="2000" u="none" cap="none" strike="noStrike">
              <a:solidFill>
                <a:srgbClr val="213163"/>
              </a:solidFill>
              <a:latin typeface="Arial"/>
              <a:ea typeface="Arial"/>
              <a:cs typeface="Arial"/>
              <a:sym typeface="Arial"/>
            </a:endParaRPr>
          </a:p>
        </p:txBody>
      </p:sp>
      <p:cxnSp>
        <p:nvCxnSpPr>
          <p:cNvPr id="41" name="Google Shape;41;p36"/>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id="42" name="Google Shape;42;p36"/>
          <p:cNvPicPr preferRelativeResize="0"/>
          <p:nvPr/>
        </p:nvPicPr>
        <p:blipFill rotWithShape="1">
          <a:blip r:embed="rId3">
            <a:alphaModFix/>
          </a:blip>
          <a:srcRect b="0" l="0" r="0" t="0"/>
          <a:stretch/>
        </p:blipFill>
        <p:spPr>
          <a:xfrm>
            <a:off x="346672" y="1826030"/>
            <a:ext cx="11327970" cy="4192471"/>
          </a:xfrm>
          <a:prstGeom prst="rect">
            <a:avLst/>
          </a:prstGeom>
          <a:noFill/>
          <a:ln>
            <a:noFill/>
          </a:ln>
        </p:spPr>
      </p:pic>
      <p:pic>
        <p:nvPicPr>
          <p:cNvPr id="43" name="Google Shape;43;p36"/>
          <p:cNvPicPr preferRelativeResize="0"/>
          <p:nvPr/>
        </p:nvPicPr>
        <p:blipFill rotWithShape="1">
          <a:blip r:embed="rId4">
            <a:alphaModFix/>
          </a:blip>
          <a:srcRect b="0" l="0" r="0" t="0"/>
          <a:stretch/>
        </p:blipFill>
        <p:spPr>
          <a:xfrm>
            <a:off x="7658713" y="3918656"/>
            <a:ext cx="4409016" cy="29393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7"/>
          <p:cNvSpPr txBox="1"/>
          <p:nvPr/>
        </p:nvSpPr>
        <p:spPr>
          <a:xfrm>
            <a:off x="210314" y="1451569"/>
            <a:ext cx="10435915" cy="4924425"/>
          </a:xfrm>
          <a:prstGeom prst="rect">
            <a:avLst/>
          </a:prstGeom>
          <a:noFill/>
          <a:ln>
            <a:noFill/>
          </a:ln>
        </p:spPr>
        <p:txBody>
          <a:bodyPr anchorCtr="0" anchor="t" bIns="45700" lIns="91425" spcFirstLastPara="1" rIns="91425" wrap="square" tIns="45700">
            <a:spAutoFit/>
          </a:bodyPr>
          <a:lstStyle/>
          <a:p>
            <a:pPr indent="-231641" lvl="0" marL="231641"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Approach :</a:t>
            </a:r>
            <a:endParaRPr/>
          </a:p>
          <a:p>
            <a:pPr indent="-117341" lvl="0" marL="231641"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17341" lvl="0" marL="231641"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17341" lvl="0" marL="231641"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17341" lvl="0" marL="231641" marR="0" rtl="0" algn="l">
              <a:lnSpc>
                <a:spcPct val="100000"/>
              </a:lnSpc>
              <a:spcBef>
                <a:spcPts val="8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t/>
            </a:r>
            <a:endParaRPr b="0" i="0" sz="1800" u="none" cap="none" strike="noStrike">
              <a:solidFill>
                <a:srgbClr val="000000"/>
              </a:solidFill>
              <a:latin typeface="Arial"/>
              <a:ea typeface="Arial"/>
              <a:cs typeface="Arial"/>
              <a:sym typeface="Arial"/>
            </a:endParaRPr>
          </a:p>
          <a:p>
            <a:pPr indent="-231641" lvl="0" marL="231641" marR="0" rtl="0" algn="l">
              <a:lnSpc>
                <a:spcPct val="100000"/>
              </a:lnSpc>
              <a:spcBef>
                <a:spcPts val="8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Algorithms Used :</a:t>
            </a:r>
            <a:endParaRPr/>
          </a:p>
          <a:p>
            <a:pPr indent="-285750" lvl="0" marL="285750" marR="0" rtl="0" algn="just">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Convolutional Neural Networks : CNNs excel at detecting patterns, shapes, and features in medical images such as tumors, lesions, and abnormal tissue. They can identify cancerous areas by learning features like size, texture, and location.</a:t>
            </a:r>
            <a:endParaRPr/>
          </a:p>
          <a:p>
            <a:pPr indent="-285750" lvl="0" marL="285750" marR="0" rtl="0" algn="just">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Random Forest : Random Forests are robust and can handle large datasets with mixed types of features (numerical, categorical). They are useful for classifying patients based on risk (high, medium, low) by taking multiple variables into account.</a:t>
            </a:r>
            <a:endParaRPr/>
          </a:p>
          <a:p>
            <a:pPr indent="-285750" lvl="0" marL="285750" marR="0" rtl="0" algn="just">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Clustering Algorithms (e.g., K-Means) : Clustering can help identify subgroups of patients who respond similarly to treatment, aiding in precision medicine and tailored treatment approaches.</a:t>
            </a:r>
            <a:endParaRPr b="0" i="0" sz="1800" u="none" cap="none" strike="noStrike">
              <a:solidFill>
                <a:srgbClr val="000000"/>
              </a:solidFill>
              <a:latin typeface="Arial"/>
              <a:ea typeface="Arial"/>
              <a:cs typeface="Arial"/>
              <a:sym typeface="Arial"/>
            </a:endParaRPr>
          </a:p>
        </p:txBody>
      </p:sp>
      <p:sp>
        <p:nvSpPr>
          <p:cNvPr id="49" name="Google Shape;49;p37"/>
          <p:cNvSpPr txBox="1"/>
          <p:nvPr/>
        </p:nvSpPr>
        <p:spPr>
          <a:xfrm>
            <a:off x="202071" y="97253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Methodology</a:t>
            </a:r>
            <a:endParaRPr b="0" i="0" sz="2000" u="none" cap="none" strike="noStrike">
              <a:solidFill>
                <a:srgbClr val="213163"/>
              </a:solidFill>
              <a:latin typeface="Arial"/>
              <a:ea typeface="Arial"/>
              <a:cs typeface="Arial"/>
              <a:sym typeface="Arial"/>
            </a:endParaRPr>
          </a:p>
        </p:txBody>
      </p:sp>
      <p:cxnSp>
        <p:nvCxnSpPr>
          <p:cNvPr id="50" name="Google Shape;50;p37"/>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id="51" name="Google Shape;51;p37"/>
          <p:cNvPicPr preferRelativeResize="0"/>
          <p:nvPr/>
        </p:nvPicPr>
        <p:blipFill rotWithShape="1">
          <a:blip r:embed="rId3">
            <a:alphaModFix/>
          </a:blip>
          <a:srcRect b="0" l="0" r="0" t="0"/>
          <a:stretch/>
        </p:blipFill>
        <p:spPr>
          <a:xfrm>
            <a:off x="2841757" y="1223692"/>
            <a:ext cx="5925377" cy="2705478"/>
          </a:xfrm>
          <a:prstGeom prst="rect">
            <a:avLst/>
          </a:prstGeom>
          <a:noFill/>
          <a:ln>
            <a:noFill/>
          </a:ln>
        </p:spPr>
      </p:pic>
      <p:pic>
        <p:nvPicPr>
          <p:cNvPr id="52" name="Google Shape;52;p37"/>
          <p:cNvPicPr preferRelativeResize="0"/>
          <p:nvPr/>
        </p:nvPicPr>
        <p:blipFill rotWithShape="1">
          <a:blip r:embed="rId4">
            <a:alphaModFix/>
          </a:blip>
          <a:srcRect b="0" l="0" r="0" t="0"/>
          <a:stretch/>
        </p:blipFill>
        <p:spPr>
          <a:xfrm>
            <a:off x="8586873" y="580239"/>
            <a:ext cx="2998903" cy="37569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8"/>
          <p:cNvSpPr txBox="1"/>
          <p:nvPr/>
        </p:nvSpPr>
        <p:spPr>
          <a:xfrm>
            <a:off x="212231" y="96237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Conclusion</a:t>
            </a:r>
            <a:endParaRPr b="0" i="0" sz="2000" u="none" cap="none" strike="noStrike">
              <a:solidFill>
                <a:srgbClr val="213163"/>
              </a:solidFill>
              <a:latin typeface="Arial"/>
              <a:ea typeface="Arial"/>
              <a:cs typeface="Arial"/>
              <a:sym typeface="Arial"/>
            </a:endParaRPr>
          </a:p>
        </p:txBody>
      </p:sp>
      <p:sp>
        <p:nvSpPr>
          <p:cNvPr id="58" name="Google Shape;58;p38"/>
          <p:cNvSpPr txBox="1"/>
          <p:nvPr/>
        </p:nvSpPr>
        <p:spPr>
          <a:xfrm>
            <a:off x="210314" y="1461898"/>
            <a:ext cx="6695812" cy="4647426"/>
          </a:xfrm>
          <a:prstGeom prst="rect">
            <a:avLst/>
          </a:prstGeom>
          <a:noFill/>
          <a:ln>
            <a:noFill/>
          </a:ln>
        </p:spPr>
        <p:txBody>
          <a:bodyPr anchorCtr="0" anchor="t"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Summary:</a:t>
            </a:r>
            <a:endParaRPr/>
          </a:p>
          <a:p>
            <a:pPr indent="-228600" lvl="0" marL="228600" marR="0" rtl="0" algn="just">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This case study showcases this AI Chest Cancer Assistant represents a significant advancement in medical technology. By leveraging cutting-edge ML/AI algorithms, it provides robust, accurate, and efficient diagnostic support. The system not only assists radiologists in identifying cancer but also helps in risk stratification and follow-up care, improving overall patient outcomes. This technology has the potential to greatly reduce human error, speed up the diagnosis process, and save lives by detecting cancers at earlier stages, ultimately transforming the field of technology.</a:t>
            </a:r>
            <a:endParaRPr/>
          </a:p>
          <a:p>
            <a:pPr indent="-228600" lvl="0" marL="228600" marR="0" rtl="0" algn="just">
              <a:lnSpc>
                <a:spcPct val="100000"/>
              </a:lnSpc>
              <a:spcBef>
                <a:spcPts val="80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Future Work:</a:t>
            </a:r>
            <a:endParaRPr/>
          </a:p>
          <a:p>
            <a:pPr indent="-228600" lvl="0" marL="228600" marR="0" rtl="0" algn="l">
              <a:lnSpc>
                <a:spcPct val="100000"/>
              </a:lnSpc>
              <a:spcBef>
                <a:spcPts val="80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Future work on the AI Chest Cancer Assistant should focus on improving its scope, transparency, personalization, and accessibility. With advancements in multimodal learning, explainability, and integration with clinical systems, the assistant has the potential to evolve into a comprehensive, widely accepted tool in global healthcare</a:t>
            </a:r>
            <a:endParaRPr/>
          </a:p>
        </p:txBody>
      </p:sp>
      <p:cxnSp>
        <p:nvCxnSpPr>
          <p:cNvPr id="59" name="Google Shape;59;p38"/>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descr="A light bulb with a black background&#10;&#10;Description automatically generated" id="60" name="Google Shape;60;p38"/>
          <p:cNvPicPr preferRelativeResize="0"/>
          <p:nvPr/>
        </p:nvPicPr>
        <p:blipFill rotWithShape="1">
          <a:blip r:embed="rId3">
            <a:alphaModFix/>
          </a:blip>
          <a:srcRect b="7473" l="7117" r="7294" t="5427"/>
          <a:stretch/>
        </p:blipFill>
        <p:spPr>
          <a:xfrm>
            <a:off x="7112000" y="1092200"/>
            <a:ext cx="4551680" cy="46321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9"/>
          <p:cNvSpPr txBox="1"/>
          <p:nvPr/>
        </p:nvSpPr>
        <p:spPr>
          <a:xfrm>
            <a:off x="212231" y="962377"/>
            <a:ext cx="5904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213163"/>
                </a:solidFill>
                <a:latin typeface="Arial"/>
                <a:ea typeface="Arial"/>
                <a:cs typeface="Arial"/>
                <a:sym typeface="Arial"/>
              </a:rPr>
              <a:t>References</a:t>
            </a:r>
            <a:endParaRPr b="0" i="0" sz="2000" u="none" cap="none" strike="noStrike">
              <a:solidFill>
                <a:srgbClr val="213163"/>
              </a:solidFill>
              <a:latin typeface="Arial"/>
              <a:ea typeface="Arial"/>
              <a:cs typeface="Arial"/>
              <a:sym typeface="Arial"/>
            </a:endParaRPr>
          </a:p>
        </p:txBody>
      </p:sp>
      <p:sp>
        <p:nvSpPr>
          <p:cNvPr id="66" name="Google Shape;66;p39"/>
          <p:cNvSpPr txBox="1"/>
          <p:nvPr/>
        </p:nvSpPr>
        <p:spPr>
          <a:xfrm>
            <a:off x="210314" y="1461898"/>
            <a:ext cx="8416328" cy="313932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Char char="•"/>
            </a:pPr>
            <a:r>
              <a:rPr b="0" i="0" lang="en" sz="1800" u="sng" cap="none" strike="noStrike">
                <a:solidFill>
                  <a:srgbClr val="000000"/>
                </a:solidFill>
                <a:latin typeface="Arial"/>
                <a:ea typeface="Arial"/>
                <a:cs typeface="Arial"/>
                <a:sym typeface="Arial"/>
                <a:hlinkClick r:id="rId3">
                  <a:extLst>
                    <a:ext uri="{A12FA001-AC4F-418D-AE19-62706E023703}">
                      <ahyp:hlinkClr val="tx"/>
                    </a:ext>
                  </a:extLst>
                </a:hlinkClick>
              </a:rPr>
              <a:t>https://arxiv.org/pdf/2304.04814</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 sz="1800" u="sng" cap="none" strike="noStrike">
                <a:solidFill>
                  <a:srgbClr val="000000"/>
                </a:solidFill>
                <a:latin typeface="Arial"/>
                <a:ea typeface="Arial"/>
                <a:cs typeface="Arial"/>
                <a:sym typeface="Arial"/>
                <a:hlinkClick r:id="rId4">
                  <a:extLst>
                    <a:ext uri="{A12FA001-AC4F-418D-AE19-62706E023703}">
                      <ahyp:hlinkClr val="tx"/>
                    </a:ext>
                  </a:extLst>
                </a:hlinkClick>
              </a:rPr>
              <a:t>https://www.analyticsvidhya.com/blog/2021/10/understanding-transfer-learning-for-deep-learning/</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 sz="1800" u="sng" cap="none" strike="noStrike">
                <a:solidFill>
                  <a:srgbClr val="000000"/>
                </a:solidFill>
                <a:latin typeface="Arial"/>
                <a:ea typeface="Arial"/>
                <a:cs typeface="Arial"/>
                <a:sym typeface="Arial"/>
                <a:hlinkClick r:id="rId5">
                  <a:extLst>
                    <a:ext uri="{A12FA001-AC4F-418D-AE19-62706E023703}">
                      <ahyp:hlinkClr val="tx"/>
                    </a:ext>
                  </a:extLst>
                </a:hlinkClick>
              </a:rPr>
              <a:t>https://keras.io/api/applications/vgg/#vgg16-function</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 sz="1800" u="sng" cap="none" strike="noStrike">
                <a:solidFill>
                  <a:srgbClr val="000000"/>
                </a:solidFill>
                <a:latin typeface="Arial"/>
                <a:ea typeface="Arial"/>
                <a:cs typeface="Arial"/>
                <a:sym typeface="Arial"/>
                <a:hlinkClick r:id="rId6">
                  <a:extLst>
                    <a:ext uri="{A12FA001-AC4F-418D-AE19-62706E023703}">
                      <ahyp:hlinkClr val="tx"/>
                    </a:ext>
                  </a:extLst>
                </a:hlinkClick>
              </a:rPr>
              <a:t>https://my.clevelandclinic.org/health/diseases/3986-breast-cancer</a:t>
            </a:r>
            <a:r>
              <a:rPr b="0" i="0" lang="en" sz="1800" u="none" cap="none" strike="noStrike">
                <a:solidFill>
                  <a:srgbClr val="000000"/>
                </a:solidFill>
                <a:latin typeface="Arial"/>
                <a:ea typeface="Arial"/>
                <a:cs typeface="Arial"/>
                <a:sym typeface="Arial"/>
              </a:rPr>
              <a:t>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Char char="•"/>
            </a:pPr>
            <a:r>
              <a:rPr b="0" i="0" lang="en" sz="1800" u="sng" cap="none" strike="noStrike">
                <a:solidFill>
                  <a:srgbClr val="000000"/>
                </a:solidFill>
                <a:latin typeface="Arial"/>
                <a:ea typeface="Arial"/>
                <a:cs typeface="Arial"/>
                <a:sym typeface="Arial"/>
                <a:hlinkClick r:id="rId7">
                  <a:extLst>
                    <a:ext uri="{A12FA001-AC4F-418D-AE19-62706E023703}">
                      <ahyp:hlinkClr val="tx"/>
                    </a:ext>
                  </a:extLst>
                </a:hlinkClick>
              </a:rPr>
              <a:t>https://ai.google.dev/</a:t>
            </a:r>
            <a:r>
              <a:rPr b="0" i="0" lang="en" sz="1800" u="none" cap="none" strike="noStrike">
                <a:solidFill>
                  <a:srgbClr val="000000"/>
                </a:solidFill>
                <a:latin typeface="Arial"/>
                <a:ea typeface="Arial"/>
                <a:cs typeface="Arial"/>
                <a:sym typeface="Arial"/>
              </a:rPr>
              <a:t> </a:t>
            </a:r>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7" name="Google Shape;67;p39"/>
          <p:cNvPicPr preferRelativeResize="0"/>
          <p:nvPr/>
        </p:nvPicPr>
        <p:blipFill rotWithShape="1">
          <a:blip r:embed="rId8">
            <a:alphaModFix/>
          </a:blip>
          <a:srcRect b="0" l="0" r="0" t="0"/>
          <a:stretch/>
        </p:blipFill>
        <p:spPr>
          <a:xfrm>
            <a:off x="8032207" y="1553564"/>
            <a:ext cx="3532621" cy="353262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0"/>
          <p:cNvSpPr txBox="1"/>
          <p:nvPr/>
        </p:nvSpPr>
        <p:spPr>
          <a:xfrm>
            <a:off x="4315206" y="3214562"/>
            <a:ext cx="3561588" cy="98704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5000" u="none" cap="none" strike="noStrike">
                <a:solidFill>
                  <a:srgbClr val="213163"/>
                </a:solidFill>
                <a:latin typeface="Arial"/>
                <a:ea typeface="Arial"/>
                <a:cs typeface="Arial"/>
                <a:sym typeface="Arial"/>
              </a:rPr>
              <a:t>Thank You</a:t>
            </a:r>
            <a:endParaRPr b="0" i="0" sz="5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