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nva Sans" panose="020B0604020202020204" charset="0"/>
      <p:regular r:id="rId8"/>
    </p:embeddedFont>
    <p:embeddedFont>
      <p:font typeface="Open Sauce" panose="020B0604020202020204" charset="0"/>
      <p:regular r:id="rId9"/>
    </p:embeddedFont>
    <p:embeddedFont>
      <p:font typeface="Open Sauce Bold" panose="020B0604020202020204" charset="0"/>
      <p:regular r:id="rId10"/>
    </p:embeddedFont>
    <p:embeddedFont>
      <p:font typeface="Open Sauce Italics"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868"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sv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sv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sv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72F0"/>
        </a:solidFill>
        <a:effectLst/>
      </p:bgPr>
    </p:bg>
    <p:spTree>
      <p:nvGrpSpPr>
        <p:cNvPr id="1" name=""/>
        <p:cNvGrpSpPr/>
        <p:nvPr/>
      </p:nvGrpSpPr>
      <p:grpSpPr>
        <a:xfrm>
          <a:off x="0" y="0"/>
          <a:ext cx="0" cy="0"/>
          <a:chOff x="0" y="0"/>
          <a:chExt cx="0" cy="0"/>
        </a:xfrm>
      </p:grpSpPr>
      <p:grpSp>
        <p:nvGrpSpPr>
          <p:cNvPr id="2" name="Group 2"/>
          <p:cNvGrpSpPr/>
          <p:nvPr/>
        </p:nvGrpSpPr>
        <p:grpSpPr>
          <a:xfrm>
            <a:off x="0" y="-1396453"/>
            <a:ext cx="18288000" cy="11083773"/>
            <a:chOff x="0" y="0"/>
            <a:chExt cx="4816593" cy="2919183"/>
          </a:xfrm>
        </p:grpSpPr>
        <p:sp>
          <p:nvSpPr>
            <p:cNvPr id="3" name="Freeform 3"/>
            <p:cNvSpPr/>
            <p:nvPr/>
          </p:nvSpPr>
          <p:spPr>
            <a:xfrm>
              <a:off x="0" y="0"/>
              <a:ext cx="4816592" cy="2919183"/>
            </a:xfrm>
            <a:custGeom>
              <a:avLst/>
              <a:gdLst/>
              <a:ahLst/>
              <a:cxnLst/>
              <a:rect l="l" t="t" r="r" b="b"/>
              <a:pathLst>
                <a:path w="4816592" h="2919183">
                  <a:moveTo>
                    <a:pt x="21590" y="0"/>
                  </a:moveTo>
                  <a:lnTo>
                    <a:pt x="4795002" y="0"/>
                  </a:lnTo>
                  <a:cubicBezTo>
                    <a:pt x="4800728" y="0"/>
                    <a:pt x="4806220" y="2275"/>
                    <a:pt x="4810269" y="6324"/>
                  </a:cubicBezTo>
                  <a:cubicBezTo>
                    <a:pt x="4814318" y="10372"/>
                    <a:pt x="4816592" y="15864"/>
                    <a:pt x="4816592" y="21590"/>
                  </a:cubicBezTo>
                  <a:lnTo>
                    <a:pt x="4816592" y="2897593"/>
                  </a:lnTo>
                  <a:cubicBezTo>
                    <a:pt x="4816592" y="2909517"/>
                    <a:pt x="4806926" y="2919183"/>
                    <a:pt x="4795002" y="2919183"/>
                  </a:cubicBezTo>
                  <a:lnTo>
                    <a:pt x="21590" y="2919183"/>
                  </a:lnTo>
                  <a:cubicBezTo>
                    <a:pt x="15864" y="2919183"/>
                    <a:pt x="10372" y="2916908"/>
                    <a:pt x="6324" y="2912859"/>
                  </a:cubicBezTo>
                  <a:cubicBezTo>
                    <a:pt x="2275" y="2908811"/>
                    <a:pt x="0" y="2903319"/>
                    <a:pt x="0" y="2897593"/>
                  </a:cubicBezTo>
                  <a:lnTo>
                    <a:pt x="0" y="21590"/>
                  </a:lnTo>
                  <a:cubicBezTo>
                    <a:pt x="0" y="9666"/>
                    <a:pt x="9666" y="0"/>
                    <a:pt x="21590" y="0"/>
                  </a:cubicBezTo>
                  <a:close/>
                </a:path>
              </a:pathLst>
            </a:custGeom>
            <a:solidFill>
              <a:srgbClr val="FFFFFF"/>
            </a:solidFill>
          </p:spPr>
        </p:sp>
        <p:sp>
          <p:nvSpPr>
            <p:cNvPr id="4" name="TextBox 4"/>
            <p:cNvSpPr txBox="1"/>
            <p:nvPr/>
          </p:nvSpPr>
          <p:spPr>
            <a:xfrm>
              <a:off x="0" y="-38100"/>
              <a:ext cx="4816593" cy="295728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9996199" y="-7188235"/>
            <a:ext cx="9529995" cy="9529995"/>
          </a:xfrm>
          <a:custGeom>
            <a:avLst/>
            <a:gdLst/>
            <a:ahLst/>
            <a:cxnLst/>
            <a:rect l="l" t="t" r="r" b="b"/>
            <a:pathLst>
              <a:path w="9529995" h="9529995">
                <a:moveTo>
                  <a:pt x="0" y="0"/>
                </a:moveTo>
                <a:lnTo>
                  <a:pt x="9529995" y="0"/>
                </a:lnTo>
                <a:lnTo>
                  <a:pt x="9529995" y="9529995"/>
                </a:lnTo>
                <a:lnTo>
                  <a:pt x="0" y="9529995"/>
                </a:lnTo>
                <a:lnTo>
                  <a:pt x="0" y="0"/>
                </a:lnTo>
                <a:close/>
              </a:path>
            </a:pathLst>
          </a:custGeom>
          <a:blipFill>
            <a:blip r:embed="rId2">
              <a:alphaModFix amt="46000"/>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810926" y="7857092"/>
            <a:ext cx="9529995" cy="9529995"/>
          </a:xfrm>
          <a:custGeom>
            <a:avLst/>
            <a:gdLst/>
            <a:ahLst/>
            <a:cxnLst/>
            <a:rect l="l" t="t" r="r" b="b"/>
            <a:pathLst>
              <a:path w="9529995" h="9529995">
                <a:moveTo>
                  <a:pt x="0" y="9529995"/>
                </a:moveTo>
                <a:lnTo>
                  <a:pt x="9529996" y="9529995"/>
                </a:lnTo>
                <a:lnTo>
                  <a:pt x="9529996" y="0"/>
                </a:lnTo>
                <a:lnTo>
                  <a:pt x="0" y="0"/>
                </a:lnTo>
                <a:lnTo>
                  <a:pt x="0" y="9529995"/>
                </a:lnTo>
                <a:close/>
              </a:path>
            </a:pathLst>
          </a:custGeom>
          <a:blipFill>
            <a:blip r:embed="rId2">
              <a:alphaModFix amt="77000"/>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5793967" y="-890056"/>
            <a:ext cx="3412922" cy="341292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72F0">
                    <a:alpha val="100000"/>
                  </a:srgbClr>
                </a:gs>
                <a:gs pos="100000">
                  <a:srgbClr val="1CDAFF">
                    <a:alpha val="100000"/>
                  </a:srgbClr>
                </a:gs>
              </a:gsLst>
              <a:lin ang="5400000"/>
            </a:gra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4761196" y="5757869"/>
            <a:ext cx="2498104" cy="24981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72F0">
                    <a:alpha val="100000"/>
                  </a:srgbClr>
                </a:gs>
                <a:gs pos="100000">
                  <a:srgbClr val="1CDAFF">
                    <a:alpha val="100000"/>
                  </a:srgbClr>
                </a:gs>
              </a:gsLst>
              <a:lin ang="5400000"/>
            </a:gra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9612352" y="1730578"/>
            <a:ext cx="2785139" cy="278513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2283410" y="1374835"/>
            <a:ext cx="583642" cy="612601"/>
          </a:xfrm>
          <a:custGeom>
            <a:avLst/>
            <a:gdLst/>
            <a:ahLst/>
            <a:cxnLst/>
            <a:rect l="l" t="t" r="r" b="b"/>
            <a:pathLst>
              <a:path w="583642" h="612601">
                <a:moveTo>
                  <a:pt x="0" y="0"/>
                </a:moveTo>
                <a:lnTo>
                  <a:pt x="583642" y="0"/>
                </a:lnTo>
                <a:lnTo>
                  <a:pt x="583642" y="612601"/>
                </a:lnTo>
                <a:lnTo>
                  <a:pt x="0" y="6126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638862" y="5313037"/>
            <a:ext cx="779675" cy="718763"/>
          </a:xfrm>
          <a:custGeom>
            <a:avLst/>
            <a:gdLst/>
            <a:ahLst/>
            <a:cxnLst/>
            <a:rect l="l" t="t" r="r" b="b"/>
            <a:pathLst>
              <a:path w="779675" h="718763">
                <a:moveTo>
                  <a:pt x="0" y="0"/>
                </a:moveTo>
                <a:lnTo>
                  <a:pt x="779676" y="0"/>
                </a:lnTo>
                <a:lnTo>
                  <a:pt x="779676" y="718763"/>
                </a:lnTo>
                <a:lnTo>
                  <a:pt x="0" y="718763"/>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id="18" name="Freeform 18"/>
          <p:cNvSpPr/>
          <p:nvPr/>
        </p:nvSpPr>
        <p:spPr>
          <a:xfrm rot="2599173">
            <a:off x="16119968" y="1707782"/>
            <a:ext cx="609542" cy="561922"/>
          </a:xfrm>
          <a:custGeom>
            <a:avLst/>
            <a:gdLst/>
            <a:ahLst/>
            <a:cxnLst/>
            <a:rect l="l" t="t" r="r" b="b"/>
            <a:pathLst>
              <a:path w="609542" h="561922">
                <a:moveTo>
                  <a:pt x="0" y="0"/>
                </a:moveTo>
                <a:lnTo>
                  <a:pt x="609542" y="0"/>
                </a:lnTo>
                <a:lnTo>
                  <a:pt x="609542" y="561922"/>
                </a:lnTo>
                <a:lnTo>
                  <a:pt x="0" y="561922"/>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id="19" name="Freeform 19"/>
          <p:cNvSpPr/>
          <p:nvPr/>
        </p:nvSpPr>
        <p:spPr>
          <a:xfrm>
            <a:off x="9510142" y="8167271"/>
            <a:ext cx="486056" cy="448083"/>
          </a:xfrm>
          <a:custGeom>
            <a:avLst/>
            <a:gdLst/>
            <a:ahLst/>
            <a:cxnLst/>
            <a:rect l="l" t="t" r="r" b="b"/>
            <a:pathLst>
              <a:path w="486056" h="448083">
                <a:moveTo>
                  <a:pt x="0" y="0"/>
                </a:moveTo>
                <a:lnTo>
                  <a:pt x="486057" y="0"/>
                </a:lnTo>
                <a:lnTo>
                  <a:pt x="486057" y="448084"/>
                </a:lnTo>
                <a:lnTo>
                  <a:pt x="0" y="448084"/>
                </a:lnTo>
                <a:lnTo>
                  <a:pt x="0" y="0"/>
                </a:lnTo>
                <a:close/>
              </a:path>
            </a:pathLst>
          </a:custGeom>
          <a:blipFill>
            <a:blip r:embed="rId6">
              <a:extLst>
                <a:ext uri="{96DAC541-7B7A-43D3-8B79-37D633B846F1}">
                  <asvg:svgBlip xmlns:asvg="http://schemas.microsoft.com/office/drawing/2016/SVG/main" r:embed="rId7"/>
                </a:ext>
              </a:extLst>
            </a:blip>
            <a:stretch>
              <a:fillRect l="-31484" t="-39236" r="-39297" b="-46019"/>
            </a:stretch>
          </a:blipFill>
        </p:spPr>
      </p:sp>
      <p:sp>
        <p:nvSpPr>
          <p:cNvPr id="20" name="Freeform 20"/>
          <p:cNvSpPr/>
          <p:nvPr/>
        </p:nvSpPr>
        <p:spPr>
          <a:xfrm>
            <a:off x="-1327786" y="8288732"/>
            <a:ext cx="1766866" cy="969568"/>
          </a:xfrm>
          <a:custGeom>
            <a:avLst/>
            <a:gdLst/>
            <a:ahLst/>
            <a:cxnLst/>
            <a:rect l="l" t="t" r="r" b="b"/>
            <a:pathLst>
              <a:path w="1766866" h="969568">
                <a:moveTo>
                  <a:pt x="0" y="0"/>
                </a:moveTo>
                <a:lnTo>
                  <a:pt x="1766866" y="0"/>
                </a:lnTo>
                <a:lnTo>
                  <a:pt x="1766866" y="969568"/>
                </a:lnTo>
                <a:lnTo>
                  <a:pt x="0" y="9695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a:off x="17404567" y="3896607"/>
            <a:ext cx="1766866" cy="969568"/>
          </a:xfrm>
          <a:custGeom>
            <a:avLst/>
            <a:gdLst/>
            <a:ahLst/>
            <a:cxnLst/>
            <a:rect l="l" t="t" r="r" b="b"/>
            <a:pathLst>
              <a:path w="1766866" h="969568">
                <a:moveTo>
                  <a:pt x="0" y="0"/>
                </a:moveTo>
                <a:lnTo>
                  <a:pt x="1766866" y="0"/>
                </a:lnTo>
                <a:lnTo>
                  <a:pt x="1766866" y="969568"/>
                </a:lnTo>
                <a:lnTo>
                  <a:pt x="0" y="9695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a:off x="11004921" y="2669646"/>
            <a:ext cx="4853185" cy="5945709"/>
          </a:xfrm>
          <a:custGeom>
            <a:avLst/>
            <a:gdLst/>
            <a:ahLst/>
            <a:cxnLst/>
            <a:rect l="l" t="t" r="r" b="b"/>
            <a:pathLst>
              <a:path w="4853185" h="5945709">
                <a:moveTo>
                  <a:pt x="0" y="0"/>
                </a:moveTo>
                <a:lnTo>
                  <a:pt x="4853185" y="0"/>
                </a:lnTo>
                <a:lnTo>
                  <a:pt x="4853185" y="5945709"/>
                </a:lnTo>
                <a:lnTo>
                  <a:pt x="0" y="5945709"/>
                </a:lnTo>
                <a:lnTo>
                  <a:pt x="0" y="0"/>
                </a:lnTo>
                <a:close/>
              </a:path>
            </a:pathLst>
          </a:custGeom>
          <a:blipFill>
            <a:blip r:embed="rId10"/>
            <a:stretch>
              <a:fillRect/>
            </a:stretch>
          </a:blipFill>
        </p:spPr>
      </p:sp>
      <p:sp>
        <p:nvSpPr>
          <p:cNvPr id="23" name="TextBox 23"/>
          <p:cNvSpPr txBox="1"/>
          <p:nvPr/>
        </p:nvSpPr>
        <p:spPr>
          <a:xfrm>
            <a:off x="2283410" y="3573897"/>
            <a:ext cx="7226732" cy="1292278"/>
          </a:xfrm>
          <a:prstGeom prst="rect">
            <a:avLst/>
          </a:prstGeom>
        </p:spPr>
        <p:txBody>
          <a:bodyPr lIns="0" tIns="0" rIns="0" bIns="0" rtlCol="0" anchor="t">
            <a:spAutoFit/>
          </a:bodyPr>
          <a:lstStyle/>
          <a:p>
            <a:pPr algn="l">
              <a:lnSpc>
                <a:spcPts val="10672"/>
              </a:lnSpc>
            </a:pPr>
            <a:r>
              <a:rPr lang="en-US" sz="7622" b="1" spc="-533">
                <a:solidFill>
                  <a:srgbClr val="000000"/>
                </a:solidFill>
                <a:latin typeface="Open Sauce Bold"/>
                <a:ea typeface="Open Sauce Bold"/>
                <a:cs typeface="Open Sauce Bold"/>
                <a:sym typeface="Open Sauce Bold"/>
              </a:rPr>
              <a:t>AI Chest Cancer </a:t>
            </a:r>
          </a:p>
        </p:txBody>
      </p:sp>
      <p:sp>
        <p:nvSpPr>
          <p:cNvPr id="24" name="TextBox 24"/>
          <p:cNvSpPr txBox="1"/>
          <p:nvPr/>
        </p:nvSpPr>
        <p:spPr>
          <a:xfrm>
            <a:off x="2208526" y="4439612"/>
            <a:ext cx="8006408" cy="2639388"/>
          </a:xfrm>
          <a:prstGeom prst="rect">
            <a:avLst/>
          </a:prstGeom>
        </p:spPr>
        <p:txBody>
          <a:bodyPr lIns="0" tIns="0" rIns="0" bIns="0" rtlCol="0" anchor="t">
            <a:spAutoFit/>
          </a:bodyPr>
          <a:lstStyle/>
          <a:p>
            <a:pPr algn="l">
              <a:lnSpc>
                <a:spcPts val="21641"/>
              </a:lnSpc>
            </a:pPr>
            <a:r>
              <a:rPr lang="en-US" sz="15458" b="1" spc="-1082">
                <a:solidFill>
                  <a:srgbClr val="3972F0"/>
                </a:solidFill>
                <a:latin typeface="Open Sauce Bold"/>
                <a:ea typeface="Open Sauce Bold"/>
                <a:cs typeface="Open Sauce Bold"/>
                <a:sym typeface="Open Sauce Bold"/>
              </a:rPr>
              <a:t>Assistant </a:t>
            </a:r>
          </a:p>
        </p:txBody>
      </p:sp>
      <p:sp>
        <p:nvSpPr>
          <p:cNvPr id="25" name="TextBox 25"/>
          <p:cNvSpPr txBox="1"/>
          <p:nvPr/>
        </p:nvSpPr>
        <p:spPr>
          <a:xfrm>
            <a:off x="2283410" y="7221969"/>
            <a:ext cx="5258106" cy="1940887"/>
          </a:xfrm>
          <a:prstGeom prst="rect">
            <a:avLst/>
          </a:prstGeom>
        </p:spPr>
        <p:txBody>
          <a:bodyPr lIns="0" tIns="0" rIns="0" bIns="0" rtlCol="0" anchor="t">
            <a:spAutoFit/>
          </a:bodyPr>
          <a:lstStyle/>
          <a:p>
            <a:pPr algn="l">
              <a:lnSpc>
                <a:spcPts val="5178"/>
              </a:lnSpc>
            </a:pPr>
            <a:r>
              <a:rPr lang="en-US" sz="3699" i="1">
                <a:solidFill>
                  <a:srgbClr val="707070"/>
                </a:solidFill>
                <a:latin typeface="Open Sauce Italics"/>
                <a:ea typeface="Open Sauce Italics"/>
                <a:cs typeface="Open Sauce Italics"/>
                <a:sym typeface="Open Sauce Italics"/>
              </a:rPr>
              <a:t>Created by Team</a:t>
            </a:r>
          </a:p>
          <a:p>
            <a:pPr algn="l">
              <a:lnSpc>
                <a:spcPts val="5178"/>
              </a:lnSpc>
            </a:pPr>
            <a:r>
              <a:rPr lang="en-US" sz="3699" i="1">
                <a:solidFill>
                  <a:srgbClr val="707070"/>
                </a:solidFill>
                <a:latin typeface="Open Sauce Italics"/>
                <a:ea typeface="Open Sauce Italics"/>
                <a:cs typeface="Open Sauce Italics"/>
                <a:sym typeface="Open Sauce Italics"/>
              </a:rPr>
              <a:t>Sushant Namurte</a:t>
            </a:r>
          </a:p>
          <a:p>
            <a:pPr algn="l">
              <a:lnSpc>
                <a:spcPts val="5178"/>
              </a:lnSpc>
            </a:pPr>
            <a:r>
              <a:rPr lang="en-US" sz="3699" i="1">
                <a:solidFill>
                  <a:srgbClr val="707070"/>
                </a:solidFill>
                <a:latin typeface="Open Sauce Italics"/>
                <a:ea typeface="Open Sauce Italics"/>
                <a:cs typeface="Open Sauce Italics"/>
                <a:sym typeface="Open Sauce Italics"/>
              </a:rPr>
              <a:t>Arvind Dhage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64351" y="31047"/>
            <a:ext cx="5823649" cy="10287000"/>
            <a:chOff x="0" y="0"/>
            <a:chExt cx="5392267" cy="9525000"/>
          </a:xfrm>
        </p:grpSpPr>
        <p:sp>
          <p:nvSpPr>
            <p:cNvPr id="3" name="Freeform 3"/>
            <p:cNvSpPr/>
            <p:nvPr/>
          </p:nvSpPr>
          <p:spPr>
            <a:xfrm>
              <a:off x="0" y="0"/>
              <a:ext cx="5392267" cy="9525000"/>
            </a:xfrm>
            <a:custGeom>
              <a:avLst/>
              <a:gdLst/>
              <a:ahLst/>
              <a:cxnLst/>
              <a:rect l="l" t="t" r="r" b="b"/>
              <a:pathLst>
                <a:path w="5392267" h="9525000">
                  <a:moveTo>
                    <a:pt x="0" y="9042400"/>
                  </a:moveTo>
                  <a:lnTo>
                    <a:pt x="0" y="482600"/>
                  </a:lnTo>
                  <a:cubicBezTo>
                    <a:pt x="0" y="215900"/>
                    <a:pt x="183337" y="0"/>
                    <a:pt x="409812" y="0"/>
                  </a:cubicBezTo>
                  <a:lnTo>
                    <a:pt x="4982455" y="0"/>
                  </a:lnTo>
                  <a:cubicBezTo>
                    <a:pt x="5208931" y="0"/>
                    <a:pt x="5392267" y="217170"/>
                    <a:pt x="5392267" y="482600"/>
                  </a:cubicBezTo>
                  <a:lnTo>
                    <a:pt x="5392267" y="9042400"/>
                  </a:lnTo>
                  <a:cubicBezTo>
                    <a:pt x="5392267" y="9309100"/>
                    <a:pt x="5208931" y="9525000"/>
                    <a:pt x="4982455" y="9525000"/>
                  </a:cubicBezTo>
                  <a:lnTo>
                    <a:pt x="409812" y="9525000"/>
                  </a:lnTo>
                  <a:cubicBezTo>
                    <a:pt x="184416" y="9525000"/>
                    <a:pt x="0" y="9309100"/>
                    <a:pt x="0" y="9042400"/>
                  </a:cubicBezTo>
                  <a:close/>
                </a:path>
              </a:pathLst>
            </a:custGeom>
            <a:blipFill>
              <a:blip r:embed="rId2"/>
              <a:stretch>
                <a:fillRect l="-8880" r="-8880"/>
              </a:stretch>
            </a:blipFill>
          </p:spPr>
        </p:sp>
      </p:grpSp>
      <p:sp>
        <p:nvSpPr>
          <p:cNvPr id="4" name="Freeform 4"/>
          <p:cNvSpPr/>
          <p:nvPr/>
        </p:nvSpPr>
        <p:spPr>
          <a:xfrm>
            <a:off x="1028700" y="1034117"/>
            <a:ext cx="441626" cy="463538"/>
          </a:xfrm>
          <a:custGeom>
            <a:avLst/>
            <a:gdLst/>
            <a:ahLst/>
            <a:cxnLst/>
            <a:rect l="l" t="t" r="r" b="b"/>
            <a:pathLst>
              <a:path w="441626" h="463538">
                <a:moveTo>
                  <a:pt x="0" y="0"/>
                </a:moveTo>
                <a:lnTo>
                  <a:pt x="441626" y="0"/>
                </a:lnTo>
                <a:lnTo>
                  <a:pt x="441626" y="463539"/>
                </a:lnTo>
                <a:lnTo>
                  <a:pt x="0" y="4635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8235148" y="3083180"/>
            <a:ext cx="2138034" cy="213803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741636" y="4023349"/>
            <a:ext cx="8728857" cy="2240303"/>
            <a:chOff x="0" y="0"/>
            <a:chExt cx="2298958" cy="590039"/>
          </a:xfrm>
        </p:grpSpPr>
        <p:sp>
          <p:nvSpPr>
            <p:cNvPr id="9" name="Freeform 9"/>
            <p:cNvSpPr/>
            <p:nvPr/>
          </p:nvSpPr>
          <p:spPr>
            <a:xfrm>
              <a:off x="0" y="0"/>
              <a:ext cx="2298958" cy="590039"/>
            </a:xfrm>
            <a:custGeom>
              <a:avLst/>
              <a:gdLst/>
              <a:ahLst/>
              <a:cxnLst/>
              <a:rect l="l" t="t" r="r" b="b"/>
              <a:pathLst>
                <a:path w="2298958" h="590039">
                  <a:moveTo>
                    <a:pt x="19513" y="0"/>
                  </a:moveTo>
                  <a:lnTo>
                    <a:pt x="2279446" y="0"/>
                  </a:lnTo>
                  <a:cubicBezTo>
                    <a:pt x="2284621" y="0"/>
                    <a:pt x="2289584" y="2056"/>
                    <a:pt x="2293243" y="5715"/>
                  </a:cubicBezTo>
                  <a:cubicBezTo>
                    <a:pt x="2296902" y="9374"/>
                    <a:pt x="2298958" y="14337"/>
                    <a:pt x="2298958" y="19513"/>
                  </a:cubicBezTo>
                  <a:lnTo>
                    <a:pt x="2298958" y="570526"/>
                  </a:lnTo>
                  <a:cubicBezTo>
                    <a:pt x="2298958" y="575701"/>
                    <a:pt x="2296902" y="580664"/>
                    <a:pt x="2293243" y="584323"/>
                  </a:cubicBezTo>
                  <a:cubicBezTo>
                    <a:pt x="2289584" y="587983"/>
                    <a:pt x="2284621" y="590039"/>
                    <a:pt x="2279446" y="590039"/>
                  </a:cubicBezTo>
                  <a:lnTo>
                    <a:pt x="19513" y="590039"/>
                  </a:lnTo>
                  <a:cubicBezTo>
                    <a:pt x="8736" y="590039"/>
                    <a:pt x="0" y="581303"/>
                    <a:pt x="0" y="570526"/>
                  </a:cubicBezTo>
                  <a:lnTo>
                    <a:pt x="0" y="19513"/>
                  </a:lnTo>
                  <a:cubicBezTo>
                    <a:pt x="0" y="14337"/>
                    <a:pt x="2056" y="9374"/>
                    <a:pt x="5715" y="5715"/>
                  </a:cubicBezTo>
                  <a:cubicBezTo>
                    <a:pt x="9374" y="2056"/>
                    <a:pt x="14337" y="0"/>
                    <a:pt x="19513" y="0"/>
                  </a:cubicBezTo>
                  <a:close/>
                </a:path>
              </a:pathLst>
            </a:custGeom>
            <a:solidFill>
              <a:srgbClr val="F1F1F1"/>
            </a:solidFill>
          </p:spPr>
        </p:sp>
        <p:sp>
          <p:nvSpPr>
            <p:cNvPr id="10" name="TextBox 10"/>
            <p:cNvSpPr txBox="1"/>
            <p:nvPr/>
          </p:nvSpPr>
          <p:spPr>
            <a:xfrm>
              <a:off x="0" y="-38100"/>
              <a:ext cx="2298958" cy="62813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28700" y="2158555"/>
            <a:ext cx="5786187" cy="1668276"/>
          </a:xfrm>
          <a:prstGeom prst="rect">
            <a:avLst/>
          </a:prstGeom>
        </p:spPr>
        <p:txBody>
          <a:bodyPr lIns="0" tIns="0" rIns="0" bIns="0" rtlCol="0" anchor="t">
            <a:spAutoFit/>
          </a:bodyPr>
          <a:lstStyle/>
          <a:p>
            <a:pPr algn="l">
              <a:lnSpc>
                <a:spcPts val="13731"/>
              </a:lnSpc>
            </a:pPr>
            <a:r>
              <a:rPr lang="en-US" sz="9808" b="1" spc="-686">
                <a:solidFill>
                  <a:srgbClr val="000000"/>
                </a:solidFill>
                <a:latin typeface="Open Sauce Bold"/>
                <a:ea typeface="Open Sauce Bold"/>
                <a:cs typeface="Open Sauce Bold"/>
                <a:sym typeface="Open Sauce Bold"/>
              </a:rPr>
              <a:t>About us</a:t>
            </a:r>
          </a:p>
        </p:txBody>
      </p:sp>
      <p:grpSp>
        <p:nvGrpSpPr>
          <p:cNvPr id="12" name="Group 12"/>
          <p:cNvGrpSpPr/>
          <p:nvPr/>
        </p:nvGrpSpPr>
        <p:grpSpPr>
          <a:xfrm>
            <a:off x="3430688" y="6816101"/>
            <a:ext cx="8728857" cy="2240303"/>
            <a:chOff x="0" y="0"/>
            <a:chExt cx="2298958" cy="590039"/>
          </a:xfrm>
        </p:grpSpPr>
        <p:sp>
          <p:nvSpPr>
            <p:cNvPr id="13" name="Freeform 13"/>
            <p:cNvSpPr/>
            <p:nvPr/>
          </p:nvSpPr>
          <p:spPr>
            <a:xfrm>
              <a:off x="0" y="0"/>
              <a:ext cx="2298958" cy="590039"/>
            </a:xfrm>
            <a:custGeom>
              <a:avLst/>
              <a:gdLst/>
              <a:ahLst/>
              <a:cxnLst/>
              <a:rect l="l" t="t" r="r" b="b"/>
              <a:pathLst>
                <a:path w="2298958" h="590039">
                  <a:moveTo>
                    <a:pt x="19513" y="0"/>
                  </a:moveTo>
                  <a:lnTo>
                    <a:pt x="2279446" y="0"/>
                  </a:lnTo>
                  <a:cubicBezTo>
                    <a:pt x="2284621" y="0"/>
                    <a:pt x="2289584" y="2056"/>
                    <a:pt x="2293243" y="5715"/>
                  </a:cubicBezTo>
                  <a:cubicBezTo>
                    <a:pt x="2296902" y="9374"/>
                    <a:pt x="2298958" y="14337"/>
                    <a:pt x="2298958" y="19513"/>
                  </a:cubicBezTo>
                  <a:lnTo>
                    <a:pt x="2298958" y="570526"/>
                  </a:lnTo>
                  <a:cubicBezTo>
                    <a:pt x="2298958" y="575701"/>
                    <a:pt x="2296902" y="580664"/>
                    <a:pt x="2293243" y="584323"/>
                  </a:cubicBezTo>
                  <a:cubicBezTo>
                    <a:pt x="2289584" y="587983"/>
                    <a:pt x="2284621" y="590039"/>
                    <a:pt x="2279446" y="590039"/>
                  </a:cubicBezTo>
                  <a:lnTo>
                    <a:pt x="19513" y="590039"/>
                  </a:lnTo>
                  <a:cubicBezTo>
                    <a:pt x="8736" y="590039"/>
                    <a:pt x="0" y="581303"/>
                    <a:pt x="0" y="570526"/>
                  </a:cubicBezTo>
                  <a:lnTo>
                    <a:pt x="0" y="19513"/>
                  </a:lnTo>
                  <a:cubicBezTo>
                    <a:pt x="0" y="14337"/>
                    <a:pt x="2056" y="9374"/>
                    <a:pt x="5715" y="5715"/>
                  </a:cubicBezTo>
                  <a:cubicBezTo>
                    <a:pt x="9374" y="2056"/>
                    <a:pt x="14337" y="0"/>
                    <a:pt x="19513" y="0"/>
                  </a:cubicBezTo>
                  <a:close/>
                </a:path>
              </a:pathLst>
            </a:custGeom>
            <a:solidFill>
              <a:srgbClr val="1CDAFF"/>
            </a:solidFill>
          </p:spPr>
        </p:sp>
        <p:sp>
          <p:nvSpPr>
            <p:cNvPr id="14" name="TextBox 14"/>
            <p:cNvSpPr txBox="1"/>
            <p:nvPr/>
          </p:nvSpPr>
          <p:spPr>
            <a:xfrm>
              <a:off x="0" y="-38100"/>
              <a:ext cx="2298958" cy="628139"/>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296541" y="8571620"/>
            <a:ext cx="1766866" cy="969568"/>
          </a:xfrm>
          <a:custGeom>
            <a:avLst/>
            <a:gdLst/>
            <a:ahLst/>
            <a:cxnLst/>
            <a:rect l="l" t="t" r="r" b="b"/>
            <a:pathLst>
              <a:path w="1766866" h="969568">
                <a:moveTo>
                  <a:pt x="0" y="0"/>
                </a:moveTo>
                <a:lnTo>
                  <a:pt x="1766867" y="0"/>
                </a:lnTo>
                <a:lnTo>
                  <a:pt x="1766867"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8915331" y="1034117"/>
            <a:ext cx="1766866" cy="969568"/>
          </a:xfrm>
          <a:custGeom>
            <a:avLst/>
            <a:gdLst/>
            <a:ahLst/>
            <a:cxnLst/>
            <a:rect l="l" t="t" r="r" b="b"/>
            <a:pathLst>
              <a:path w="1766866" h="969568">
                <a:moveTo>
                  <a:pt x="0" y="0"/>
                </a:moveTo>
                <a:lnTo>
                  <a:pt x="1766866" y="0"/>
                </a:lnTo>
                <a:lnTo>
                  <a:pt x="1766866"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7" name="Group 17"/>
          <p:cNvGrpSpPr/>
          <p:nvPr/>
        </p:nvGrpSpPr>
        <p:grpSpPr>
          <a:xfrm>
            <a:off x="-1086669" y="6262692"/>
            <a:ext cx="1673561" cy="1673561"/>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72F0">
                    <a:alpha val="100000"/>
                  </a:srgbClr>
                </a:gs>
                <a:gs pos="100000">
                  <a:srgbClr val="1CDAFF">
                    <a:alpha val="100000"/>
                  </a:srgbClr>
                </a:gs>
              </a:gsLst>
              <a:lin ang="5400000"/>
            </a:gra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6955556" y="9608854"/>
            <a:ext cx="2843208" cy="284320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72F0">
                    <a:alpha val="100000"/>
                  </a:srgbClr>
                </a:gs>
                <a:gs pos="100000">
                  <a:srgbClr val="1CDAFF">
                    <a:alpha val="100000"/>
                  </a:srgbClr>
                </a:gs>
              </a:gsLst>
              <a:lin ang="5400000"/>
            </a:gra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3" name="Freeform 23"/>
          <p:cNvSpPr/>
          <p:nvPr/>
        </p:nvSpPr>
        <p:spPr>
          <a:xfrm rot="2599173">
            <a:off x="5895202" y="2126596"/>
            <a:ext cx="565249" cy="521089"/>
          </a:xfrm>
          <a:custGeom>
            <a:avLst/>
            <a:gdLst/>
            <a:ahLst/>
            <a:cxnLst/>
            <a:rect l="l" t="t" r="r" b="b"/>
            <a:pathLst>
              <a:path w="565249" h="521089">
                <a:moveTo>
                  <a:pt x="0" y="0"/>
                </a:moveTo>
                <a:lnTo>
                  <a:pt x="565249" y="0"/>
                </a:lnTo>
                <a:lnTo>
                  <a:pt x="565249" y="521089"/>
                </a:lnTo>
                <a:lnTo>
                  <a:pt x="0" y="521089"/>
                </a:lnTo>
                <a:lnTo>
                  <a:pt x="0" y="0"/>
                </a:lnTo>
                <a:close/>
              </a:path>
            </a:pathLst>
          </a:custGeom>
          <a:blipFill>
            <a:blip r:embed="rId7">
              <a:extLst>
                <a:ext uri="{96DAC541-7B7A-43D3-8B79-37D633B846F1}">
                  <asvg:svgBlip xmlns:asvg="http://schemas.microsoft.com/office/drawing/2016/SVG/main" r:embed="rId8"/>
                </a:ext>
              </a:extLst>
            </a:blip>
            <a:stretch>
              <a:fillRect l="-31484" t="-39236" r="-39297" b="-46019"/>
            </a:stretch>
          </a:blipFill>
        </p:spPr>
      </p:sp>
      <p:sp>
        <p:nvSpPr>
          <p:cNvPr id="24" name="TextBox 24"/>
          <p:cNvSpPr txBox="1"/>
          <p:nvPr/>
        </p:nvSpPr>
        <p:spPr>
          <a:xfrm>
            <a:off x="1028700" y="4095047"/>
            <a:ext cx="8115300" cy="2111374"/>
          </a:xfrm>
          <a:prstGeom prst="rect">
            <a:avLst/>
          </a:prstGeom>
        </p:spPr>
        <p:txBody>
          <a:bodyPr lIns="0" tIns="0" rIns="0" bIns="0" rtlCol="0" anchor="t">
            <a:spAutoFit/>
          </a:bodyPr>
          <a:lstStyle/>
          <a:p>
            <a:pPr algn="ctr">
              <a:lnSpc>
                <a:spcPts val="2800"/>
              </a:lnSpc>
            </a:pPr>
            <a:r>
              <a:rPr lang="en-US" sz="2000">
                <a:solidFill>
                  <a:srgbClr val="000000"/>
                </a:solidFill>
                <a:latin typeface="Open Sauce"/>
                <a:ea typeface="Open Sauce"/>
                <a:cs typeface="Open Sauce"/>
                <a:sym typeface="Open Sauce"/>
              </a:rPr>
              <a:t>At AI Chest Cancer Assistant, we are dedicated to revolutionizing the way individuals and healthcare providers approach breast cancer detection, diagnosis, and care. Our platform leverages the latest advancements in artificial intelligence and machine learning to provide accurate, reliable, and timely support throughout every stage of the breast cancer journey.</a:t>
            </a:r>
          </a:p>
        </p:txBody>
      </p:sp>
      <p:sp>
        <p:nvSpPr>
          <p:cNvPr id="25" name="TextBox 25"/>
          <p:cNvSpPr txBox="1"/>
          <p:nvPr/>
        </p:nvSpPr>
        <p:spPr>
          <a:xfrm>
            <a:off x="3789131" y="7024684"/>
            <a:ext cx="8011970" cy="2506979"/>
          </a:xfrm>
          <a:prstGeom prst="rect">
            <a:avLst/>
          </a:prstGeom>
        </p:spPr>
        <p:txBody>
          <a:bodyPr lIns="0" tIns="0" rIns="0" bIns="0" rtlCol="0" anchor="t">
            <a:spAutoFit/>
          </a:bodyPr>
          <a:lstStyle/>
          <a:p>
            <a:pPr algn="ctr">
              <a:lnSpc>
                <a:spcPts val="2520"/>
              </a:lnSpc>
            </a:pPr>
            <a:r>
              <a:rPr lang="en-US" sz="1800">
                <a:solidFill>
                  <a:srgbClr val="000000"/>
                </a:solidFill>
                <a:latin typeface="Open Sauce"/>
                <a:ea typeface="Open Sauce"/>
                <a:cs typeface="Open Sauce"/>
                <a:sym typeface="Open Sauce"/>
              </a:rPr>
              <a:t>Our mission is to empower patients and clinicians with innovative tools that enhance early detection, personalize treatment options, and streamline the monitoring process. With cutting-edge technology at its core, the AI Chest Cancer Assistant helps interpret complex imaging data, detect potential abnormalities, and provide actionable insights that can lead to better outcomes.</a:t>
            </a:r>
          </a:p>
          <a:p>
            <a:pPr algn="ctr">
              <a:lnSpc>
                <a:spcPts val="2520"/>
              </a:lnSpc>
            </a:pPr>
            <a:endParaRPr lang="en-US" sz="1800">
              <a:solidFill>
                <a:srgbClr val="000000"/>
              </a:solidFill>
              <a:latin typeface="Open Sauce"/>
              <a:ea typeface="Open Sauce"/>
              <a:cs typeface="Open Sauce"/>
              <a:sym typeface="Open Sauce"/>
            </a:endParaRPr>
          </a:p>
          <a:p>
            <a:pPr algn="ctr">
              <a:lnSpc>
                <a:spcPts val="2520"/>
              </a:lnSpc>
            </a:pPr>
            <a:endParaRPr lang="en-US" sz="1800">
              <a:solidFill>
                <a:srgbClr val="000000"/>
              </a:solidFill>
              <a:latin typeface="Open Sauce"/>
              <a:ea typeface="Open Sauce"/>
              <a:cs typeface="Open Sauce"/>
              <a:sym typeface="Open Sau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7986" y="1034117"/>
            <a:ext cx="441626" cy="463538"/>
          </a:xfrm>
          <a:custGeom>
            <a:avLst/>
            <a:gdLst/>
            <a:ahLst/>
            <a:cxnLst/>
            <a:rect l="l" t="t" r="r" b="b"/>
            <a:pathLst>
              <a:path w="441626" h="463538">
                <a:moveTo>
                  <a:pt x="0" y="0"/>
                </a:moveTo>
                <a:lnTo>
                  <a:pt x="441625" y="0"/>
                </a:lnTo>
                <a:lnTo>
                  <a:pt x="441625" y="463539"/>
                </a:lnTo>
                <a:lnTo>
                  <a:pt x="0" y="4635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457712" y="-1307820"/>
            <a:ext cx="5051305" cy="12844173"/>
            <a:chOff x="0" y="0"/>
            <a:chExt cx="1330385" cy="3382827"/>
          </a:xfrm>
        </p:grpSpPr>
        <p:sp>
          <p:nvSpPr>
            <p:cNvPr id="4" name="Freeform 4"/>
            <p:cNvSpPr/>
            <p:nvPr/>
          </p:nvSpPr>
          <p:spPr>
            <a:xfrm>
              <a:off x="0" y="0"/>
              <a:ext cx="1330385" cy="3382827"/>
            </a:xfrm>
            <a:custGeom>
              <a:avLst/>
              <a:gdLst/>
              <a:ahLst/>
              <a:cxnLst/>
              <a:rect l="l" t="t" r="r" b="b"/>
              <a:pathLst>
                <a:path w="1330385" h="3382827">
                  <a:moveTo>
                    <a:pt x="78166" y="0"/>
                  </a:moveTo>
                  <a:lnTo>
                    <a:pt x="1252219" y="0"/>
                  </a:lnTo>
                  <a:cubicBezTo>
                    <a:pt x="1272950" y="0"/>
                    <a:pt x="1292832" y="8235"/>
                    <a:pt x="1307491" y="22894"/>
                  </a:cubicBezTo>
                  <a:cubicBezTo>
                    <a:pt x="1322150" y="37553"/>
                    <a:pt x="1330385" y="57435"/>
                    <a:pt x="1330385" y="78166"/>
                  </a:cubicBezTo>
                  <a:lnTo>
                    <a:pt x="1330385" y="3304662"/>
                  </a:lnTo>
                  <a:cubicBezTo>
                    <a:pt x="1330385" y="3325392"/>
                    <a:pt x="1322150" y="3345274"/>
                    <a:pt x="1307491" y="3359933"/>
                  </a:cubicBezTo>
                  <a:cubicBezTo>
                    <a:pt x="1292832" y="3374592"/>
                    <a:pt x="1272950" y="3382827"/>
                    <a:pt x="1252219" y="3382827"/>
                  </a:cubicBezTo>
                  <a:lnTo>
                    <a:pt x="78166" y="3382827"/>
                  </a:lnTo>
                  <a:cubicBezTo>
                    <a:pt x="57435" y="3382827"/>
                    <a:pt x="37553" y="3374592"/>
                    <a:pt x="22894" y="3359933"/>
                  </a:cubicBezTo>
                  <a:cubicBezTo>
                    <a:pt x="8235" y="3345274"/>
                    <a:pt x="0" y="3325392"/>
                    <a:pt x="0" y="3304662"/>
                  </a:cubicBezTo>
                  <a:lnTo>
                    <a:pt x="0" y="78166"/>
                  </a:lnTo>
                  <a:cubicBezTo>
                    <a:pt x="0" y="57435"/>
                    <a:pt x="8235" y="37553"/>
                    <a:pt x="22894" y="22894"/>
                  </a:cubicBezTo>
                  <a:cubicBezTo>
                    <a:pt x="37553" y="8235"/>
                    <a:pt x="57435" y="0"/>
                    <a:pt x="78166" y="0"/>
                  </a:cubicBezTo>
                  <a:close/>
                </a:path>
              </a:pathLst>
            </a:custGeom>
            <a:solidFill>
              <a:srgbClr val="3972F0"/>
            </a:solidFill>
          </p:spPr>
        </p:sp>
        <p:sp>
          <p:nvSpPr>
            <p:cNvPr id="5" name="TextBox 5"/>
            <p:cNvSpPr txBox="1"/>
            <p:nvPr/>
          </p:nvSpPr>
          <p:spPr>
            <a:xfrm>
              <a:off x="0" y="-38100"/>
              <a:ext cx="1330385" cy="342092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803348" y="842233"/>
            <a:ext cx="1673561" cy="167356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72F0">
                    <a:alpha val="100000"/>
                  </a:srgbClr>
                </a:gs>
                <a:gs pos="100000">
                  <a:srgbClr val="1CDAFF">
                    <a:alpha val="100000"/>
                  </a:srgbClr>
                </a:gs>
              </a:gsLst>
              <a:lin ang="5400000"/>
            </a:gra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9539320" y="3050379"/>
            <a:ext cx="7396725" cy="5747149"/>
            <a:chOff x="0" y="0"/>
            <a:chExt cx="6350000" cy="4933858"/>
          </a:xfrm>
        </p:grpSpPr>
        <p:sp>
          <p:nvSpPr>
            <p:cNvPr id="10" name="Freeform 10"/>
            <p:cNvSpPr/>
            <p:nvPr/>
          </p:nvSpPr>
          <p:spPr>
            <a:xfrm>
              <a:off x="0" y="0"/>
              <a:ext cx="6350000" cy="4933858"/>
            </a:xfrm>
            <a:custGeom>
              <a:avLst/>
              <a:gdLst/>
              <a:ahLst/>
              <a:cxnLst/>
              <a:rect l="l" t="t" r="r" b="b"/>
              <a:pathLst>
                <a:path w="6350000" h="4933858">
                  <a:moveTo>
                    <a:pt x="6209030" y="0"/>
                  </a:moveTo>
                  <a:lnTo>
                    <a:pt x="140970" y="0"/>
                  </a:lnTo>
                  <a:cubicBezTo>
                    <a:pt x="63500" y="0"/>
                    <a:pt x="0" y="92169"/>
                    <a:pt x="0" y="205029"/>
                  </a:cubicBezTo>
                  <a:lnTo>
                    <a:pt x="0" y="4728830"/>
                  </a:lnTo>
                  <a:cubicBezTo>
                    <a:pt x="0" y="4841689"/>
                    <a:pt x="63500" y="4933858"/>
                    <a:pt x="140970" y="4933858"/>
                  </a:cubicBezTo>
                  <a:lnTo>
                    <a:pt x="6209030" y="4933858"/>
                  </a:lnTo>
                  <a:cubicBezTo>
                    <a:pt x="6286500" y="4933858"/>
                    <a:pt x="6350000" y="4841689"/>
                    <a:pt x="6350000" y="4728830"/>
                  </a:cubicBezTo>
                  <a:lnTo>
                    <a:pt x="6350000" y="205029"/>
                  </a:lnTo>
                  <a:cubicBezTo>
                    <a:pt x="6350000" y="92169"/>
                    <a:pt x="6286500" y="0"/>
                    <a:pt x="6209030" y="0"/>
                  </a:cubicBezTo>
                  <a:close/>
                </a:path>
              </a:pathLst>
            </a:custGeom>
            <a:blipFill>
              <a:blip r:embed="rId4"/>
              <a:stretch>
                <a:fillRect l="-19065" r="-19065"/>
              </a:stretch>
            </a:blipFill>
          </p:spPr>
        </p:sp>
      </p:grpSp>
      <p:sp>
        <p:nvSpPr>
          <p:cNvPr id="11" name="TextBox 11"/>
          <p:cNvSpPr txBox="1"/>
          <p:nvPr/>
        </p:nvSpPr>
        <p:spPr>
          <a:xfrm>
            <a:off x="1759911" y="1804374"/>
            <a:ext cx="5342623" cy="2171008"/>
          </a:xfrm>
          <a:prstGeom prst="rect">
            <a:avLst/>
          </a:prstGeom>
        </p:spPr>
        <p:txBody>
          <a:bodyPr lIns="0" tIns="0" rIns="0" bIns="0" rtlCol="0" anchor="t">
            <a:spAutoFit/>
          </a:bodyPr>
          <a:lstStyle/>
          <a:p>
            <a:pPr algn="l">
              <a:lnSpc>
                <a:spcPts val="8562"/>
              </a:lnSpc>
            </a:pPr>
            <a:r>
              <a:rPr lang="en-US" sz="7318" b="1" spc="-512">
                <a:solidFill>
                  <a:srgbClr val="000000"/>
                </a:solidFill>
                <a:latin typeface="Open Sauce Bold"/>
                <a:ea typeface="Open Sauce Bold"/>
                <a:cs typeface="Open Sauce Bold"/>
                <a:sym typeface="Open Sauce Bold"/>
              </a:rPr>
              <a:t>Problem Statement</a:t>
            </a:r>
          </a:p>
        </p:txBody>
      </p:sp>
      <p:sp>
        <p:nvSpPr>
          <p:cNvPr id="12" name="Freeform 12"/>
          <p:cNvSpPr/>
          <p:nvPr/>
        </p:nvSpPr>
        <p:spPr>
          <a:xfrm>
            <a:off x="-168881" y="1679013"/>
            <a:ext cx="1766866" cy="969568"/>
          </a:xfrm>
          <a:custGeom>
            <a:avLst/>
            <a:gdLst/>
            <a:ahLst/>
            <a:cxnLst/>
            <a:rect l="l" t="t" r="r" b="b"/>
            <a:pathLst>
              <a:path w="1766866" h="969568">
                <a:moveTo>
                  <a:pt x="0" y="0"/>
                </a:moveTo>
                <a:lnTo>
                  <a:pt x="1766867" y="0"/>
                </a:lnTo>
                <a:lnTo>
                  <a:pt x="1766867"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15690846" y="9035021"/>
            <a:ext cx="1568454" cy="860689"/>
          </a:xfrm>
          <a:custGeom>
            <a:avLst/>
            <a:gdLst/>
            <a:ahLst/>
            <a:cxnLst/>
            <a:rect l="l" t="t" r="r" b="b"/>
            <a:pathLst>
              <a:path w="1568454" h="860689">
                <a:moveTo>
                  <a:pt x="0" y="0"/>
                </a:moveTo>
                <a:lnTo>
                  <a:pt x="1568454" y="0"/>
                </a:lnTo>
                <a:lnTo>
                  <a:pt x="1568454" y="860689"/>
                </a:lnTo>
                <a:lnTo>
                  <a:pt x="0" y="86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4" name="Group 14"/>
          <p:cNvGrpSpPr/>
          <p:nvPr/>
        </p:nvGrpSpPr>
        <p:grpSpPr>
          <a:xfrm>
            <a:off x="-1303593" y="8797527"/>
            <a:ext cx="3122391" cy="312239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72F0">
                    <a:alpha val="100000"/>
                  </a:srgbClr>
                </a:gs>
                <a:gs pos="100000">
                  <a:srgbClr val="1CDAFF">
                    <a:alpha val="100000"/>
                  </a:srgbClr>
                </a:gs>
              </a:gsLst>
              <a:lin ang="5400000"/>
            </a:gra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5115584" y="1775799"/>
            <a:ext cx="1977186" cy="197718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rot="2599173">
            <a:off x="15948778" y="8540487"/>
            <a:ext cx="630036" cy="580815"/>
          </a:xfrm>
          <a:custGeom>
            <a:avLst/>
            <a:gdLst/>
            <a:ahLst/>
            <a:cxnLst/>
            <a:rect l="l" t="t" r="r" b="b"/>
            <a:pathLst>
              <a:path w="630036" h="580815">
                <a:moveTo>
                  <a:pt x="0" y="0"/>
                </a:moveTo>
                <a:lnTo>
                  <a:pt x="630036" y="0"/>
                </a:lnTo>
                <a:lnTo>
                  <a:pt x="630036" y="580814"/>
                </a:lnTo>
                <a:lnTo>
                  <a:pt x="0" y="580814"/>
                </a:lnTo>
                <a:lnTo>
                  <a:pt x="0" y="0"/>
                </a:lnTo>
                <a:close/>
              </a:path>
            </a:pathLst>
          </a:custGeom>
          <a:blipFill>
            <a:blip r:embed="rId7">
              <a:extLst>
                <a:ext uri="{96DAC541-7B7A-43D3-8B79-37D633B846F1}">
                  <asvg:svgBlip xmlns:asvg="http://schemas.microsoft.com/office/drawing/2016/SVG/main" r:embed="rId8"/>
                </a:ext>
              </a:extLst>
            </a:blip>
            <a:stretch>
              <a:fillRect l="-31484" t="-39236" r="-39297" b="-46019"/>
            </a:stretch>
          </a:blipFill>
        </p:spPr>
      </p:sp>
      <p:sp>
        <p:nvSpPr>
          <p:cNvPr id="21" name="Freeform 21"/>
          <p:cNvSpPr/>
          <p:nvPr/>
        </p:nvSpPr>
        <p:spPr>
          <a:xfrm rot="2599173">
            <a:off x="6329393" y="2613196"/>
            <a:ext cx="517978" cy="477511"/>
          </a:xfrm>
          <a:custGeom>
            <a:avLst/>
            <a:gdLst/>
            <a:ahLst/>
            <a:cxnLst/>
            <a:rect l="l" t="t" r="r" b="b"/>
            <a:pathLst>
              <a:path w="517978" h="477511">
                <a:moveTo>
                  <a:pt x="0" y="0"/>
                </a:moveTo>
                <a:lnTo>
                  <a:pt x="517978" y="0"/>
                </a:lnTo>
                <a:lnTo>
                  <a:pt x="517978" y="477511"/>
                </a:lnTo>
                <a:lnTo>
                  <a:pt x="0" y="477511"/>
                </a:lnTo>
                <a:lnTo>
                  <a:pt x="0" y="0"/>
                </a:lnTo>
                <a:close/>
              </a:path>
            </a:pathLst>
          </a:custGeom>
          <a:blipFill>
            <a:blip r:embed="rId7">
              <a:extLst>
                <a:ext uri="{96DAC541-7B7A-43D3-8B79-37D633B846F1}">
                  <asvg:svgBlip xmlns:asvg="http://schemas.microsoft.com/office/drawing/2016/SVG/main" r:embed="rId8"/>
                </a:ext>
              </a:extLst>
            </a:blip>
            <a:stretch>
              <a:fillRect l="-31484" t="-39236" r="-39297" b="-46019"/>
            </a:stretch>
          </a:blipFill>
        </p:spPr>
      </p:sp>
      <p:sp>
        <p:nvSpPr>
          <p:cNvPr id="22" name="TextBox 22"/>
          <p:cNvSpPr txBox="1"/>
          <p:nvPr/>
        </p:nvSpPr>
        <p:spPr>
          <a:xfrm>
            <a:off x="1597986" y="4209290"/>
            <a:ext cx="6541162" cy="3609925"/>
          </a:xfrm>
          <a:prstGeom prst="rect">
            <a:avLst/>
          </a:prstGeom>
        </p:spPr>
        <p:txBody>
          <a:bodyPr lIns="0" tIns="0" rIns="0" bIns="0" rtlCol="0" anchor="t">
            <a:spAutoFit/>
          </a:bodyPr>
          <a:lstStyle/>
          <a:p>
            <a:pPr algn="l">
              <a:lnSpc>
                <a:spcPts val="3645"/>
              </a:lnSpc>
            </a:pPr>
            <a:r>
              <a:rPr lang="en-US" sz="2604">
                <a:solidFill>
                  <a:srgbClr val="000000"/>
                </a:solidFill>
                <a:latin typeface="Open Sauce"/>
                <a:ea typeface="Open Sauce"/>
                <a:cs typeface="Open Sauce"/>
                <a:sym typeface="Open Sauce"/>
              </a:rPr>
              <a:t>Obtaining large, high-quality datasets of medical images (mammograms, ultrasounds, MRIs) and patient records is crucial for training AI models. However, medical data is often fragmented across different systems and may vary in quality, making it difficult to collect and standardize.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648350" y="721476"/>
            <a:ext cx="2138034" cy="213803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717367" y="-1278586"/>
            <a:ext cx="10281391" cy="12844173"/>
            <a:chOff x="0" y="0"/>
            <a:chExt cx="2707856" cy="3382827"/>
          </a:xfrm>
        </p:grpSpPr>
        <p:sp>
          <p:nvSpPr>
            <p:cNvPr id="6" name="Freeform 6"/>
            <p:cNvSpPr/>
            <p:nvPr/>
          </p:nvSpPr>
          <p:spPr>
            <a:xfrm>
              <a:off x="0" y="0"/>
              <a:ext cx="2707856" cy="3382827"/>
            </a:xfrm>
            <a:custGeom>
              <a:avLst/>
              <a:gdLst/>
              <a:ahLst/>
              <a:cxnLst/>
              <a:rect l="l" t="t" r="r" b="b"/>
              <a:pathLst>
                <a:path w="2707856" h="3382827">
                  <a:moveTo>
                    <a:pt x="38403" y="0"/>
                  </a:moveTo>
                  <a:lnTo>
                    <a:pt x="2669453" y="0"/>
                  </a:lnTo>
                  <a:cubicBezTo>
                    <a:pt x="2679638" y="0"/>
                    <a:pt x="2689406" y="4046"/>
                    <a:pt x="2696608" y="11248"/>
                  </a:cubicBezTo>
                  <a:cubicBezTo>
                    <a:pt x="2703810" y="18450"/>
                    <a:pt x="2707856" y="28218"/>
                    <a:pt x="2707856" y="38403"/>
                  </a:cubicBezTo>
                  <a:lnTo>
                    <a:pt x="2707856" y="3344424"/>
                  </a:lnTo>
                  <a:cubicBezTo>
                    <a:pt x="2707856" y="3354609"/>
                    <a:pt x="2703810" y="3364377"/>
                    <a:pt x="2696608" y="3371579"/>
                  </a:cubicBezTo>
                  <a:cubicBezTo>
                    <a:pt x="2689406" y="3378781"/>
                    <a:pt x="2679638" y="3382827"/>
                    <a:pt x="2669453" y="3382827"/>
                  </a:cubicBezTo>
                  <a:lnTo>
                    <a:pt x="38403" y="3382827"/>
                  </a:lnTo>
                  <a:cubicBezTo>
                    <a:pt x="28218" y="3382827"/>
                    <a:pt x="18450" y="3378781"/>
                    <a:pt x="11248" y="3371579"/>
                  </a:cubicBezTo>
                  <a:cubicBezTo>
                    <a:pt x="4046" y="3364377"/>
                    <a:pt x="0" y="3354609"/>
                    <a:pt x="0" y="3344424"/>
                  </a:cubicBezTo>
                  <a:lnTo>
                    <a:pt x="0" y="38403"/>
                  </a:lnTo>
                  <a:cubicBezTo>
                    <a:pt x="0" y="28218"/>
                    <a:pt x="4046" y="18450"/>
                    <a:pt x="11248" y="11248"/>
                  </a:cubicBezTo>
                  <a:cubicBezTo>
                    <a:pt x="18450" y="4046"/>
                    <a:pt x="28218" y="0"/>
                    <a:pt x="38403" y="0"/>
                  </a:cubicBezTo>
                  <a:close/>
                </a:path>
              </a:pathLst>
            </a:custGeom>
            <a:gradFill rotWithShape="1">
              <a:gsLst>
                <a:gs pos="0">
                  <a:srgbClr val="3972F0">
                    <a:alpha val="100000"/>
                  </a:srgbClr>
                </a:gs>
                <a:gs pos="100000">
                  <a:srgbClr val="1CDAFF">
                    <a:alpha val="100000"/>
                  </a:srgbClr>
                </a:gs>
              </a:gsLst>
              <a:lin ang="5400000"/>
            </a:gradFill>
          </p:spPr>
        </p:sp>
        <p:sp>
          <p:nvSpPr>
            <p:cNvPr id="7" name="TextBox 7"/>
            <p:cNvSpPr txBox="1"/>
            <p:nvPr/>
          </p:nvSpPr>
          <p:spPr>
            <a:xfrm>
              <a:off x="0" y="-38100"/>
              <a:ext cx="2707856" cy="342092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28700" y="1034117"/>
            <a:ext cx="441626" cy="463538"/>
          </a:xfrm>
          <a:custGeom>
            <a:avLst/>
            <a:gdLst/>
            <a:ahLst/>
            <a:cxnLst/>
            <a:rect l="l" t="t" r="r" b="b"/>
            <a:pathLst>
              <a:path w="441626" h="463538">
                <a:moveTo>
                  <a:pt x="0" y="0"/>
                </a:moveTo>
                <a:lnTo>
                  <a:pt x="441626" y="0"/>
                </a:lnTo>
                <a:lnTo>
                  <a:pt x="441626" y="463539"/>
                </a:lnTo>
                <a:lnTo>
                  <a:pt x="0" y="4635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597986" y="3534722"/>
            <a:ext cx="7546014" cy="4677503"/>
            <a:chOff x="0" y="0"/>
            <a:chExt cx="1987428" cy="1231935"/>
          </a:xfrm>
        </p:grpSpPr>
        <p:sp>
          <p:nvSpPr>
            <p:cNvPr id="10" name="Freeform 10"/>
            <p:cNvSpPr/>
            <p:nvPr/>
          </p:nvSpPr>
          <p:spPr>
            <a:xfrm>
              <a:off x="0" y="0"/>
              <a:ext cx="1987428" cy="1231935"/>
            </a:xfrm>
            <a:custGeom>
              <a:avLst/>
              <a:gdLst/>
              <a:ahLst/>
              <a:cxnLst/>
              <a:rect l="l" t="t" r="r" b="b"/>
              <a:pathLst>
                <a:path w="1987428" h="1231935">
                  <a:moveTo>
                    <a:pt x="22571" y="0"/>
                  </a:moveTo>
                  <a:lnTo>
                    <a:pt x="1964857" y="0"/>
                  </a:lnTo>
                  <a:cubicBezTo>
                    <a:pt x="1977322" y="0"/>
                    <a:pt x="1987428" y="10105"/>
                    <a:pt x="1987428" y="22571"/>
                  </a:cubicBezTo>
                  <a:lnTo>
                    <a:pt x="1987428" y="1209364"/>
                  </a:lnTo>
                  <a:cubicBezTo>
                    <a:pt x="1987428" y="1215350"/>
                    <a:pt x="1985050" y="1221091"/>
                    <a:pt x="1980817" y="1225324"/>
                  </a:cubicBezTo>
                  <a:cubicBezTo>
                    <a:pt x="1976584" y="1229557"/>
                    <a:pt x="1970843" y="1231935"/>
                    <a:pt x="1964857" y="1231935"/>
                  </a:cubicBezTo>
                  <a:lnTo>
                    <a:pt x="22571" y="1231935"/>
                  </a:lnTo>
                  <a:cubicBezTo>
                    <a:pt x="16585" y="1231935"/>
                    <a:pt x="10844" y="1229557"/>
                    <a:pt x="6611" y="1225324"/>
                  </a:cubicBezTo>
                  <a:cubicBezTo>
                    <a:pt x="2378" y="1221091"/>
                    <a:pt x="0" y="1215350"/>
                    <a:pt x="0" y="1209364"/>
                  </a:cubicBezTo>
                  <a:lnTo>
                    <a:pt x="0" y="22571"/>
                  </a:lnTo>
                  <a:cubicBezTo>
                    <a:pt x="0" y="16585"/>
                    <a:pt x="2378" y="10844"/>
                    <a:pt x="6611" y="6611"/>
                  </a:cubicBezTo>
                  <a:cubicBezTo>
                    <a:pt x="10844" y="2378"/>
                    <a:pt x="16585" y="0"/>
                    <a:pt x="22571" y="0"/>
                  </a:cubicBezTo>
                  <a:close/>
                </a:path>
              </a:pathLst>
            </a:custGeom>
            <a:solidFill>
              <a:srgbClr val="F1F1F1"/>
            </a:solidFill>
          </p:spPr>
        </p:sp>
        <p:sp>
          <p:nvSpPr>
            <p:cNvPr id="11" name="TextBox 11"/>
            <p:cNvSpPr txBox="1"/>
            <p:nvPr/>
          </p:nvSpPr>
          <p:spPr>
            <a:xfrm>
              <a:off x="0" y="-381000"/>
              <a:ext cx="1987428" cy="1612935"/>
            </a:xfrm>
            <a:prstGeom prst="rect">
              <a:avLst/>
            </a:prstGeom>
          </p:spPr>
          <p:txBody>
            <a:bodyPr lIns="50800" tIns="50800" rIns="50800" bIns="50800" rtlCol="0" anchor="ctr"/>
            <a:lstStyle/>
            <a:p>
              <a:pPr marL="841999" lvl="1" indent="-420999" algn="l">
                <a:lnSpc>
                  <a:spcPts val="8657"/>
                </a:lnSpc>
                <a:buFont typeface="Arial"/>
                <a:buChar char="•"/>
              </a:pPr>
              <a:r>
                <a:rPr lang="en-US" sz="3899">
                  <a:solidFill>
                    <a:srgbClr val="000000"/>
                  </a:solidFill>
                  <a:latin typeface="Canva Sans"/>
                  <a:ea typeface="Canva Sans"/>
                  <a:cs typeface="Canva Sans"/>
                  <a:sym typeface="Canva Sans"/>
                </a:rPr>
                <a:t>Python</a:t>
              </a:r>
            </a:p>
            <a:p>
              <a:pPr marL="841999" lvl="1" indent="-420999" algn="l">
                <a:lnSpc>
                  <a:spcPts val="8657"/>
                </a:lnSpc>
                <a:buFont typeface="Arial"/>
                <a:buChar char="•"/>
              </a:pPr>
              <a:r>
                <a:rPr lang="en-US" sz="3899">
                  <a:solidFill>
                    <a:srgbClr val="000000"/>
                  </a:solidFill>
                  <a:latin typeface="Canva Sans"/>
                  <a:ea typeface="Canva Sans"/>
                  <a:cs typeface="Canva Sans"/>
                  <a:sym typeface="Canva Sans"/>
                </a:rPr>
                <a:t>Streamlit</a:t>
              </a:r>
            </a:p>
            <a:p>
              <a:pPr marL="841999" lvl="1" indent="-420999" algn="l">
                <a:lnSpc>
                  <a:spcPts val="8657"/>
                </a:lnSpc>
                <a:buFont typeface="Arial"/>
                <a:buChar char="•"/>
              </a:pPr>
              <a:r>
                <a:rPr lang="en-US" sz="3899">
                  <a:solidFill>
                    <a:srgbClr val="000000"/>
                  </a:solidFill>
                  <a:latin typeface="Canva Sans"/>
                  <a:ea typeface="Canva Sans"/>
                  <a:cs typeface="Canva Sans"/>
                  <a:sym typeface="Canva Sans"/>
                </a:rPr>
                <a:t>Gemini Ai</a:t>
              </a:r>
            </a:p>
          </p:txBody>
        </p:sp>
      </p:grpSp>
      <p:grpSp>
        <p:nvGrpSpPr>
          <p:cNvPr id="12" name="Group 12"/>
          <p:cNvGrpSpPr/>
          <p:nvPr/>
        </p:nvGrpSpPr>
        <p:grpSpPr>
          <a:xfrm>
            <a:off x="-1086669" y="6262692"/>
            <a:ext cx="1673561" cy="167356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72F0">
                    <a:alpha val="100000"/>
                  </a:srgbClr>
                </a:gs>
                <a:gs pos="100000">
                  <a:srgbClr val="1CDAFF">
                    <a:alpha val="100000"/>
                  </a:srgbClr>
                </a:gs>
              </a:gsLst>
              <a:lin ang="5400000"/>
            </a:gra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7020776" y="528088"/>
            <a:ext cx="1766866" cy="969568"/>
          </a:xfrm>
          <a:custGeom>
            <a:avLst/>
            <a:gdLst/>
            <a:ahLst/>
            <a:cxnLst/>
            <a:rect l="l" t="t" r="r" b="b"/>
            <a:pathLst>
              <a:path w="1766866" h="969568">
                <a:moveTo>
                  <a:pt x="0" y="0"/>
                </a:moveTo>
                <a:lnTo>
                  <a:pt x="1766866" y="0"/>
                </a:lnTo>
                <a:lnTo>
                  <a:pt x="1766866" y="969568"/>
                </a:lnTo>
                <a:lnTo>
                  <a:pt x="0" y="9695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6" name="Group 16"/>
          <p:cNvGrpSpPr/>
          <p:nvPr/>
        </p:nvGrpSpPr>
        <p:grpSpPr>
          <a:xfrm>
            <a:off x="0" y="9828123"/>
            <a:ext cx="18288000" cy="12844173"/>
            <a:chOff x="0" y="0"/>
            <a:chExt cx="4816593" cy="3382827"/>
          </a:xfrm>
        </p:grpSpPr>
        <p:sp>
          <p:nvSpPr>
            <p:cNvPr id="17" name="Freeform 17"/>
            <p:cNvSpPr/>
            <p:nvPr/>
          </p:nvSpPr>
          <p:spPr>
            <a:xfrm>
              <a:off x="0" y="0"/>
              <a:ext cx="4816592" cy="3382827"/>
            </a:xfrm>
            <a:custGeom>
              <a:avLst/>
              <a:gdLst/>
              <a:ahLst/>
              <a:cxnLst/>
              <a:rect l="l" t="t" r="r" b="b"/>
              <a:pathLst>
                <a:path w="4816592" h="3382827">
                  <a:moveTo>
                    <a:pt x="21590" y="0"/>
                  </a:moveTo>
                  <a:lnTo>
                    <a:pt x="4795002" y="0"/>
                  </a:lnTo>
                  <a:cubicBezTo>
                    <a:pt x="4800728" y="0"/>
                    <a:pt x="4806220" y="2275"/>
                    <a:pt x="4810269" y="6324"/>
                  </a:cubicBezTo>
                  <a:cubicBezTo>
                    <a:pt x="4814318" y="10372"/>
                    <a:pt x="4816592" y="15864"/>
                    <a:pt x="4816592" y="21590"/>
                  </a:cubicBezTo>
                  <a:lnTo>
                    <a:pt x="4816592" y="3361237"/>
                  </a:lnTo>
                  <a:cubicBezTo>
                    <a:pt x="4816592" y="3366963"/>
                    <a:pt x="4814318" y="3372455"/>
                    <a:pt x="4810269" y="3376504"/>
                  </a:cubicBezTo>
                  <a:cubicBezTo>
                    <a:pt x="4806220" y="3380553"/>
                    <a:pt x="4800728" y="3382827"/>
                    <a:pt x="4795002" y="3382827"/>
                  </a:cubicBezTo>
                  <a:lnTo>
                    <a:pt x="21590" y="3382827"/>
                  </a:lnTo>
                  <a:cubicBezTo>
                    <a:pt x="9666" y="3382827"/>
                    <a:pt x="0" y="3373161"/>
                    <a:pt x="0" y="3361237"/>
                  </a:cubicBezTo>
                  <a:lnTo>
                    <a:pt x="0" y="21590"/>
                  </a:lnTo>
                  <a:cubicBezTo>
                    <a:pt x="0" y="9666"/>
                    <a:pt x="9666" y="0"/>
                    <a:pt x="21590" y="0"/>
                  </a:cubicBezTo>
                  <a:close/>
                </a:path>
              </a:pathLst>
            </a:custGeom>
            <a:solidFill>
              <a:srgbClr val="3972F0"/>
            </a:solidFill>
          </p:spPr>
        </p:sp>
        <p:sp>
          <p:nvSpPr>
            <p:cNvPr id="18" name="TextBox 18"/>
            <p:cNvSpPr txBox="1"/>
            <p:nvPr/>
          </p:nvSpPr>
          <p:spPr>
            <a:xfrm>
              <a:off x="0" y="-38100"/>
              <a:ext cx="4816593" cy="3420927"/>
            </a:xfrm>
            <a:prstGeom prst="rect">
              <a:avLst/>
            </a:prstGeom>
          </p:spPr>
          <p:txBody>
            <a:bodyPr lIns="50800" tIns="50800" rIns="50800" bIns="50800" rtlCol="0" anchor="ctr"/>
            <a:lstStyle/>
            <a:p>
              <a:pPr algn="ctr">
                <a:lnSpc>
                  <a:spcPts val="2659"/>
                </a:lnSpc>
              </a:pPr>
              <a:endParaRPr/>
            </a:p>
          </p:txBody>
        </p:sp>
      </p:grpSp>
      <p:sp>
        <p:nvSpPr>
          <p:cNvPr id="19" name="Freeform 19"/>
          <p:cNvSpPr/>
          <p:nvPr/>
        </p:nvSpPr>
        <p:spPr>
          <a:xfrm>
            <a:off x="366080" y="9171889"/>
            <a:ext cx="1766866" cy="969568"/>
          </a:xfrm>
          <a:custGeom>
            <a:avLst/>
            <a:gdLst/>
            <a:ahLst/>
            <a:cxnLst/>
            <a:rect l="l" t="t" r="r" b="b"/>
            <a:pathLst>
              <a:path w="1766866" h="969568">
                <a:moveTo>
                  <a:pt x="0" y="0"/>
                </a:moveTo>
                <a:lnTo>
                  <a:pt x="1766866" y="0"/>
                </a:lnTo>
                <a:lnTo>
                  <a:pt x="1766866" y="969568"/>
                </a:lnTo>
                <a:lnTo>
                  <a:pt x="0" y="9695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rot="2599173">
            <a:off x="9245747" y="2372133"/>
            <a:ext cx="565249" cy="521089"/>
          </a:xfrm>
          <a:custGeom>
            <a:avLst/>
            <a:gdLst/>
            <a:ahLst/>
            <a:cxnLst/>
            <a:rect l="l" t="t" r="r" b="b"/>
            <a:pathLst>
              <a:path w="565249" h="521089">
                <a:moveTo>
                  <a:pt x="0" y="0"/>
                </a:moveTo>
                <a:lnTo>
                  <a:pt x="565249" y="0"/>
                </a:lnTo>
                <a:lnTo>
                  <a:pt x="565249" y="521089"/>
                </a:lnTo>
                <a:lnTo>
                  <a:pt x="0" y="521089"/>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id="21" name="Freeform 21"/>
          <p:cNvSpPr/>
          <p:nvPr/>
        </p:nvSpPr>
        <p:spPr>
          <a:xfrm rot="2599173">
            <a:off x="424886" y="6042191"/>
            <a:ext cx="326694" cy="301171"/>
          </a:xfrm>
          <a:custGeom>
            <a:avLst/>
            <a:gdLst/>
            <a:ahLst/>
            <a:cxnLst/>
            <a:rect l="l" t="t" r="r" b="b"/>
            <a:pathLst>
              <a:path w="326694" h="301171">
                <a:moveTo>
                  <a:pt x="0" y="0"/>
                </a:moveTo>
                <a:lnTo>
                  <a:pt x="326693" y="0"/>
                </a:lnTo>
                <a:lnTo>
                  <a:pt x="326693" y="301171"/>
                </a:lnTo>
                <a:lnTo>
                  <a:pt x="0" y="301171"/>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id="22" name="Freeform 22"/>
          <p:cNvSpPr/>
          <p:nvPr/>
        </p:nvSpPr>
        <p:spPr>
          <a:xfrm>
            <a:off x="11503580" y="2249222"/>
            <a:ext cx="6053768" cy="6266580"/>
          </a:xfrm>
          <a:custGeom>
            <a:avLst/>
            <a:gdLst/>
            <a:ahLst/>
            <a:cxnLst/>
            <a:rect l="l" t="t" r="r" b="b"/>
            <a:pathLst>
              <a:path w="6053768" h="6266580">
                <a:moveTo>
                  <a:pt x="0" y="0"/>
                </a:moveTo>
                <a:lnTo>
                  <a:pt x="6053768" y="0"/>
                </a:lnTo>
                <a:lnTo>
                  <a:pt x="6053768" y="6266580"/>
                </a:lnTo>
                <a:lnTo>
                  <a:pt x="0" y="6266580"/>
                </a:lnTo>
                <a:lnTo>
                  <a:pt x="0" y="0"/>
                </a:lnTo>
                <a:close/>
              </a:path>
            </a:pathLst>
          </a:custGeom>
          <a:blipFill>
            <a:blip r:embed="rId10"/>
            <a:stretch>
              <a:fillRect l="-65624"/>
            </a:stretch>
          </a:blipFill>
        </p:spPr>
      </p:sp>
      <p:sp>
        <p:nvSpPr>
          <p:cNvPr id="23" name="TextBox 23"/>
          <p:cNvSpPr txBox="1"/>
          <p:nvPr/>
        </p:nvSpPr>
        <p:spPr>
          <a:xfrm>
            <a:off x="1597986" y="1944570"/>
            <a:ext cx="5425064" cy="1242865"/>
          </a:xfrm>
          <a:prstGeom prst="rect">
            <a:avLst/>
          </a:prstGeom>
        </p:spPr>
        <p:txBody>
          <a:bodyPr lIns="0" tIns="0" rIns="0" bIns="0" rtlCol="0" anchor="t">
            <a:spAutoFit/>
          </a:bodyPr>
          <a:lstStyle/>
          <a:p>
            <a:pPr algn="l">
              <a:lnSpc>
                <a:spcPts val="10245"/>
              </a:lnSpc>
            </a:pPr>
            <a:r>
              <a:rPr lang="en-US" sz="7318" b="1" spc="-512">
                <a:solidFill>
                  <a:srgbClr val="000000"/>
                </a:solidFill>
                <a:latin typeface="Open Sauce Bold"/>
                <a:ea typeface="Open Sauce Bold"/>
                <a:cs typeface="Open Sauce Bold"/>
                <a:sym typeface="Open Sauce Bold"/>
              </a:rPr>
              <a:t>Tech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34117"/>
            <a:ext cx="441626" cy="463538"/>
          </a:xfrm>
          <a:custGeom>
            <a:avLst/>
            <a:gdLst/>
            <a:ahLst/>
            <a:cxnLst/>
            <a:rect l="l" t="t" r="r" b="b"/>
            <a:pathLst>
              <a:path w="441626" h="463538">
                <a:moveTo>
                  <a:pt x="0" y="0"/>
                </a:moveTo>
                <a:lnTo>
                  <a:pt x="441626" y="0"/>
                </a:lnTo>
                <a:lnTo>
                  <a:pt x="441626" y="463539"/>
                </a:lnTo>
                <a:lnTo>
                  <a:pt x="0" y="4635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244132" y="938201"/>
            <a:ext cx="8015168" cy="801516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72F0">
                    <a:alpha val="100000"/>
                  </a:srgbClr>
                </a:gs>
                <a:gs pos="100000">
                  <a:srgbClr val="1CDAFF">
                    <a:alpha val="100000"/>
                  </a:srgbClr>
                </a:gs>
              </a:gsLst>
              <a:lin ang="5400000"/>
            </a:gra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a:grpSpLocks noChangeAspect="1"/>
          </p:cNvGrpSpPr>
          <p:nvPr/>
        </p:nvGrpSpPr>
        <p:grpSpPr>
          <a:xfrm rot="379905">
            <a:off x="9842765" y="1263178"/>
            <a:ext cx="6617639" cy="13094135"/>
            <a:chOff x="0" y="0"/>
            <a:chExt cx="2620010" cy="5184140"/>
          </a:xfrm>
        </p:grpSpPr>
        <p:sp>
          <p:nvSpPr>
            <p:cNvPr id="7" name="Freeform 7"/>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8" name="Freeform 8"/>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3641" r="-63067"/>
              </a:stretch>
            </a:blipFill>
          </p:spPr>
        </p:sp>
        <p:sp>
          <p:nvSpPr>
            <p:cNvPr id="9" name="Freeform 9"/>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id="10" name="Freeform 10"/>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id="11" name="Freeform 11"/>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id="12" name="Freeform 12"/>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id="13" name="Freeform 13"/>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id="14" name="Freeform 14"/>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id="15" name="Freeform 15"/>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id="16" name="Group 16"/>
          <p:cNvGrpSpPr/>
          <p:nvPr/>
        </p:nvGrpSpPr>
        <p:grpSpPr>
          <a:xfrm>
            <a:off x="-17259300" y="-1690561"/>
            <a:ext cx="17966065" cy="12844173"/>
            <a:chOff x="0" y="0"/>
            <a:chExt cx="4731803" cy="3382827"/>
          </a:xfrm>
        </p:grpSpPr>
        <p:sp>
          <p:nvSpPr>
            <p:cNvPr id="17" name="Freeform 17"/>
            <p:cNvSpPr/>
            <p:nvPr/>
          </p:nvSpPr>
          <p:spPr>
            <a:xfrm>
              <a:off x="0" y="0"/>
              <a:ext cx="4731803" cy="3382827"/>
            </a:xfrm>
            <a:custGeom>
              <a:avLst/>
              <a:gdLst/>
              <a:ahLst/>
              <a:cxnLst/>
              <a:rect l="l" t="t" r="r" b="b"/>
              <a:pathLst>
                <a:path w="4731803" h="3382827">
                  <a:moveTo>
                    <a:pt x="21977" y="0"/>
                  </a:moveTo>
                  <a:lnTo>
                    <a:pt x="4709826" y="0"/>
                  </a:lnTo>
                  <a:cubicBezTo>
                    <a:pt x="4715655" y="0"/>
                    <a:pt x="4721245" y="2315"/>
                    <a:pt x="4725366" y="6437"/>
                  </a:cubicBezTo>
                  <a:cubicBezTo>
                    <a:pt x="4729488" y="10558"/>
                    <a:pt x="4731803" y="16148"/>
                    <a:pt x="4731803" y="21977"/>
                  </a:cubicBezTo>
                  <a:lnTo>
                    <a:pt x="4731803" y="3360850"/>
                  </a:lnTo>
                  <a:cubicBezTo>
                    <a:pt x="4731803" y="3366679"/>
                    <a:pt x="4729488" y="3372269"/>
                    <a:pt x="4725366" y="3376390"/>
                  </a:cubicBezTo>
                  <a:cubicBezTo>
                    <a:pt x="4721245" y="3380512"/>
                    <a:pt x="4715655" y="3382827"/>
                    <a:pt x="4709826" y="3382827"/>
                  </a:cubicBezTo>
                  <a:lnTo>
                    <a:pt x="21977" y="3382827"/>
                  </a:lnTo>
                  <a:cubicBezTo>
                    <a:pt x="16148" y="3382827"/>
                    <a:pt x="10558" y="3380512"/>
                    <a:pt x="6437" y="3376390"/>
                  </a:cubicBezTo>
                  <a:cubicBezTo>
                    <a:pt x="2315" y="3372269"/>
                    <a:pt x="0" y="3366679"/>
                    <a:pt x="0" y="3360850"/>
                  </a:cubicBezTo>
                  <a:lnTo>
                    <a:pt x="0" y="21977"/>
                  </a:lnTo>
                  <a:cubicBezTo>
                    <a:pt x="0" y="16148"/>
                    <a:pt x="2315" y="10558"/>
                    <a:pt x="6437" y="6437"/>
                  </a:cubicBezTo>
                  <a:cubicBezTo>
                    <a:pt x="10558" y="2315"/>
                    <a:pt x="16148" y="0"/>
                    <a:pt x="21977" y="0"/>
                  </a:cubicBezTo>
                  <a:close/>
                </a:path>
              </a:pathLst>
            </a:custGeom>
            <a:solidFill>
              <a:srgbClr val="3972F0"/>
            </a:solidFill>
          </p:spPr>
        </p:sp>
        <p:sp>
          <p:nvSpPr>
            <p:cNvPr id="18" name="TextBox 18"/>
            <p:cNvSpPr txBox="1"/>
            <p:nvPr/>
          </p:nvSpPr>
          <p:spPr>
            <a:xfrm>
              <a:off x="0" y="-38100"/>
              <a:ext cx="4731803" cy="3420927"/>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8666288" y="9217983"/>
            <a:ext cx="2138034" cy="213803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2" name="Freeform 22"/>
          <p:cNvSpPr/>
          <p:nvPr/>
        </p:nvSpPr>
        <p:spPr>
          <a:xfrm>
            <a:off x="15492434" y="7876025"/>
            <a:ext cx="1766866" cy="969568"/>
          </a:xfrm>
          <a:custGeom>
            <a:avLst/>
            <a:gdLst/>
            <a:ahLst/>
            <a:cxnLst/>
            <a:rect l="l" t="t" r="r" b="b"/>
            <a:pathLst>
              <a:path w="1766866" h="969568">
                <a:moveTo>
                  <a:pt x="0" y="0"/>
                </a:moveTo>
                <a:lnTo>
                  <a:pt x="1766866" y="0"/>
                </a:lnTo>
                <a:lnTo>
                  <a:pt x="1766866"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3" name="Freeform 23"/>
          <p:cNvSpPr/>
          <p:nvPr/>
        </p:nvSpPr>
        <p:spPr>
          <a:xfrm>
            <a:off x="7477266" y="1497656"/>
            <a:ext cx="1766866" cy="969568"/>
          </a:xfrm>
          <a:custGeom>
            <a:avLst/>
            <a:gdLst/>
            <a:ahLst/>
            <a:cxnLst/>
            <a:rect l="l" t="t" r="r" b="b"/>
            <a:pathLst>
              <a:path w="1766866" h="969568">
                <a:moveTo>
                  <a:pt x="0" y="0"/>
                </a:moveTo>
                <a:lnTo>
                  <a:pt x="1766866" y="0"/>
                </a:lnTo>
                <a:lnTo>
                  <a:pt x="1766866" y="969568"/>
                </a:lnTo>
                <a:lnTo>
                  <a:pt x="0" y="969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24"/>
          <p:cNvSpPr/>
          <p:nvPr/>
        </p:nvSpPr>
        <p:spPr>
          <a:xfrm rot="2599173">
            <a:off x="16941766" y="6930382"/>
            <a:ext cx="635068" cy="585453"/>
          </a:xfrm>
          <a:custGeom>
            <a:avLst/>
            <a:gdLst/>
            <a:ahLst/>
            <a:cxnLst/>
            <a:rect l="l" t="t" r="r" b="b"/>
            <a:pathLst>
              <a:path w="635068" h="585453">
                <a:moveTo>
                  <a:pt x="0" y="0"/>
                </a:moveTo>
                <a:lnTo>
                  <a:pt x="635068" y="0"/>
                </a:lnTo>
                <a:lnTo>
                  <a:pt x="635068" y="585453"/>
                </a:lnTo>
                <a:lnTo>
                  <a:pt x="0" y="585453"/>
                </a:lnTo>
                <a:lnTo>
                  <a:pt x="0" y="0"/>
                </a:lnTo>
                <a:close/>
              </a:path>
            </a:pathLst>
          </a:custGeom>
          <a:blipFill>
            <a:blip r:embed="rId7">
              <a:extLst>
                <a:ext uri="{96DAC541-7B7A-43D3-8B79-37D633B846F1}">
                  <asvg:svgBlip xmlns:asvg="http://schemas.microsoft.com/office/drawing/2016/SVG/main" r:embed="rId8"/>
                </a:ext>
              </a:extLst>
            </a:blip>
            <a:stretch>
              <a:fillRect l="-31484" t="-39236" r="-39297" b="-46019"/>
            </a:stretch>
          </a:blipFill>
        </p:spPr>
      </p:sp>
      <p:sp>
        <p:nvSpPr>
          <p:cNvPr id="25" name="Freeform 25"/>
          <p:cNvSpPr/>
          <p:nvPr/>
        </p:nvSpPr>
        <p:spPr>
          <a:xfrm rot="2599173">
            <a:off x="8656053" y="2185706"/>
            <a:ext cx="969701" cy="893943"/>
          </a:xfrm>
          <a:custGeom>
            <a:avLst/>
            <a:gdLst/>
            <a:ahLst/>
            <a:cxnLst/>
            <a:rect l="l" t="t" r="r" b="b"/>
            <a:pathLst>
              <a:path w="969701" h="893943">
                <a:moveTo>
                  <a:pt x="0" y="0"/>
                </a:moveTo>
                <a:lnTo>
                  <a:pt x="969701" y="0"/>
                </a:lnTo>
                <a:lnTo>
                  <a:pt x="969701" y="893943"/>
                </a:lnTo>
                <a:lnTo>
                  <a:pt x="0" y="893943"/>
                </a:lnTo>
                <a:lnTo>
                  <a:pt x="0" y="0"/>
                </a:lnTo>
                <a:close/>
              </a:path>
            </a:pathLst>
          </a:custGeom>
          <a:blipFill>
            <a:blip r:embed="rId7">
              <a:extLst>
                <a:ext uri="{96DAC541-7B7A-43D3-8B79-37D633B846F1}">
                  <asvg:svgBlip xmlns:asvg="http://schemas.microsoft.com/office/drawing/2016/SVG/main" r:embed="rId8"/>
                </a:ext>
              </a:extLst>
            </a:blip>
            <a:stretch>
              <a:fillRect l="-31484" t="-39236" r="-39297" b="-46019"/>
            </a:stretch>
          </a:blipFill>
        </p:spPr>
      </p:sp>
      <p:sp>
        <p:nvSpPr>
          <p:cNvPr id="26" name="TextBox 26"/>
          <p:cNvSpPr txBox="1"/>
          <p:nvPr/>
        </p:nvSpPr>
        <p:spPr>
          <a:xfrm>
            <a:off x="1597986" y="1944570"/>
            <a:ext cx="4964854" cy="1242865"/>
          </a:xfrm>
          <a:prstGeom prst="rect">
            <a:avLst/>
          </a:prstGeom>
        </p:spPr>
        <p:txBody>
          <a:bodyPr lIns="0" tIns="0" rIns="0" bIns="0" rtlCol="0" anchor="t">
            <a:spAutoFit/>
          </a:bodyPr>
          <a:lstStyle/>
          <a:p>
            <a:pPr algn="l">
              <a:lnSpc>
                <a:spcPts val="10245"/>
              </a:lnSpc>
            </a:pPr>
            <a:r>
              <a:rPr lang="en-US" sz="7318" b="1" spc="-512">
                <a:solidFill>
                  <a:srgbClr val="000000"/>
                </a:solidFill>
                <a:latin typeface="Open Sauce Bold"/>
                <a:ea typeface="Open Sauce Bold"/>
                <a:cs typeface="Open Sauce Bold"/>
                <a:sym typeface="Open Sauce Bold"/>
              </a:rPr>
              <a:t>Our</a:t>
            </a:r>
          </a:p>
        </p:txBody>
      </p:sp>
      <p:sp>
        <p:nvSpPr>
          <p:cNvPr id="27" name="TextBox 27"/>
          <p:cNvSpPr txBox="1"/>
          <p:nvPr/>
        </p:nvSpPr>
        <p:spPr>
          <a:xfrm>
            <a:off x="1597986" y="2788054"/>
            <a:ext cx="4099425" cy="1242822"/>
          </a:xfrm>
          <a:prstGeom prst="rect">
            <a:avLst/>
          </a:prstGeom>
        </p:spPr>
        <p:txBody>
          <a:bodyPr lIns="0" tIns="0" rIns="0" bIns="0" rtlCol="0" anchor="t">
            <a:spAutoFit/>
          </a:bodyPr>
          <a:lstStyle/>
          <a:p>
            <a:pPr algn="l">
              <a:lnSpc>
                <a:spcPts val="10247"/>
              </a:lnSpc>
            </a:pPr>
            <a:r>
              <a:rPr lang="en-US" sz="7319" b="1" spc="-512">
                <a:solidFill>
                  <a:srgbClr val="3972F0"/>
                </a:solidFill>
                <a:latin typeface="Open Sauce Bold"/>
                <a:ea typeface="Open Sauce Bold"/>
                <a:cs typeface="Open Sauce Bold"/>
                <a:sym typeface="Open Sauce Bold"/>
              </a:rPr>
              <a:t>Service</a:t>
            </a:r>
          </a:p>
        </p:txBody>
      </p:sp>
      <p:sp>
        <p:nvSpPr>
          <p:cNvPr id="28" name="TextBox 28"/>
          <p:cNvSpPr txBox="1"/>
          <p:nvPr/>
        </p:nvSpPr>
        <p:spPr>
          <a:xfrm>
            <a:off x="1597986" y="4730088"/>
            <a:ext cx="6121442" cy="1111489"/>
          </a:xfrm>
          <a:prstGeom prst="rect">
            <a:avLst/>
          </a:prstGeom>
        </p:spPr>
        <p:txBody>
          <a:bodyPr lIns="0" tIns="0" rIns="0" bIns="0" rtlCol="0" anchor="t">
            <a:spAutoFit/>
          </a:bodyPr>
          <a:lstStyle/>
          <a:p>
            <a:pPr algn="l">
              <a:lnSpc>
                <a:spcPts val="2232"/>
              </a:lnSpc>
            </a:pPr>
            <a:r>
              <a:rPr lang="en-US" sz="1594">
                <a:solidFill>
                  <a:srgbClr val="000000"/>
                </a:solidFill>
                <a:latin typeface="Open Sauce"/>
                <a:ea typeface="Open Sauce"/>
                <a:cs typeface="Open Sauce"/>
                <a:sym typeface="Open Sauce"/>
              </a:rPr>
              <a:t>The AI Chest Cancer Assistant’s early detection system is designed to identify breast cancer at its earliest, most treatable stages. This feature uses advanced machine learning and deep learning algorithms.</a:t>
            </a:r>
          </a:p>
        </p:txBody>
      </p:sp>
      <p:sp>
        <p:nvSpPr>
          <p:cNvPr id="29" name="TextBox 29"/>
          <p:cNvSpPr txBox="1"/>
          <p:nvPr/>
        </p:nvSpPr>
        <p:spPr>
          <a:xfrm>
            <a:off x="1597986" y="4317423"/>
            <a:ext cx="3492502" cy="334576"/>
          </a:xfrm>
          <a:prstGeom prst="rect">
            <a:avLst/>
          </a:prstGeom>
        </p:spPr>
        <p:txBody>
          <a:bodyPr lIns="0" tIns="0" rIns="0" bIns="0" rtlCol="0" anchor="t">
            <a:spAutoFit/>
          </a:bodyPr>
          <a:lstStyle/>
          <a:p>
            <a:pPr algn="l">
              <a:lnSpc>
                <a:spcPts val="2728"/>
              </a:lnSpc>
            </a:pPr>
            <a:r>
              <a:rPr lang="en-US" sz="1949" b="1">
                <a:solidFill>
                  <a:srgbClr val="000000"/>
                </a:solidFill>
                <a:latin typeface="Open Sauce Bold"/>
                <a:ea typeface="Open Sauce Bold"/>
                <a:cs typeface="Open Sauce Bold"/>
                <a:sym typeface="Open Sauce Bold"/>
              </a:rPr>
              <a:t>AI-Powered Early Detection</a:t>
            </a:r>
          </a:p>
        </p:txBody>
      </p:sp>
      <p:sp>
        <p:nvSpPr>
          <p:cNvPr id="30" name="TextBox 30"/>
          <p:cNvSpPr txBox="1"/>
          <p:nvPr/>
        </p:nvSpPr>
        <p:spPr>
          <a:xfrm>
            <a:off x="1597986" y="6356731"/>
            <a:ext cx="6121442" cy="1111489"/>
          </a:xfrm>
          <a:prstGeom prst="rect">
            <a:avLst/>
          </a:prstGeom>
        </p:spPr>
        <p:txBody>
          <a:bodyPr lIns="0" tIns="0" rIns="0" bIns="0" rtlCol="0" anchor="t">
            <a:spAutoFit/>
          </a:bodyPr>
          <a:lstStyle/>
          <a:p>
            <a:pPr algn="l">
              <a:lnSpc>
                <a:spcPts val="2232"/>
              </a:lnSpc>
            </a:pPr>
            <a:r>
              <a:rPr lang="en-US" sz="1594">
                <a:solidFill>
                  <a:srgbClr val="000000"/>
                </a:solidFill>
                <a:latin typeface="Open Sauce"/>
                <a:ea typeface="Open Sauce"/>
                <a:cs typeface="Open Sauce"/>
                <a:sym typeface="Open Sauce"/>
              </a:rPr>
              <a:t>The Accurate Risk Assessment feature of the AI Chest Cancer Assistant is designed to help both patients and clinicians understand the likelihood of developing breast cancer based on a combination of personal and clinical factors.</a:t>
            </a:r>
          </a:p>
        </p:txBody>
      </p:sp>
      <p:sp>
        <p:nvSpPr>
          <p:cNvPr id="31" name="TextBox 31"/>
          <p:cNvSpPr txBox="1"/>
          <p:nvPr/>
        </p:nvSpPr>
        <p:spPr>
          <a:xfrm>
            <a:off x="1597986" y="5886916"/>
            <a:ext cx="3492502" cy="334576"/>
          </a:xfrm>
          <a:prstGeom prst="rect">
            <a:avLst/>
          </a:prstGeom>
        </p:spPr>
        <p:txBody>
          <a:bodyPr lIns="0" tIns="0" rIns="0" bIns="0" rtlCol="0" anchor="t">
            <a:spAutoFit/>
          </a:bodyPr>
          <a:lstStyle/>
          <a:p>
            <a:pPr algn="l">
              <a:lnSpc>
                <a:spcPts val="2728"/>
              </a:lnSpc>
            </a:pPr>
            <a:r>
              <a:rPr lang="en-US" sz="1949" b="1">
                <a:solidFill>
                  <a:srgbClr val="000000"/>
                </a:solidFill>
                <a:latin typeface="Open Sauce Bold"/>
                <a:ea typeface="Open Sauce Bold"/>
                <a:cs typeface="Open Sauce Bold"/>
                <a:sym typeface="Open Sauce Bold"/>
              </a:rPr>
              <a:t>Accurate Risk Assessment</a:t>
            </a:r>
          </a:p>
        </p:txBody>
      </p:sp>
      <p:sp>
        <p:nvSpPr>
          <p:cNvPr id="32" name="TextBox 32"/>
          <p:cNvSpPr txBox="1"/>
          <p:nvPr/>
        </p:nvSpPr>
        <p:spPr>
          <a:xfrm>
            <a:off x="1597986" y="7925251"/>
            <a:ext cx="6121442" cy="1389963"/>
          </a:xfrm>
          <a:prstGeom prst="rect">
            <a:avLst/>
          </a:prstGeom>
        </p:spPr>
        <p:txBody>
          <a:bodyPr lIns="0" tIns="0" rIns="0" bIns="0" rtlCol="0" anchor="t">
            <a:spAutoFit/>
          </a:bodyPr>
          <a:lstStyle/>
          <a:p>
            <a:pPr algn="l">
              <a:lnSpc>
                <a:spcPts val="2232"/>
              </a:lnSpc>
            </a:pPr>
            <a:r>
              <a:rPr lang="en-US" sz="1594">
                <a:solidFill>
                  <a:srgbClr val="000000"/>
                </a:solidFill>
                <a:latin typeface="Open Sauce"/>
                <a:ea typeface="Open Sauce"/>
                <a:cs typeface="Open Sauce"/>
                <a:sym typeface="Open Sauce"/>
              </a:rPr>
              <a:t>The Treatment Planning Support feature of the AI Chest Cancer Assistant helps oncologists and healthcare providers develop personalized and effective treatment strategies for breast cancer patients. By leveraging AI and data from millions of patient.</a:t>
            </a:r>
          </a:p>
        </p:txBody>
      </p:sp>
      <p:sp>
        <p:nvSpPr>
          <p:cNvPr id="33" name="TextBox 33"/>
          <p:cNvSpPr txBox="1"/>
          <p:nvPr/>
        </p:nvSpPr>
        <p:spPr>
          <a:xfrm>
            <a:off x="1597986" y="7455436"/>
            <a:ext cx="4099425" cy="334576"/>
          </a:xfrm>
          <a:prstGeom prst="rect">
            <a:avLst/>
          </a:prstGeom>
        </p:spPr>
        <p:txBody>
          <a:bodyPr lIns="0" tIns="0" rIns="0" bIns="0" rtlCol="0" anchor="t">
            <a:spAutoFit/>
          </a:bodyPr>
          <a:lstStyle/>
          <a:p>
            <a:pPr algn="l">
              <a:lnSpc>
                <a:spcPts val="2728"/>
              </a:lnSpc>
            </a:pPr>
            <a:r>
              <a:rPr lang="en-US" sz="1949" b="1">
                <a:solidFill>
                  <a:srgbClr val="000000"/>
                </a:solidFill>
                <a:latin typeface="Open Sauce Bold"/>
                <a:ea typeface="Open Sauce Bold"/>
                <a:cs typeface="Open Sauce Bold"/>
                <a:sym typeface="Open Sauce Bold"/>
              </a:rPr>
              <a:t>Treatment Planning Support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7986" y="1034117"/>
            <a:ext cx="441626" cy="463538"/>
          </a:xfrm>
          <a:custGeom>
            <a:avLst/>
            <a:gdLst/>
            <a:ahLst/>
            <a:cxnLst/>
            <a:rect l="l" t="t" r="r" b="b"/>
            <a:pathLst>
              <a:path w="441626" h="463538">
                <a:moveTo>
                  <a:pt x="0" y="0"/>
                </a:moveTo>
                <a:lnTo>
                  <a:pt x="441625" y="0"/>
                </a:lnTo>
                <a:lnTo>
                  <a:pt x="441625" y="463539"/>
                </a:lnTo>
                <a:lnTo>
                  <a:pt x="0" y="4635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2268796" y="4122096"/>
            <a:ext cx="2395329" cy="239532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28650" cap="sq">
              <a:gradFill>
                <a:gsLst>
                  <a:gs pos="0">
                    <a:srgbClr val="3972F0">
                      <a:alpha val="100000"/>
                    </a:srgbClr>
                  </a:gs>
                  <a:gs pos="100000">
                    <a:srgbClr val="1CDAFF">
                      <a:alpha val="100000"/>
                    </a:srgbClr>
                  </a:gs>
                </a:gsLst>
                <a:lin ang="5400000"/>
              </a:gradFill>
              <a:prstDash val="solid"/>
              <a:miter/>
            </a:ln>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416003" y="7279099"/>
            <a:ext cx="18288000" cy="6015803"/>
            <a:chOff x="0" y="0"/>
            <a:chExt cx="4816593" cy="1584409"/>
          </a:xfrm>
        </p:grpSpPr>
        <p:sp>
          <p:nvSpPr>
            <p:cNvPr id="7" name="Freeform 7"/>
            <p:cNvSpPr/>
            <p:nvPr/>
          </p:nvSpPr>
          <p:spPr>
            <a:xfrm>
              <a:off x="0" y="0"/>
              <a:ext cx="4816592" cy="1584409"/>
            </a:xfrm>
            <a:custGeom>
              <a:avLst/>
              <a:gdLst/>
              <a:ahLst/>
              <a:cxnLst/>
              <a:rect l="l" t="t" r="r" b="b"/>
              <a:pathLst>
                <a:path w="4816592" h="1584409">
                  <a:moveTo>
                    <a:pt x="21590" y="0"/>
                  </a:moveTo>
                  <a:lnTo>
                    <a:pt x="4795002" y="0"/>
                  </a:lnTo>
                  <a:cubicBezTo>
                    <a:pt x="4800728" y="0"/>
                    <a:pt x="4806220" y="2275"/>
                    <a:pt x="4810269" y="6324"/>
                  </a:cubicBezTo>
                  <a:cubicBezTo>
                    <a:pt x="4814318" y="10372"/>
                    <a:pt x="4816592" y="15864"/>
                    <a:pt x="4816592" y="21590"/>
                  </a:cubicBezTo>
                  <a:lnTo>
                    <a:pt x="4816592" y="1562819"/>
                  </a:lnTo>
                  <a:cubicBezTo>
                    <a:pt x="4816592" y="1568545"/>
                    <a:pt x="4814318" y="1574036"/>
                    <a:pt x="4810269" y="1578085"/>
                  </a:cubicBezTo>
                  <a:cubicBezTo>
                    <a:pt x="4806220" y="1582134"/>
                    <a:pt x="4800728" y="1584409"/>
                    <a:pt x="4795002" y="1584409"/>
                  </a:cubicBezTo>
                  <a:lnTo>
                    <a:pt x="21590" y="1584409"/>
                  </a:lnTo>
                  <a:cubicBezTo>
                    <a:pt x="9666" y="1584409"/>
                    <a:pt x="0" y="1574743"/>
                    <a:pt x="0" y="1562819"/>
                  </a:cubicBezTo>
                  <a:lnTo>
                    <a:pt x="0" y="21590"/>
                  </a:lnTo>
                  <a:cubicBezTo>
                    <a:pt x="0" y="9666"/>
                    <a:pt x="9666" y="0"/>
                    <a:pt x="21590" y="0"/>
                  </a:cubicBezTo>
                  <a:close/>
                </a:path>
              </a:pathLst>
            </a:custGeom>
            <a:solidFill>
              <a:srgbClr val="3972F0"/>
            </a:solidFill>
          </p:spPr>
        </p:sp>
        <p:sp>
          <p:nvSpPr>
            <p:cNvPr id="8" name="TextBox 8"/>
            <p:cNvSpPr txBox="1"/>
            <p:nvPr/>
          </p:nvSpPr>
          <p:spPr>
            <a:xfrm>
              <a:off x="0" y="-38100"/>
              <a:ext cx="4816593" cy="162250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4764998" y="5511876"/>
            <a:ext cx="9529995" cy="9529995"/>
          </a:xfrm>
          <a:custGeom>
            <a:avLst/>
            <a:gdLst/>
            <a:ahLst/>
            <a:cxnLst/>
            <a:rect l="l" t="t" r="r" b="b"/>
            <a:pathLst>
              <a:path w="9529995" h="9529995">
                <a:moveTo>
                  <a:pt x="0" y="0"/>
                </a:moveTo>
                <a:lnTo>
                  <a:pt x="9529996" y="0"/>
                </a:lnTo>
                <a:lnTo>
                  <a:pt x="9529996" y="9529996"/>
                </a:lnTo>
                <a:lnTo>
                  <a:pt x="0" y="9529996"/>
                </a:lnTo>
                <a:lnTo>
                  <a:pt x="0" y="0"/>
                </a:lnTo>
                <a:close/>
              </a:path>
            </a:pathLst>
          </a:custGeom>
          <a:blipFill>
            <a:blip r:embed="rId4">
              <a:alphaModFix amt="46000"/>
              <a:extLst>
                <a:ext uri="{96DAC541-7B7A-43D3-8B79-37D633B846F1}">
                  <asvg:svgBlip xmlns:asvg="http://schemas.microsoft.com/office/drawing/2016/SVG/main" r:embed="rId5"/>
                </a:ext>
              </a:extLst>
            </a:blip>
            <a:stretch>
              <a:fillRect/>
            </a:stretch>
          </a:blipFill>
        </p:spPr>
      </p:sp>
      <p:sp>
        <p:nvSpPr>
          <p:cNvPr id="10" name="Freeform 10"/>
          <p:cNvSpPr/>
          <p:nvPr/>
        </p:nvSpPr>
        <p:spPr>
          <a:xfrm>
            <a:off x="6094119" y="-7263081"/>
            <a:ext cx="9529995" cy="9529995"/>
          </a:xfrm>
          <a:custGeom>
            <a:avLst/>
            <a:gdLst/>
            <a:ahLst/>
            <a:cxnLst/>
            <a:rect l="l" t="t" r="r" b="b"/>
            <a:pathLst>
              <a:path w="9529995" h="9529995">
                <a:moveTo>
                  <a:pt x="0" y="0"/>
                </a:moveTo>
                <a:lnTo>
                  <a:pt x="9529996" y="0"/>
                </a:lnTo>
                <a:lnTo>
                  <a:pt x="9529996" y="9529995"/>
                </a:lnTo>
                <a:lnTo>
                  <a:pt x="0" y="9529995"/>
                </a:lnTo>
                <a:lnTo>
                  <a:pt x="0" y="0"/>
                </a:lnTo>
                <a:close/>
              </a:path>
            </a:pathLst>
          </a:custGeom>
          <a:blipFill>
            <a:blip r:embed="rId4">
              <a:alphaModFix amt="46000"/>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8881" y="2131123"/>
            <a:ext cx="1766866" cy="969568"/>
          </a:xfrm>
          <a:custGeom>
            <a:avLst/>
            <a:gdLst/>
            <a:ahLst/>
            <a:cxnLst/>
            <a:rect l="l" t="t" r="r" b="b"/>
            <a:pathLst>
              <a:path w="1766866" h="969568">
                <a:moveTo>
                  <a:pt x="0" y="0"/>
                </a:moveTo>
                <a:lnTo>
                  <a:pt x="1766867" y="0"/>
                </a:lnTo>
                <a:lnTo>
                  <a:pt x="1766867" y="969568"/>
                </a:lnTo>
                <a:lnTo>
                  <a:pt x="0" y="9695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6937137" y="3637312"/>
            <a:ext cx="1766866" cy="969568"/>
          </a:xfrm>
          <a:custGeom>
            <a:avLst/>
            <a:gdLst/>
            <a:ahLst/>
            <a:cxnLst/>
            <a:rect l="l" t="t" r="r" b="b"/>
            <a:pathLst>
              <a:path w="1766866" h="969568">
                <a:moveTo>
                  <a:pt x="0" y="0"/>
                </a:moveTo>
                <a:lnTo>
                  <a:pt x="1766866" y="0"/>
                </a:lnTo>
                <a:lnTo>
                  <a:pt x="1766866" y="969568"/>
                </a:lnTo>
                <a:lnTo>
                  <a:pt x="0" y="9695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3" name="Group 13"/>
          <p:cNvGrpSpPr/>
          <p:nvPr/>
        </p:nvGrpSpPr>
        <p:grpSpPr>
          <a:xfrm>
            <a:off x="16128024" y="8110547"/>
            <a:ext cx="1692546" cy="169254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72F0">
                    <a:alpha val="100000"/>
                  </a:srgbClr>
                </a:gs>
                <a:gs pos="100000">
                  <a:srgbClr val="1CDAFF">
                    <a:alpha val="100000"/>
                  </a:srgbClr>
                </a:gs>
              </a:gsLst>
              <a:lin ang="5400000"/>
            </a:gra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rot="2599173">
            <a:off x="15766333" y="3529757"/>
            <a:ext cx="723382" cy="666868"/>
          </a:xfrm>
          <a:custGeom>
            <a:avLst/>
            <a:gdLst/>
            <a:ahLst/>
            <a:cxnLst/>
            <a:rect l="l" t="t" r="r" b="b"/>
            <a:pathLst>
              <a:path w="723382" h="666868">
                <a:moveTo>
                  <a:pt x="0" y="0"/>
                </a:moveTo>
                <a:lnTo>
                  <a:pt x="723382" y="0"/>
                </a:lnTo>
                <a:lnTo>
                  <a:pt x="723382" y="666868"/>
                </a:lnTo>
                <a:lnTo>
                  <a:pt x="0" y="666868"/>
                </a:lnTo>
                <a:lnTo>
                  <a:pt x="0" y="0"/>
                </a:lnTo>
                <a:close/>
              </a:path>
            </a:pathLst>
          </a:custGeom>
          <a:blipFill>
            <a:blip r:embed="rId8">
              <a:extLst>
                <a:ext uri="{96DAC541-7B7A-43D3-8B79-37D633B846F1}">
                  <asvg:svgBlip xmlns:asvg="http://schemas.microsoft.com/office/drawing/2016/SVG/main" r:embed="rId9"/>
                </a:ext>
              </a:extLst>
            </a:blip>
            <a:stretch>
              <a:fillRect l="-31484" t="-39236" r="-39297" b="-46019"/>
            </a:stretch>
          </a:blipFill>
        </p:spPr>
      </p:sp>
      <p:sp>
        <p:nvSpPr>
          <p:cNvPr id="17" name="TextBox 17"/>
          <p:cNvSpPr txBox="1"/>
          <p:nvPr/>
        </p:nvSpPr>
        <p:spPr>
          <a:xfrm>
            <a:off x="3726700" y="2306896"/>
            <a:ext cx="10834600" cy="2299984"/>
          </a:xfrm>
          <a:prstGeom prst="rect">
            <a:avLst/>
          </a:prstGeom>
        </p:spPr>
        <p:txBody>
          <a:bodyPr lIns="0" tIns="0" rIns="0" bIns="0" rtlCol="0" anchor="t">
            <a:spAutoFit/>
          </a:bodyPr>
          <a:lstStyle/>
          <a:p>
            <a:pPr algn="l">
              <a:lnSpc>
                <a:spcPts val="18863"/>
              </a:lnSpc>
            </a:pPr>
            <a:r>
              <a:rPr lang="en-US" sz="13474" b="1" spc="-943">
                <a:solidFill>
                  <a:srgbClr val="000000"/>
                </a:solidFill>
                <a:latin typeface="Open Sauce Bold"/>
                <a:ea typeface="Open Sauce Bold"/>
                <a:cs typeface="Open Sauce Bold"/>
                <a:sym typeface="Open Sauce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Custom</PresentationFormat>
  <Paragraphs>23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Open Sauce</vt:lpstr>
      <vt:lpstr>Open Sauce Bold</vt:lpstr>
      <vt:lpstr>Canva Sans</vt:lpstr>
      <vt:lpstr>Open Sauce Italics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dc:title>
  <cp:lastModifiedBy>sushant namurte</cp:lastModifiedBy>
  <cp:revision>2</cp:revision>
  <dcterms:created xsi:type="dcterms:W3CDTF">2006-08-16T00:00:00Z</dcterms:created>
  <dcterms:modified xsi:type="dcterms:W3CDTF">2024-09-19T06:13:09Z</dcterms:modified>
  <dc:identifier>DAGRLXj2vNY</dc:identifier>
</cp:coreProperties>
</file>