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3" r:id="rId3"/>
    <p:sldId id="257" r:id="rId4"/>
    <p:sldId id="294" r:id="rId5"/>
    <p:sldId id="258" r:id="rId6"/>
    <p:sldId id="259" r:id="rId7"/>
    <p:sldId id="260" r:id="rId8"/>
    <p:sldId id="261" r:id="rId9"/>
    <p:sldId id="295"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6"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 kumar" userId="3adef4fe5eb5f06e" providerId="LiveId" clId="{BFCC8E0F-4718-4A48-A0C9-80D2FEE78AE0}"/>
    <pc:docChg chg="custSel addSld modSld">
      <pc:chgData name="Sushant kumar" userId="3adef4fe5eb5f06e" providerId="LiveId" clId="{BFCC8E0F-4718-4A48-A0C9-80D2FEE78AE0}" dt="2024-08-15T12:30:58.803" v="1" actId="700"/>
      <pc:docMkLst>
        <pc:docMk/>
      </pc:docMkLst>
      <pc:sldChg chg="addSp delSp modSp new mod modClrScheme chgLayout">
        <pc:chgData name="Sushant kumar" userId="3adef4fe5eb5f06e" providerId="LiveId" clId="{BFCC8E0F-4718-4A48-A0C9-80D2FEE78AE0}" dt="2024-08-15T12:30:58.803" v="1" actId="700"/>
        <pc:sldMkLst>
          <pc:docMk/>
          <pc:sldMk cId="140855067" sldId="256"/>
        </pc:sldMkLst>
        <pc:spChg chg="del mod ord">
          <ac:chgData name="Sushant kumar" userId="3adef4fe5eb5f06e" providerId="LiveId" clId="{BFCC8E0F-4718-4A48-A0C9-80D2FEE78AE0}" dt="2024-08-15T12:30:58.803" v="1" actId="700"/>
          <ac:spMkLst>
            <pc:docMk/>
            <pc:sldMk cId="140855067" sldId="256"/>
            <ac:spMk id="2" creationId="{A6415DD0-F37F-CD4D-F535-0BAEF98C6D51}"/>
          </ac:spMkLst>
        </pc:spChg>
        <pc:spChg chg="del mod ord">
          <ac:chgData name="Sushant kumar" userId="3adef4fe5eb5f06e" providerId="LiveId" clId="{BFCC8E0F-4718-4A48-A0C9-80D2FEE78AE0}" dt="2024-08-15T12:30:58.803" v="1" actId="700"/>
          <ac:spMkLst>
            <pc:docMk/>
            <pc:sldMk cId="140855067" sldId="256"/>
            <ac:spMk id="3" creationId="{71EB8811-F6BB-0FDF-A7A8-14FDF2FE8B8F}"/>
          </ac:spMkLst>
        </pc:spChg>
        <pc:spChg chg="add mod ord">
          <ac:chgData name="Sushant kumar" userId="3adef4fe5eb5f06e" providerId="LiveId" clId="{BFCC8E0F-4718-4A48-A0C9-80D2FEE78AE0}" dt="2024-08-15T12:30:58.803" v="1" actId="700"/>
          <ac:spMkLst>
            <pc:docMk/>
            <pc:sldMk cId="140855067" sldId="256"/>
            <ac:spMk id="4" creationId="{EA011230-0A87-8B05-7D2A-6CE474E3FF16}"/>
          </ac:spMkLst>
        </pc:spChg>
        <pc:spChg chg="add mod ord">
          <ac:chgData name="Sushant kumar" userId="3adef4fe5eb5f06e" providerId="LiveId" clId="{BFCC8E0F-4718-4A48-A0C9-80D2FEE78AE0}" dt="2024-08-15T12:30:58.803" v="1" actId="700"/>
          <ac:spMkLst>
            <pc:docMk/>
            <pc:sldMk cId="140855067" sldId="256"/>
            <ac:spMk id="5" creationId="{0C78EC19-08B3-269A-968B-C95695D3ED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B755F-C499-4B4F-8DF4-A305F38B8233}"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02A5-526F-4FC4-9CBB-525FED142FF7}" type="slidenum">
              <a:rPr lang="en-IN" smtClean="0"/>
              <a:t>‹#›</a:t>
            </a:fld>
            <a:endParaRPr lang="en-IN"/>
          </a:p>
        </p:txBody>
      </p:sp>
    </p:spTree>
    <p:extLst>
      <p:ext uri="{BB962C8B-B14F-4D97-AF65-F5344CB8AC3E}">
        <p14:creationId xmlns:p14="http://schemas.microsoft.com/office/powerpoint/2010/main" val="213367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6002A5-526F-4FC4-9CBB-525FED142FF7}" type="slidenum">
              <a:rPr lang="en-IN" smtClean="0"/>
              <a:t>1</a:t>
            </a:fld>
            <a:endParaRPr lang="en-IN"/>
          </a:p>
        </p:txBody>
      </p:sp>
    </p:spTree>
    <p:extLst>
      <p:ext uri="{BB962C8B-B14F-4D97-AF65-F5344CB8AC3E}">
        <p14:creationId xmlns:p14="http://schemas.microsoft.com/office/powerpoint/2010/main" val="80807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3DB1-5BDE-CDB1-5F4A-734086941D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EA1B44-FFEC-EE14-9E16-B0F414DCC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5761CC-51A6-3392-3E9C-302FECF83186}"/>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C830D54C-1647-E276-D7EB-845E4DFFB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DFDEB-BE25-1D68-A2E2-0C99C68775BC}"/>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0448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8568-DAAB-1528-1F89-6E395BA8E6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A871A-1815-F149-C71F-912D9181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FB515-BCB9-19B8-5F8A-CED673922C5C}"/>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4C83E9E2-E1FA-28A5-4388-11133B967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A5B5E-70D7-F3A7-7FB9-49B1A48DA585}"/>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955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189DA-0F09-3D81-201A-092073341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CDEFC-2410-19DD-888D-1A858DBB9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1C892-6287-5191-73A5-15CE0F70D352}"/>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DACB4753-C49A-FF5E-2FED-1E85A9963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79D99-80DC-2311-4E57-FE6AF49E8CAE}"/>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68283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2F89-A669-7A61-FC5A-C04CD5488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BF4A6-8E85-D207-31AC-E2DD208FC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D203F-C6B9-DD94-896B-61572FEA5327}"/>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2E7ADF6F-FD91-61CE-CEA5-B210F2409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18DD9-7226-1458-7B9F-C5C45FF97A9A}"/>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335121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1A36-0D29-D672-F929-AA93741F6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62495E-0A28-5C13-78F6-67DE4140D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FB85-B3DA-09E4-C4D6-1347B26636FB}"/>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F371552A-150B-2A51-9244-EB9DD41D46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21A6A-A807-23A3-5968-8FB69BD95E01}"/>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0257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B8F-245C-5943-1FB2-5FDF0113D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917EBF-80D0-479B-8375-7815EC7FB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48EF10-FD25-608B-E1D1-07BFEE19F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C5F591-52D6-F6D2-73F7-775389224104}"/>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6" name="Footer Placeholder 5">
            <a:extLst>
              <a:ext uri="{FF2B5EF4-FFF2-40B4-BE49-F238E27FC236}">
                <a16:creationId xmlns:a16="http://schemas.microsoft.com/office/drawing/2014/main" id="{8A5711C0-0081-0A84-8B73-C55C0BFDA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32382-45E0-DA7A-6DE4-A7F707619774}"/>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96976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C4A9-22DF-B586-D419-1BFA58C2CA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6078C9-24EB-1928-944E-AED8F6CEB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08E14-54D1-B49A-CD1D-1FD828DD2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7EE62A-2243-3E91-C151-26521DEB1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EEDE4-CA8C-0354-D403-16D474D9C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6FC516-E470-EBC7-BA70-7DFC8007AA69}"/>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8" name="Footer Placeholder 7">
            <a:extLst>
              <a:ext uri="{FF2B5EF4-FFF2-40B4-BE49-F238E27FC236}">
                <a16:creationId xmlns:a16="http://schemas.microsoft.com/office/drawing/2014/main" id="{9566DF9C-E46E-CAEF-01B3-4D086E4093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9B7D5B-92C2-E04C-8A92-5DF9B20EDFDF}"/>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76487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66ED-9100-91E9-89DD-E3B0B251ED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3DB44-7A32-5769-2F0D-9FF9E52DD20D}"/>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4" name="Footer Placeholder 3">
            <a:extLst>
              <a:ext uri="{FF2B5EF4-FFF2-40B4-BE49-F238E27FC236}">
                <a16:creationId xmlns:a16="http://schemas.microsoft.com/office/drawing/2014/main" id="{C7C58ADF-B011-8FFF-8EB2-CC152DF1A2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DCAE9D-629F-3DBE-7523-8FDF063A7BA2}"/>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47752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00B4B-9232-2682-2A5A-81E87100AEF2}"/>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3" name="Footer Placeholder 2">
            <a:extLst>
              <a:ext uri="{FF2B5EF4-FFF2-40B4-BE49-F238E27FC236}">
                <a16:creationId xmlns:a16="http://schemas.microsoft.com/office/drawing/2014/main" id="{B92C7590-3241-3FF0-1439-BEB1C03A9E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ED501C-3304-97F7-410B-EE492FD7D42B}"/>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225869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1670-7529-8720-C7D2-F86D37C9D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C452BC-D6DE-B91F-FE86-E9370BA2B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7636F6-4D77-12A0-36AE-F5B900EA2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633B0-05C1-FAE8-DAA9-14F56CEFE7A2}"/>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6" name="Footer Placeholder 5">
            <a:extLst>
              <a:ext uri="{FF2B5EF4-FFF2-40B4-BE49-F238E27FC236}">
                <a16:creationId xmlns:a16="http://schemas.microsoft.com/office/drawing/2014/main" id="{D666DCE1-42A3-2298-DB72-19FEDF519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7E0B6-19E7-3291-EB6B-5357B9B5E5B5}"/>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319688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8247-0C32-1309-EECF-29BCBEFF8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BB57E7-A679-E8DD-FE83-B46197BCE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EDCA31-945A-2F0B-7E54-249B2A041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30B55-445C-E3A9-B685-C5FE797005A3}"/>
              </a:ext>
            </a:extLst>
          </p:cNvPr>
          <p:cNvSpPr>
            <a:spLocks noGrp="1"/>
          </p:cNvSpPr>
          <p:nvPr>
            <p:ph type="dt" sz="half" idx="10"/>
          </p:nvPr>
        </p:nvSpPr>
        <p:spPr/>
        <p:txBody>
          <a:bodyPr/>
          <a:lstStyle/>
          <a:p>
            <a:fld id="{2C18A3B8-8683-4B36-9BE1-AD5836AE8630}" type="datetimeFigureOut">
              <a:rPr lang="en-IN" smtClean="0"/>
              <a:t>18-08-2024</a:t>
            </a:fld>
            <a:endParaRPr lang="en-IN"/>
          </a:p>
        </p:txBody>
      </p:sp>
      <p:sp>
        <p:nvSpPr>
          <p:cNvPr id="6" name="Footer Placeholder 5">
            <a:extLst>
              <a:ext uri="{FF2B5EF4-FFF2-40B4-BE49-F238E27FC236}">
                <a16:creationId xmlns:a16="http://schemas.microsoft.com/office/drawing/2014/main" id="{047CBB4B-5B1D-E13D-E587-C873F19E02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D33F9-9030-1E6C-8B7C-E7CE1FB61831}"/>
              </a:ext>
            </a:extLst>
          </p:cNvPr>
          <p:cNvSpPr>
            <a:spLocks noGrp="1"/>
          </p:cNvSpPr>
          <p:nvPr>
            <p:ph type="sldNum" sz="quarter" idx="12"/>
          </p:nvPr>
        </p:nvSpPr>
        <p:spPr/>
        <p:txBody>
          <a:bodyPr/>
          <a:lstStyle/>
          <a:p>
            <a:fld id="{DE0157F7-A7FD-4906-AC44-E5FD5729AEB5}" type="slidenum">
              <a:rPr lang="en-IN" smtClean="0"/>
              <a:t>‹#›</a:t>
            </a:fld>
            <a:endParaRPr lang="en-IN"/>
          </a:p>
        </p:txBody>
      </p:sp>
    </p:spTree>
    <p:extLst>
      <p:ext uri="{BB962C8B-B14F-4D97-AF65-F5344CB8AC3E}">
        <p14:creationId xmlns:p14="http://schemas.microsoft.com/office/powerpoint/2010/main" val="15986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AD34D-4F85-D11D-691F-DA7525490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1ADB80-0AB3-35F4-1606-26E9B7407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5CF1F-7489-0882-8E50-D999EBB9F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8A3B8-8683-4B36-9BE1-AD5836AE8630}" type="datetimeFigureOut">
              <a:rPr lang="en-IN" smtClean="0"/>
              <a:t>18-08-2024</a:t>
            </a:fld>
            <a:endParaRPr lang="en-IN"/>
          </a:p>
        </p:txBody>
      </p:sp>
      <p:sp>
        <p:nvSpPr>
          <p:cNvPr id="5" name="Footer Placeholder 4">
            <a:extLst>
              <a:ext uri="{FF2B5EF4-FFF2-40B4-BE49-F238E27FC236}">
                <a16:creationId xmlns:a16="http://schemas.microsoft.com/office/drawing/2014/main" id="{82584A12-BAB1-4F5D-E611-68400582E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3B67EF-EEF6-978F-70AD-4EEC64D32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157F7-A7FD-4906-AC44-E5FD5729AEB5}" type="slidenum">
              <a:rPr lang="en-IN" smtClean="0"/>
              <a:t>‹#›</a:t>
            </a:fld>
            <a:endParaRPr lang="en-IN"/>
          </a:p>
        </p:txBody>
      </p:sp>
    </p:spTree>
    <p:extLst>
      <p:ext uri="{BB962C8B-B14F-4D97-AF65-F5344CB8AC3E}">
        <p14:creationId xmlns:p14="http://schemas.microsoft.com/office/powerpoint/2010/main" val="271351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4105-114C-B285-7BD9-F4E4BB52EBBA}"/>
              </a:ext>
            </a:extLst>
          </p:cNvPr>
          <p:cNvSpPr>
            <a:spLocks noGrp="1"/>
          </p:cNvSpPr>
          <p:nvPr>
            <p:ph type="title"/>
          </p:nvPr>
        </p:nvSpPr>
        <p:spPr>
          <a:xfrm>
            <a:off x="838200" y="2351241"/>
            <a:ext cx="10515600" cy="1325563"/>
          </a:xfrm>
        </p:spPr>
        <p:txBody>
          <a:bodyPr/>
          <a:lstStyle/>
          <a:p>
            <a:pPr algn="ctr"/>
            <a:r>
              <a:rPr lang="en-IN" dirty="0"/>
              <a:t>Amazon Sales Data Analysis Using MySQL.</a:t>
            </a:r>
          </a:p>
        </p:txBody>
      </p:sp>
    </p:spTree>
    <p:extLst>
      <p:ext uri="{BB962C8B-B14F-4D97-AF65-F5344CB8AC3E}">
        <p14:creationId xmlns:p14="http://schemas.microsoft.com/office/powerpoint/2010/main" val="14085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time of day </a:t>
            </a:r>
          </a:p>
        </p:txBody>
      </p:sp>
      <p:pic>
        <p:nvPicPr>
          <p:cNvPr id="9" name="Content Placeholder 8">
            <a:extLst>
              <a:ext uri="{FF2B5EF4-FFF2-40B4-BE49-F238E27FC236}">
                <a16:creationId xmlns:a16="http://schemas.microsoft.com/office/drawing/2014/main" id="{8B4000A1-FC3C-8CCF-1F07-843D6095068A}"/>
              </a:ext>
            </a:extLst>
          </p:cNvPr>
          <p:cNvPicPr>
            <a:picLocks noGrp="1" noChangeAspect="1"/>
          </p:cNvPicPr>
          <p:nvPr>
            <p:ph idx="1"/>
          </p:nvPr>
        </p:nvPicPr>
        <p:blipFill>
          <a:blip r:embed="rId2"/>
          <a:stretch>
            <a:fillRect/>
          </a:stretch>
        </p:blipFill>
        <p:spPr>
          <a:xfrm>
            <a:off x="406162" y="1092821"/>
            <a:ext cx="4409593" cy="1602653"/>
          </a:xfrm>
          <a:ln>
            <a:solidFill>
              <a:schemeClr val="tx1"/>
            </a:solidFill>
          </a:ln>
        </p:spPr>
      </p:pic>
      <p:sp>
        <p:nvSpPr>
          <p:cNvPr id="10" name="TextBox 9">
            <a:extLst>
              <a:ext uri="{FF2B5EF4-FFF2-40B4-BE49-F238E27FC236}">
                <a16:creationId xmlns:a16="http://schemas.microsoft.com/office/drawing/2014/main" id="{EE2C9EDC-639F-5206-A180-9945D139E764}"/>
              </a:ext>
            </a:extLst>
          </p:cNvPr>
          <p:cNvSpPr txBox="1"/>
          <p:nvPr/>
        </p:nvSpPr>
        <p:spPr>
          <a:xfrm>
            <a:off x="5161935" y="1290648"/>
            <a:ext cx="7590505" cy="369332"/>
          </a:xfrm>
          <a:prstGeom prst="rect">
            <a:avLst/>
          </a:prstGeom>
          <a:noFill/>
        </p:spPr>
        <p:txBody>
          <a:bodyPr wrap="square" rtlCol="0">
            <a:spAutoFit/>
          </a:bodyPr>
          <a:lstStyle/>
          <a:p>
            <a:r>
              <a:rPr lang="en-IN" dirty="0"/>
              <a:t>This new column will tell if the time is in the Day, Afternoon, or evening </a:t>
            </a:r>
          </a:p>
        </p:txBody>
      </p:sp>
      <p:cxnSp>
        <p:nvCxnSpPr>
          <p:cNvPr id="12" name="Straight Connector 11">
            <a:extLst>
              <a:ext uri="{FF2B5EF4-FFF2-40B4-BE49-F238E27FC236}">
                <a16:creationId xmlns:a16="http://schemas.microsoft.com/office/drawing/2014/main" id="{560C7B7B-A1C5-D576-B3A8-600D4DA4C35F}"/>
              </a:ext>
            </a:extLst>
          </p:cNvPr>
          <p:cNvCxnSpPr>
            <a:cxnSpLocks/>
          </p:cNvCxnSpPr>
          <p:nvPr/>
        </p:nvCxnSpPr>
        <p:spPr>
          <a:xfrm>
            <a:off x="116620" y="2812026"/>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056E251-1509-7CE2-C956-7F7556C79A6C}"/>
              </a:ext>
            </a:extLst>
          </p:cNvPr>
          <p:cNvPicPr>
            <a:picLocks noChangeAspect="1"/>
          </p:cNvPicPr>
          <p:nvPr/>
        </p:nvPicPr>
        <p:blipFill>
          <a:blip r:embed="rId3"/>
          <a:stretch>
            <a:fillRect/>
          </a:stretch>
        </p:blipFill>
        <p:spPr>
          <a:xfrm>
            <a:off x="406162" y="2927143"/>
            <a:ext cx="4911723" cy="3493321"/>
          </a:xfrm>
          <a:prstGeom prst="rect">
            <a:avLst/>
          </a:prstGeom>
          <a:ln>
            <a:solidFill>
              <a:schemeClr val="tx1"/>
            </a:solidFill>
          </a:ln>
        </p:spPr>
      </p:pic>
      <p:sp>
        <p:nvSpPr>
          <p:cNvPr id="21" name="TextBox 20">
            <a:extLst>
              <a:ext uri="{FF2B5EF4-FFF2-40B4-BE49-F238E27FC236}">
                <a16:creationId xmlns:a16="http://schemas.microsoft.com/office/drawing/2014/main" id="{2F1CE2CC-E023-9BA4-64C4-B8FA7D6948BB}"/>
              </a:ext>
            </a:extLst>
          </p:cNvPr>
          <p:cNvSpPr txBox="1"/>
          <p:nvPr/>
        </p:nvSpPr>
        <p:spPr>
          <a:xfrm>
            <a:off x="5317885" y="3562249"/>
            <a:ext cx="6990735" cy="646331"/>
          </a:xfrm>
          <a:prstGeom prst="rect">
            <a:avLst/>
          </a:prstGeom>
          <a:noFill/>
        </p:spPr>
        <p:txBody>
          <a:bodyPr wrap="square" rtlCol="0">
            <a:spAutoFit/>
          </a:bodyPr>
          <a:lstStyle/>
          <a:p>
            <a:r>
              <a:rPr lang="en-IN" dirty="0"/>
              <a:t>The values populates in </a:t>
            </a:r>
            <a:r>
              <a:rPr lang="en-IN" dirty="0" err="1"/>
              <a:t>timeOfDay</a:t>
            </a:r>
            <a:r>
              <a:rPr lang="en-IN" dirty="0"/>
              <a:t> column according to the “Time” column present in the table.</a:t>
            </a:r>
          </a:p>
        </p:txBody>
      </p:sp>
    </p:spTree>
    <p:extLst>
      <p:ext uri="{BB962C8B-B14F-4D97-AF65-F5344CB8AC3E}">
        <p14:creationId xmlns:p14="http://schemas.microsoft.com/office/powerpoint/2010/main" val="285340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day of the week</a:t>
            </a:r>
          </a:p>
        </p:txBody>
      </p:sp>
      <p:pic>
        <p:nvPicPr>
          <p:cNvPr id="6" name="Content Placeholder 5">
            <a:extLst>
              <a:ext uri="{FF2B5EF4-FFF2-40B4-BE49-F238E27FC236}">
                <a16:creationId xmlns:a16="http://schemas.microsoft.com/office/drawing/2014/main" id="{7CE357AE-4D9A-DE1E-EDEF-3566E28A18B3}"/>
              </a:ext>
            </a:extLst>
          </p:cNvPr>
          <p:cNvPicPr>
            <a:picLocks noGrp="1" noChangeAspect="1"/>
          </p:cNvPicPr>
          <p:nvPr>
            <p:ph idx="1"/>
          </p:nvPr>
        </p:nvPicPr>
        <p:blipFill>
          <a:blip r:embed="rId2"/>
          <a:stretch>
            <a:fillRect/>
          </a:stretch>
        </p:blipFill>
        <p:spPr>
          <a:xfrm>
            <a:off x="838200" y="1236271"/>
            <a:ext cx="5138866" cy="2057535"/>
          </a:xfrm>
          <a:ln>
            <a:solidFill>
              <a:schemeClr val="tx1">
                <a:lumMod val="95000"/>
                <a:lumOff val="5000"/>
              </a:schemeClr>
            </a:solidFill>
          </a:ln>
        </p:spPr>
      </p:pic>
      <p:sp>
        <p:nvSpPr>
          <p:cNvPr id="7" name="TextBox 6">
            <a:extLst>
              <a:ext uri="{FF2B5EF4-FFF2-40B4-BE49-F238E27FC236}">
                <a16:creationId xmlns:a16="http://schemas.microsoft.com/office/drawing/2014/main" id="{5C50B2B3-78DD-2EDB-F865-777F1D8F38B2}"/>
              </a:ext>
            </a:extLst>
          </p:cNvPr>
          <p:cNvSpPr txBox="1"/>
          <p:nvPr/>
        </p:nvSpPr>
        <p:spPr>
          <a:xfrm>
            <a:off x="597067" y="3631690"/>
            <a:ext cx="10870605" cy="646331"/>
          </a:xfrm>
          <a:prstGeom prst="rect">
            <a:avLst/>
          </a:prstGeom>
          <a:noFill/>
        </p:spPr>
        <p:txBody>
          <a:bodyPr wrap="none" rtlCol="0">
            <a:spAutoFit/>
          </a:bodyPr>
          <a:lstStyle/>
          <a:p>
            <a:r>
              <a:rPr lang="en-IN" dirty="0"/>
              <a:t>This will create a new column named “</a:t>
            </a:r>
            <a:r>
              <a:rPr lang="en-IN" dirty="0" err="1"/>
              <a:t>DayName</a:t>
            </a:r>
            <a:r>
              <a:rPr lang="en-IN" dirty="0"/>
              <a:t>” which will have names of the day in a week using DAYNAME() </a:t>
            </a:r>
          </a:p>
          <a:p>
            <a:r>
              <a:rPr lang="en-IN" dirty="0"/>
              <a:t>function </a:t>
            </a:r>
          </a:p>
        </p:txBody>
      </p:sp>
    </p:spTree>
    <p:extLst>
      <p:ext uri="{BB962C8B-B14F-4D97-AF65-F5344CB8AC3E}">
        <p14:creationId xmlns:p14="http://schemas.microsoft.com/office/powerpoint/2010/main" val="411515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lstStyle/>
          <a:p>
            <a:r>
              <a:rPr lang="en-IN" dirty="0"/>
              <a:t>Adding new column month name</a:t>
            </a:r>
          </a:p>
        </p:txBody>
      </p:sp>
      <p:pic>
        <p:nvPicPr>
          <p:cNvPr id="10" name="Content Placeholder 9">
            <a:extLst>
              <a:ext uri="{FF2B5EF4-FFF2-40B4-BE49-F238E27FC236}">
                <a16:creationId xmlns:a16="http://schemas.microsoft.com/office/drawing/2014/main" id="{1C22D3D5-90B6-3798-4445-1A193795FD35}"/>
              </a:ext>
            </a:extLst>
          </p:cNvPr>
          <p:cNvPicPr>
            <a:picLocks noGrp="1" noChangeAspect="1"/>
          </p:cNvPicPr>
          <p:nvPr>
            <p:ph idx="1"/>
          </p:nvPr>
        </p:nvPicPr>
        <p:blipFill>
          <a:blip r:embed="rId2"/>
          <a:stretch>
            <a:fillRect/>
          </a:stretch>
        </p:blipFill>
        <p:spPr>
          <a:xfrm>
            <a:off x="838199" y="1398756"/>
            <a:ext cx="5749413" cy="1899359"/>
          </a:xfrm>
          <a:ln>
            <a:solidFill>
              <a:schemeClr val="tx1"/>
            </a:solidFill>
          </a:ln>
        </p:spPr>
      </p:pic>
      <p:sp>
        <p:nvSpPr>
          <p:cNvPr id="11" name="TextBox 10">
            <a:extLst>
              <a:ext uri="{FF2B5EF4-FFF2-40B4-BE49-F238E27FC236}">
                <a16:creationId xmlns:a16="http://schemas.microsoft.com/office/drawing/2014/main" id="{69C1A760-5640-FCE8-B287-62E66A88F9FA}"/>
              </a:ext>
            </a:extLst>
          </p:cNvPr>
          <p:cNvSpPr txBox="1"/>
          <p:nvPr/>
        </p:nvSpPr>
        <p:spPr>
          <a:xfrm>
            <a:off x="838199" y="3805084"/>
            <a:ext cx="8238602" cy="646331"/>
          </a:xfrm>
          <a:prstGeom prst="rect">
            <a:avLst/>
          </a:prstGeom>
          <a:noFill/>
        </p:spPr>
        <p:txBody>
          <a:bodyPr wrap="none" rtlCol="0">
            <a:spAutoFit/>
          </a:bodyPr>
          <a:lstStyle/>
          <a:p>
            <a:r>
              <a:rPr lang="en-IN" dirty="0"/>
              <a:t>We are creating a “</a:t>
            </a:r>
            <a:r>
              <a:rPr lang="en-IN" dirty="0" err="1"/>
              <a:t>Month_Name</a:t>
            </a:r>
            <a:r>
              <a:rPr lang="en-IN" dirty="0"/>
              <a:t>” column which will have the values as month names </a:t>
            </a:r>
          </a:p>
          <a:p>
            <a:r>
              <a:rPr lang="en-IN" dirty="0"/>
              <a:t>extracted from the date column using the MONTHNAME() function.</a:t>
            </a:r>
          </a:p>
        </p:txBody>
      </p:sp>
    </p:spTree>
    <p:extLst>
      <p:ext uri="{BB962C8B-B14F-4D97-AF65-F5344CB8AC3E}">
        <p14:creationId xmlns:p14="http://schemas.microsoft.com/office/powerpoint/2010/main" val="199364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a:xfrm>
            <a:off x="838200" y="365126"/>
            <a:ext cx="10515600" cy="726256"/>
          </a:xfrm>
        </p:spPr>
        <p:txBody>
          <a:bodyPr>
            <a:normAutofit/>
          </a:bodyPr>
          <a:lstStyle/>
          <a:p>
            <a:r>
              <a:rPr lang="en-IN" dirty="0"/>
              <a:t>Now we’ll see some business queries </a:t>
            </a:r>
          </a:p>
        </p:txBody>
      </p:sp>
      <p:pic>
        <p:nvPicPr>
          <p:cNvPr id="6" name="Picture 5">
            <a:extLst>
              <a:ext uri="{FF2B5EF4-FFF2-40B4-BE49-F238E27FC236}">
                <a16:creationId xmlns:a16="http://schemas.microsoft.com/office/drawing/2014/main" id="{B3BE9BA8-EDF9-E5F4-2532-E3909C847B40}"/>
              </a:ext>
            </a:extLst>
          </p:cNvPr>
          <p:cNvPicPr>
            <a:picLocks noChangeAspect="1"/>
          </p:cNvPicPr>
          <p:nvPr/>
        </p:nvPicPr>
        <p:blipFill>
          <a:blip r:embed="rId2"/>
          <a:stretch>
            <a:fillRect/>
          </a:stretch>
        </p:blipFill>
        <p:spPr>
          <a:xfrm>
            <a:off x="838200" y="1091382"/>
            <a:ext cx="7247248" cy="5416365"/>
          </a:xfrm>
          <a:prstGeom prst="rect">
            <a:avLst/>
          </a:prstGeom>
        </p:spPr>
      </p:pic>
    </p:spTree>
    <p:extLst>
      <p:ext uri="{BB962C8B-B14F-4D97-AF65-F5344CB8AC3E}">
        <p14:creationId xmlns:p14="http://schemas.microsoft.com/office/powerpoint/2010/main" val="107644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9DC9619-4CF9-E371-1BC3-B2F52145B210}"/>
              </a:ext>
            </a:extLst>
          </p:cNvPr>
          <p:cNvPicPr>
            <a:picLocks noGrp="1" noChangeAspect="1"/>
          </p:cNvPicPr>
          <p:nvPr>
            <p:ph idx="1"/>
          </p:nvPr>
        </p:nvPicPr>
        <p:blipFill>
          <a:blip r:embed="rId2"/>
          <a:stretch>
            <a:fillRect/>
          </a:stretch>
        </p:blipFill>
        <p:spPr>
          <a:xfrm>
            <a:off x="2254331" y="201193"/>
            <a:ext cx="6348894" cy="1671952"/>
          </a:xfrm>
          <a:ln>
            <a:solidFill>
              <a:schemeClr val="tx1"/>
            </a:solidFill>
          </a:ln>
        </p:spPr>
      </p:pic>
      <p:pic>
        <p:nvPicPr>
          <p:cNvPr id="9" name="Picture 8">
            <a:extLst>
              <a:ext uri="{FF2B5EF4-FFF2-40B4-BE49-F238E27FC236}">
                <a16:creationId xmlns:a16="http://schemas.microsoft.com/office/drawing/2014/main" id="{A6AAAA4B-8278-C3CE-3F0F-831C8EB25DE2}"/>
              </a:ext>
            </a:extLst>
          </p:cNvPr>
          <p:cNvPicPr>
            <a:picLocks noChangeAspect="1"/>
          </p:cNvPicPr>
          <p:nvPr/>
        </p:nvPicPr>
        <p:blipFill>
          <a:blip r:embed="rId3"/>
          <a:stretch>
            <a:fillRect/>
          </a:stretch>
        </p:blipFill>
        <p:spPr>
          <a:xfrm>
            <a:off x="2254331" y="2345630"/>
            <a:ext cx="1953875" cy="1297830"/>
          </a:xfrm>
          <a:prstGeom prst="rect">
            <a:avLst/>
          </a:prstGeom>
          <a:ln>
            <a:solidFill>
              <a:schemeClr val="tx1"/>
            </a:solidFill>
          </a:ln>
        </p:spPr>
      </p:pic>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6471900" cy="369332"/>
          </a:xfrm>
          <a:prstGeom prst="rect">
            <a:avLst/>
          </a:prstGeom>
          <a:noFill/>
        </p:spPr>
        <p:txBody>
          <a:bodyPr wrap="none" rtlCol="0">
            <a:spAutoFit/>
          </a:bodyPr>
          <a:lstStyle/>
          <a:p>
            <a:r>
              <a:rPr lang="en-IN" b="1" dirty="0"/>
              <a:t>Comment</a:t>
            </a:r>
            <a:r>
              <a:rPr lang="en-IN" dirty="0"/>
              <a:t> -&gt;             We can see that only 3 cities are in the dataset.</a:t>
            </a:r>
          </a:p>
        </p:txBody>
      </p:sp>
      <p:sp>
        <p:nvSpPr>
          <p:cNvPr id="14" name="TextBox 13">
            <a:extLst>
              <a:ext uri="{FF2B5EF4-FFF2-40B4-BE49-F238E27FC236}">
                <a16:creationId xmlns:a16="http://schemas.microsoft.com/office/drawing/2014/main" id="{57BDE497-624B-A414-8EF1-8578B593117C}"/>
              </a:ext>
            </a:extLst>
          </p:cNvPr>
          <p:cNvSpPr txBox="1"/>
          <p:nvPr/>
        </p:nvSpPr>
        <p:spPr>
          <a:xfrm>
            <a:off x="297712" y="1037169"/>
            <a:ext cx="1012841" cy="369332"/>
          </a:xfrm>
          <a:prstGeom prst="rect">
            <a:avLst/>
          </a:prstGeom>
          <a:noFill/>
        </p:spPr>
        <p:txBody>
          <a:bodyPr wrap="none" rtlCol="0">
            <a:spAutoFit/>
          </a:bodyPr>
          <a:lstStyle/>
          <a:p>
            <a:r>
              <a:rPr lang="en-IN" b="1" dirty="0"/>
              <a:t>Query -&gt;</a:t>
            </a:r>
            <a:endParaRPr lang="en-IN" dirty="0"/>
          </a:p>
        </p:txBody>
      </p:sp>
    </p:spTree>
    <p:extLst>
      <p:ext uri="{BB962C8B-B14F-4D97-AF65-F5344CB8AC3E}">
        <p14:creationId xmlns:p14="http://schemas.microsoft.com/office/powerpoint/2010/main" val="222808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8075031" cy="369332"/>
          </a:xfrm>
          <a:prstGeom prst="rect">
            <a:avLst/>
          </a:prstGeom>
          <a:noFill/>
        </p:spPr>
        <p:txBody>
          <a:bodyPr wrap="none" rtlCol="0">
            <a:spAutoFit/>
          </a:bodyPr>
          <a:lstStyle/>
          <a:p>
            <a:r>
              <a:rPr lang="en-IN" b="1" dirty="0"/>
              <a:t>Comment</a:t>
            </a:r>
            <a:r>
              <a:rPr lang="en-IN" dirty="0"/>
              <a:t> -&gt;                 For branch A -&gt; Yangon, branch B -&gt; Mandalay, C -&gt; Naypyitaw</a:t>
            </a:r>
          </a:p>
        </p:txBody>
      </p:sp>
      <p:pic>
        <p:nvPicPr>
          <p:cNvPr id="13" name="Content Placeholder 12">
            <a:extLst>
              <a:ext uri="{FF2B5EF4-FFF2-40B4-BE49-F238E27FC236}">
                <a16:creationId xmlns:a16="http://schemas.microsoft.com/office/drawing/2014/main" id="{645BCFD8-0FB0-0347-34A6-F53AF8FB17D1}"/>
              </a:ext>
            </a:extLst>
          </p:cNvPr>
          <p:cNvPicPr>
            <a:picLocks noGrp="1" noChangeAspect="1"/>
          </p:cNvPicPr>
          <p:nvPr>
            <p:ph idx="1"/>
          </p:nvPr>
        </p:nvPicPr>
        <p:blipFill>
          <a:blip r:embed="rId2"/>
          <a:stretch>
            <a:fillRect/>
          </a:stretch>
        </p:blipFill>
        <p:spPr>
          <a:xfrm>
            <a:off x="2409257" y="304176"/>
            <a:ext cx="5360935" cy="1646272"/>
          </a:xfrm>
          <a:ln>
            <a:solidFill>
              <a:schemeClr val="tx1"/>
            </a:solidFill>
          </a:ln>
        </p:spPr>
      </p:pic>
      <p:pic>
        <p:nvPicPr>
          <p:cNvPr id="15" name="Picture 14">
            <a:extLst>
              <a:ext uri="{FF2B5EF4-FFF2-40B4-BE49-F238E27FC236}">
                <a16:creationId xmlns:a16="http://schemas.microsoft.com/office/drawing/2014/main" id="{9134D52C-2DB1-97FE-D03F-392EAED34D9A}"/>
              </a:ext>
            </a:extLst>
          </p:cNvPr>
          <p:cNvPicPr>
            <a:picLocks noChangeAspect="1"/>
          </p:cNvPicPr>
          <p:nvPr/>
        </p:nvPicPr>
        <p:blipFill>
          <a:blip r:embed="rId3"/>
          <a:stretch>
            <a:fillRect/>
          </a:stretch>
        </p:blipFill>
        <p:spPr>
          <a:xfrm>
            <a:off x="2409257" y="2310835"/>
            <a:ext cx="2054587" cy="1355819"/>
          </a:xfrm>
          <a:prstGeom prst="rect">
            <a:avLst/>
          </a:prstGeom>
          <a:ln>
            <a:solidFill>
              <a:schemeClr val="tx1"/>
            </a:solidFill>
          </a:ln>
        </p:spPr>
      </p:pic>
      <p:sp>
        <p:nvSpPr>
          <p:cNvPr id="16" name="TextBox 15">
            <a:extLst>
              <a:ext uri="{FF2B5EF4-FFF2-40B4-BE49-F238E27FC236}">
                <a16:creationId xmlns:a16="http://schemas.microsoft.com/office/drawing/2014/main" id="{69BB3A9C-0081-2D50-101D-7945BA07C27E}"/>
              </a:ext>
            </a:extLst>
          </p:cNvPr>
          <p:cNvSpPr txBox="1"/>
          <p:nvPr/>
        </p:nvSpPr>
        <p:spPr>
          <a:xfrm>
            <a:off x="297712" y="942646"/>
            <a:ext cx="1065741" cy="369332"/>
          </a:xfrm>
          <a:prstGeom prst="rect">
            <a:avLst/>
          </a:prstGeom>
          <a:noFill/>
        </p:spPr>
        <p:txBody>
          <a:bodyPr wrap="none" rtlCol="0">
            <a:spAutoFit/>
          </a:bodyPr>
          <a:lstStyle/>
          <a:p>
            <a:r>
              <a:rPr lang="en-IN" b="1" dirty="0"/>
              <a:t>Query</a:t>
            </a:r>
            <a:r>
              <a:rPr lang="en-IN" dirty="0"/>
              <a:t> -&gt; </a:t>
            </a:r>
          </a:p>
        </p:txBody>
      </p:sp>
    </p:spTree>
    <p:extLst>
      <p:ext uri="{BB962C8B-B14F-4D97-AF65-F5344CB8AC3E}">
        <p14:creationId xmlns:p14="http://schemas.microsoft.com/office/powerpoint/2010/main" val="71117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2804079"/>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281573"/>
            <a:ext cx="5275290" cy="369332"/>
          </a:xfrm>
          <a:prstGeom prst="rect">
            <a:avLst/>
          </a:prstGeom>
          <a:noFill/>
        </p:spPr>
        <p:txBody>
          <a:bodyPr wrap="none" rtlCol="0">
            <a:spAutoFit/>
          </a:bodyPr>
          <a:lstStyle/>
          <a:p>
            <a:r>
              <a:rPr lang="en-IN" b="1" dirty="0"/>
              <a:t>Comment-</a:t>
            </a:r>
            <a:r>
              <a:rPr lang="en-IN" dirty="0"/>
              <a:t>&gt;                   We have 6 distinct product line</a:t>
            </a:r>
          </a:p>
        </p:txBody>
      </p:sp>
      <p:pic>
        <p:nvPicPr>
          <p:cNvPr id="5" name="Content Placeholder 4">
            <a:extLst>
              <a:ext uri="{FF2B5EF4-FFF2-40B4-BE49-F238E27FC236}">
                <a16:creationId xmlns:a16="http://schemas.microsoft.com/office/drawing/2014/main" id="{D2ADB80F-817B-4A63-03A3-4977A5F17111}"/>
              </a:ext>
            </a:extLst>
          </p:cNvPr>
          <p:cNvPicPr>
            <a:picLocks noGrp="1" noChangeAspect="1"/>
          </p:cNvPicPr>
          <p:nvPr>
            <p:ph idx="1"/>
          </p:nvPr>
        </p:nvPicPr>
        <p:blipFill>
          <a:blip r:embed="rId2"/>
          <a:stretch>
            <a:fillRect/>
          </a:stretch>
        </p:blipFill>
        <p:spPr>
          <a:xfrm>
            <a:off x="2459265" y="404599"/>
            <a:ext cx="7842260" cy="1597953"/>
          </a:xfrm>
          <a:ln>
            <a:solidFill>
              <a:schemeClr val="tx1"/>
            </a:solidFill>
          </a:ln>
        </p:spPr>
      </p:pic>
      <p:pic>
        <p:nvPicPr>
          <p:cNvPr id="7" name="Picture 6">
            <a:extLst>
              <a:ext uri="{FF2B5EF4-FFF2-40B4-BE49-F238E27FC236}">
                <a16:creationId xmlns:a16="http://schemas.microsoft.com/office/drawing/2014/main" id="{9A129B78-FD76-0D21-135E-08F50BE6259F}"/>
              </a:ext>
            </a:extLst>
          </p:cNvPr>
          <p:cNvPicPr>
            <a:picLocks noChangeAspect="1"/>
          </p:cNvPicPr>
          <p:nvPr/>
        </p:nvPicPr>
        <p:blipFill>
          <a:blip r:embed="rId3"/>
          <a:stretch>
            <a:fillRect/>
          </a:stretch>
        </p:blipFill>
        <p:spPr>
          <a:xfrm>
            <a:off x="2459265" y="2388377"/>
            <a:ext cx="2323163" cy="1200736"/>
          </a:xfrm>
          <a:prstGeom prst="rect">
            <a:avLst/>
          </a:prstGeom>
          <a:ln>
            <a:solidFill>
              <a:schemeClr val="tx1"/>
            </a:solidFill>
          </a:ln>
        </p:spPr>
      </p:pic>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spTree>
    <p:extLst>
      <p:ext uri="{BB962C8B-B14F-4D97-AF65-F5344CB8AC3E}">
        <p14:creationId xmlns:p14="http://schemas.microsoft.com/office/powerpoint/2010/main" val="896461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8625888" cy="369332"/>
          </a:xfrm>
          <a:prstGeom prst="rect">
            <a:avLst/>
          </a:prstGeom>
          <a:noFill/>
        </p:spPr>
        <p:txBody>
          <a:bodyPr wrap="none" rtlCol="0">
            <a:spAutoFit/>
          </a:bodyPr>
          <a:lstStyle/>
          <a:p>
            <a:r>
              <a:rPr lang="en-IN" b="1" dirty="0"/>
              <a:t>Comment-</a:t>
            </a:r>
            <a:r>
              <a:rPr lang="en-IN" dirty="0"/>
              <a:t>&gt;                As per the output “</a:t>
            </a:r>
            <a:r>
              <a:rPr lang="en-IN" dirty="0" err="1"/>
              <a:t>Ewallet</a:t>
            </a:r>
            <a:r>
              <a:rPr lang="en-IN" dirty="0"/>
              <a:t>” payment method occurs most frequently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12" name="Content Placeholder 11">
            <a:extLst>
              <a:ext uri="{FF2B5EF4-FFF2-40B4-BE49-F238E27FC236}">
                <a16:creationId xmlns:a16="http://schemas.microsoft.com/office/drawing/2014/main" id="{4B5F682D-264B-6605-C76A-F6CD4CFD5DE3}"/>
              </a:ext>
            </a:extLst>
          </p:cNvPr>
          <p:cNvPicPr>
            <a:picLocks noGrp="1" noChangeAspect="1"/>
          </p:cNvPicPr>
          <p:nvPr>
            <p:ph idx="1"/>
          </p:nvPr>
        </p:nvPicPr>
        <p:blipFill>
          <a:blip r:embed="rId2"/>
          <a:stretch>
            <a:fillRect/>
          </a:stretch>
        </p:blipFill>
        <p:spPr>
          <a:xfrm>
            <a:off x="2323771" y="426567"/>
            <a:ext cx="5787841" cy="1895762"/>
          </a:xfrm>
          <a:ln>
            <a:solidFill>
              <a:schemeClr val="tx1"/>
            </a:solidFill>
          </a:ln>
        </p:spPr>
      </p:pic>
      <p:pic>
        <p:nvPicPr>
          <p:cNvPr id="14" name="Picture 13">
            <a:extLst>
              <a:ext uri="{FF2B5EF4-FFF2-40B4-BE49-F238E27FC236}">
                <a16:creationId xmlns:a16="http://schemas.microsoft.com/office/drawing/2014/main" id="{7F437EDA-6FCA-0D50-B3E4-0006833069BC}"/>
              </a:ext>
            </a:extLst>
          </p:cNvPr>
          <p:cNvPicPr>
            <a:picLocks noChangeAspect="1"/>
          </p:cNvPicPr>
          <p:nvPr/>
        </p:nvPicPr>
        <p:blipFill>
          <a:blip r:embed="rId3"/>
          <a:stretch>
            <a:fillRect/>
          </a:stretch>
        </p:blipFill>
        <p:spPr>
          <a:xfrm>
            <a:off x="2323771" y="2601019"/>
            <a:ext cx="4047532" cy="1680554"/>
          </a:xfrm>
          <a:prstGeom prst="rect">
            <a:avLst/>
          </a:prstGeom>
          <a:ln>
            <a:solidFill>
              <a:schemeClr val="tx1"/>
            </a:solidFill>
          </a:ln>
        </p:spPr>
      </p:pic>
    </p:spTree>
    <p:extLst>
      <p:ext uri="{BB962C8B-B14F-4D97-AF65-F5344CB8AC3E}">
        <p14:creationId xmlns:p14="http://schemas.microsoft.com/office/powerpoint/2010/main" val="384285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7213065" cy="369332"/>
          </a:xfrm>
          <a:prstGeom prst="rect">
            <a:avLst/>
          </a:prstGeom>
          <a:noFill/>
        </p:spPr>
        <p:txBody>
          <a:bodyPr wrap="none" rtlCol="0">
            <a:spAutoFit/>
          </a:bodyPr>
          <a:lstStyle/>
          <a:p>
            <a:r>
              <a:rPr lang="en-IN" b="1" dirty="0"/>
              <a:t>Comment-</a:t>
            </a:r>
            <a:r>
              <a:rPr lang="en-IN" dirty="0"/>
              <a:t>&gt;                Food and beverages product line has the highest sales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3C7E71B-0D44-A0E4-9EC7-C267053D9EFB}"/>
              </a:ext>
            </a:extLst>
          </p:cNvPr>
          <p:cNvPicPr>
            <a:picLocks noGrp="1" noChangeAspect="1"/>
          </p:cNvPicPr>
          <p:nvPr>
            <p:ph idx="1"/>
          </p:nvPr>
        </p:nvPicPr>
        <p:blipFill>
          <a:blip r:embed="rId2"/>
          <a:stretch>
            <a:fillRect/>
          </a:stretch>
        </p:blipFill>
        <p:spPr>
          <a:xfrm>
            <a:off x="2384443" y="289349"/>
            <a:ext cx="4714448" cy="1828454"/>
          </a:xfrm>
          <a:ln>
            <a:solidFill>
              <a:schemeClr val="tx1"/>
            </a:solidFill>
          </a:ln>
        </p:spPr>
      </p:pic>
      <p:pic>
        <p:nvPicPr>
          <p:cNvPr id="7" name="Picture 6">
            <a:extLst>
              <a:ext uri="{FF2B5EF4-FFF2-40B4-BE49-F238E27FC236}">
                <a16:creationId xmlns:a16="http://schemas.microsoft.com/office/drawing/2014/main" id="{969A84DA-5883-B98D-E81E-9B49D52E356F}"/>
              </a:ext>
            </a:extLst>
          </p:cNvPr>
          <p:cNvPicPr>
            <a:picLocks noChangeAspect="1"/>
          </p:cNvPicPr>
          <p:nvPr/>
        </p:nvPicPr>
        <p:blipFill>
          <a:blip r:embed="rId3"/>
          <a:stretch>
            <a:fillRect/>
          </a:stretch>
        </p:blipFill>
        <p:spPr>
          <a:xfrm>
            <a:off x="2384443" y="2698033"/>
            <a:ext cx="3249443" cy="1855857"/>
          </a:xfrm>
          <a:prstGeom prst="rect">
            <a:avLst/>
          </a:prstGeom>
          <a:ln>
            <a:solidFill>
              <a:schemeClr val="tx1"/>
            </a:solidFill>
          </a:ln>
        </p:spPr>
      </p:pic>
    </p:spTree>
    <p:extLst>
      <p:ext uri="{BB962C8B-B14F-4D97-AF65-F5344CB8AC3E}">
        <p14:creationId xmlns:p14="http://schemas.microsoft.com/office/powerpoint/2010/main" val="113195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4492897" cy="923330"/>
          </a:xfrm>
          <a:prstGeom prst="rect">
            <a:avLst/>
          </a:prstGeom>
          <a:noFill/>
        </p:spPr>
        <p:txBody>
          <a:bodyPr wrap="none" rtlCol="0">
            <a:spAutoFit/>
          </a:bodyPr>
          <a:lstStyle/>
          <a:p>
            <a:r>
              <a:rPr lang="en-IN" b="1" dirty="0"/>
              <a:t>Comment-</a:t>
            </a:r>
            <a:r>
              <a:rPr lang="en-IN" dirty="0"/>
              <a:t>&gt;                In February -&gt; 92589.83</a:t>
            </a:r>
            <a:br>
              <a:rPr lang="en-IN" dirty="0"/>
            </a:br>
            <a:r>
              <a:rPr lang="en-IN" dirty="0"/>
              <a:t>		  In March -&gt; 104243.34</a:t>
            </a:r>
            <a:br>
              <a:rPr lang="en-IN" dirty="0"/>
            </a:br>
            <a:r>
              <a:rPr lang="en-IN" dirty="0"/>
              <a:t>   		  In January -&gt; 110754.16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F4D90198-D7FF-5523-5A90-0898B7E216FD}"/>
              </a:ext>
            </a:extLst>
          </p:cNvPr>
          <p:cNvPicPr>
            <a:picLocks noGrp="1" noChangeAspect="1"/>
          </p:cNvPicPr>
          <p:nvPr>
            <p:ph idx="1"/>
          </p:nvPr>
        </p:nvPicPr>
        <p:blipFill>
          <a:blip r:embed="rId2"/>
          <a:stretch>
            <a:fillRect/>
          </a:stretch>
        </p:blipFill>
        <p:spPr>
          <a:xfrm>
            <a:off x="2355943" y="294024"/>
            <a:ext cx="4988754" cy="1819104"/>
          </a:xfrm>
          <a:ln>
            <a:solidFill>
              <a:schemeClr val="tx1"/>
            </a:solidFill>
          </a:ln>
        </p:spPr>
      </p:pic>
      <p:pic>
        <p:nvPicPr>
          <p:cNvPr id="12" name="Picture 11">
            <a:extLst>
              <a:ext uri="{FF2B5EF4-FFF2-40B4-BE49-F238E27FC236}">
                <a16:creationId xmlns:a16="http://schemas.microsoft.com/office/drawing/2014/main" id="{7CA53448-039B-81E4-FB19-40D409C77FC9}"/>
              </a:ext>
            </a:extLst>
          </p:cNvPr>
          <p:cNvPicPr>
            <a:picLocks noChangeAspect="1"/>
          </p:cNvPicPr>
          <p:nvPr/>
        </p:nvPicPr>
        <p:blipFill>
          <a:blip r:embed="rId3"/>
          <a:stretch>
            <a:fillRect/>
          </a:stretch>
        </p:blipFill>
        <p:spPr>
          <a:xfrm>
            <a:off x="2355943" y="2789057"/>
            <a:ext cx="2884650" cy="1673810"/>
          </a:xfrm>
          <a:prstGeom prst="rect">
            <a:avLst/>
          </a:prstGeom>
          <a:ln>
            <a:solidFill>
              <a:schemeClr val="tx1"/>
            </a:solidFill>
          </a:ln>
        </p:spPr>
      </p:pic>
    </p:spTree>
    <p:extLst>
      <p:ext uri="{BB962C8B-B14F-4D97-AF65-F5344CB8AC3E}">
        <p14:creationId xmlns:p14="http://schemas.microsoft.com/office/powerpoint/2010/main" val="103575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3674-38DF-33FC-4B48-5FBD03A0D6F8}"/>
              </a:ext>
            </a:extLst>
          </p:cNvPr>
          <p:cNvSpPr>
            <a:spLocks noGrp="1"/>
          </p:cNvSpPr>
          <p:nvPr>
            <p:ph type="title"/>
          </p:nvPr>
        </p:nvSpPr>
        <p:spPr>
          <a:xfrm>
            <a:off x="605913" y="365127"/>
            <a:ext cx="4717026" cy="981892"/>
          </a:xfrm>
        </p:spPr>
        <p:txBody>
          <a:bodyPr/>
          <a:lstStyle/>
          <a:p>
            <a:r>
              <a:rPr lang="en-IN" dirty="0"/>
              <a:t>Project Objective</a:t>
            </a:r>
          </a:p>
        </p:txBody>
      </p:sp>
      <p:sp>
        <p:nvSpPr>
          <p:cNvPr id="3" name="TextBox 2">
            <a:extLst>
              <a:ext uri="{FF2B5EF4-FFF2-40B4-BE49-F238E27FC236}">
                <a16:creationId xmlns:a16="http://schemas.microsoft.com/office/drawing/2014/main" id="{C8EBB64C-522F-35EE-6861-DD90380467A7}"/>
              </a:ext>
            </a:extLst>
          </p:cNvPr>
          <p:cNvSpPr txBox="1"/>
          <p:nvPr/>
        </p:nvSpPr>
        <p:spPr>
          <a:xfrm>
            <a:off x="605913" y="1347019"/>
            <a:ext cx="10980174" cy="584775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2246"/>
                </a:solidFill>
                <a:effectLst/>
                <a:highlight>
                  <a:srgbClr val="FFFFFF"/>
                </a:highlight>
                <a:latin typeface="SofiaPro"/>
              </a:rPr>
              <a:t>The major aim of this project is to gain insight into Amazon's sales data to understand the different factors that affect sales in other branches.</a:t>
            </a:r>
          </a:p>
          <a:p>
            <a:endParaRPr lang="en-IN" dirty="0"/>
          </a:p>
          <a:p>
            <a:pPr marL="0" algn="l" rtl="0"/>
            <a:r>
              <a:rPr lang="en-US" b="1" dirty="0">
                <a:effectLst/>
              </a:rPr>
              <a:t>Analysis List</a:t>
            </a:r>
            <a:br>
              <a:rPr lang="en-US" dirty="0">
                <a:effectLst/>
              </a:rPr>
            </a:br>
            <a:endParaRPr lang="en-US" dirty="0">
              <a:effectLst/>
            </a:endParaRPr>
          </a:p>
          <a:p>
            <a:pPr marL="0" algn="l" rtl="0" fontAlgn="base">
              <a:spcBef>
                <a:spcPts val="0"/>
              </a:spcBef>
              <a:spcAft>
                <a:spcPts val="1200"/>
              </a:spcAft>
              <a:buFont typeface="+mj-lt"/>
              <a:buAutoNum type="arabicPeriod"/>
            </a:pPr>
            <a:r>
              <a:rPr lang="en-US" b="1" dirty="0">
                <a:effectLst/>
              </a:rPr>
              <a:t>Product Analysis</a:t>
            </a:r>
            <a:endParaRPr lang="en-US" dirty="0">
              <a:effectLst/>
            </a:endParaRPr>
          </a:p>
          <a:p>
            <a:pPr marL="0" algn="l" rtl="0">
              <a:spcBef>
                <a:spcPts val="0"/>
              </a:spcBef>
              <a:spcAft>
                <a:spcPts val="1200"/>
              </a:spcAft>
            </a:pPr>
            <a:r>
              <a:rPr lang="en-US" dirty="0">
                <a:effectLst/>
              </a:rPr>
              <a:t>Analyze the data to understand the different product lines, the product lines performing best, and the ones that need improvement.</a:t>
            </a:r>
          </a:p>
          <a:p>
            <a:pPr marL="0" algn="l" rtl="0" fontAlgn="base">
              <a:spcBef>
                <a:spcPts val="0"/>
              </a:spcBef>
              <a:spcAft>
                <a:spcPts val="1200"/>
              </a:spcAft>
              <a:buFont typeface="+mj-lt"/>
              <a:buAutoNum type="arabicPeriod" startAt="2"/>
            </a:pPr>
            <a:r>
              <a:rPr lang="en-US" b="1" dirty="0">
                <a:effectLst/>
              </a:rPr>
              <a:t>Sales Analysis</a:t>
            </a:r>
            <a:endParaRPr lang="en-US" dirty="0">
              <a:effectLst/>
            </a:endParaRPr>
          </a:p>
          <a:p>
            <a:pPr marL="0" algn="l" rtl="0"/>
            <a:r>
              <a:rPr lang="en-US" dirty="0">
                <a:effectLst/>
              </a:rPr>
              <a:t>This analysis aims to answer the question of the sales trends of products. The result of this can help us measure the effectiveness of each sales strategy the business applies and what modifications are needed to gain more sales.</a:t>
            </a:r>
            <a:br>
              <a:rPr lang="en-US" dirty="0">
                <a:effectLst/>
              </a:rPr>
            </a:br>
            <a:endParaRPr lang="en-US" dirty="0">
              <a:effectLst/>
            </a:endParaRPr>
          </a:p>
          <a:p>
            <a:pPr marL="0" algn="l" rtl="0" fontAlgn="base">
              <a:spcBef>
                <a:spcPts val="0"/>
              </a:spcBef>
              <a:spcAft>
                <a:spcPts val="1200"/>
              </a:spcAft>
              <a:buFont typeface="+mj-lt"/>
              <a:buAutoNum type="arabicPeriod" startAt="3"/>
            </a:pPr>
            <a:r>
              <a:rPr lang="en-US" b="1" i="0" dirty="0">
                <a:solidFill>
                  <a:srgbClr val="002246"/>
                </a:solidFill>
                <a:effectLst/>
                <a:highlight>
                  <a:srgbClr val="FFFFFF"/>
                </a:highlight>
                <a:latin typeface="SofiaPro"/>
              </a:rPr>
              <a:t>Customer Analysis</a:t>
            </a:r>
            <a:endParaRPr lang="en-US" b="0" i="0" dirty="0">
              <a:solidFill>
                <a:srgbClr val="002246"/>
              </a:solidFill>
              <a:effectLst/>
              <a:highlight>
                <a:srgbClr val="FFFFFF"/>
              </a:highlight>
              <a:latin typeface="SofiaPro"/>
            </a:endParaRPr>
          </a:p>
          <a:p>
            <a:pPr marL="0" algn="l" rtl="0">
              <a:spcBef>
                <a:spcPts val="0"/>
              </a:spcBef>
              <a:spcAft>
                <a:spcPts val="1200"/>
              </a:spcAft>
            </a:pPr>
            <a:r>
              <a:rPr lang="en-US" b="0" i="0" dirty="0">
                <a:solidFill>
                  <a:srgbClr val="002246"/>
                </a:solidFill>
                <a:effectLst/>
                <a:highlight>
                  <a:srgbClr val="FFFFFF"/>
                </a:highlight>
                <a:latin typeface="SofiaPro"/>
              </a:rPr>
              <a:t>This analysis aims to uncover the different customer segments, purchase trends and the profitability of each customer segment.</a:t>
            </a:r>
          </a:p>
          <a:p>
            <a:br>
              <a:rPr lang="en-US" dirty="0">
                <a:effectLst/>
              </a:rPr>
            </a:b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87266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61677"/>
            <a:ext cx="4492897" cy="923330"/>
          </a:xfrm>
          <a:prstGeom prst="rect">
            <a:avLst/>
          </a:prstGeom>
          <a:noFill/>
        </p:spPr>
        <p:txBody>
          <a:bodyPr wrap="none" rtlCol="0">
            <a:spAutoFit/>
          </a:bodyPr>
          <a:lstStyle/>
          <a:p>
            <a:r>
              <a:rPr lang="en-IN" b="1" dirty="0"/>
              <a:t>Comment-</a:t>
            </a:r>
            <a:r>
              <a:rPr lang="en-IN" dirty="0"/>
              <a:t>&gt;                In February -&gt; 92589.83</a:t>
            </a:r>
            <a:br>
              <a:rPr lang="en-IN" dirty="0"/>
            </a:br>
            <a:r>
              <a:rPr lang="en-IN" dirty="0"/>
              <a:t>		  In March -&gt; 104243.34</a:t>
            </a:r>
            <a:br>
              <a:rPr lang="en-IN" dirty="0"/>
            </a:br>
            <a:r>
              <a:rPr lang="en-IN" dirty="0"/>
              <a:t>   		  In January -&gt; 110754.16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426907EA-D53C-7386-BA91-0954C6EAD331}"/>
              </a:ext>
            </a:extLst>
          </p:cNvPr>
          <p:cNvPicPr>
            <a:picLocks noGrp="1" noChangeAspect="1"/>
          </p:cNvPicPr>
          <p:nvPr>
            <p:ph idx="1"/>
          </p:nvPr>
        </p:nvPicPr>
        <p:blipFill>
          <a:blip r:embed="rId2"/>
          <a:stretch>
            <a:fillRect/>
          </a:stretch>
        </p:blipFill>
        <p:spPr>
          <a:xfrm>
            <a:off x="2355943" y="471992"/>
            <a:ext cx="5214896" cy="1526311"/>
          </a:xfrm>
          <a:ln>
            <a:solidFill>
              <a:schemeClr val="tx1"/>
            </a:solidFill>
          </a:ln>
        </p:spPr>
      </p:pic>
      <p:pic>
        <p:nvPicPr>
          <p:cNvPr id="9" name="Picture 8">
            <a:extLst>
              <a:ext uri="{FF2B5EF4-FFF2-40B4-BE49-F238E27FC236}">
                <a16:creationId xmlns:a16="http://schemas.microsoft.com/office/drawing/2014/main" id="{A917378F-DF39-6411-59B4-C3C61F5A8951}"/>
              </a:ext>
            </a:extLst>
          </p:cNvPr>
          <p:cNvPicPr>
            <a:picLocks noChangeAspect="1"/>
          </p:cNvPicPr>
          <p:nvPr/>
        </p:nvPicPr>
        <p:blipFill>
          <a:blip r:embed="rId3"/>
          <a:stretch>
            <a:fillRect/>
          </a:stretch>
        </p:blipFill>
        <p:spPr>
          <a:xfrm>
            <a:off x="2355943" y="2564963"/>
            <a:ext cx="2434666" cy="1383334"/>
          </a:xfrm>
          <a:prstGeom prst="rect">
            <a:avLst/>
          </a:prstGeom>
          <a:ln>
            <a:solidFill>
              <a:schemeClr val="tx1"/>
            </a:solidFill>
          </a:ln>
        </p:spPr>
      </p:pic>
    </p:spTree>
    <p:extLst>
      <p:ext uri="{BB962C8B-B14F-4D97-AF65-F5344CB8AC3E}">
        <p14:creationId xmlns:p14="http://schemas.microsoft.com/office/powerpoint/2010/main" val="132203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6229"/>
            <a:ext cx="8697446" cy="369332"/>
          </a:xfrm>
          <a:prstGeom prst="rect">
            <a:avLst/>
          </a:prstGeom>
          <a:noFill/>
        </p:spPr>
        <p:txBody>
          <a:bodyPr wrap="none" rtlCol="0">
            <a:spAutoFit/>
          </a:bodyPr>
          <a:lstStyle/>
          <a:p>
            <a:r>
              <a:rPr lang="en-IN" b="1" dirty="0"/>
              <a:t>Comment-</a:t>
            </a:r>
            <a:r>
              <a:rPr lang="en-IN" dirty="0"/>
              <a:t>&gt;                 Food and beverages product line has the highest revenue of 53471.28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1065FD67-294F-787A-ADA4-4B9440F6BD62}"/>
              </a:ext>
            </a:extLst>
          </p:cNvPr>
          <p:cNvPicPr>
            <a:picLocks noGrp="1" noChangeAspect="1"/>
          </p:cNvPicPr>
          <p:nvPr>
            <p:ph idx="1"/>
          </p:nvPr>
        </p:nvPicPr>
        <p:blipFill>
          <a:blip r:embed="rId2"/>
          <a:stretch>
            <a:fillRect/>
          </a:stretch>
        </p:blipFill>
        <p:spPr>
          <a:xfrm>
            <a:off x="2355943" y="134213"/>
            <a:ext cx="5116573" cy="1877559"/>
          </a:xfrm>
          <a:ln>
            <a:solidFill>
              <a:schemeClr val="tx1"/>
            </a:solidFill>
          </a:ln>
        </p:spPr>
      </p:pic>
      <p:pic>
        <p:nvPicPr>
          <p:cNvPr id="12" name="Picture 11">
            <a:extLst>
              <a:ext uri="{FF2B5EF4-FFF2-40B4-BE49-F238E27FC236}">
                <a16:creationId xmlns:a16="http://schemas.microsoft.com/office/drawing/2014/main" id="{6854A7BA-1437-F8A7-DFB7-2B46B38E0941}"/>
              </a:ext>
            </a:extLst>
          </p:cNvPr>
          <p:cNvPicPr>
            <a:picLocks noChangeAspect="1"/>
          </p:cNvPicPr>
          <p:nvPr/>
        </p:nvPicPr>
        <p:blipFill>
          <a:blip r:embed="rId3"/>
          <a:stretch>
            <a:fillRect/>
          </a:stretch>
        </p:blipFill>
        <p:spPr>
          <a:xfrm>
            <a:off x="2355943" y="2979631"/>
            <a:ext cx="3186615" cy="923330"/>
          </a:xfrm>
          <a:prstGeom prst="rect">
            <a:avLst/>
          </a:prstGeom>
          <a:ln>
            <a:solidFill>
              <a:schemeClr val="tx1"/>
            </a:solidFill>
          </a:ln>
        </p:spPr>
      </p:pic>
    </p:spTree>
    <p:extLst>
      <p:ext uri="{BB962C8B-B14F-4D97-AF65-F5344CB8AC3E}">
        <p14:creationId xmlns:p14="http://schemas.microsoft.com/office/powerpoint/2010/main" val="49515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5"/>
            <a:ext cx="7474290" cy="369332"/>
          </a:xfrm>
          <a:prstGeom prst="rect">
            <a:avLst/>
          </a:prstGeom>
          <a:noFill/>
        </p:spPr>
        <p:txBody>
          <a:bodyPr wrap="none" rtlCol="0">
            <a:spAutoFit/>
          </a:bodyPr>
          <a:lstStyle/>
          <a:p>
            <a:r>
              <a:rPr lang="en-IN" b="1" dirty="0"/>
              <a:t>Comment-</a:t>
            </a:r>
            <a:r>
              <a:rPr lang="en-IN" dirty="0"/>
              <a:t>&gt;                City </a:t>
            </a:r>
            <a:r>
              <a:rPr lang="en-IN" dirty="0" err="1"/>
              <a:t>Naypitaw</a:t>
            </a:r>
            <a:r>
              <a:rPr lang="en-IN" dirty="0"/>
              <a:t> has the highest total revenue of 105303.53</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D4EBDA64-B552-F5AC-AD0D-D9055B7DF75C}"/>
              </a:ext>
            </a:extLst>
          </p:cNvPr>
          <p:cNvPicPr>
            <a:picLocks noGrp="1" noChangeAspect="1"/>
          </p:cNvPicPr>
          <p:nvPr>
            <p:ph idx="1"/>
          </p:nvPr>
        </p:nvPicPr>
        <p:blipFill>
          <a:blip r:embed="rId2"/>
          <a:stretch>
            <a:fillRect/>
          </a:stretch>
        </p:blipFill>
        <p:spPr>
          <a:xfrm>
            <a:off x="2355943" y="201056"/>
            <a:ext cx="4742947" cy="1809809"/>
          </a:xfrm>
          <a:ln>
            <a:solidFill>
              <a:schemeClr val="tx1"/>
            </a:solidFill>
          </a:ln>
        </p:spPr>
      </p:pic>
      <p:pic>
        <p:nvPicPr>
          <p:cNvPr id="9" name="Picture 8">
            <a:extLst>
              <a:ext uri="{FF2B5EF4-FFF2-40B4-BE49-F238E27FC236}">
                <a16:creationId xmlns:a16="http://schemas.microsoft.com/office/drawing/2014/main" id="{13443D19-F378-F2AD-9591-4B9C36C6180C}"/>
              </a:ext>
            </a:extLst>
          </p:cNvPr>
          <p:cNvPicPr>
            <a:picLocks noChangeAspect="1"/>
          </p:cNvPicPr>
          <p:nvPr/>
        </p:nvPicPr>
        <p:blipFill>
          <a:blip r:embed="rId3"/>
          <a:stretch>
            <a:fillRect/>
          </a:stretch>
        </p:blipFill>
        <p:spPr>
          <a:xfrm>
            <a:off x="2355943" y="2891986"/>
            <a:ext cx="2864076" cy="1074028"/>
          </a:xfrm>
          <a:prstGeom prst="rect">
            <a:avLst/>
          </a:prstGeom>
          <a:ln>
            <a:solidFill>
              <a:schemeClr val="tx1"/>
            </a:solidFill>
          </a:ln>
        </p:spPr>
      </p:pic>
    </p:spTree>
    <p:extLst>
      <p:ext uri="{BB962C8B-B14F-4D97-AF65-F5344CB8AC3E}">
        <p14:creationId xmlns:p14="http://schemas.microsoft.com/office/powerpoint/2010/main" val="195018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8107540" cy="369332"/>
          </a:xfrm>
          <a:prstGeom prst="rect">
            <a:avLst/>
          </a:prstGeom>
          <a:noFill/>
        </p:spPr>
        <p:txBody>
          <a:bodyPr wrap="none" rtlCol="0">
            <a:spAutoFit/>
          </a:bodyPr>
          <a:lstStyle/>
          <a:p>
            <a:r>
              <a:rPr lang="en-IN" b="1" dirty="0"/>
              <a:t>Comment-</a:t>
            </a:r>
            <a:r>
              <a:rPr lang="en-IN" dirty="0"/>
              <a:t>&gt;                Food and beverages product line has the highest VAT of 2673.56</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22C61B7-8EEF-DDE8-C962-204F59D402C7}"/>
              </a:ext>
            </a:extLst>
          </p:cNvPr>
          <p:cNvPicPr>
            <a:picLocks noGrp="1" noChangeAspect="1"/>
          </p:cNvPicPr>
          <p:nvPr>
            <p:ph idx="1"/>
          </p:nvPr>
        </p:nvPicPr>
        <p:blipFill>
          <a:blip r:embed="rId2"/>
          <a:stretch>
            <a:fillRect/>
          </a:stretch>
        </p:blipFill>
        <p:spPr>
          <a:xfrm>
            <a:off x="2320288" y="181116"/>
            <a:ext cx="5451714" cy="1829749"/>
          </a:xfrm>
          <a:ln>
            <a:solidFill>
              <a:schemeClr val="tx1"/>
            </a:solidFill>
          </a:ln>
        </p:spPr>
      </p:pic>
      <p:pic>
        <p:nvPicPr>
          <p:cNvPr id="12" name="Picture 11">
            <a:extLst>
              <a:ext uri="{FF2B5EF4-FFF2-40B4-BE49-F238E27FC236}">
                <a16:creationId xmlns:a16="http://schemas.microsoft.com/office/drawing/2014/main" id="{783A0B66-73DF-CCDC-A007-7FCD07C45C33}"/>
              </a:ext>
            </a:extLst>
          </p:cNvPr>
          <p:cNvPicPr>
            <a:picLocks noChangeAspect="1"/>
          </p:cNvPicPr>
          <p:nvPr/>
        </p:nvPicPr>
        <p:blipFill>
          <a:blip r:embed="rId3"/>
          <a:stretch>
            <a:fillRect/>
          </a:stretch>
        </p:blipFill>
        <p:spPr>
          <a:xfrm>
            <a:off x="2320288" y="2633697"/>
            <a:ext cx="2361547" cy="1829748"/>
          </a:xfrm>
          <a:prstGeom prst="rect">
            <a:avLst/>
          </a:prstGeom>
        </p:spPr>
      </p:pic>
    </p:spTree>
    <p:extLst>
      <p:ext uri="{BB962C8B-B14F-4D97-AF65-F5344CB8AC3E}">
        <p14:creationId xmlns:p14="http://schemas.microsoft.com/office/powerpoint/2010/main" val="235594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8933792" cy="369332"/>
          </a:xfrm>
          <a:prstGeom prst="rect">
            <a:avLst/>
          </a:prstGeom>
          <a:noFill/>
        </p:spPr>
        <p:txBody>
          <a:bodyPr wrap="none" rtlCol="0">
            <a:spAutoFit/>
          </a:bodyPr>
          <a:lstStyle/>
          <a:p>
            <a:r>
              <a:rPr lang="en-IN" b="1" dirty="0"/>
              <a:t>Comment-</a:t>
            </a:r>
            <a:r>
              <a:rPr lang="en-IN" dirty="0"/>
              <a:t>&gt;               Each product line has different sales description depending on total sales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1BC58F0B-CFCE-FF80-25C9-753F8C2A936D}"/>
              </a:ext>
            </a:extLst>
          </p:cNvPr>
          <p:cNvPicPr>
            <a:picLocks noGrp="1" noChangeAspect="1"/>
          </p:cNvPicPr>
          <p:nvPr>
            <p:ph idx="1"/>
          </p:nvPr>
        </p:nvPicPr>
        <p:blipFill>
          <a:blip r:embed="rId2"/>
          <a:stretch>
            <a:fillRect/>
          </a:stretch>
        </p:blipFill>
        <p:spPr>
          <a:xfrm>
            <a:off x="2278049" y="84044"/>
            <a:ext cx="7635902" cy="2239064"/>
          </a:xfrm>
          <a:ln>
            <a:solidFill>
              <a:schemeClr val="tx1"/>
            </a:solidFill>
          </a:ln>
        </p:spPr>
      </p:pic>
      <p:pic>
        <p:nvPicPr>
          <p:cNvPr id="9" name="Picture 8">
            <a:extLst>
              <a:ext uri="{FF2B5EF4-FFF2-40B4-BE49-F238E27FC236}">
                <a16:creationId xmlns:a16="http://schemas.microsoft.com/office/drawing/2014/main" id="{FAE16D97-E713-B25B-EF18-5F330D612C15}"/>
              </a:ext>
            </a:extLst>
          </p:cNvPr>
          <p:cNvPicPr>
            <a:picLocks noChangeAspect="1"/>
          </p:cNvPicPr>
          <p:nvPr/>
        </p:nvPicPr>
        <p:blipFill>
          <a:blip r:embed="rId3"/>
          <a:stretch>
            <a:fillRect/>
          </a:stretch>
        </p:blipFill>
        <p:spPr>
          <a:xfrm>
            <a:off x="2278049" y="2555259"/>
            <a:ext cx="2552921" cy="2141406"/>
          </a:xfrm>
          <a:prstGeom prst="rect">
            <a:avLst/>
          </a:prstGeom>
          <a:ln>
            <a:solidFill>
              <a:schemeClr val="tx1"/>
            </a:solidFill>
          </a:ln>
        </p:spPr>
      </p:pic>
    </p:spTree>
    <p:extLst>
      <p:ext uri="{BB962C8B-B14F-4D97-AF65-F5344CB8AC3E}">
        <p14:creationId xmlns:p14="http://schemas.microsoft.com/office/powerpoint/2010/main" val="205597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47136"/>
            <a:ext cx="7625870" cy="369332"/>
          </a:xfrm>
          <a:prstGeom prst="rect">
            <a:avLst/>
          </a:prstGeom>
          <a:noFill/>
        </p:spPr>
        <p:txBody>
          <a:bodyPr wrap="none" rtlCol="0">
            <a:spAutoFit/>
          </a:bodyPr>
          <a:lstStyle/>
          <a:p>
            <a:r>
              <a:rPr lang="en-IN" b="1" dirty="0"/>
              <a:t>Comment-</a:t>
            </a:r>
            <a:r>
              <a:rPr lang="en-IN" dirty="0"/>
              <a:t>&gt;              Branch C has exceeded the average number of product sold</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5B5ACCB-6519-EA3B-4320-9F66D58EFB8B}"/>
              </a:ext>
            </a:extLst>
          </p:cNvPr>
          <p:cNvPicPr>
            <a:picLocks noGrp="1" noChangeAspect="1"/>
          </p:cNvPicPr>
          <p:nvPr>
            <p:ph idx="1"/>
          </p:nvPr>
        </p:nvPicPr>
        <p:blipFill>
          <a:blip r:embed="rId2"/>
          <a:stretch>
            <a:fillRect/>
          </a:stretch>
        </p:blipFill>
        <p:spPr>
          <a:xfrm>
            <a:off x="2278049" y="144304"/>
            <a:ext cx="5570703" cy="2118544"/>
          </a:xfrm>
          <a:ln>
            <a:solidFill>
              <a:schemeClr val="tx1"/>
            </a:solidFill>
          </a:ln>
        </p:spPr>
      </p:pic>
      <p:pic>
        <p:nvPicPr>
          <p:cNvPr id="12" name="Picture 11">
            <a:extLst>
              <a:ext uri="{FF2B5EF4-FFF2-40B4-BE49-F238E27FC236}">
                <a16:creationId xmlns:a16="http://schemas.microsoft.com/office/drawing/2014/main" id="{1FC82473-4176-9440-1A05-573E3C89EE4F}"/>
              </a:ext>
            </a:extLst>
          </p:cNvPr>
          <p:cNvPicPr>
            <a:picLocks noChangeAspect="1"/>
          </p:cNvPicPr>
          <p:nvPr/>
        </p:nvPicPr>
        <p:blipFill>
          <a:blip r:embed="rId3"/>
          <a:stretch>
            <a:fillRect/>
          </a:stretch>
        </p:blipFill>
        <p:spPr>
          <a:xfrm>
            <a:off x="2278049" y="2886720"/>
            <a:ext cx="2392559" cy="1074436"/>
          </a:xfrm>
          <a:prstGeom prst="rect">
            <a:avLst/>
          </a:prstGeom>
          <a:ln>
            <a:solidFill>
              <a:schemeClr val="tx1"/>
            </a:solidFill>
          </a:ln>
        </p:spPr>
      </p:pic>
    </p:spTree>
    <p:extLst>
      <p:ext uri="{BB962C8B-B14F-4D97-AF65-F5344CB8AC3E}">
        <p14:creationId xmlns:p14="http://schemas.microsoft.com/office/powerpoint/2010/main" val="313643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10120527" cy="646331"/>
          </a:xfrm>
          <a:prstGeom prst="rect">
            <a:avLst/>
          </a:prstGeom>
          <a:noFill/>
        </p:spPr>
        <p:txBody>
          <a:bodyPr wrap="none" rtlCol="0">
            <a:spAutoFit/>
          </a:bodyPr>
          <a:lstStyle/>
          <a:p>
            <a:r>
              <a:rPr lang="en-IN" b="1" dirty="0"/>
              <a:t>Comment-</a:t>
            </a:r>
            <a:r>
              <a:rPr lang="en-IN" dirty="0"/>
              <a:t>&gt;              In output we can see the average rating for each product line and food and beverages </a:t>
            </a:r>
          </a:p>
          <a:p>
            <a:r>
              <a:rPr lang="en-IN" dirty="0"/>
              <a:t>		has more average ratings than others.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61824D56-0C11-114B-1E40-641E524BCB88}"/>
              </a:ext>
            </a:extLst>
          </p:cNvPr>
          <p:cNvPicPr>
            <a:picLocks noGrp="1" noChangeAspect="1"/>
          </p:cNvPicPr>
          <p:nvPr>
            <p:ph idx="1"/>
          </p:nvPr>
        </p:nvPicPr>
        <p:blipFill>
          <a:blip r:embed="rId2"/>
          <a:stretch>
            <a:fillRect/>
          </a:stretch>
        </p:blipFill>
        <p:spPr>
          <a:xfrm>
            <a:off x="2278049" y="380129"/>
            <a:ext cx="4948858" cy="1570227"/>
          </a:xfrm>
          <a:ln>
            <a:solidFill>
              <a:schemeClr val="tx1"/>
            </a:solidFill>
          </a:ln>
        </p:spPr>
      </p:pic>
      <p:pic>
        <p:nvPicPr>
          <p:cNvPr id="9" name="Picture 8">
            <a:extLst>
              <a:ext uri="{FF2B5EF4-FFF2-40B4-BE49-F238E27FC236}">
                <a16:creationId xmlns:a16="http://schemas.microsoft.com/office/drawing/2014/main" id="{180AFEE7-BEFB-1F30-D303-E2A5142910E9}"/>
              </a:ext>
            </a:extLst>
          </p:cNvPr>
          <p:cNvPicPr>
            <a:picLocks noChangeAspect="1"/>
          </p:cNvPicPr>
          <p:nvPr/>
        </p:nvPicPr>
        <p:blipFill>
          <a:blip r:embed="rId3"/>
          <a:stretch>
            <a:fillRect/>
          </a:stretch>
        </p:blipFill>
        <p:spPr>
          <a:xfrm>
            <a:off x="2278049" y="2539858"/>
            <a:ext cx="2500428" cy="1778283"/>
          </a:xfrm>
          <a:prstGeom prst="rect">
            <a:avLst/>
          </a:prstGeom>
          <a:ln>
            <a:solidFill>
              <a:schemeClr val="tx1"/>
            </a:solidFill>
          </a:ln>
        </p:spPr>
      </p:pic>
    </p:spTree>
    <p:extLst>
      <p:ext uri="{BB962C8B-B14F-4D97-AF65-F5344CB8AC3E}">
        <p14:creationId xmlns:p14="http://schemas.microsoft.com/office/powerpoint/2010/main" val="128770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9266768" cy="646331"/>
          </a:xfrm>
          <a:prstGeom prst="rect">
            <a:avLst/>
          </a:prstGeom>
          <a:noFill/>
        </p:spPr>
        <p:txBody>
          <a:bodyPr wrap="none" rtlCol="0">
            <a:spAutoFit/>
          </a:bodyPr>
          <a:lstStyle/>
          <a:p>
            <a:r>
              <a:rPr lang="en-IN" b="1" dirty="0"/>
              <a:t>Comment-</a:t>
            </a:r>
            <a:r>
              <a:rPr lang="en-IN" dirty="0"/>
              <a:t>&gt;              In output we can see the total sales count on each weekday and Saturday </a:t>
            </a:r>
          </a:p>
          <a:p>
            <a:r>
              <a:rPr lang="en-IN" dirty="0"/>
              <a:t>		we have maximum number of sales occurrences.</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2C885F79-EDA5-7AE1-020A-7B8FF1CF1B97}"/>
              </a:ext>
            </a:extLst>
          </p:cNvPr>
          <p:cNvPicPr>
            <a:picLocks noGrp="1" noChangeAspect="1"/>
          </p:cNvPicPr>
          <p:nvPr>
            <p:ph idx="1"/>
          </p:nvPr>
        </p:nvPicPr>
        <p:blipFill>
          <a:blip r:embed="rId2"/>
          <a:stretch>
            <a:fillRect/>
          </a:stretch>
        </p:blipFill>
        <p:spPr>
          <a:xfrm>
            <a:off x="2278049" y="261907"/>
            <a:ext cx="5281118" cy="1348857"/>
          </a:xfrm>
          <a:ln>
            <a:solidFill>
              <a:schemeClr val="tx1"/>
            </a:solidFill>
          </a:ln>
        </p:spPr>
      </p:pic>
      <p:pic>
        <p:nvPicPr>
          <p:cNvPr id="12" name="Picture 11">
            <a:extLst>
              <a:ext uri="{FF2B5EF4-FFF2-40B4-BE49-F238E27FC236}">
                <a16:creationId xmlns:a16="http://schemas.microsoft.com/office/drawing/2014/main" id="{0101AE67-7E7D-2092-5A40-DE9BDB96A3BE}"/>
              </a:ext>
            </a:extLst>
          </p:cNvPr>
          <p:cNvPicPr>
            <a:picLocks noChangeAspect="1"/>
          </p:cNvPicPr>
          <p:nvPr/>
        </p:nvPicPr>
        <p:blipFill>
          <a:blip r:embed="rId3"/>
          <a:stretch>
            <a:fillRect/>
          </a:stretch>
        </p:blipFill>
        <p:spPr>
          <a:xfrm>
            <a:off x="2278049" y="2302346"/>
            <a:ext cx="2293951" cy="1908567"/>
          </a:xfrm>
          <a:prstGeom prst="rect">
            <a:avLst/>
          </a:prstGeom>
          <a:ln>
            <a:solidFill>
              <a:schemeClr val="tx1"/>
            </a:solidFill>
          </a:ln>
        </p:spPr>
      </p:pic>
    </p:spTree>
    <p:extLst>
      <p:ext uri="{BB962C8B-B14F-4D97-AF65-F5344CB8AC3E}">
        <p14:creationId xmlns:p14="http://schemas.microsoft.com/office/powerpoint/2010/main" val="51082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8890319" cy="369332"/>
          </a:xfrm>
          <a:prstGeom prst="rect">
            <a:avLst/>
          </a:prstGeom>
          <a:noFill/>
        </p:spPr>
        <p:txBody>
          <a:bodyPr wrap="none" rtlCol="0">
            <a:spAutoFit/>
          </a:bodyPr>
          <a:lstStyle/>
          <a:p>
            <a:r>
              <a:rPr lang="en-IN" b="1" dirty="0"/>
              <a:t>Comment-</a:t>
            </a:r>
            <a:r>
              <a:rPr lang="en-IN" dirty="0"/>
              <a:t>&gt;             Member customer type contributing the maximum revenue of 156403.28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A749659F-5068-53D1-3898-DA1195AE54B7}"/>
              </a:ext>
            </a:extLst>
          </p:cNvPr>
          <p:cNvPicPr>
            <a:picLocks noGrp="1" noChangeAspect="1"/>
          </p:cNvPicPr>
          <p:nvPr>
            <p:ph idx="1"/>
          </p:nvPr>
        </p:nvPicPr>
        <p:blipFill>
          <a:blip r:embed="rId2"/>
          <a:stretch>
            <a:fillRect/>
          </a:stretch>
        </p:blipFill>
        <p:spPr>
          <a:xfrm>
            <a:off x="2163871" y="338741"/>
            <a:ext cx="4816257" cy="1691787"/>
          </a:xfrm>
          <a:ln>
            <a:solidFill>
              <a:schemeClr val="tx1"/>
            </a:solidFill>
          </a:ln>
        </p:spPr>
      </p:pic>
      <p:pic>
        <p:nvPicPr>
          <p:cNvPr id="9" name="Picture 8">
            <a:extLst>
              <a:ext uri="{FF2B5EF4-FFF2-40B4-BE49-F238E27FC236}">
                <a16:creationId xmlns:a16="http://schemas.microsoft.com/office/drawing/2014/main" id="{AA73891C-6045-3BE4-FCEE-CBDF1872883F}"/>
              </a:ext>
            </a:extLst>
          </p:cNvPr>
          <p:cNvPicPr>
            <a:picLocks noChangeAspect="1"/>
          </p:cNvPicPr>
          <p:nvPr/>
        </p:nvPicPr>
        <p:blipFill>
          <a:blip r:embed="rId3"/>
          <a:stretch>
            <a:fillRect/>
          </a:stretch>
        </p:blipFill>
        <p:spPr>
          <a:xfrm>
            <a:off x="2163871" y="2913457"/>
            <a:ext cx="2495826" cy="956734"/>
          </a:xfrm>
          <a:prstGeom prst="rect">
            <a:avLst/>
          </a:prstGeom>
          <a:ln>
            <a:solidFill>
              <a:schemeClr val="tx1"/>
            </a:solidFill>
          </a:ln>
        </p:spPr>
      </p:pic>
    </p:spTree>
    <p:extLst>
      <p:ext uri="{BB962C8B-B14F-4D97-AF65-F5344CB8AC3E}">
        <p14:creationId xmlns:p14="http://schemas.microsoft.com/office/powerpoint/2010/main" val="251016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7122847" cy="369332"/>
          </a:xfrm>
          <a:prstGeom prst="rect">
            <a:avLst/>
          </a:prstGeom>
          <a:noFill/>
        </p:spPr>
        <p:txBody>
          <a:bodyPr wrap="none" rtlCol="0">
            <a:spAutoFit/>
          </a:bodyPr>
          <a:lstStyle/>
          <a:p>
            <a:r>
              <a:rPr lang="en-IN" b="1" dirty="0"/>
              <a:t>Comment-</a:t>
            </a:r>
            <a:r>
              <a:rPr lang="en-IN" dirty="0"/>
              <a:t>&gt;          City </a:t>
            </a:r>
            <a:r>
              <a:rPr lang="en-IN" dirty="0" err="1"/>
              <a:t>Naypitaw</a:t>
            </a:r>
            <a:r>
              <a:rPr lang="en-IN" dirty="0"/>
              <a:t> has the highest VAT percentage of 5265.18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88A6F792-26FB-E03E-7C8C-64ACE5EA37F3}"/>
              </a:ext>
            </a:extLst>
          </p:cNvPr>
          <p:cNvPicPr>
            <a:picLocks noGrp="1" noChangeAspect="1"/>
          </p:cNvPicPr>
          <p:nvPr>
            <p:ph idx="1"/>
          </p:nvPr>
        </p:nvPicPr>
        <p:blipFill>
          <a:blip r:embed="rId2"/>
          <a:stretch>
            <a:fillRect/>
          </a:stretch>
        </p:blipFill>
        <p:spPr>
          <a:xfrm>
            <a:off x="2057923" y="334413"/>
            <a:ext cx="4252328" cy="1646063"/>
          </a:xfrm>
          <a:ln>
            <a:solidFill>
              <a:schemeClr val="tx1"/>
            </a:solidFill>
          </a:ln>
        </p:spPr>
      </p:pic>
      <p:pic>
        <p:nvPicPr>
          <p:cNvPr id="12" name="Picture 11">
            <a:extLst>
              <a:ext uri="{FF2B5EF4-FFF2-40B4-BE49-F238E27FC236}">
                <a16:creationId xmlns:a16="http://schemas.microsoft.com/office/drawing/2014/main" id="{1FA0C47F-9808-2AEA-13EB-0E2C17B37DA3}"/>
              </a:ext>
            </a:extLst>
          </p:cNvPr>
          <p:cNvPicPr>
            <a:picLocks noChangeAspect="1"/>
          </p:cNvPicPr>
          <p:nvPr/>
        </p:nvPicPr>
        <p:blipFill>
          <a:blip r:embed="rId3"/>
          <a:stretch>
            <a:fillRect/>
          </a:stretch>
        </p:blipFill>
        <p:spPr>
          <a:xfrm>
            <a:off x="2057923" y="2890032"/>
            <a:ext cx="2435419" cy="1132469"/>
          </a:xfrm>
          <a:prstGeom prst="rect">
            <a:avLst/>
          </a:prstGeom>
          <a:ln>
            <a:solidFill>
              <a:schemeClr val="tx1"/>
            </a:solidFill>
          </a:ln>
        </p:spPr>
      </p:pic>
    </p:spTree>
    <p:extLst>
      <p:ext uri="{BB962C8B-B14F-4D97-AF65-F5344CB8AC3E}">
        <p14:creationId xmlns:p14="http://schemas.microsoft.com/office/powerpoint/2010/main" val="339054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575CA-08E5-F1BD-5F8D-4AEFB69CD2A6}"/>
              </a:ext>
            </a:extLst>
          </p:cNvPr>
          <p:cNvSpPr>
            <a:spLocks noGrp="1"/>
          </p:cNvSpPr>
          <p:nvPr>
            <p:ph type="title"/>
          </p:nvPr>
        </p:nvSpPr>
        <p:spPr>
          <a:xfrm>
            <a:off x="287593" y="233055"/>
            <a:ext cx="10754033" cy="268390"/>
          </a:xfrm>
        </p:spPr>
        <p:txBody>
          <a:bodyPr>
            <a:noAutofit/>
          </a:bodyPr>
          <a:lstStyle/>
          <a:p>
            <a:r>
              <a:rPr lang="en-IN" sz="2800" dirty="0"/>
              <a:t>Data set provided</a:t>
            </a:r>
          </a:p>
        </p:txBody>
      </p:sp>
      <p:graphicFrame>
        <p:nvGraphicFramePr>
          <p:cNvPr id="6" name="Table 5">
            <a:extLst>
              <a:ext uri="{FF2B5EF4-FFF2-40B4-BE49-F238E27FC236}">
                <a16:creationId xmlns:a16="http://schemas.microsoft.com/office/drawing/2014/main" id="{0700A5DB-43DC-4971-39AE-FCD6D4170FFB}"/>
              </a:ext>
            </a:extLst>
          </p:cNvPr>
          <p:cNvGraphicFramePr>
            <a:graphicFrameLocks noGrp="1"/>
          </p:cNvGraphicFramePr>
          <p:nvPr>
            <p:extLst>
              <p:ext uri="{D42A27DB-BD31-4B8C-83A1-F6EECF244321}">
                <p14:modId xmlns:p14="http://schemas.microsoft.com/office/powerpoint/2010/main" val="1689726440"/>
              </p:ext>
            </p:extLst>
          </p:nvPr>
        </p:nvGraphicFramePr>
        <p:xfrm>
          <a:off x="1985685" y="868374"/>
          <a:ext cx="8062883" cy="5756571"/>
        </p:xfrm>
        <a:graphic>
          <a:graphicData uri="http://schemas.openxmlformats.org/drawingml/2006/table">
            <a:tbl>
              <a:tblPr/>
              <a:tblGrid>
                <a:gridCol w="2456875">
                  <a:extLst>
                    <a:ext uri="{9D8B030D-6E8A-4147-A177-3AD203B41FA5}">
                      <a16:colId xmlns:a16="http://schemas.microsoft.com/office/drawing/2014/main" val="4029294313"/>
                    </a:ext>
                  </a:extLst>
                </a:gridCol>
                <a:gridCol w="3323149">
                  <a:extLst>
                    <a:ext uri="{9D8B030D-6E8A-4147-A177-3AD203B41FA5}">
                      <a16:colId xmlns:a16="http://schemas.microsoft.com/office/drawing/2014/main" val="1717059534"/>
                    </a:ext>
                  </a:extLst>
                </a:gridCol>
                <a:gridCol w="2282859">
                  <a:extLst>
                    <a:ext uri="{9D8B030D-6E8A-4147-A177-3AD203B41FA5}">
                      <a16:colId xmlns:a16="http://schemas.microsoft.com/office/drawing/2014/main" val="2705077247"/>
                    </a:ext>
                  </a:extLst>
                </a:gridCol>
              </a:tblGrid>
              <a:tr h="215191">
                <a:tc>
                  <a:txBody>
                    <a:bodyPr/>
                    <a:lstStyle/>
                    <a:p>
                      <a:pPr algn="ctr" rtl="0" fontAlgn="t">
                        <a:spcBef>
                          <a:spcPts val="0"/>
                        </a:spcBef>
                        <a:spcAft>
                          <a:spcPts val="1200"/>
                        </a:spcAft>
                      </a:pPr>
                      <a:r>
                        <a:rPr lang="en-IN" sz="1200" dirty="0">
                          <a:effectLst/>
                        </a:rPr>
                        <a:t>Columns</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IN" sz="1200" dirty="0">
                          <a:effectLst/>
                        </a:rPr>
                        <a:t>Description</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IN" sz="1200">
                          <a:effectLst/>
                        </a:rPr>
                        <a:t>Data Type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6258299"/>
                  </a:ext>
                </a:extLst>
              </a:tr>
              <a:tr h="215191">
                <a:tc>
                  <a:txBody>
                    <a:bodyPr/>
                    <a:lstStyle/>
                    <a:p>
                      <a:pPr rtl="0" fontAlgn="t">
                        <a:spcBef>
                          <a:spcPts val="0"/>
                        </a:spcBef>
                        <a:spcAft>
                          <a:spcPts val="1200"/>
                        </a:spcAft>
                      </a:pPr>
                      <a:r>
                        <a:rPr lang="en-IN" sz="1200">
                          <a:effectLst/>
                        </a:rPr>
                        <a:t>invoice_id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Invoice of the sales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6450290"/>
                  </a:ext>
                </a:extLst>
              </a:tr>
              <a:tr h="393317">
                <a:tc>
                  <a:txBody>
                    <a:bodyPr/>
                    <a:lstStyle/>
                    <a:p>
                      <a:pPr rtl="0" fontAlgn="t">
                        <a:spcBef>
                          <a:spcPts val="0"/>
                        </a:spcBef>
                        <a:spcAft>
                          <a:spcPts val="1200"/>
                        </a:spcAft>
                      </a:pPr>
                      <a:r>
                        <a:rPr lang="en-IN" sz="1200">
                          <a:effectLst/>
                        </a:rPr>
                        <a:t>branch</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Branch at which sales were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VARCHAR(5)</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4333043"/>
                  </a:ext>
                </a:extLst>
              </a:tr>
              <a:tr h="215191">
                <a:tc>
                  <a:txBody>
                    <a:bodyPr/>
                    <a:lstStyle/>
                    <a:p>
                      <a:pPr rtl="0" fontAlgn="t">
                        <a:spcBef>
                          <a:spcPts val="0"/>
                        </a:spcBef>
                        <a:spcAft>
                          <a:spcPts val="1200"/>
                        </a:spcAft>
                      </a:pPr>
                      <a:r>
                        <a:rPr lang="en-IN" sz="1200">
                          <a:effectLst/>
                        </a:rPr>
                        <a:t>city</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location of the branch</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0376893"/>
                  </a:ext>
                </a:extLst>
              </a:tr>
              <a:tr h="215191">
                <a:tc>
                  <a:txBody>
                    <a:bodyPr/>
                    <a:lstStyle/>
                    <a:p>
                      <a:pPr rtl="0" fontAlgn="t">
                        <a:spcBef>
                          <a:spcPts val="0"/>
                        </a:spcBef>
                        <a:spcAft>
                          <a:spcPts val="1200"/>
                        </a:spcAft>
                      </a:pPr>
                      <a:r>
                        <a:rPr lang="en-IN" sz="1200">
                          <a:effectLst/>
                        </a:rPr>
                        <a:t>customer_type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type of the customer</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VARCHAR(30)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44731729"/>
                  </a:ext>
                </a:extLst>
              </a:tr>
              <a:tr h="393317">
                <a:tc>
                  <a:txBody>
                    <a:bodyPr/>
                    <a:lstStyle/>
                    <a:p>
                      <a:pPr rtl="0" fontAlgn="t">
                        <a:spcBef>
                          <a:spcPts val="0"/>
                        </a:spcBef>
                        <a:spcAft>
                          <a:spcPts val="1200"/>
                        </a:spcAft>
                      </a:pPr>
                      <a:r>
                        <a:rPr lang="en-IN" sz="1200">
                          <a:effectLst/>
                        </a:rPr>
                        <a:t>gender</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Gender of the customer making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VARCHAR(10)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319493"/>
                  </a:ext>
                </a:extLst>
              </a:tr>
              <a:tr h="393317">
                <a:tc>
                  <a:txBody>
                    <a:bodyPr/>
                    <a:lstStyle/>
                    <a:p>
                      <a:pPr rtl="0" fontAlgn="t">
                        <a:spcBef>
                          <a:spcPts val="0"/>
                        </a:spcBef>
                        <a:spcAft>
                          <a:spcPts val="1200"/>
                        </a:spcAft>
                      </a:pPr>
                      <a:r>
                        <a:rPr lang="en-IN" sz="1200">
                          <a:effectLst/>
                        </a:rPr>
                        <a:t>product_line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Product line of the product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VARCHAR(100)</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9807929"/>
                  </a:ext>
                </a:extLst>
              </a:tr>
              <a:tr h="215191">
                <a:tc>
                  <a:txBody>
                    <a:bodyPr/>
                    <a:lstStyle/>
                    <a:p>
                      <a:pPr rtl="0" fontAlgn="t">
                        <a:spcBef>
                          <a:spcPts val="0"/>
                        </a:spcBef>
                        <a:spcAft>
                          <a:spcPts val="1200"/>
                        </a:spcAft>
                      </a:pPr>
                      <a:r>
                        <a:rPr lang="en-IN" sz="1200">
                          <a:effectLst/>
                        </a:rPr>
                        <a:t>unit_price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price of each product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4684944"/>
                  </a:ext>
                </a:extLst>
              </a:tr>
              <a:tr h="393317">
                <a:tc>
                  <a:txBody>
                    <a:bodyPr/>
                    <a:lstStyle/>
                    <a:p>
                      <a:pPr rtl="0" fontAlgn="t">
                        <a:spcBef>
                          <a:spcPts val="0"/>
                        </a:spcBef>
                        <a:spcAft>
                          <a:spcPts val="1200"/>
                        </a:spcAft>
                      </a:pPr>
                      <a:r>
                        <a:rPr lang="en-IN" sz="1200">
                          <a:effectLst/>
                        </a:rPr>
                        <a:t>quantity</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amount of the product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INT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8291965"/>
                  </a:ext>
                </a:extLst>
              </a:tr>
              <a:tr h="393317">
                <a:tc>
                  <a:txBody>
                    <a:bodyPr/>
                    <a:lstStyle/>
                    <a:p>
                      <a:pPr rtl="0" fontAlgn="t">
                        <a:spcBef>
                          <a:spcPts val="0"/>
                        </a:spcBef>
                        <a:spcAft>
                          <a:spcPts val="1200"/>
                        </a:spcAft>
                      </a:pPr>
                      <a:r>
                        <a:rPr lang="en-IN" sz="1200">
                          <a:effectLst/>
                        </a:rPr>
                        <a:t>VAT</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dirty="0">
                          <a:effectLst/>
                        </a:rPr>
                        <a:t>The amount of tax on the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FLOAT(6, 4)</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8668884"/>
                  </a:ext>
                </a:extLst>
              </a:tr>
              <a:tr h="393317">
                <a:tc>
                  <a:txBody>
                    <a:bodyPr/>
                    <a:lstStyle/>
                    <a:p>
                      <a:pPr rtl="0" fontAlgn="t">
                        <a:spcBef>
                          <a:spcPts val="0"/>
                        </a:spcBef>
                        <a:spcAft>
                          <a:spcPts val="1200"/>
                        </a:spcAft>
                      </a:pPr>
                      <a:r>
                        <a:rPr lang="en-IN" sz="1200">
                          <a:effectLst/>
                        </a:rPr>
                        <a:t>total</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total cost of the purchase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7752770"/>
                  </a:ext>
                </a:extLst>
              </a:tr>
              <a:tr h="393317">
                <a:tc>
                  <a:txBody>
                    <a:bodyPr/>
                    <a:lstStyle/>
                    <a:p>
                      <a:pPr rtl="0" fontAlgn="t">
                        <a:spcBef>
                          <a:spcPts val="0"/>
                        </a:spcBef>
                        <a:spcAft>
                          <a:spcPts val="1200"/>
                        </a:spcAft>
                      </a:pPr>
                      <a:r>
                        <a:rPr lang="en-IN" sz="1200" dirty="0">
                          <a:effectLst/>
                        </a:rPr>
                        <a:t>date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date on which the purchase was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DATE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6539755"/>
                  </a:ext>
                </a:extLst>
              </a:tr>
              <a:tr h="393317">
                <a:tc>
                  <a:txBody>
                    <a:bodyPr/>
                    <a:lstStyle/>
                    <a:p>
                      <a:pPr rtl="0" fontAlgn="t">
                        <a:spcBef>
                          <a:spcPts val="0"/>
                        </a:spcBef>
                        <a:spcAft>
                          <a:spcPts val="1200"/>
                        </a:spcAft>
                      </a:pPr>
                      <a:r>
                        <a:rPr lang="en-IN" sz="1200">
                          <a:effectLst/>
                        </a:rPr>
                        <a:t>time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1200">
                          <a:effectLst/>
                        </a:rPr>
                        <a:t>The time at which the purchase was made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TIMESTAMP</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6715868"/>
                  </a:ext>
                </a:extLst>
              </a:tr>
              <a:tr h="215191">
                <a:tc>
                  <a:txBody>
                    <a:bodyPr/>
                    <a:lstStyle/>
                    <a:p>
                      <a:pPr rtl="0" fontAlgn="t">
                        <a:spcBef>
                          <a:spcPts val="0"/>
                        </a:spcBef>
                        <a:spcAft>
                          <a:spcPts val="1200"/>
                        </a:spcAft>
                      </a:pPr>
                      <a:r>
                        <a:rPr lang="en-IN" sz="1200">
                          <a:effectLst/>
                        </a:rPr>
                        <a:t>payment_method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The total amount paid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032365"/>
                  </a:ext>
                </a:extLst>
              </a:tr>
              <a:tr h="215191">
                <a:tc>
                  <a:txBody>
                    <a:bodyPr/>
                    <a:lstStyle/>
                    <a:p>
                      <a:pPr rtl="0" fontAlgn="t">
                        <a:spcBef>
                          <a:spcPts val="0"/>
                        </a:spcBef>
                        <a:spcAft>
                          <a:spcPts val="1200"/>
                        </a:spcAft>
                      </a:pPr>
                      <a:r>
                        <a:rPr lang="en-IN" sz="1200">
                          <a:effectLst/>
                        </a:rPr>
                        <a:t>cogs</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Cost Of Goods sold</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9100353"/>
                  </a:ext>
                </a:extLst>
              </a:tr>
              <a:tr h="393317">
                <a:tc>
                  <a:txBody>
                    <a:bodyPr/>
                    <a:lstStyle/>
                    <a:p>
                      <a:pPr rtl="0" fontAlgn="t">
                        <a:spcBef>
                          <a:spcPts val="0"/>
                        </a:spcBef>
                        <a:spcAft>
                          <a:spcPts val="1200"/>
                        </a:spcAft>
                      </a:pPr>
                      <a:r>
                        <a:rPr lang="en-IN" sz="1200" dirty="0" err="1">
                          <a:effectLst/>
                        </a:rPr>
                        <a:t>gross_margin_percentage</a:t>
                      </a:r>
                      <a:endParaRPr lang="en-IN" sz="1200" dirty="0">
                        <a:effectLst/>
                      </a:endParaRP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Gross margin percentage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FLOAT(11, 9)</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8606321"/>
                  </a:ext>
                </a:extLst>
              </a:tr>
              <a:tr h="215191">
                <a:tc>
                  <a:txBody>
                    <a:bodyPr/>
                    <a:lstStyle/>
                    <a:p>
                      <a:pPr rtl="0" fontAlgn="t">
                        <a:spcBef>
                          <a:spcPts val="0"/>
                        </a:spcBef>
                        <a:spcAft>
                          <a:spcPts val="1200"/>
                        </a:spcAft>
                      </a:pPr>
                      <a:r>
                        <a:rPr lang="en-IN" sz="1200" dirty="0" err="1">
                          <a:effectLst/>
                        </a:rPr>
                        <a:t>gross_income</a:t>
                      </a:r>
                      <a:endParaRPr lang="en-IN" sz="1200" dirty="0">
                        <a:effectLst/>
                      </a:endParaRP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Gross Income</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DECIMAL(10, 2)</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5039540"/>
                  </a:ext>
                </a:extLst>
              </a:tr>
              <a:tr h="215191">
                <a:tc>
                  <a:txBody>
                    <a:bodyPr/>
                    <a:lstStyle/>
                    <a:p>
                      <a:pPr rtl="0" fontAlgn="t">
                        <a:spcBef>
                          <a:spcPts val="0"/>
                        </a:spcBef>
                        <a:spcAft>
                          <a:spcPts val="1200"/>
                        </a:spcAft>
                      </a:pPr>
                      <a:r>
                        <a:rPr lang="en-IN" sz="1200" dirty="0">
                          <a:effectLst/>
                        </a:rPr>
                        <a:t>Rating</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a:effectLst/>
                        </a:rPr>
                        <a:t>Rating</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IN" sz="1200" dirty="0">
                          <a:effectLst/>
                        </a:rPr>
                        <a:t>FLOAT(2, 1)</a:t>
                      </a:r>
                    </a:p>
                  </a:txBody>
                  <a:tcPr marL="63421" marR="63421" marT="31711" marB="317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1670031"/>
                  </a:ext>
                </a:extLst>
              </a:tr>
            </a:tbl>
          </a:graphicData>
        </a:graphic>
      </p:graphicFrame>
    </p:spTree>
    <p:extLst>
      <p:ext uri="{BB962C8B-B14F-4D97-AF65-F5344CB8AC3E}">
        <p14:creationId xmlns:p14="http://schemas.microsoft.com/office/powerpoint/2010/main" val="419397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118598" cy="369332"/>
          </a:xfrm>
          <a:prstGeom prst="rect">
            <a:avLst/>
          </a:prstGeom>
          <a:noFill/>
        </p:spPr>
        <p:txBody>
          <a:bodyPr wrap="none" rtlCol="0">
            <a:spAutoFit/>
          </a:bodyPr>
          <a:lstStyle/>
          <a:p>
            <a:r>
              <a:rPr lang="en-IN" b="1" dirty="0"/>
              <a:t>Comment-</a:t>
            </a:r>
            <a:r>
              <a:rPr lang="en-IN" dirty="0"/>
              <a:t>&gt;          Only 2 customer types we have in our dataset</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0484BEDC-28AA-D517-94FC-D9D415C10B85}"/>
              </a:ext>
            </a:extLst>
          </p:cNvPr>
          <p:cNvPicPr>
            <a:picLocks noGrp="1" noChangeAspect="1"/>
          </p:cNvPicPr>
          <p:nvPr>
            <p:ph idx="1"/>
          </p:nvPr>
        </p:nvPicPr>
        <p:blipFill>
          <a:blip r:embed="rId2"/>
          <a:stretch>
            <a:fillRect/>
          </a:stretch>
        </p:blipFill>
        <p:spPr>
          <a:xfrm>
            <a:off x="2190785" y="422971"/>
            <a:ext cx="6058813" cy="1395996"/>
          </a:xfrm>
          <a:ln>
            <a:solidFill>
              <a:schemeClr val="tx1"/>
            </a:solidFill>
          </a:ln>
        </p:spPr>
      </p:pic>
      <p:pic>
        <p:nvPicPr>
          <p:cNvPr id="9" name="Picture 8">
            <a:extLst>
              <a:ext uri="{FF2B5EF4-FFF2-40B4-BE49-F238E27FC236}">
                <a16:creationId xmlns:a16="http://schemas.microsoft.com/office/drawing/2014/main" id="{A3DFC21F-F0CB-BEE5-22E4-5007F9E4B137}"/>
              </a:ext>
            </a:extLst>
          </p:cNvPr>
          <p:cNvPicPr>
            <a:picLocks noChangeAspect="1"/>
          </p:cNvPicPr>
          <p:nvPr/>
        </p:nvPicPr>
        <p:blipFill>
          <a:blip r:embed="rId3"/>
          <a:stretch>
            <a:fillRect/>
          </a:stretch>
        </p:blipFill>
        <p:spPr>
          <a:xfrm>
            <a:off x="2190785" y="2796839"/>
            <a:ext cx="2474635" cy="1016806"/>
          </a:xfrm>
          <a:prstGeom prst="rect">
            <a:avLst/>
          </a:prstGeom>
          <a:ln>
            <a:solidFill>
              <a:schemeClr val="tx1"/>
            </a:solidFill>
          </a:ln>
        </p:spPr>
      </p:pic>
    </p:spTree>
    <p:extLst>
      <p:ext uri="{BB962C8B-B14F-4D97-AF65-F5344CB8AC3E}">
        <p14:creationId xmlns:p14="http://schemas.microsoft.com/office/powerpoint/2010/main" val="179095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5494068" cy="369332"/>
          </a:xfrm>
          <a:prstGeom prst="rect">
            <a:avLst/>
          </a:prstGeom>
          <a:noFill/>
        </p:spPr>
        <p:txBody>
          <a:bodyPr wrap="none" rtlCol="0">
            <a:spAutoFit/>
          </a:bodyPr>
          <a:lstStyle/>
          <a:p>
            <a:r>
              <a:rPr lang="en-IN" b="1" dirty="0"/>
              <a:t>Comment-</a:t>
            </a:r>
            <a:r>
              <a:rPr lang="en-IN" dirty="0"/>
              <a:t>&gt;          	We have 3 types of payment method</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50E0F2B9-6491-B3C9-6E80-A170D55D44B0}"/>
              </a:ext>
            </a:extLst>
          </p:cNvPr>
          <p:cNvPicPr>
            <a:picLocks noGrp="1" noChangeAspect="1"/>
          </p:cNvPicPr>
          <p:nvPr>
            <p:ph idx="1"/>
          </p:nvPr>
        </p:nvPicPr>
        <p:blipFill>
          <a:blip r:embed="rId2"/>
          <a:stretch>
            <a:fillRect/>
          </a:stretch>
        </p:blipFill>
        <p:spPr>
          <a:xfrm>
            <a:off x="2200136" y="566803"/>
            <a:ext cx="5665670" cy="1234713"/>
          </a:xfrm>
          <a:ln>
            <a:solidFill>
              <a:schemeClr val="tx1"/>
            </a:solidFill>
          </a:ln>
        </p:spPr>
      </p:pic>
      <p:pic>
        <p:nvPicPr>
          <p:cNvPr id="12" name="Picture 11">
            <a:extLst>
              <a:ext uri="{FF2B5EF4-FFF2-40B4-BE49-F238E27FC236}">
                <a16:creationId xmlns:a16="http://schemas.microsoft.com/office/drawing/2014/main" id="{1A91B341-21CC-B399-0A3B-0FA777D1CF29}"/>
              </a:ext>
            </a:extLst>
          </p:cNvPr>
          <p:cNvPicPr>
            <a:picLocks noChangeAspect="1"/>
          </p:cNvPicPr>
          <p:nvPr/>
        </p:nvPicPr>
        <p:blipFill>
          <a:blip r:embed="rId3"/>
          <a:stretch>
            <a:fillRect/>
          </a:stretch>
        </p:blipFill>
        <p:spPr>
          <a:xfrm>
            <a:off x="2200136" y="2900151"/>
            <a:ext cx="2649808" cy="1057697"/>
          </a:xfrm>
          <a:prstGeom prst="rect">
            <a:avLst/>
          </a:prstGeom>
          <a:ln>
            <a:solidFill>
              <a:schemeClr val="tx1"/>
            </a:solidFill>
          </a:ln>
        </p:spPr>
      </p:pic>
    </p:spTree>
    <p:extLst>
      <p:ext uri="{BB962C8B-B14F-4D97-AF65-F5344CB8AC3E}">
        <p14:creationId xmlns:p14="http://schemas.microsoft.com/office/powerpoint/2010/main" val="3912066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588983" cy="369332"/>
          </a:xfrm>
          <a:prstGeom prst="rect">
            <a:avLst/>
          </a:prstGeom>
          <a:noFill/>
        </p:spPr>
        <p:txBody>
          <a:bodyPr wrap="none" rtlCol="0">
            <a:spAutoFit/>
          </a:bodyPr>
          <a:lstStyle/>
          <a:p>
            <a:r>
              <a:rPr lang="en-IN" b="1" dirty="0"/>
              <a:t>Comment-</a:t>
            </a:r>
            <a:r>
              <a:rPr lang="en-IN" dirty="0"/>
              <a:t>&gt;	    Member customer type occur most frequently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8C77BAC-74F4-3404-9AAB-BE76D93B4655}"/>
              </a:ext>
            </a:extLst>
          </p:cNvPr>
          <p:cNvPicPr>
            <a:picLocks noGrp="1" noChangeAspect="1"/>
          </p:cNvPicPr>
          <p:nvPr>
            <p:ph idx="1"/>
          </p:nvPr>
        </p:nvPicPr>
        <p:blipFill>
          <a:blip r:embed="rId2"/>
          <a:stretch>
            <a:fillRect/>
          </a:stretch>
        </p:blipFill>
        <p:spPr>
          <a:xfrm>
            <a:off x="2512110" y="422458"/>
            <a:ext cx="4871916" cy="1783469"/>
          </a:xfrm>
          <a:ln>
            <a:solidFill>
              <a:schemeClr val="tx1"/>
            </a:solidFill>
          </a:ln>
        </p:spPr>
      </p:pic>
      <p:pic>
        <p:nvPicPr>
          <p:cNvPr id="9" name="Picture 8">
            <a:extLst>
              <a:ext uri="{FF2B5EF4-FFF2-40B4-BE49-F238E27FC236}">
                <a16:creationId xmlns:a16="http://schemas.microsoft.com/office/drawing/2014/main" id="{7BA82B5A-D8E7-0CC3-2456-0E5E8671A08E}"/>
              </a:ext>
            </a:extLst>
          </p:cNvPr>
          <p:cNvPicPr>
            <a:picLocks noChangeAspect="1"/>
          </p:cNvPicPr>
          <p:nvPr/>
        </p:nvPicPr>
        <p:blipFill>
          <a:blip r:embed="rId3"/>
          <a:stretch>
            <a:fillRect/>
          </a:stretch>
        </p:blipFill>
        <p:spPr>
          <a:xfrm>
            <a:off x="2512110" y="2985222"/>
            <a:ext cx="2900739" cy="963222"/>
          </a:xfrm>
          <a:prstGeom prst="rect">
            <a:avLst/>
          </a:prstGeom>
          <a:ln>
            <a:solidFill>
              <a:schemeClr val="tx1"/>
            </a:solidFill>
          </a:ln>
        </p:spPr>
      </p:pic>
    </p:spTree>
    <p:extLst>
      <p:ext uri="{BB962C8B-B14F-4D97-AF65-F5344CB8AC3E}">
        <p14:creationId xmlns:p14="http://schemas.microsoft.com/office/powerpoint/2010/main" val="1091589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7683385" cy="369332"/>
          </a:xfrm>
          <a:prstGeom prst="rect">
            <a:avLst/>
          </a:prstGeom>
          <a:noFill/>
        </p:spPr>
        <p:txBody>
          <a:bodyPr wrap="none" rtlCol="0">
            <a:spAutoFit/>
          </a:bodyPr>
          <a:lstStyle/>
          <a:p>
            <a:r>
              <a:rPr lang="en-IN" b="1" dirty="0"/>
              <a:t>Comment-</a:t>
            </a:r>
            <a:r>
              <a:rPr lang="en-IN" dirty="0"/>
              <a:t>&gt;	 Member customer type has the highest purchase frequency.</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70A042F-8C50-7325-3211-038AD7B5BB07}"/>
              </a:ext>
            </a:extLst>
          </p:cNvPr>
          <p:cNvPicPr>
            <a:picLocks noGrp="1" noChangeAspect="1"/>
          </p:cNvPicPr>
          <p:nvPr>
            <p:ph idx="1"/>
          </p:nvPr>
        </p:nvPicPr>
        <p:blipFill>
          <a:blip r:embed="rId2"/>
          <a:stretch>
            <a:fillRect/>
          </a:stretch>
        </p:blipFill>
        <p:spPr>
          <a:xfrm>
            <a:off x="2274138" y="391975"/>
            <a:ext cx="5848380" cy="1898941"/>
          </a:xfrm>
          <a:ln>
            <a:solidFill>
              <a:schemeClr val="tx1"/>
            </a:solidFill>
          </a:ln>
        </p:spPr>
      </p:pic>
      <p:pic>
        <p:nvPicPr>
          <p:cNvPr id="12" name="Picture 11">
            <a:extLst>
              <a:ext uri="{FF2B5EF4-FFF2-40B4-BE49-F238E27FC236}">
                <a16:creationId xmlns:a16="http://schemas.microsoft.com/office/drawing/2014/main" id="{AFD593AF-083D-09CC-38EA-A9F764E15888}"/>
              </a:ext>
            </a:extLst>
          </p:cNvPr>
          <p:cNvPicPr>
            <a:picLocks noChangeAspect="1"/>
          </p:cNvPicPr>
          <p:nvPr/>
        </p:nvPicPr>
        <p:blipFill>
          <a:blip r:embed="rId3"/>
          <a:stretch>
            <a:fillRect/>
          </a:stretch>
        </p:blipFill>
        <p:spPr>
          <a:xfrm>
            <a:off x="2274138" y="2968792"/>
            <a:ext cx="2953465" cy="980730"/>
          </a:xfrm>
          <a:prstGeom prst="rect">
            <a:avLst/>
          </a:prstGeom>
          <a:ln>
            <a:solidFill>
              <a:schemeClr val="tx1"/>
            </a:solidFill>
          </a:ln>
        </p:spPr>
      </p:pic>
    </p:spTree>
    <p:extLst>
      <p:ext uri="{BB962C8B-B14F-4D97-AF65-F5344CB8AC3E}">
        <p14:creationId xmlns:p14="http://schemas.microsoft.com/office/powerpoint/2010/main" val="62623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5777287" cy="369332"/>
          </a:xfrm>
          <a:prstGeom prst="rect">
            <a:avLst/>
          </a:prstGeom>
          <a:noFill/>
        </p:spPr>
        <p:txBody>
          <a:bodyPr wrap="none" rtlCol="0">
            <a:spAutoFit/>
          </a:bodyPr>
          <a:lstStyle/>
          <a:p>
            <a:r>
              <a:rPr lang="en-IN" b="1" dirty="0"/>
              <a:t>Comment-</a:t>
            </a:r>
            <a:r>
              <a:rPr lang="en-IN" dirty="0"/>
              <a:t>&gt;	 Females count – 501, Male count - 499.</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2D943909-F438-3063-EF0C-89393BC25ADA}"/>
              </a:ext>
            </a:extLst>
          </p:cNvPr>
          <p:cNvPicPr>
            <a:picLocks noGrp="1" noChangeAspect="1"/>
          </p:cNvPicPr>
          <p:nvPr>
            <p:ph idx="1"/>
          </p:nvPr>
        </p:nvPicPr>
        <p:blipFill>
          <a:blip r:embed="rId2"/>
          <a:stretch>
            <a:fillRect/>
          </a:stretch>
        </p:blipFill>
        <p:spPr>
          <a:xfrm>
            <a:off x="2149964" y="443685"/>
            <a:ext cx="4870622" cy="1519781"/>
          </a:xfrm>
          <a:ln>
            <a:solidFill>
              <a:schemeClr val="tx1"/>
            </a:solidFill>
          </a:ln>
        </p:spPr>
      </p:pic>
      <p:pic>
        <p:nvPicPr>
          <p:cNvPr id="9" name="Picture 8">
            <a:extLst>
              <a:ext uri="{FF2B5EF4-FFF2-40B4-BE49-F238E27FC236}">
                <a16:creationId xmlns:a16="http://schemas.microsoft.com/office/drawing/2014/main" id="{26A1E852-FDFB-F3F2-A6C3-E6392CC06F0B}"/>
              </a:ext>
            </a:extLst>
          </p:cNvPr>
          <p:cNvPicPr>
            <a:picLocks noChangeAspect="1"/>
          </p:cNvPicPr>
          <p:nvPr/>
        </p:nvPicPr>
        <p:blipFill>
          <a:blip r:embed="rId3"/>
          <a:stretch>
            <a:fillRect/>
          </a:stretch>
        </p:blipFill>
        <p:spPr>
          <a:xfrm>
            <a:off x="2149964" y="2906802"/>
            <a:ext cx="2183734" cy="1044395"/>
          </a:xfrm>
          <a:prstGeom prst="rect">
            <a:avLst/>
          </a:prstGeom>
          <a:ln>
            <a:solidFill>
              <a:schemeClr val="tx1"/>
            </a:solidFill>
          </a:ln>
        </p:spPr>
      </p:pic>
    </p:spTree>
    <p:extLst>
      <p:ext uri="{BB962C8B-B14F-4D97-AF65-F5344CB8AC3E}">
        <p14:creationId xmlns:p14="http://schemas.microsoft.com/office/powerpoint/2010/main" val="6788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630533" cy="369332"/>
          </a:xfrm>
          <a:prstGeom prst="rect">
            <a:avLst/>
          </a:prstGeom>
          <a:noFill/>
        </p:spPr>
        <p:txBody>
          <a:bodyPr wrap="none" rtlCol="0">
            <a:spAutoFit/>
          </a:bodyPr>
          <a:lstStyle/>
          <a:p>
            <a:r>
              <a:rPr lang="en-IN" b="1" dirty="0"/>
              <a:t>Comment-</a:t>
            </a:r>
            <a:r>
              <a:rPr lang="en-IN" dirty="0"/>
              <a:t>&gt;	 Branch A – 340, Branch B – 332, Branch C – 328.</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C9FCC407-E44E-1CF3-16E0-3ACBC9BD4579}"/>
              </a:ext>
            </a:extLst>
          </p:cNvPr>
          <p:cNvPicPr>
            <a:picLocks noGrp="1" noChangeAspect="1"/>
          </p:cNvPicPr>
          <p:nvPr>
            <p:ph idx="1"/>
          </p:nvPr>
        </p:nvPicPr>
        <p:blipFill>
          <a:blip r:embed="rId2"/>
          <a:stretch>
            <a:fillRect/>
          </a:stretch>
        </p:blipFill>
        <p:spPr>
          <a:xfrm>
            <a:off x="2235608" y="457131"/>
            <a:ext cx="4865568" cy="1332339"/>
          </a:xfrm>
          <a:ln>
            <a:solidFill>
              <a:schemeClr val="tx1"/>
            </a:solidFill>
          </a:ln>
        </p:spPr>
      </p:pic>
      <p:pic>
        <p:nvPicPr>
          <p:cNvPr id="12" name="Picture 11">
            <a:extLst>
              <a:ext uri="{FF2B5EF4-FFF2-40B4-BE49-F238E27FC236}">
                <a16:creationId xmlns:a16="http://schemas.microsoft.com/office/drawing/2014/main" id="{89494EC9-58F1-A704-F44F-864A79BA5D27}"/>
              </a:ext>
            </a:extLst>
          </p:cNvPr>
          <p:cNvPicPr>
            <a:picLocks noChangeAspect="1"/>
          </p:cNvPicPr>
          <p:nvPr/>
        </p:nvPicPr>
        <p:blipFill>
          <a:blip r:embed="rId3"/>
          <a:stretch>
            <a:fillRect/>
          </a:stretch>
        </p:blipFill>
        <p:spPr>
          <a:xfrm>
            <a:off x="2235608" y="2648945"/>
            <a:ext cx="2044907" cy="1215369"/>
          </a:xfrm>
          <a:prstGeom prst="rect">
            <a:avLst/>
          </a:prstGeom>
          <a:ln>
            <a:solidFill>
              <a:schemeClr val="tx1"/>
            </a:solidFill>
          </a:ln>
        </p:spPr>
      </p:pic>
    </p:spTree>
    <p:extLst>
      <p:ext uri="{BB962C8B-B14F-4D97-AF65-F5344CB8AC3E}">
        <p14:creationId xmlns:p14="http://schemas.microsoft.com/office/powerpoint/2010/main" val="4081469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4827472"/>
            <a:ext cx="6524094" cy="369332"/>
          </a:xfrm>
          <a:prstGeom prst="rect">
            <a:avLst/>
          </a:prstGeom>
          <a:noFill/>
        </p:spPr>
        <p:txBody>
          <a:bodyPr wrap="none" rtlCol="0">
            <a:spAutoFit/>
          </a:bodyPr>
          <a:lstStyle/>
          <a:p>
            <a:r>
              <a:rPr lang="en-IN" b="1" dirty="0"/>
              <a:t>Comment-</a:t>
            </a:r>
            <a:r>
              <a:rPr lang="en-IN" dirty="0"/>
              <a:t>&gt;	 In the Afternoon ratings are provided the most.</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EA5FD645-88EF-1B12-8B69-94F8663F626D}"/>
              </a:ext>
            </a:extLst>
          </p:cNvPr>
          <p:cNvPicPr>
            <a:picLocks noGrp="1" noChangeAspect="1"/>
          </p:cNvPicPr>
          <p:nvPr>
            <p:ph idx="1"/>
          </p:nvPr>
        </p:nvPicPr>
        <p:blipFill>
          <a:blip r:embed="rId2"/>
          <a:stretch>
            <a:fillRect/>
          </a:stretch>
        </p:blipFill>
        <p:spPr>
          <a:xfrm>
            <a:off x="2235608" y="337553"/>
            <a:ext cx="5551148" cy="1702352"/>
          </a:xfrm>
          <a:ln>
            <a:solidFill>
              <a:schemeClr val="tx1"/>
            </a:solidFill>
          </a:ln>
        </p:spPr>
      </p:pic>
      <p:pic>
        <p:nvPicPr>
          <p:cNvPr id="9" name="Picture 8">
            <a:extLst>
              <a:ext uri="{FF2B5EF4-FFF2-40B4-BE49-F238E27FC236}">
                <a16:creationId xmlns:a16="http://schemas.microsoft.com/office/drawing/2014/main" id="{73F59DFF-00B2-B063-5BE1-3C900B972D50}"/>
              </a:ext>
            </a:extLst>
          </p:cNvPr>
          <p:cNvPicPr>
            <a:picLocks noChangeAspect="1"/>
          </p:cNvPicPr>
          <p:nvPr/>
        </p:nvPicPr>
        <p:blipFill>
          <a:blip r:embed="rId3"/>
          <a:stretch>
            <a:fillRect/>
          </a:stretch>
        </p:blipFill>
        <p:spPr>
          <a:xfrm>
            <a:off x="2235608" y="3003364"/>
            <a:ext cx="1957925" cy="851272"/>
          </a:xfrm>
          <a:prstGeom prst="rect">
            <a:avLst/>
          </a:prstGeom>
          <a:ln>
            <a:solidFill>
              <a:schemeClr val="tx1"/>
            </a:solidFill>
          </a:ln>
        </p:spPr>
      </p:pic>
    </p:spTree>
    <p:extLst>
      <p:ext uri="{BB962C8B-B14F-4D97-AF65-F5344CB8AC3E}">
        <p14:creationId xmlns:p14="http://schemas.microsoft.com/office/powerpoint/2010/main" val="305306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5430974" cy="923330"/>
          </a:xfrm>
          <a:prstGeom prst="rect">
            <a:avLst/>
          </a:prstGeom>
          <a:noFill/>
        </p:spPr>
        <p:txBody>
          <a:bodyPr wrap="none" rtlCol="0">
            <a:spAutoFit/>
          </a:bodyPr>
          <a:lstStyle/>
          <a:p>
            <a:r>
              <a:rPr lang="en-IN" b="1" dirty="0"/>
              <a:t>Comment-</a:t>
            </a:r>
            <a:r>
              <a:rPr lang="en-IN" dirty="0"/>
              <a:t>&gt;	 For branch A </a:t>
            </a:r>
            <a:r>
              <a:rPr lang="en-IN" dirty="0" err="1"/>
              <a:t>rating_sum</a:t>
            </a:r>
            <a:r>
              <a:rPr lang="en-IN" dirty="0"/>
              <a:t> -&gt; 1305.5, </a:t>
            </a:r>
            <a:br>
              <a:rPr lang="en-IN" dirty="0"/>
            </a:br>
            <a:r>
              <a:rPr lang="en-IN" dirty="0"/>
              <a:t>		 For branch B </a:t>
            </a:r>
            <a:r>
              <a:rPr lang="en-IN" dirty="0" err="1"/>
              <a:t>rating_sum</a:t>
            </a:r>
            <a:r>
              <a:rPr lang="en-IN" dirty="0"/>
              <a:t> -&gt; 1102.7,</a:t>
            </a:r>
            <a:br>
              <a:rPr lang="en-IN" dirty="0"/>
            </a:br>
            <a:r>
              <a:rPr lang="en-IN" dirty="0"/>
              <a:t>		 For branch C </a:t>
            </a:r>
            <a:r>
              <a:rPr lang="en-IN" dirty="0" err="1"/>
              <a:t>rating_sum</a:t>
            </a:r>
            <a:r>
              <a:rPr lang="en-IN" dirty="0"/>
              <a:t> -&gt; 1284.3</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14" name="Content Placeholder 13">
            <a:extLst>
              <a:ext uri="{FF2B5EF4-FFF2-40B4-BE49-F238E27FC236}">
                <a16:creationId xmlns:a16="http://schemas.microsoft.com/office/drawing/2014/main" id="{7E831313-396F-1301-9C04-FF343F25A673}"/>
              </a:ext>
            </a:extLst>
          </p:cNvPr>
          <p:cNvPicPr>
            <a:picLocks noGrp="1" noChangeAspect="1"/>
          </p:cNvPicPr>
          <p:nvPr>
            <p:ph idx="1"/>
          </p:nvPr>
        </p:nvPicPr>
        <p:blipFill>
          <a:blip r:embed="rId2"/>
          <a:stretch>
            <a:fillRect/>
          </a:stretch>
        </p:blipFill>
        <p:spPr>
          <a:xfrm>
            <a:off x="2279281" y="380544"/>
            <a:ext cx="9068586" cy="1646063"/>
          </a:xfrm>
          <a:ln>
            <a:solidFill>
              <a:schemeClr val="tx1"/>
            </a:solidFill>
          </a:ln>
        </p:spPr>
      </p:pic>
      <p:pic>
        <p:nvPicPr>
          <p:cNvPr id="16" name="Picture 15">
            <a:extLst>
              <a:ext uri="{FF2B5EF4-FFF2-40B4-BE49-F238E27FC236}">
                <a16:creationId xmlns:a16="http://schemas.microsoft.com/office/drawing/2014/main" id="{4215D998-52A7-2C20-B894-3B09B7005B32}"/>
              </a:ext>
            </a:extLst>
          </p:cNvPr>
          <p:cNvPicPr>
            <a:picLocks noChangeAspect="1"/>
          </p:cNvPicPr>
          <p:nvPr/>
        </p:nvPicPr>
        <p:blipFill>
          <a:blip r:embed="rId3"/>
          <a:stretch>
            <a:fillRect/>
          </a:stretch>
        </p:blipFill>
        <p:spPr>
          <a:xfrm>
            <a:off x="2279281" y="2981274"/>
            <a:ext cx="2715505" cy="1289376"/>
          </a:xfrm>
          <a:prstGeom prst="rect">
            <a:avLst/>
          </a:prstGeom>
          <a:ln>
            <a:solidFill>
              <a:schemeClr val="tx1"/>
            </a:solidFill>
          </a:ln>
        </p:spPr>
      </p:pic>
    </p:spTree>
    <p:extLst>
      <p:ext uri="{BB962C8B-B14F-4D97-AF65-F5344CB8AC3E}">
        <p14:creationId xmlns:p14="http://schemas.microsoft.com/office/powerpoint/2010/main" val="4026536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6926063" cy="369332"/>
          </a:xfrm>
          <a:prstGeom prst="rect">
            <a:avLst/>
          </a:prstGeom>
          <a:noFill/>
        </p:spPr>
        <p:txBody>
          <a:bodyPr wrap="none" rtlCol="0">
            <a:spAutoFit/>
          </a:bodyPr>
          <a:lstStyle/>
          <a:p>
            <a:r>
              <a:rPr lang="en-IN" b="1" dirty="0"/>
              <a:t>Comment-</a:t>
            </a:r>
            <a:r>
              <a:rPr lang="en-IN" dirty="0"/>
              <a:t>&gt;	 On Monday the highest average rating is 7.15360</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5" name="Content Placeholder 4">
            <a:extLst>
              <a:ext uri="{FF2B5EF4-FFF2-40B4-BE49-F238E27FC236}">
                <a16:creationId xmlns:a16="http://schemas.microsoft.com/office/drawing/2014/main" id="{7DA22DDD-9280-4D28-454B-D3075031B3A8}"/>
              </a:ext>
            </a:extLst>
          </p:cNvPr>
          <p:cNvPicPr>
            <a:picLocks noGrp="1" noChangeAspect="1"/>
          </p:cNvPicPr>
          <p:nvPr>
            <p:ph idx="1"/>
          </p:nvPr>
        </p:nvPicPr>
        <p:blipFill>
          <a:blip r:embed="rId2"/>
          <a:stretch>
            <a:fillRect/>
          </a:stretch>
        </p:blipFill>
        <p:spPr>
          <a:xfrm>
            <a:off x="2279281" y="422458"/>
            <a:ext cx="6235454" cy="1951554"/>
          </a:xfrm>
          <a:ln>
            <a:solidFill>
              <a:schemeClr val="tx1"/>
            </a:solidFill>
          </a:ln>
        </p:spPr>
      </p:pic>
      <p:pic>
        <p:nvPicPr>
          <p:cNvPr id="7" name="Picture 6">
            <a:extLst>
              <a:ext uri="{FF2B5EF4-FFF2-40B4-BE49-F238E27FC236}">
                <a16:creationId xmlns:a16="http://schemas.microsoft.com/office/drawing/2014/main" id="{3A277A97-C5AC-2C14-C8C3-57989CC00668}"/>
              </a:ext>
            </a:extLst>
          </p:cNvPr>
          <p:cNvPicPr>
            <a:picLocks noChangeAspect="1"/>
          </p:cNvPicPr>
          <p:nvPr/>
        </p:nvPicPr>
        <p:blipFill>
          <a:blip r:embed="rId3"/>
          <a:stretch>
            <a:fillRect/>
          </a:stretch>
        </p:blipFill>
        <p:spPr>
          <a:xfrm>
            <a:off x="2279281" y="3044736"/>
            <a:ext cx="2526553" cy="1162452"/>
          </a:xfrm>
          <a:prstGeom prst="rect">
            <a:avLst/>
          </a:prstGeom>
          <a:ln>
            <a:solidFill>
              <a:schemeClr val="tx1"/>
            </a:solidFill>
          </a:ln>
        </p:spPr>
      </p:pic>
    </p:spTree>
    <p:extLst>
      <p:ext uri="{BB962C8B-B14F-4D97-AF65-F5344CB8AC3E}">
        <p14:creationId xmlns:p14="http://schemas.microsoft.com/office/powerpoint/2010/main" val="318358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D9FCF-3DF5-FF41-3243-7E2140B3A02D}"/>
              </a:ext>
            </a:extLst>
          </p:cNvPr>
          <p:cNvSpPr txBox="1"/>
          <p:nvPr/>
        </p:nvSpPr>
        <p:spPr>
          <a:xfrm>
            <a:off x="297712" y="3256630"/>
            <a:ext cx="1162498" cy="369332"/>
          </a:xfrm>
          <a:prstGeom prst="rect">
            <a:avLst/>
          </a:prstGeom>
          <a:noFill/>
        </p:spPr>
        <p:txBody>
          <a:bodyPr wrap="none" rtlCol="0">
            <a:spAutoFit/>
          </a:bodyPr>
          <a:lstStyle/>
          <a:p>
            <a:r>
              <a:rPr lang="en-IN" b="1" dirty="0"/>
              <a:t>Output</a:t>
            </a:r>
            <a:r>
              <a:rPr lang="en-IN" dirty="0"/>
              <a:t> -&gt; </a:t>
            </a:r>
          </a:p>
        </p:txBody>
      </p:sp>
      <p:sp>
        <p:nvSpPr>
          <p:cNvPr id="11" name="TextBox 10">
            <a:extLst>
              <a:ext uri="{FF2B5EF4-FFF2-40B4-BE49-F238E27FC236}">
                <a16:creationId xmlns:a16="http://schemas.microsoft.com/office/drawing/2014/main" id="{CBC7C8BC-61C0-CCBC-A5C8-8AAA66CA5840}"/>
              </a:ext>
            </a:extLst>
          </p:cNvPr>
          <p:cNvSpPr txBox="1"/>
          <p:nvPr/>
        </p:nvSpPr>
        <p:spPr>
          <a:xfrm>
            <a:off x="297712" y="5059625"/>
            <a:ext cx="8059514" cy="923330"/>
          </a:xfrm>
          <a:prstGeom prst="rect">
            <a:avLst/>
          </a:prstGeom>
          <a:noFill/>
        </p:spPr>
        <p:txBody>
          <a:bodyPr wrap="none" rtlCol="0">
            <a:spAutoFit/>
          </a:bodyPr>
          <a:lstStyle/>
          <a:p>
            <a:r>
              <a:rPr lang="en-IN" b="1" dirty="0"/>
              <a:t>Comment-</a:t>
            </a:r>
            <a:r>
              <a:rPr lang="en-IN" dirty="0"/>
              <a:t>&gt;	On Friday in branch A, the maximum average rating is 7.31200</a:t>
            </a:r>
            <a:br>
              <a:rPr lang="en-IN" dirty="0"/>
            </a:br>
            <a:r>
              <a:rPr lang="en-IN" dirty="0"/>
              <a:t>		On Monday in branch B, the maximum average rating is 7.33590</a:t>
            </a:r>
            <a:br>
              <a:rPr lang="en-IN" dirty="0"/>
            </a:br>
            <a:r>
              <a:rPr lang="en-IN" dirty="0"/>
              <a:t>		On Friday in branch C, the maximum average rating is 7.27895</a:t>
            </a:r>
          </a:p>
        </p:txBody>
      </p:sp>
      <p:sp>
        <p:nvSpPr>
          <p:cNvPr id="8" name="TextBox 7">
            <a:extLst>
              <a:ext uri="{FF2B5EF4-FFF2-40B4-BE49-F238E27FC236}">
                <a16:creationId xmlns:a16="http://schemas.microsoft.com/office/drawing/2014/main" id="{C50E7AF5-2EFA-2E83-58B0-2D9A46748A41}"/>
              </a:ext>
            </a:extLst>
          </p:cNvPr>
          <p:cNvSpPr txBox="1"/>
          <p:nvPr/>
        </p:nvSpPr>
        <p:spPr>
          <a:xfrm>
            <a:off x="297712" y="1018910"/>
            <a:ext cx="1065741" cy="369332"/>
          </a:xfrm>
          <a:prstGeom prst="rect">
            <a:avLst/>
          </a:prstGeom>
          <a:noFill/>
        </p:spPr>
        <p:txBody>
          <a:bodyPr wrap="none" rtlCol="0">
            <a:spAutoFit/>
          </a:bodyPr>
          <a:lstStyle/>
          <a:p>
            <a:r>
              <a:rPr lang="en-IN" b="1" dirty="0"/>
              <a:t>Query</a:t>
            </a:r>
            <a:r>
              <a:rPr lang="en-IN" dirty="0"/>
              <a:t> -&gt; </a:t>
            </a:r>
          </a:p>
        </p:txBody>
      </p:sp>
      <p:pic>
        <p:nvPicPr>
          <p:cNvPr id="6" name="Content Placeholder 5">
            <a:extLst>
              <a:ext uri="{FF2B5EF4-FFF2-40B4-BE49-F238E27FC236}">
                <a16:creationId xmlns:a16="http://schemas.microsoft.com/office/drawing/2014/main" id="{E5F34793-CCC0-4F05-4B47-98A2F27D3CC2}"/>
              </a:ext>
            </a:extLst>
          </p:cNvPr>
          <p:cNvPicPr>
            <a:picLocks noGrp="1" noChangeAspect="1"/>
          </p:cNvPicPr>
          <p:nvPr>
            <p:ph idx="1"/>
          </p:nvPr>
        </p:nvPicPr>
        <p:blipFill>
          <a:blip r:embed="rId2"/>
          <a:stretch>
            <a:fillRect/>
          </a:stretch>
        </p:blipFill>
        <p:spPr>
          <a:xfrm>
            <a:off x="2064658" y="190685"/>
            <a:ext cx="9173613" cy="2541709"/>
          </a:xfrm>
          <a:ln>
            <a:solidFill>
              <a:schemeClr val="tx1"/>
            </a:solidFill>
          </a:ln>
        </p:spPr>
      </p:pic>
      <p:pic>
        <p:nvPicPr>
          <p:cNvPr id="12" name="Picture 11">
            <a:extLst>
              <a:ext uri="{FF2B5EF4-FFF2-40B4-BE49-F238E27FC236}">
                <a16:creationId xmlns:a16="http://schemas.microsoft.com/office/drawing/2014/main" id="{4C8A3228-7BB7-8FF6-B573-88C1AC5A7A72}"/>
              </a:ext>
            </a:extLst>
          </p:cNvPr>
          <p:cNvPicPr>
            <a:picLocks noChangeAspect="1"/>
          </p:cNvPicPr>
          <p:nvPr/>
        </p:nvPicPr>
        <p:blipFill>
          <a:blip r:embed="rId3"/>
          <a:stretch>
            <a:fillRect/>
          </a:stretch>
        </p:blipFill>
        <p:spPr>
          <a:xfrm>
            <a:off x="2064658" y="3152509"/>
            <a:ext cx="3156226" cy="1389994"/>
          </a:xfrm>
          <a:prstGeom prst="rect">
            <a:avLst/>
          </a:prstGeom>
          <a:ln>
            <a:solidFill>
              <a:schemeClr val="tx1"/>
            </a:solidFill>
          </a:ln>
        </p:spPr>
      </p:pic>
    </p:spTree>
    <p:extLst>
      <p:ext uri="{BB962C8B-B14F-4D97-AF65-F5344CB8AC3E}">
        <p14:creationId xmlns:p14="http://schemas.microsoft.com/office/powerpoint/2010/main" val="422729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30A43-1081-74ED-A685-E3FB8D8B91FC}"/>
              </a:ext>
            </a:extLst>
          </p:cNvPr>
          <p:cNvSpPr>
            <a:spLocks noGrp="1"/>
          </p:cNvSpPr>
          <p:nvPr>
            <p:ph type="title"/>
          </p:nvPr>
        </p:nvSpPr>
        <p:spPr/>
        <p:txBody>
          <a:bodyPr/>
          <a:lstStyle/>
          <a:p>
            <a:r>
              <a:rPr lang="en-IN" dirty="0"/>
              <a:t>Data wrangling</a:t>
            </a:r>
          </a:p>
        </p:txBody>
      </p:sp>
      <p:sp>
        <p:nvSpPr>
          <p:cNvPr id="4" name="Content Placeholder 3">
            <a:extLst>
              <a:ext uri="{FF2B5EF4-FFF2-40B4-BE49-F238E27FC236}">
                <a16:creationId xmlns:a16="http://schemas.microsoft.com/office/drawing/2014/main" id="{3C2DD0A7-9C9A-1EE7-798B-9420AD0DAF9B}"/>
              </a:ext>
            </a:extLst>
          </p:cNvPr>
          <p:cNvSpPr>
            <a:spLocks noGrp="1"/>
          </p:cNvSpPr>
          <p:nvPr>
            <p:ph idx="1"/>
          </p:nvPr>
        </p:nvSpPr>
        <p:spPr/>
        <p:txBody>
          <a:bodyPr/>
          <a:lstStyle/>
          <a:p>
            <a:r>
              <a:rPr lang="en-IN" dirty="0"/>
              <a:t>Building database</a:t>
            </a:r>
          </a:p>
          <a:p>
            <a:r>
              <a:rPr lang="en-IN" dirty="0"/>
              <a:t>Creating a table and inserting the data</a:t>
            </a:r>
          </a:p>
          <a:p>
            <a:r>
              <a:rPr lang="en-IN" dirty="0"/>
              <a:t>Checking null value</a:t>
            </a:r>
          </a:p>
          <a:p>
            <a:endParaRPr lang="en-IN" dirty="0"/>
          </a:p>
        </p:txBody>
      </p:sp>
    </p:spTree>
    <p:extLst>
      <p:ext uri="{BB962C8B-B14F-4D97-AF65-F5344CB8AC3E}">
        <p14:creationId xmlns:p14="http://schemas.microsoft.com/office/powerpoint/2010/main" val="663623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C8A1-4F37-25C5-C428-D242A5185E1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3501E3F-5F46-F416-67AE-75B1321005DE}"/>
              </a:ext>
            </a:extLst>
          </p:cNvPr>
          <p:cNvSpPr>
            <a:spLocks noGrp="1"/>
          </p:cNvSpPr>
          <p:nvPr>
            <p:ph idx="1"/>
          </p:nvPr>
        </p:nvSpPr>
        <p:spPr>
          <a:xfrm>
            <a:off x="838199" y="1530657"/>
            <a:ext cx="10921181" cy="4962218"/>
          </a:xfrm>
        </p:spPr>
        <p:txBody>
          <a:bodyPr>
            <a:normAutofit fontScale="92500" lnSpcReduction="10000"/>
          </a:bodyPr>
          <a:lstStyle/>
          <a:p>
            <a:r>
              <a:rPr lang="en-US" dirty="0"/>
              <a:t>The food and beverages product line has the highest sales in January in </a:t>
            </a:r>
            <a:r>
              <a:rPr lang="en-US" dirty="0" err="1"/>
              <a:t>Naypitaw</a:t>
            </a:r>
            <a:r>
              <a:rPr lang="en-US" dirty="0"/>
              <a:t>.</a:t>
            </a:r>
          </a:p>
          <a:p>
            <a:endParaRPr lang="en-US" dirty="0"/>
          </a:p>
          <a:p>
            <a:r>
              <a:rPr lang="en-US" dirty="0"/>
              <a:t>The food and beverages product line has the highest average rating.</a:t>
            </a:r>
          </a:p>
          <a:p>
            <a:endParaRPr lang="en-US" dirty="0"/>
          </a:p>
          <a:p>
            <a:r>
              <a:rPr lang="en-US" dirty="0"/>
              <a:t>On Saturday we have max occurrences of sales and the most </a:t>
            </a:r>
            <a:r>
              <a:rPr lang="en-US" dirty="0" err="1"/>
              <a:t>occured</a:t>
            </a:r>
            <a:r>
              <a:rPr lang="en-US" dirty="0"/>
              <a:t> payment method is </a:t>
            </a:r>
            <a:r>
              <a:rPr lang="en-US" dirty="0" err="1"/>
              <a:t>Ewallet</a:t>
            </a:r>
            <a:r>
              <a:rPr lang="en-US" dirty="0"/>
              <a:t>.</a:t>
            </a:r>
          </a:p>
          <a:p>
            <a:endParaRPr lang="en-US" dirty="0"/>
          </a:p>
          <a:p>
            <a:r>
              <a:rPr lang="en-US" dirty="0"/>
              <a:t>In the afternoon, the customer provided the most ratings.</a:t>
            </a:r>
          </a:p>
          <a:p>
            <a:endParaRPr lang="en-US" dirty="0"/>
          </a:p>
          <a:p>
            <a:r>
              <a:rPr lang="en-US" dirty="0"/>
              <a:t>On Monday and in branch B we have max average rating.</a:t>
            </a:r>
            <a:endParaRPr lang="en-IN" dirty="0"/>
          </a:p>
        </p:txBody>
      </p:sp>
    </p:spTree>
    <p:extLst>
      <p:ext uri="{BB962C8B-B14F-4D97-AF65-F5344CB8AC3E}">
        <p14:creationId xmlns:p14="http://schemas.microsoft.com/office/powerpoint/2010/main" val="1102796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D2A0F-91C0-1922-1CA0-5E0EEA58DCBD}"/>
              </a:ext>
            </a:extLst>
          </p:cNvPr>
          <p:cNvSpPr>
            <a:spLocks noGrp="1"/>
          </p:cNvSpPr>
          <p:nvPr>
            <p:ph type="title"/>
          </p:nvPr>
        </p:nvSpPr>
        <p:spPr>
          <a:xfrm>
            <a:off x="838200" y="2103437"/>
            <a:ext cx="10515600" cy="1325563"/>
          </a:xfrm>
        </p:spPr>
        <p:txBody>
          <a:bodyPr/>
          <a:lstStyle/>
          <a:p>
            <a:r>
              <a:rPr lang="en-IN" dirty="0"/>
              <a:t>				Thank you.</a:t>
            </a:r>
          </a:p>
        </p:txBody>
      </p:sp>
    </p:spTree>
    <p:extLst>
      <p:ext uri="{BB962C8B-B14F-4D97-AF65-F5344CB8AC3E}">
        <p14:creationId xmlns:p14="http://schemas.microsoft.com/office/powerpoint/2010/main" val="43855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Creating DB and using the created DB</a:t>
            </a:r>
          </a:p>
        </p:txBody>
      </p:sp>
      <p:pic>
        <p:nvPicPr>
          <p:cNvPr id="6" name="Content Placeholder 5">
            <a:extLst>
              <a:ext uri="{FF2B5EF4-FFF2-40B4-BE49-F238E27FC236}">
                <a16:creationId xmlns:a16="http://schemas.microsoft.com/office/drawing/2014/main" id="{943D76E7-94D0-6EAF-2342-F03B95E02F38}"/>
              </a:ext>
            </a:extLst>
          </p:cNvPr>
          <p:cNvPicPr>
            <a:picLocks noGrp="1" noChangeAspect="1"/>
          </p:cNvPicPr>
          <p:nvPr>
            <p:ph idx="1"/>
          </p:nvPr>
        </p:nvPicPr>
        <p:blipFill>
          <a:blip r:embed="rId2"/>
          <a:stretch>
            <a:fillRect/>
          </a:stretch>
        </p:blipFill>
        <p:spPr>
          <a:xfrm>
            <a:off x="1019811" y="1690687"/>
            <a:ext cx="4785671" cy="1325563"/>
          </a:xfrm>
          <a:ln>
            <a:solidFill>
              <a:schemeClr val="tx1">
                <a:lumMod val="95000"/>
                <a:lumOff val="5000"/>
              </a:schemeClr>
            </a:solidFill>
          </a:ln>
        </p:spPr>
      </p:pic>
      <p:sp>
        <p:nvSpPr>
          <p:cNvPr id="9" name="TextBox 8">
            <a:extLst>
              <a:ext uri="{FF2B5EF4-FFF2-40B4-BE49-F238E27FC236}">
                <a16:creationId xmlns:a16="http://schemas.microsoft.com/office/drawing/2014/main" id="{F6ABBBED-59E7-2C28-6AD0-CF0A7D2A3F1D}"/>
              </a:ext>
            </a:extLst>
          </p:cNvPr>
          <p:cNvSpPr txBox="1"/>
          <p:nvPr/>
        </p:nvSpPr>
        <p:spPr>
          <a:xfrm>
            <a:off x="1019811" y="3657085"/>
            <a:ext cx="8033609" cy="369332"/>
          </a:xfrm>
          <a:prstGeom prst="rect">
            <a:avLst/>
          </a:prstGeom>
          <a:noFill/>
        </p:spPr>
        <p:txBody>
          <a:bodyPr wrap="none" rtlCol="0">
            <a:spAutoFit/>
          </a:bodyPr>
          <a:lstStyle/>
          <a:p>
            <a:r>
              <a:rPr lang="en-IN" dirty="0"/>
              <a:t>We are creating a database named “</a:t>
            </a:r>
            <a:r>
              <a:rPr lang="en-IN" dirty="0" err="1"/>
              <a:t>sql_capstone</a:t>
            </a:r>
            <a:r>
              <a:rPr lang="en-IN" dirty="0"/>
              <a:t>”, and using it using USE() function.</a:t>
            </a:r>
          </a:p>
        </p:txBody>
      </p:sp>
    </p:spTree>
    <p:extLst>
      <p:ext uri="{BB962C8B-B14F-4D97-AF65-F5344CB8AC3E}">
        <p14:creationId xmlns:p14="http://schemas.microsoft.com/office/powerpoint/2010/main" val="244094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Creating table structure</a:t>
            </a:r>
          </a:p>
        </p:txBody>
      </p:sp>
      <p:pic>
        <p:nvPicPr>
          <p:cNvPr id="7" name="Content Placeholder 6">
            <a:extLst>
              <a:ext uri="{FF2B5EF4-FFF2-40B4-BE49-F238E27FC236}">
                <a16:creationId xmlns:a16="http://schemas.microsoft.com/office/drawing/2014/main" id="{55C7FDB8-9419-E1B8-B812-286892057497}"/>
              </a:ext>
            </a:extLst>
          </p:cNvPr>
          <p:cNvPicPr>
            <a:picLocks noGrp="1" noChangeAspect="1"/>
          </p:cNvPicPr>
          <p:nvPr>
            <p:ph idx="1"/>
          </p:nvPr>
        </p:nvPicPr>
        <p:blipFill>
          <a:blip r:embed="rId2"/>
          <a:stretch>
            <a:fillRect/>
          </a:stretch>
        </p:blipFill>
        <p:spPr>
          <a:xfrm>
            <a:off x="838200" y="1543417"/>
            <a:ext cx="6545826" cy="4638040"/>
          </a:xfrm>
          <a:ln>
            <a:solidFill>
              <a:schemeClr val="bg1">
                <a:lumMod val="50000"/>
              </a:schemeClr>
            </a:solidFill>
          </a:ln>
        </p:spPr>
      </p:pic>
    </p:spTree>
    <p:extLst>
      <p:ext uri="{BB962C8B-B14F-4D97-AF65-F5344CB8AC3E}">
        <p14:creationId xmlns:p14="http://schemas.microsoft.com/office/powerpoint/2010/main" val="413157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Checking all the data in table after importing</a:t>
            </a:r>
          </a:p>
        </p:txBody>
      </p:sp>
      <p:pic>
        <p:nvPicPr>
          <p:cNvPr id="6" name="Content Placeholder 5">
            <a:extLst>
              <a:ext uri="{FF2B5EF4-FFF2-40B4-BE49-F238E27FC236}">
                <a16:creationId xmlns:a16="http://schemas.microsoft.com/office/drawing/2014/main" id="{98CD631A-0059-7C11-1F08-2851656B64ED}"/>
              </a:ext>
            </a:extLst>
          </p:cNvPr>
          <p:cNvPicPr>
            <a:picLocks noGrp="1" noChangeAspect="1"/>
          </p:cNvPicPr>
          <p:nvPr>
            <p:ph idx="1"/>
          </p:nvPr>
        </p:nvPicPr>
        <p:blipFill>
          <a:blip r:embed="rId2"/>
          <a:stretch>
            <a:fillRect/>
          </a:stretch>
        </p:blipFill>
        <p:spPr>
          <a:xfrm>
            <a:off x="978353" y="1690688"/>
            <a:ext cx="9502476" cy="2291377"/>
          </a:xfrm>
          <a:ln>
            <a:solidFill>
              <a:schemeClr val="tx1">
                <a:lumMod val="95000"/>
                <a:lumOff val="5000"/>
              </a:schemeClr>
            </a:solidFill>
          </a:ln>
        </p:spPr>
      </p:pic>
    </p:spTree>
    <p:extLst>
      <p:ext uri="{BB962C8B-B14F-4D97-AF65-F5344CB8AC3E}">
        <p14:creationId xmlns:p14="http://schemas.microsoft.com/office/powerpoint/2010/main" val="231361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3C5FE-EC28-7FD8-CD3E-0488F8824F45}"/>
              </a:ext>
            </a:extLst>
          </p:cNvPr>
          <p:cNvSpPr>
            <a:spLocks noGrp="1"/>
          </p:cNvSpPr>
          <p:nvPr>
            <p:ph type="title"/>
          </p:nvPr>
        </p:nvSpPr>
        <p:spPr/>
        <p:txBody>
          <a:bodyPr/>
          <a:lstStyle/>
          <a:p>
            <a:r>
              <a:rPr lang="en-IN" dirty="0"/>
              <a:t>Checking if there is any null value</a:t>
            </a:r>
          </a:p>
        </p:txBody>
      </p:sp>
      <p:pic>
        <p:nvPicPr>
          <p:cNvPr id="7" name="Content Placeholder 6">
            <a:extLst>
              <a:ext uri="{FF2B5EF4-FFF2-40B4-BE49-F238E27FC236}">
                <a16:creationId xmlns:a16="http://schemas.microsoft.com/office/drawing/2014/main" id="{2C15E1A3-1858-06CE-3A03-0828CDB0D695}"/>
              </a:ext>
            </a:extLst>
          </p:cNvPr>
          <p:cNvPicPr>
            <a:picLocks noGrp="1" noChangeAspect="1"/>
          </p:cNvPicPr>
          <p:nvPr>
            <p:ph idx="1"/>
          </p:nvPr>
        </p:nvPicPr>
        <p:blipFill>
          <a:blip r:embed="rId2"/>
          <a:stretch>
            <a:fillRect/>
          </a:stretch>
        </p:blipFill>
        <p:spPr>
          <a:xfrm>
            <a:off x="1033853" y="1690688"/>
            <a:ext cx="3951101" cy="1970575"/>
          </a:xfrm>
          <a:ln>
            <a:solidFill>
              <a:schemeClr val="tx1">
                <a:lumMod val="95000"/>
                <a:lumOff val="5000"/>
              </a:schemeClr>
            </a:solidFill>
          </a:ln>
        </p:spPr>
      </p:pic>
      <p:sp>
        <p:nvSpPr>
          <p:cNvPr id="10" name="TextBox 9">
            <a:extLst>
              <a:ext uri="{FF2B5EF4-FFF2-40B4-BE49-F238E27FC236}">
                <a16:creationId xmlns:a16="http://schemas.microsoft.com/office/drawing/2014/main" id="{82C5CE85-C7F5-0C88-B09A-0BBE0C0E8F2D}"/>
              </a:ext>
            </a:extLst>
          </p:cNvPr>
          <p:cNvSpPr txBox="1"/>
          <p:nvPr/>
        </p:nvSpPr>
        <p:spPr>
          <a:xfrm>
            <a:off x="1033853" y="4021395"/>
            <a:ext cx="7076424" cy="369332"/>
          </a:xfrm>
          <a:prstGeom prst="rect">
            <a:avLst/>
          </a:prstGeom>
          <a:noFill/>
        </p:spPr>
        <p:txBody>
          <a:bodyPr wrap="none" rtlCol="0">
            <a:spAutoFit/>
          </a:bodyPr>
          <a:lstStyle/>
          <a:p>
            <a:r>
              <a:rPr lang="en-IN" dirty="0"/>
              <a:t>We have confirmed from Odin School that the dataset has no null values. </a:t>
            </a:r>
          </a:p>
        </p:txBody>
      </p:sp>
    </p:spTree>
    <p:extLst>
      <p:ext uri="{BB962C8B-B14F-4D97-AF65-F5344CB8AC3E}">
        <p14:creationId xmlns:p14="http://schemas.microsoft.com/office/powerpoint/2010/main" val="114415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D6DE-B77C-A883-027F-C4E484CD85ED}"/>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5BEBACFA-C1A1-1C92-96D2-FEC7F4ACD45F}"/>
              </a:ext>
            </a:extLst>
          </p:cNvPr>
          <p:cNvSpPr>
            <a:spLocks noGrp="1"/>
          </p:cNvSpPr>
          <p:nvPr>
            <p:ph idx="1"/>
          </p:nvPr>
        </p:nvSpPr>
        <p:spPr>
          <a:xfrm>
            <a:off x="838200" y="1446213"/>
            <a:ext cx="10636045" cy="3965574"/>
          </a:xfrm>
        </p:spPr>
        <p:txBody>
          <a:bodyPr/>
          <a:lstStyle/>
          <a:p>
            <a:pPr algn="l" rtl="0">
              <a:spcBef>
                <a:spcPts val="0"/>
              </a:spcBef>
              <a:spcAft>
                <a:spcPts val="0"/>
              </a:spcAft>
            </a:pPr>
            <a:r>
              <a:rPr lang="en-US" sz="2400" b="1" i="0" dirty="0">
                <a:solidFill>
                  <a:srgbClr val="002246"/>
                </a:solidFill>
                <a:effectLst/>
                <a:highlight>
                  <a:srgbClr val="FFFFFF"/>
                </a:highlight>
                <a:latin typeface="SofiaPro"/>
              </a:rPr>
              <a:t>Add a new column named Time of Day</a:t>
            </a:r>
            <a:r>
              <a:rPr lang="en-US" sz="2400" b="0" i="0" dirty="0">
                <a:solidFill>
                  <a:srgbClr val="002246"/>
                </a:solidFill>
                <a:effectLst/>
                <a:highlight>
                  <a:srgbClr val="FFFFFF"/>
                </a:highlight>
                <a:latin typeface="SofiaPro"/>
              </a:rPr>
              <a:t> to give insight into </a:t>
            </a:r>
            <a:r>
              <a:rPr lang="en-US" sz="2400" b="1" i="0" dirty="0">
                <a:solidFill>
                  <a:srgbClr val="002246"/>
                </a:solidFill>
                <a:effectLst/>
                <a:highlight>
                  <a:srgbClr val="FFFFFF"/>
                </a:highlight>
                <a:latin typeface="SofiaPro"/>
              </a:rPr>
              <a:t>Morning, Afternoon, and Evening</a:t>
            </a:r>
            <a:r>
              <a:rPr lang="en-US" sz="2400" b="0" i="0" dirty="0">
                <a:solidFill>
                  <a:srgbClr val="002246"/>
                </a:solidFill>
                <a:effectLst/>
                <a:highlight>
                  <a:srgbClr val="FFFFFF"/>
                </a:highlight>
                <a:latin typeface="SofiaPro"/>
              </a:rPr>
              <a:t> sales. This will help answer the question of which part of the day most sales are made.</a:t>
            </a:r>
          </a:p>
          <a:p>
            <a:pPr marL="0" indent="0" algn="l" rtl="0">
              <a:spcBef>
                <a:spcPts val="0"/>
              </a:spcBef>
              <a:spcAft>
                <a:spcPts val="0"/>
              </a:spcAft>
              <a:buNone/>
            </a:pPr>
            <a:endParaRPr lang="en-US" sz="2400" b="0" i="0" dirty="0">
              <a:solidFill>
                <a:srgbClr val="002246"/>
              </a:solidFill>
              <a:effectLst/>
              <a:highlight>
                <a:srgbClr val="FFFFFF"/>
              </a:highlight>
              <a:latin typeface="SofiaPro"/>
            </a:endParaRPr>
          </a:p>
          <a:p>
            <a:pPr algn="l" rtl="0">
              <a:spcBef>
                <a:spcPts val="0"/>
              </a:spcBef>
              <a:spcAft>
                <a:spcPts val="0"/>
              </a:spcAft>
            </a:pPr>
            <a:r>
              <a:rPr lang="en-US" sz="2400" b="1" i="0" dirty="0">
                <a:solidFill>
                  <a:srgbClr val="002246"/>
                </a:solidFill>
                <a:effectLst/>
                <a:highlight>
                  <a:srgbClr val="FFFFFF"/>
                </a:highlight>
                <a:latin typeface="SofiaPro"/>
              </a:rPr>
              <a:t>Add a new column named </a:t>
            </a:r>
            <a:r>
              <a:rPr lang="en-US" sz="2400" b="1" i="0" dirty="0" err="1">
                <a:solidFill>
                  <a:srgbClr val="002246"/>
                </a:solidFill>
                <a:effectLst/>
                <a:highlight>
                  <a:srgbClr val="FFFFFF"/>
                </a:highlight>
                <a:latin typeface="SofiaPro"/>
              </a:rPr>
              <a:t>DayName</a:t>
            </a:r>
            <a:r>
              <a:rPr lang="en-US" sz="2400" b="1" i="0" dirty="0">
                <a:solidFill>
                  <a:srgbClr val="002246"/>
                </a:solidFill>
                <a:effectLst/>
                <a:highlight>
                  <a:srgbClr val="FFFFFF"/>
                </a:highlight>
                <a:latin typeface="SofiaPro"/>
              </a:rPr>
              <a:t> </a:t>
            </a:r>
            <a:r>
              <a:rPr lang="en-US" sz="2400" b="0" i="0" dirty="0">
                <a:solidFill>
                  <a:srgbClr val="002246"/>
                </a:solidFill>
                <a:effectLst/>
                <a:highlight>
                  <a:srgbClr val="FFFFFF"/>
                </a:highlight>
                <a:latin typeface="SofiaPro"/>
              </a:rPr>
              <a:t>that contains the extracted days of the week on which the given transaction took place </a:t>
            </a:r>
            <a:r>
              <a:rPr lang="en-US" sz="2400" b="1" i="0" dirty="0">
                <a:solidFill>
                  <a:srgbClr val="002246"/>
                </a:solidFill>
                <a:effectLst/>
                <a:highlight>
                  <a:srgbClr val="FFFFFF"/>
                </a:highlight>
                <a:latin typeface="SofiaPro"/>
              </a:rPr>
              <a:t>(Mon, Tue, Wed, </a:t>
            </a:r>
            <a:r>
              <a:rPr lang="en-US" sz="2400" b="1" i="0" dirty="0" err="1">
                <a:solidFill>
                  <a:srgbClr val="002246"/>
                </a:solidFill>
                <a:effectLst/>
                <a:highlight>
                  <a:srgbClr val="FFFFFF"/>
                </a:highlight>
                <a:latin typeface="SofiaPro"/>
              </a:rPr>
              <a:t>Thur</a:t>
            </a:r>
            <a:r>
              <a:rPr lang="en-US" sz="2400" b="1" i="0" dirty="0">
                <a:solidFill>
                  <a:srgbClr val="002246"/>
                </a:solidFill>
                <a:effectLst/>
                <a:highlight>
                  <a:srgbClr val="FFFFFF"/>
                </a:highlight>
                <a:latin typeface="SofiaPro"/>
              </a:rPr>
              <a:t>, Fri)</a:t>
            </a:r>
            <a:r>
              <a:rPr lang="en-US" sz="2400" b="0" i="0" dirty="0">
                <a:solidFill>
                  <a:srgbClr val="002246"/>
                </a:solidFill>
                <a:effectLst/>
                <a:highlight>
                  <a:srgbClr val="FFFFFF"/>
                </a:highlight>
                <a:latin typeface="SofiaPro"/>
              </a:rPr>
              <a:t>. This will help answer the question of which week of the day each branch is busiest.</a:t>
            </a:r>
          </a:p>
          <a:p>
            <a:pPr marL="0" indent="0" algn="l" rtl="0">
              <a:spcBef>
                <a:spcPts val="0"/>
              </a:spcBef>
              <a:spcAft>
                <a:spcPts val="0"/>
              </a:spcAft>
              <a:buNone/>
            </a:pPr>
            <a:endParaRPr lang="en-US" sz="2400" b="0" i="0" dirty="0">
              <a:solidFill>
                <a:srgbClr val="002246"/>
              </a:solidFill>
              <a:effectLst/>
              <a:highlight>
                <a:srgbClr val="FFFFFF"/>
              </a:highlight>
              <a:latin typeface="SofiaPro"/>
            </a:endParaRPr>
          </a:p>
          <a:p>
            <a:pPr algn="l" rtl="0">
              <a:spcBef>
                <a:spcPts val="0"/>
              </a:spcBef>
              <a:spcAft>
                <a:spcPts val="0"/>
              </a:spcAft>
            </a:pPr>
            <a:r>
              <a:rPr lang="en-US" sz="2400" b="1" i="0" dirty="0">
                <a:solidFill>
                  <a:srgbClr val="002246"/>
                </a:solidFill>
                <a:effectLst/>
                <a:highlight>
                  <a:srgbClr val="FFFFFF"/>
                </a:highlight>
                <a:latin typeface="SofiaPro"/>
              </a:rPr>
              <a:t>Add a new column named </a:t>
            </a:r>
            <a:r>
              <a:rPr lang="en-US" sz="2400" b="1" i="0" dirty="0" err="1">
                <a:solidFill>
                  <a:srgbClr val="002246"/>
                </a:solidFill>
                <a:effectLst/>
                <a:highlight>
                  <a:srgbClr val="FFFFFF"/>
                </a:highlight>
                <a:latin typeface="SofiaPro"/>
              </a:rPr>
              <a:t>Month_Name</a:t>
            </a:r>
            <a:r>
              <a:rPr lang="en-US" sz="2400" b="1" i="0" dirty="0">
                <a:solidFill>
                  <a:srgbClr val="002246"/>
                </a:solidFill>
                <a:effectLst/>
                <a:highlight>
                  <a:srgbClr val="FFFFFF"/>
                </a:highlight>
                <a:latin typeface="SofiaPro"/>
              </a:rPr>
              <a:t> </a:t>
            </a:r>
            <a:r>
              <a:rPr lang="en-US" sz="2400" b="0" i="0" dirty="0">
                <a:solidFill>
                  <a:srgbClr val="002246"/>
                </a:solidFill>
                <a:effectLst/>
                <a:highlight>
                  <a:srgbClr val="FFFFFF"/>
                </a:highlight>
                <a:latin typeface="SofiaPro"/>
              </a:rPr>
              <a:t>that contains the extracted months of the year on which the given transaction took place </a:t>
            </a:r>
            <a:r>
              <a:rPr lang="en-US" sz="2400" b="1" i="0" dirty="0">
                <a:solidFill>
                  <a:srgbClr val="002246"/>
                </a:solidFill>
                <a:effectLst/>
                <a:highlight>
                  <a:srgbClr val="FFFFFF"/>
                </a:highlight>
                <a:latin typeface="SofiaPro"/>
              </a:rPr>
              <a:t>(Jan, Feb, Mar). </a:t>
            </a:r>
            <a:r>
              <a:rPr lang="en-US" sz="2400" b="0" i="0" dirty="0">
                <a:solidFill>
                  <a:srgbClr val="002246"/>
                </a:solidFill>
                <a:effectLst/>
                <a:highlight>
                  <a:srgbClr val="FFFFFF"/>
                </a:highlight>
                <a:latin typeface="SofiaPro"/>
              </a:rPr>
              <a:t>Help determine which month of the year has the most sales and profit.</a:t>
            </a:r>
          </a:p>
          <a:p>
            <a:endParaRPr lang="en-IN" dirty="0"/>
          </a:p>
        </p:txBody>
      </p:sp>
    </p:spTree>
    <p:extLst>
      <p:ext uri="{BB962C8B-B14F-4D97-AF65-F5344CB8AC3E}">
        <p14:creationId xmlns:p14="http://schemas.microsoft.com/office/powerpoint/2010/main" val="2334132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1259</Words>
  <Application>Microsoft Office PowerPoint</Application>
  <PresentationFormat>Widescreen</PresentationFormat>
  <Paragraphs>185</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SofiaPro</vt:lpstr>
      <vt:lpstr>Office Theme</vt:lpstr>
      <vt:lpstr>Amazon Sales Data Analysis Using MySQL.</vt:lpstr>
      <vt:lpstr>Project Objective</vt:lpstr>
      <vt:lpstr>Data set provided</vt:lpstr>
      <vt:lpstr>Data wrangling</vt:lpstr>
      <vt:lpstr>Creating DB and using the created DB</vt:lpstr>
      <vt:lpstr>Creating table structure</vt:lpstr>
      <vt:lpstr>Checking all the data in table after importing</vt:lpstr>
      <vt:lpstr>Checking if there is any null value</vt:lpstr>
      <vt:lpstr>Feature Engineering</vt:lpstr>
      <vt:lpstr>Adding new column time of day </vt:lpstr>
      <vt:lpstr>Adding new column day of the week</vt:lpstr>
      <vt:lpstr>Adding new column month name</vt:lpstr>
      <vt:lpstr>Now we’ll see some business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Sushant kumar</dc:creator>
  <cp:lastModifiedBy>Sushant kumar</cp:lastModifiedBy>
  <cp:revision>6</cp:revision>
  <dcterms:created xsi:type="dcterms:W3CDTF">2024-08-15T12:30:39Z</dcterms:created>
  <dcterms:modified xsi:type="dcterms:W3CDTF">2024-08-18T07:37:33Z</dcterms:modified>
</cp:coreProperties>
</file>