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21"/>
  </p:notesMasterIdLst>
  <p:sldIdLst>
    <p:sldId id="256" r:id="rId2"/>
    <p:sldId id="338" r:id="rId3"/>
    <p:sldId id="322" r:id="rId4"/>
    <p:sldId id="321" r:id="rId5"/>
    <p:sldId id="344" r:id="rId6"/>
    <p:sldId id="313" r:id="rId7"/>
    <p:sldId id="350" r:id="rId8"/>
    <p:sldId id="351" r:id="rId9"/>
    <p:sldId id="349" r:id="rId10"/>
    <p:sldId id="353" r:id="rId11"/>
    <p:sldId id="311" r:id="rId12"/>
    <p:sldId id="335" r:id="rId13"/>
    <p:sldId id="312" r:id="rId14"/>
    <p:sldId id="336" r:id="rId15"/>
    <p:sldId id="314" r:id="rId16"/>
    <p:sldId id="337" r:id="rId17"/>
    <p:sldId id="315" r:id="rId18"/>
    <p:sldId id="302" r:id="rId19"/>
    <p:sldId id="316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4" autoAdjust="0"/>
    <p:restoredTop sz="99501" autoAdjust="0"/>
  </p:normalViewPr>
  <p:slideViewPr>
    <p:cSldViewPr>
      <p:cViewPr varScale="1">
        <p:scale>
          <a:sx n="77" d="100"/>
          <a:sy n="77" d="100"/>
        </p:scale>
        <p:origin x="45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DISPATCH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Sheet3!$A$2:$A$7</c:f>
              <c:strCache>
                <c:ptCount val="6"/>
                <c:pt idx="0">
                  <c:v>2013-14</c:v>
                </c:pt>
                <c:pt idx="1">
                  <c:v>2014-15</c:v>
                </c:pt>
                <c:pt idx="2">
                  <c:v>2015-16</c:v>
                </c:pt>
                <c:pt idx="3">
                  <c:v>2016-17</c:v>
                </c:pt>
                <c:pt idx="4">
                  <c:v>2017-18</c:v>
                </c:pt>
                <c:pt idx="5">
                  <c:v>2018-19</c:v>
                </c:pt>
              </c:strCache>
            </c:strRef>
          </c:cat>
          <c:val>
            <c:numRef>
              <c:f>Sheet3!$B$2:$B$7</c:f>
              <c:numCache>
                <c:formatCode>0.00</c:formatCode>
                <c:ptCount val="6"/>
                <c:pt idx="0">
                  <c:v>11.9</c:v>
                </c:pt>
                <c:pt idx="1">
                  <c:v>11.17</c:v>
                </c:pt>
                <c:pt idx="2">
                  <c:v>11.84</c:v>
                </c:pt>
                <c:pt idx="3">
                  <c:v>11.28</c:v>
                </c:pt>
                <c:pt idx="4">
                  <c:v>11.5</c:v>
                </c:pt>
                <c:pt idx="5">
                  <c:v>10.199999999999999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8E-4D41-8F44-647C821817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85340928"/>
        <c:axId val="85342464"/>
      </c:barChart>
      <c:catAx>
        <c:axId val="8534092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2000" b="1"/>
            </a:pPr>
            <a:endParaRPr lang="en-US"/>
          </a:p>
        </c:txPr>
        <c:crossAx val="85342464"/>
        <c:crosses val="autoZero"/>
        <c:auto val="1"/>
        <c:lblAlgn val="ctr"/>
        <c:lblOffset val="100"/>
        <c:noMultiLvlLbl val="0"/>
      </c:catAx>
      <c:valAx>
        <c:axId val="85342464"/>
        <c:scaling>
          <c:orientation val="minMax"/>
          <c:min val="0"/>
        </c:scaling>
        <c:delete val="0"/>
        <c:axPos val="l"/>
        <c:majorGridlines/>
        <c:numFmt formatCode="0.00" sourceLinked="1"/>
        <c:majorTickMark val="none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85340928"/>
        <c:crosses val="autoZero"/>
        <c:crossBetween val="between"/>
      </c:valAx>
      <c:spPr>
        <a:pattFill prst="pct5">
          <a:fgClr>
            <a:srgbClr val="7030A0"/>
          </a:fgClr>
          <a:bgClr>
            <a:srgbClr val="FFFFFF"/>
          </a:bgClr>
        </a:pattFill>
      </c:spPr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/>
              <a:t>DESPATCH THROUGH Silo FOR THE Year 2015-16</a:t>
            </a:r>
          </a:p>
        </c:rich>
      </c:tx>
      <c:layout>
        <c:manualLayout>
          <c:xMode val="edge"/>
          <c:yMode val="edge"/>
          <c:x val="0.17736499951394968"/>
          <c:y val="9.375E-2"/>
        </c:manualLayout>
      </c:layout>
      <c:overlay val="0"/>
    </c:title>
    <c:autoTitleDeleted val="0"/>
    <c:plotArea>
      <c:layout/>
      <c:barChart>
        <c:barDir val="col"/>
        <c:grouping val="stack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87164032"/>
        <c:axId val="87165568"/>
      </c:barChart>
      <c:catAx>
        <c:axId val="87164032"/>
        <c:scaling>
          <c:orientation val="minMax"/>
        </c:scaling>
        <c:delete val="0"/>
        <c:axPos val="b"/>
        <c:majorTickMark val="none"/>
        <c:minorTickMark val="none"/>
        <c:tickLblPos val="nextTo"/>
        <c:crossAx val="87165568"/>
        <c:crosses val="autoZero"/>
        <c:auto val="1"/>
        <c:lblAlgn val="ctr"/>
        <c:lblOffset val="100"/>
        <c:noMultiLvlLbl val="0"/>
      </c:catAx>
      <c:valAx>
        <c:axId val="87165568"/>
        <c:scaling>
          <c:orientation val="minMax"/>
        </c:scaling>
        <c:delete val="1"/>
        <c:axPos val="l"/>
        <c:numFmt formatCode="0.00" sourceLinked="1"/>
        <c:majorTickMark val="out"/>
        <c:minorTickMark val="none"/>
        <c:tickLblPos val="nextTo"/>
        <c:crossAx val="8716403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7193088"/>
        <c:axId val="87194624"/>
      </c:barChart>
      <c:catAx>
        <c:axId val="87193088"/>
        <c:scaling>
          <c:orientation val="minMax"/>
        </c:scaling>
        <c:delete val="0"/>
        <c:axPos val="b"/>
        <c:majorTickMark val="out"/>
        <c:minorTickMark val="none"/>
        <c:tickLblPos val="nextTo"/>
        <c:crossAx val="87194624"/>
        <c:crosses val="autoZero"/>
        <c:auto val="1"/>
        <c:lblAlgn val="ctr"/>
        <c:lblOffset val="100"/>
        <c:noMultiLvlLbl val="0"/>
      </c:catAx>
      <c:valAx>
        <c:axId val="87194624"/>
        <c:scaling>
          <c:orientation val="minMax"/>
        </c:scaling>
        <c:delete val="0"/>
        <c:axPos val="l"/>
        <c:numFmt formatCode="0.00" sourceLinked="1"/>
        <c:majorTickMark val="out"/>
        <c:minorTickMark val="none"/>
        <c:tickLblPos val="nextTo"/>
        <c:crossAx val="8719308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2428585989858065E-2"/>
          <c:y val="6.688687219182346E-2"/>
          <c:w val="0.90769360140662014"/>
          <c:h val="0.678042395124338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2017-18</c:v>
                </c:pt>
              </c:strCache>
            </c:strRef>
          </c:tx>
          <c:spPr>
            <a:solidFill>
              <a:srgbClr val="292934">
                <a:lumMod val="50000"/>
                <a:lumOff val="50000"/>
              </a:srgbClr>
            </a:solidFill>
            <a:ln w="25400" cap="flat" cmpd="sng" algn="ctr">
              <a:noFill/>
              <a:prstDash val="solid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Sheet2!$A$2:$A$13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Sheet2!$B$2:$B$13</c:f>
              <c:numCache>
                <c:formatCode>0.00</c:formatCode>
                <c:ptCount val="12"/>
                <c:pt idx="0">
                  <c:v>9.0299999999999994</c:v>
                </c:pt>
                <c:pt idx="1">
                  <c:v>9.67</c:v>
                </c:pt>
                <c:pt idx="2">
                  <c:v>9.84</c:v>
                </c:pt>
                <c:pt idx="3">
                  <c:v>8.16</c:v>
                </c:pt>
                <c:pt idx="4">
                  <c:v>8.43</c:v>
                </c:pt>
                <c:pt idx="5">
                  <c:v>9.39</c:v>
                </c:pt>
                <c:pt idx="6">
                  <c:v>10.89</c:v>
                </c:pt>
                <c:pt idx="7">
                  <c:v>9.0399999999999991</c:v>
                </c:pt>
                <c:pt idx="8">
                  <c:v>10.63</c:v>
                </c:pt>
                <c:pt idx="9">
                  <c:v>9.9700000000000006</c:v>
                </c:pt>
                <c:pt idx="10">
                  <c:v>8.1199999999999992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08-46F1-8B4F-0FECBC65415A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2018-19</c:v>
                </c:pt>
              </c:strCache>
            </c:strRef>
          </c:tx>
          <c:spPr>
            <a:solidFill>
              <a:srgbClr val="92D05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Sheet2!$A$2:$A$13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Sheet2!$C$2:$C$13</c:f>
              <c:numCache>
                <c:formatCode>0.00</c:formatCode>
                <c:ptCount val="12"/>
                <c:pt idx="0">
                  <c:v>9.61</c:v>
                </c:pt>
                <c:pt idx="1">
                  <c:v>9.76</c:v>
                </c:pt>
                <c:pt idx="2">
                  <c:v>8.68</c:v>
                </c:pt>
                <c:pt idx="3">
                  <c:v>9.5</c:v>
                </c:pt>
                <c:pt idx="4">
                  <c:v>9.6</c:v>
                </c:pt>
                <c:pt idx="5">
                  <c:v>9.44</c:v>
                </c:pt>
                <c:pt idx="6">
                  <c:v>10.17</c:v>
                </c:pt>
                <c:pt idx="7">
                  <c:v>9.68</c:v>
                </c:pt>
                <c:pt idx="8">
                  <c:v>10.24</c:v>
                </c:pt>
                <c:pt idx="9">
                  <c:v>8.8800000000000008</c:v>
                </c:pt>
                <c:pt idx="10">
                  <c:v>6.41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08-46F1-8B4F-0FECBC6541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87269760"/>
        <c:axId val="87271296"/>
      </c:barChart>
      <c:catAx>
        <c:axId val="8726976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2000" b="1"/>
            </a:pPr>
            <a:endParaRPr lang="en-US"/>
          </a:p>
        </c:txPr>
        <c:crossAx val="87271296"/>
        <c:crosses val="autoZero"/>
        <c:auto val="1"/>
        <c:lblAlgn val="ctr"/>
        <c:lblOffset val="100"/>
        <c:noMultiLvlLbl val="0"/>
      </c:catAx>
      <c:valAx>
        <c:axId val="87271296"/>
        <c:scaling>
          <c:orientation val="minMax"/>
        </c:scaling>
        <c:delete val="0"/>
        <c:axPos val="l"/>
        <c:majorGridlines/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1800" b="1"/>
            </a:pPr>
            <a:endParaRPr lang="en-US"/>
          </a:p>
        </c:txPr>
        <c:crossAx val="87269760"/>
        <c:crosses val="autoZero"/>
        <c:crossBetween val="between"/>
        <c:majorUnit val="1"/>
      </c:valAx>
    </c:plotArea>
    <c:legend>
      <c:legendPos val="r"/>
      <c:legendEntry>
        <c:idx val="0"/>
        <c:txPr>
          <a:bodyPr/>
          <a:lstStyle/>
          <a:p>
            <a:pPr>
              <a:defRPr sz="2400" b="1">
                <a:latin typeface="Cambria" panose="02040503050406030204" pitchFamily="18" charset="0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2400" b="1">
                <a:latin typeface="Cambria" panose="02040503050406030204" pitchFamily="18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24246246246246245"/>
          <c:y val="0.87441231955380583"/>
          <c:w val="0.58116206757939037"/>
          <c:h val="8.8012631233595803E-2"/>
        </c:manualLayout>
      </c:layout>
      <c:overlay val="0"/>
      <c:txPr>
        <a:bodyPr/>
        <a:lstStyle/>
        <a:p>
          <a:pPr>
            <a:defRPr sz="2400" b="1">
              <a:latin typeface="Cambria" panose="020405030504060302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</c:sp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Utilization!$C$1</c:f>
              <c:strCache>
                <c:ptCount val="1"/>
                <c:pt idx="0">
                  <c:v>cap utilization</c:v>
                </c:pt>
              </c:strCache>
            </c:strRef>
          </c:tx>
          <c:spPr>
            <a:ln w="85725" cmpd="sng">
              <a:gradFill flip="none" rotWithShape="1">
                <a:gsLst>
                  <a:gs pos="0">
                    <a:srgbClr val="292934"/>
                  </a:gs>
                  <a:gs pos="100000">
                    <a:srgbClr val="FFFF00">
                      <a:lumMod val="100000"/>
                    </a:srgbClr>
                  </a:gs>
                </a:gsLst>
                <a:lin ang="0" scaled="1"/>
                <a:tileRect/>
              </a:gradFill>
            </a:ln>
          </c:spPr>
          <c:marker>
            <c:symbol val="diamond"/>
            <c:size val="11"/>
            <c:spPr>
              <a:ln w="57150">
                <a:solidFill>
                  <a:srgbClr val="0000FF"/>
                </a:solidFill>
              </a:ln>
            </c:spPr>
          </c:marker>
          <c:cat>
            <c:strRef>
              <c:f>Utilization!$A$2:$A$12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Utilization!$C$2:$C$12</c:f>
              <c:numCache>
                <c:formatCode>0%</c:formatCode>
                <c:ptCount val="11"/>
                <c:pt idx="0">
                  <c:v>1.1536614645858343</c:v>
                </c:pt>
                <c:pt idx="1">
                  <c:v>1.1716686674669867</c:v>
                </c:pt>
                <c:pt idx="2">
                  <c:v>1.0420168067226889</c:v>
                </c:pt>
                <c:pt idx="3">
                  <c:v>1.1404561824729891</c:v>
                </c:pt>
                <c:pt idx="4">
                  <c:v>1.1524609843937574</c:v>
                </c:pt>
                <c:pt idx="5">
                  <c:v>1.1332533013205282</c:v>
                </c:pt>
                <c:pt idx="6">
                  <c:v>1.2208883553421368</c:v>
                </c:pt>
                <c:pt idx="7">
                  <c:v>1.1620648259303721</c:v>
                </c:pt>
                <c:pt idx="8">
                  <c:v>1.2292917166866746</c:v>
                </c:pt>
                <c:pt idx="9">
                  <c:v>1.0660264105642259</c:v>
                </c:pt>
                <c:pt idx="10">
                  <c:v>0.76950780312124856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366-41BA-9996-5C6C183767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87424"/>
        <c:axId val="105952000"/>
      </c:lineChart>
      <c:catAx>
        <c:axId val="103287424"/>
        <c:scaling>
          <c:orientation val="minMax"/>
        </c:scaling>
        <c:delete val="0"/>
        <c:axPos val="b"/>
        <c:majorGridlines/>
        <c:minorGridlines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105952000"/>
        <c:crosses val="autoZero"/>
        <c:auto val="1"/>
        <c:lblAlgn val="ctr"/>
        <c:lblOffset val="100"/>
        <c:noMultiLvlLbl val="0"/>
      </c:catAx>
      <c:valAx>
        <c:axId val="105952000"/>
        <c:scaling>
          <c:orientation val="minMax"/>
        </c:scaling>
        <c:delete val="0"/>
        <c:axPos val="l"/>
        <c:majorGridlines>
          <c:spPr>
            <a:ln>
              <a:solidFill>
                <a:schemeClr val="tx1"/>
              </a:solidFill>
              <a:prstDash val="sysDot"/>
            </a:ln>
          </c:spPr>
        </c:majorGridlines>
        <c:numFmt formatCode="0%" sourceLinked="1"/>
        <c:majorTickMark val="none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103287424"/>
        <c:crosses val="autoZero"/>
        <c:crossBetween val="between"/>
      </c:valAx>
    </c:plotArea>
    <c:legend>
      <c:legendPos val="t"/>
      <c:overlay val="0"/>
      <c:txPr>
        <a:bodyPr/>
        <a:lstStyle/>
        <a:p>
          <a:pPr>
            <a:defRPr sz="2800" b="1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381CC0-8EA6-4FAA-8E9B-88BCDF09CF65}" type="doc">
      <dgm:prSet loTypeId="urn:microsoft.com/office/officeart/2005/8/layout/process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5C8BB75-D173-4E2F-A89C-FD993729A018}">
      <dgm:prSet custT="1"/>
      <dgm:spPr/>
      <dgm:t>
        <a:bodyPr/>
        <a:lstStyle/>
        <a:p>
          <a:pPr rtl="0"/>
          <a:r>
            <a:rPr lang="en-US" sz="2400" b="1" i="0" dirty="0">
              <a:latin typeface="Calibri" pitchFamily="34" charset="0"/>
              <a:cs typeface="Calibri" pitchFamily="34" charset="0"/>
            </a:rPr>
            <a:t>Three streams with independent crusher of 1500 TPH each.</a:t>
          </a:r>
        </a:p>
      </dgm:t>
    </dgm:pt>
    <dgm:pt modelId="{E5056E1C-BC7F-4308-9C42-565E097643EB}" type="parTrans" cxnId="{A079BF7D-A55D-4261-92F2-AD7D8FED66F2}">
      <dgm:prSet/>
      <dgm:spPr/>
      <dgm:t>
        <a:bodyPr/>
        <a:lstStyle/>
        <a:p>
          <a:endParaRPr lang="en-US"/>
        </a:p>
      </dgm:t>
    </dgm:pt>
    <dgm:pt modelId="{27C8C80F-3156-41E2-A801-41275FD82F09}" type="sibTrans" cxnId="{A079BF7D-A55D-4261-92F2-AD7D8FED66F2}">
      <dgm:prSet/>
      <dgm:spPr/>
      <dgm:t>
        <a:bodyPr/>
        <a:lstStyle/>
        <a:p>
          <a:endParaRPr lang="en-US"/>
        </a:p>
      </dgm:t>
    </dgm:pt>
    <dgm:pt modelId="{3FC21545-104D-43BF-A9A7-8306D55E52E6}">
      <dgm:prSet custT="1"/>
      <dgm:spPr/>
      <dgm:t>
        <a:bodyPr/>
        <a:lstStyle/>
        <a:p>
          <a:pPr rtl="0"/>
          <a:r>
            <a:rPr lang="en-US" sz="2400" b="1" i="0" dirty="0">
              <a:latin typeface="Calibri" pitchFamily="34" charset="0"/>
              <a:cs typeface="Calibri" pitchFamily="34" charset="0"/>
            </a:rPr>
            <a:t>Two nos ground bunkers of capacity 25,000 and 10,000 MT.</a:t>
          </a:r>
        </a:p>
      </dgm:t>
    </dgm:pt>
    <dgm:pt modelId="{DA2F1721-D7FA-4054-BBD5-BE513D268E3C}" type="parTrans" cxnId="{F9A93386-D81C-4940-9016-29F1367786CF}">
      <dgm:prSet/>
      <dgm:spPr/>
      <dgm:t>
        <a:bodyPr/>
        <a:lstStyle/>
        <a:p>
          <a:endParaRPr lang="en-US"/>
        </a:p>
      </dgm:t>
    </dgm:pt>
    <dgm:pt modelId="{BE87208F-53EE-4EAC-BAFC-7E27D6640281}" type="sibTrans" cxnId="{F9A93386-D81C-4940-9016-29F1367786CF}">
      <dgm:prSet/>
      <dgm:spPr/>
      <dgm:t>
        <a:bodyPr/>
        <a:lstStyle/>
        <a:p>
          <a:endParaRPr lang="en-US"/>
        </a:p>
      </dgm:t>
    </dgm:pt>
    <dgm:pt modelId="{903D818A-336F-404B-BB8E-9AF4E8093971}">
      <dgm:prSet custT="1"/>
      <dgm:spPr/>
      <dgm:t>
        <a:bodyPr/>
        <a:lstStyle/>
        <a:p>
          <a:pPr rtl="0"/>
          <a:r>
            <a:rPr lang="en-US" sz="2400" b="1" i="0" dirty="0">
              <a:latin typeface="Cambria" panose="02040503050406030204" pitchFamily="18" charset="0"/>
            </a:rPr>
            <a:t>Two nos. RLS with Silo  </a:t>
          </a:r>
          <a:r>
            <a:rPr lang="en-US" sz="2400" b="1" i="0" dirty="0">
              <a:latin typeface="Calibri" pitchFamily="34" charset="0"/>
              <a:cs typeface="Calibri" pitchFamily="34" charset="0"/>
            </a:rPr>
            <a:t>capacity</a:t>
          </a:r>
          <a:r>
            <a:rPr lang="en-US" sz="2400" b="1" i="0" dirty="0">
              <a:latin typeface="Cambria" panose="02040503050406030204" pitchFamily="18" charset="0"/>
            </a:rPr>
            <a:t> of 4,000 and 3,000 MT with wagon </a:t>
          </a:r>
          <a:r>
            <a:rPr lang="en-US" sz="2400" b="1" i="0" dirty="0">
              <a:latin typeface="Calibri" pitchFamily="34" charset="0"/>
              <a:cs typeface="Calibri" pitchFamily="34" charset="0"/>
            </a:rPr>
            <a:t>loading</a:t>
          </a:r>
          <a:r>
            <a:rPr lang="en-US" sz="2400" b="1" i="0" dirty="0">
              <a:latin typeface="Cambria" panose="02040503050406030204" pitchFamily="18" charset="0"/>
            </a:rPr>
            <a:t>  rate of 5,500 TPH. </a:t>
          </a:r>
        </a:p>
      </dgm:t>
    </dgm:pt>
    <dgm:pt modelId="{F3AC067F-5047-4BF0-A85A-9E2B5C97F27C}" type="parTrans" cxnId="{F7850AB1-16C7-4601-86F7-6D220BE509E9}">
      <dgm:prSet/>
      <dgm:spPr/>
      <dgm:t>
        <a:bodyPr/>
        <a:lstStyle/>
        <a:p>
          <a:endParaRPr lang="en-US"/>
        </a:p>
      </dgm:t>
    </dgm:pt>
    <dgm:pt modelId="{07FDC6EC-5D77-483B-87CC-A8475E79624A}" type="sibTrans" cxnId="{F7850AB1-16C7-4601-86F7-6D220BE509E9}">
      <dgm:prSet/>
      <dgm:spPr/>
      <dgm:t>
        <a:bodyPr/>
        <a:lstStyle/>
        <a:p>
          <a:endParaRPr lang="en-US"/>
        </a:p>
      </dgm:t>
    </dgm:pt>
    <dgm:pt modelId="{CC3CBD09-8D06-4CC7-86A8-A0AABAAFF94B}" type="pres">
      <dgm:prSet presAssocID="{A1381CC0-8EA6-4FAA-8E9B-88BCDF09CF65}" presName="Name0" presStyleCnt="0">
        <dgm:presLayoutVars>
          <dgm:dir/>
          <dgm:animLvl val="lvl"/>
          <dgm:resizeHandles val="exact"/>
        </dgm:presLayoutVars>
      </dgm:prSet>
      <dgm:spPr/>
    </dgm:pt>
    <dgm:pt modelId="{25EC6AE9-35F7-46AD-A0EE-AE4AED555B9B}" type="pres">
      <dgm:prSet presAssocID="{903D818A-336F-404B-BB8E-9AF4E8093971}" presName="boxAndChildren" presStyleCnt="0"/>
      <dgm:spPr/>
    </dgm:pt>
    <dgm:pt modelId="{8F6896AC-0BA7-4F48-9292-D0C8932AF2A1}" type="pres">
      <dgm:prSet presAssocID="{903D818A-336F-404B-BB8E-9AF4E8093971}" presName="parentTextBox" presStyleLbl="node1" presStyleIdx="0" presStyleCnt="3"/>
      <dgm:spPr/>
    </dgm:pt>
    <dgm:pt modelId="{7136A5FB-7DBB-4851-B1A1-A26C5A18B1E5}" type="pres">
      <dgm:prSet presAssocID="{BE87208F-53EE-4EAC-BAFC-7E27D6640281}" presName="sp" presStyleCnt="0"/>
      <dgm:spPr/>
    </dgm:pt>
    <dgm:pt modelId="{5DF4A960-FB15-47C0-8FD0-D615CF7E062D}" type="pres">
      <dgm:prSet presAssocID="{3FC21545-104D-43BF-A9A7-8306D55E52E6}" presName="arrowAndChildren" presStyleCnt="0"/>
      <dgm:spPr/>
    </dgm:pt>
    <dgm:pt modelId="{AE568154-F586-4007-BC18-E06BCCAA7310}" type="pres">
      <dgm:prSet presAssocID="{3FC21545-104D-43BF-A9A7-8306D55E52E6}" presName="parentTextArrow" presStyleLbl="node1" presStyleIdx="1" presStyleCnt="3"/>
      <dgm:spPr/>
    </dgm:pt>
    <dgm:pt modelId="{AB9C721D-45BC-4BB9-80D1-E8A409FF9C24}" type="pres">
      <dgm:prSet presAssocID="{27C8C80F-3156-41E2-A801-41275FD82F09}" presName="sp" presStyleCnt="0"/>
      <dgm:spPr/>
    </dgm:pt>
    <dgm:pt modelId="{90B86CEC-004B-46BC-9362-FFBDDADEB345}" type="pres">
      <dgm:prSet presAssocID="{25C8BB75-D173-4E2F-A89C-FD993729A018}" presName="arrowAndChildren" presStyleCnt="0"/>
      <dgm:spPr/>
    </dgm:pt>
    <dgm:pt modelId="{6760F0CC-027E-4374-A8FB-41F8C6C4A6D6}" type="pres">
      <dgm:prSet presAssocID="{25C8BB75-D173-4E2F-A89C-FD993729A018}" presName="parentTextArrow" presStyleLbl="node1" presStyleIdx="2" presStyleCnt="3" custLinFactNeighborX="926" custLinFactNeighborY="-46"/>
      <dgm:spPr/>
    </dgm:pt>
  </dgm:ptLst>
  <dgm:cxnLst>
    <dgm:cxn modelId="{93018038-8E23-4547-993F-E4B91261CE9A}" type="presOf" srcId="{A1381CC0-8EA6-4FAA-8E9B-88BCDF09CF65}" destId="{CC3CBD09-8D06-4CC7-86A8-A0AABAAFF94B}" srcOrd="0" destOrd="0" presId="urn:microsoft.com/office/officeart/2005/8/layout/process4"/>
    <dgm:cxn modelId="{885FEF48-E3A1-45DE-94E0-DDF3A54D2CBF}" type="presOf" srcId="{903D818A-336F-404B-BB8E-9AF4E8093971}" destId="{8F6896AC-0BA7-4F48-9292-D0C8932AF2A1}" srcOrd="0" destOrd="0" presId="urn:microsoft.com/office/officeart/2005/8/layout/process4"/>
    <dgm:cxn modelId="{7E1EBE4F-FA70-4941-BC5D-DC365BA8DC6F}" type="presOf" srcId="{3FC21545-104D-43BF-A9A7-8306D55E52E6}" destId="{AE568154-F586-4007-BC18-E06BCCAA7310}" srcOrd="0" destOrd="0" presId="urn:microsoft.com/office/officeart/2005/8/layout/process4"/>
    <dgm:cxn modelId="{A079BF7D-A55D-4261-92F2-AD7D8FED66F2}" srcId="{A1381CC0-8EA6-4FAA-8E9B-88BCDF09CF65}" destId="{25C8BB75-D173-4E2F-A89C-FD993729A018}" srcOrd="0" destOrd="0" parTransId="{E5056E1C-BC7F-4308-9C42-565E097643EB}" sibTransId="{27C8C80F-3156-41E2-A801-41275FD82F09}"/>
    <dgm:cxn modelId="{F9A93386-D81C-4940-9016-29F1367786CF}" srcId="{A1381CC0-8EA6-4FAA-8E9B-88BCDF09CF65}" destId="{3FC21545-104D-43BF-A9A7-8306D55E52E6}" srcOrd="1" destOrd="0" parTransId="{DA2F1721-D7FA-4054-BBD5-BE513D268E3C}" sibTransId="{BE87208F-53EE-4EAC-BAFC-7E27D6640281}"/>
    <dgm:cxn modelId="{F2E0A987-61FF-4F98-BAA3-59D77E1592CF}" type="presOf" srcId="{25C8BB75-D173-4E2F-A89C-FD993729A018}" destId="{6760F0CC-027E-4374-A8FB-41F8C6C4A6D6}" srcOrd="0" destOrd="0" presId="urn:microsoft.com/office/officeart/2005/8/layout/process4"/>
    <dgm:cxn modelId="{F7850AB1-16C7-4601-86F7-6D220BE509E9}" srcId="{A1381CC0-8EA6-4FAA-8E9B-88BCDF09CF65}" destId="{903D818A-336F-404B-BB8E-9AF4E8093971}" srcOrd="2" destOrd="0" parTransId="{F3AC067F-5047-4BF0-A85A-9E2B5C97F27C}" sibTransId="{07FDC6EC-5D77-483B-87CC-A8475E79624A}"/>
    <dgm:cxn modelId="{56B22F17-680A-419E-89C6-56EADB6A15ED}" type="presParOf" srcId="{CC3CBD09-8D06-4CC7-86A8-A0AABAAFF94B}" destId="{25EC6AE9-35F7-46AD-A0EE-AE4AED555B9B}" srcOrd="0" destOrd="0" presId="urn:microsoft.com/office/officeart/2005/8/layout/process4"/>
    <dgm:cxn modelId="{FEEC3D71-F637-4525-BFF0-C264492AC9F0}" type="presParOf" srcId="{25EC6AE9-35F7-46AD-A0EE-AE4AED555B9B}" destId="{8F6896AC-0BA7-4F48-9292-D0C8932AF2A1}" srcOrd="0" destOrd="0" presId="urn:microsoft.com/office/officeart/2005/8/layout/process4"/>
    <dgm:cxn modelId="{85C86DE0-D236-4B15-B32B-94ACD3460EEA}" type="presParOf" srcId="{CC3CBD09-8D06-4CC7-86A8-A0AABAAFF94B}" destId="{7136A5FB-7DBB-4851-B1A1-A26C5A18B1E5}" srcOrd="1" destOrd="0" presId="urn:microsoft.com/office/officeart/2005/8/layout/process4"/>
    <dgm:cxn modelId="{3E865312-2E14-4642-B14A-6080DD364227}" type="presParOf" srcId="{CC3CBD09-8D06-4CC7-86A8-A0AABAAFF94B}" destId="{5DF4A960-FB15-47C0-8FD0-D615CF7E062D}" srcOrd="2" destOrd="0" presId="urn:microsoft.com/office/officeart/2005/8/layout/process4"/>
    <dgm:cxn modelId="{63CE9EBA-5E9D-4599-BA29-5C5EB5C5260F}" type="presParOf" srcId="{5DF4A960-FB15-47C0-8FD0-D615CF7E062D}" destId="{AE568154-F586-4007-BC18-E06BCCAA7310}" srcOrd="0" destOrd="0" presId="urn:microsoft.com/office/officeart/2005/8/layout/process4"/>
    <dgm:cxn modelId="{102DDCF3-99D2-43C3-987A-83D772FB68B4}" type="presParOf" srcId="{CC3CBD09-8D06-4CC7-86A8-A0AABAAFF94B}" destId="{AB9C721D-45BC-4BB9-80D1-E8A409FF9C24}" srcOrd="3" destOrd="0" presId="urn:microsoft.com/office/officeart/2005/8/layout/process4"/>
    <dgm:cxn modelId="{3CF5216F-3EFB-43F9-925B-F126C4C5E3DC}" type="presParOf" srcId="{CC3CBD09-8D06-4CC7-86A8-A0AABAAFF94B}" destId="{90B86CEC-004B-46BC-9362-FFBDDADEB345}" srcOrd="4" destOrd="0" presId="urn:microsoft.com/office/officeart/2005/8/layout/process4"/>
    <dgm:cxn modelId="{16EB7514-0C9D-4833-BC18-B41D9C1C5EBC}" type="presParOf" srcId="{90B86CEC-004B-46BC-9362-FFBDDADEB345}" destId="{6760F0CC-027E-4374-A8FB-41F8C6C4A6D6}" srcOrd="0" destOrd="0" presId="urn:microsoft.com/office/officeart/2005/8/layout/process4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26E1585-8274-4F99-BAB1-EB2DC2E7880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6EACD7-DF08-489A-ACA7-084DE838BC36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tx1"/>
        </a:solidFill>
      </dgm:spPr>
      <dgm:t>
        <a:bodyPr/>
        <a:lstStyle/>
        <a:p>
          <a:pPr rtl="0"/>
          <a:r>
            <a:rPr lang="en-US" sz="2400" dirty="0"/>
            <a:t>Planned replacement.</a:t>
          </a:r>
        </a:p>
      </dgm:t>
    </dgm:pt>
    <dgm:pt modelId="{2A903F36-C052-435B-BD25-286526BC8FEF}" type="parTrans" cxnId="{48652584-01DB-4D49-BBA0-724241E102F8}">
      <dgm:prSet/>
      <dgm:spPr/>
      <dgm:t>
        <a:bodyPr/>
        <a:lstStyle/>
        <a:p>
          <a:endParaRPr lang="en-US"/>
        </a:p>
      </dgm:t>
    </dgm:pt>
    <dgm:pt modelId="{DCB39CD1-765C-4253-A1CD-33F302709973}" type="sibTrans" cxnId="{48652584-01DB-4D49-BBA0-724241E102F8}">
      <dgm:prSet/>
      <dgm:spPr/>
      <dgm:t>
        <a:bodyPr/>
        <a:lstStyle/>
        <a:p>
          <a:endParaRPr lang="en-US"/>
        </a:p>
      </dgm:t>
    </dgm:pt>
    <dgm:pt modelId="{920D7B57-6932-4A55-8FBB-66F82BAF6B6A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2000" b="1" dirty="0">
              <a:latin typeface="Cambria" pitchFamily="18" charset="0"/>
            </a:rPr>
            <a:t>1400 mm NN: 1,200 mtrs.</a:t>
          </a:r>
        </a:p>
      </dgm:t>
    </dgm:pt>
    <dgm:pt modelId="{ABE161F8-04CC-49B6-8280-278D2BCAF9EF}" type="parTrans" cxnId="{AF823FE3-AB0F-431E-8978-282C38E8410A}">
      <dgm:prSet/>
      <dgm:spPr/>
      <dgm:t>
        <a:bodyPr/>
        <a:lstStyle/>
        <a:p>
          <a:endParaRPr lang="en-US"/>
        </a:p>
      </dgm:t>
    </dgm:pt>
    <dgm:pt modelId="{EC5C6DAC-DA82-420B-BB5F-5F8AE8DB3D57}" type="sibTrans" cxnId="{AF823FE3-AB0F-431E-8978-282C38E8410A}">
      <dgm:prSet/>
      <dgm:spPr/>
      <dgm:t>
        <a:bodyPr/>
        <a:lstStyle/>
        <a:p>
          <a:endParaRPr lang="en-US"/>
        </a:p>
      </dgm:t>
    </dgm:pt>
    <dgm:pt modelId="{EE578BA9-60D1-4991-812D-F8176DD4BB7F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2000" b="1" dirty="0">
              <a:latin typeface="Cambria" pitchFamily="18" charset="0"/>
            </a:rPr>
            <a:t>1800 mm NN: 1600 mtrs. </a:t>
          </a:r>
        </a:p>
      </dgm:t>
    </dgm:pt>
    <dgm:pt modelId="{F4DD4093-6DDB-48E3-8871-79119643F42B}" type="parTrans" cxnId="{DBA76042-3606-4B51-A776-9AFB93506CE6}">
      <dgm:prSet/>
      <dgm:spPr/>
      <dgm:t>
        <a:bodyPr/>
        <a:lstStyle/>
        <a:p>
          <a:endParaRPr lang="en-US"/>
        </a:p>
      </dgm:t>
    </dgm:pt>
    <dgm:pt modelId="{B4555C8F-89C6-4249-BA40-6F5003A7AC3E}" type="sibTrans" cxnId="{DBA76042-3606-4B51-A776-9AFB93506CE6}">
      <dgm:prSet/>
      <dgm:spPr/>
      <dgm:t>
        <a:bodyPr/>
        <a:lstStyle/>
        <a:p>
          <a:endParaRPr lang="en-US"/>
        </a:p>
      </dgm:t>
    </dgm:pt>
    <dgm:pt modelId="{C6B09463-EB7D-4016-B5FD-444F988893AC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2000" b="1" dirty="0">
              <a:latin typeface="Cambria" pitchFamily="18" charset="0"/>
            </a:rPr>
            <a:t>1400 mm steel chord: 500mtrs.</a:t>
          </a:r>
        </a:p>
      </dgm:t>
    </dgm:pt>
    <dgm:pt modelId="{011C15CF-7375-4CFA-B547-6ECD9E878F8E}" type="parTrans" cxnId="{5DA4FCC8-17BF-46E4-8950-66FEA77C0B6A}">
      <dgm:prSet/>
      <dgm:spPr/>
      <dgm:t>
        <a:bodyPr/>
        <a:lstStyle/>
        <a:p>
          <a:endParaRPr lang="en-IN"/>
        </a:p>
      </dgm:t>
    </dgm:pt>
    <dgm:pt modelId="{048F6571-A5AD-45C6-85CE-133C22AECA20}" type="sibTrans" cxnId="{5DA4FCC8-17BF-46E4-8950-66FEA77C0B6A}">
      <dgm:prSet/>
      <dgm:spPr/>
      <dgm:t>
        <a:bodyPr/>
        <a:lstStyle/>
        <a:p>
          <a:endParaRPr lang="en-IN"/>
        </a:p>
      </dgm:t>
    </dgm:pt>
    <dgm:pt modelId="{2C8837CD-1F33-41C0-B5DE-C8FE0F86B85A}" type="pres">
      <dgm:prSet presAssocID="{B26E1585-8274-4F99-BAB1-EB2DC2E7880C}" presName="Name0" presStyleCnt="0">
        <dgm:presLayoutVars>
          <dgm:dir/>
          <dgm:animLvl val="lvl"/>
          <dgm:resizeHandles val="exact"/>
        </dgm:presLayoutVars>
      </dgm:prSet>
      <dgm:spPr/>
    </dgm:pt>
    <dgm:pt modelId="{B8B2F120-A011-4616-963D-903A7E2BA6C6}" type="pres">
      <dgm:prSet presAssocID="{966EACD7-DF08-489A-ACA7-084DE838BC36}" presName="linNode" presStyleCnt="0"/>
      <dgm:spPr/>
    </dgm:pt>
    <dgm:pt modelId="{D953DA95-DAC5-41CA-8853-8A5D8774A641}" type="pres">
      <dgm:prSet presAssocID="{966EACD7-DF08-489A-ACA7-084DE838BC36}" presName="parentText" presStyleLbl="node1" presStyleIdx="0" presStyleCnt="1" custScaleX="109470">
        <dgm:presLayoutVars>
          <dgm:chMax val="1"/>
          <dgm:bulletEnabled val="1"/>
        </dgm:presLayoutVars>
      </dgm:prSet>
      <dgm:spPr/>
    </dgm:pt>
    <dgm:pt modelId="{9D9AD034-4B52-4E73-ADEB-DC27A73D7314}" type="pres">
      <dgm:prSet presAssocID="{966EACD7-DF08-489A-ACA7-084DE838BC36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DBA76042-3606-4B51-A776-9AFB93506CE6}" srcId="{966EACD7-DF08-489A-ACA7-084DE838BC36}" destId="{EE578BA9-60D1-4991-812D-F8176DD4BB7F}" srcOrd="2" destOrd="0" parTransId="{F4DD4093-6DDB-48E3-8871-79119643F42B}" sibTransId="{B4555C8F-89C6-4249-BA40-6F5003A7AC3E}"/>
    <dgm:cxn modelId="{6F1AAA57-94F8-47BB-900A-7389680EBDFD}" type="presOf" srcId="{920D7B57-6932-4A55-8FBB-66F82BAF6B6A}" destId="{9D9AD034-4B52-4E73-ADEB-DC27A73D7314}" srcOrd="0" destOrd="0" presId="urn:microsoft.com/office/officeart/2005/8/layout/vList5"/>
    <dgm:cxn modelId="{E89EC858-FCB5-46E5-942F-0CA2EA06FD33}" type="presOf" srcId="{EE578BA9-60D1-4991-812D-F8176DD4BB7F}" destId="{9D9AD034-4B52-4E73-ADEB-DC27A73D7314}" srcOrd="0" destOrd="2" presId="urn:microsoft.com/office/officeart/2005/8/layout/vList5"/>
    <dgm:cxn modelId="{48652584-01DB-4D49-BBA0-724241E102F8}" srcId="{B26E1585-8274-4F99-BAB1-EB2DC2E7880C}" destId="{966EACD7-DF08-489A-ACA7-084DE838BC36}" srcOrd="0" destOrd="0" parTransId="{2A903F36-C052-435B-BD25-286526BC8FEF}" sibTransId="{DCB39CD1-765C-4253-A1CD-33F302709973}"/>
    <dgm:cxn modelId="{8D154B95-E121-42EF-80A4-3CAAE1DD8AEB}" type="presOf" srcId="{966EACD7-DF08-489A-ACA7-084DE838BC36}" destId="{D953DA95-DAC5-41CA-8853-8A5D8774A641}" srcOrd="0" destOrd="0" presId="urn:microsoft.com/office/officeart/2005/8/layout/vList5"/>
    <dgm:cxn modelId="{034513C8-A604-4317-A047-EB97622F3923}" type="presOf" srcId="{B26E1585-8274-4F99-BAB1-EB2DC2E7880C}" destId="{2C8837CD-1F33-41C0-B5DE-C8FE0F86B85A}" srcOrd="0" destOrd="0" presId="urn:microsoft.com/office/officeart/2005/8/layout/vList5"/>
    <dgm:cxn modelId="{5DA4FCC8-17BF-46E4-8950-66FEA77C0B6A}" srcId="{966EACD7-DF08-489A-ACA7-084DE838BC36}" destId="{C6B09463-EB7D-4016-B5FD-444F988893AC}" srcOrd="1" destOrd="0" parTransId="{011C15CF-7375-4CFA-B547-6ECD9E878F8E}" sibTransId="{048F6571-A5AD-45C6-85CE-133C22AECA20}"/>
    <dgm:cxn modelId="{AF823FE3-AB0F-431E-8978-282C38E8410A}" srcId="{966EACD7-DF08-489A-ACA7-084DE838BC36}" destId="{920D7B57-6932-4A55-8FBB-66F82BAF6B6A}" srcOrd="0" destOrd="0" parTransId="{ABE161F8-04CC-49B6-8280-278D2BCAF9EF}" sibTransId="{EC5C6DAC-DA82-420B-BB5F-5F8AE8DB3D57}"/>
    <dgm:cxn modelId="{8834F7EA-C7B4-4D5C-8F44-B3558D518259}" type="presOf" srcId="{C6B09463-EB7D-4016-B5FD-444F988893AC}" destId="{9D9AD034-4B52-4E73-ADEB-DC27A73D7314}" srcOrd="0" destOrd="1" presId="urn:microsoft.com/office/officeart/2005/8/layout/vList5"/>
    <dgm:cxn modelId="{86728CB2-F15D-426E-B816-E2B975B2FAED}" type="presParOf" srcId="{2C8837CD-1F33-41C0-B5DE-C8FE0F86B85A}" destId="{B8B2F120-A011-4616-963D-903A7E2BA6C6}" srcOrd="0" destOrd="0" presId="urn:microsoft.com/office/officeart/2005/8/layout/vList5"/>
    <dgm:cxn modelId="{3D9FED74-0407-449C-BB45-27BE9333FA2B}" type="presParOf" srcId="{B8B2F120-A011-4616-963D-903A7E2BA6C6}" destId="{D953DA95-DAC5-41CA-8853-8A5D8774A641}" srcOrd="0" destOrd="0" presId="urn:microsoft.com/office/officeart/2005/8/layout/vList5"/>
    <dgm:cxn modelId="{0CBEF459-A53D-46B2-8842-1ED34BD949F5}" type="presParOf" srcId="{B8B2F120-A011-4616-963D-903A7E2BA6C6}" destId="{9D9AD034-4B52-4E73-ADEB-DC27A73D731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26E1585-8274-4F99-BAB1-EB2DC2E7880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6EACD7-DF08-489A-ACA7-084DE838BC36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tx1"/>
        </a:solidFill>
      </dgm:spPr>
      <dgm:t>
        <a:bodyPr/>
        <a:lstStyle/>
        <a:p>
          <a:pPr algn="ctr" rtl="0"/>
          <a:r>
            <a:rPr lang="en-US" sz="2400" dirty="0"/>
            <a:t>Replacement norms followed in NCL </a:t>
          </a:r>
        </a:p>
      </dgm:t>
    </dgm:pt>
    <dgm:pt modelId="{2A903F36-C052-435B-BD25-286526BC8FEF}" type="parTrans" cxnId="{48652584-01DB-4D49-BBA0-724241E102F8}">
      <dgm:prSet/>
      <dgm:spPr/>
      <dgm:t>
        <a:bodyPr/>
        <a:lstStyle/>
        <a:p>
          <a:endParaRPr lang="en-US"/>
        </a:p>
      </dgm:t>
    </dgm:pt>
    <dgm:pt modelId="{DCB39CD1-765C-4253-A1CD-33F302709973}" type="sibTrans" cxnId="{48652584-01DB-4D49-BBA0-724241E102F8}">
      <dgm:prSet/>
      <dgm:spPr/>
      <dgm:t>
        <a:bodyPr/>
        <a:lstStyle/>
        <a:p>
          <a:endParaRPr lang="en-US"/>
        </a:p>
      </dgm:t>
    </dgm:pt>
    <dgm:pt modelId="{920D7B57-6932-4A55-8FBB-66F82BAF6B6A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2000" b="1" dirty="0">
              <a:latin typeface="Cambria" pitchFamily="18" charset="0"/>
            </a:rPr>
            <a:t>1/3 rd. of the installed capacity every Year.</a:t>
          </a:r>
        </a:p>
      </dgm:t>
    </dgm:pt>
    <dgm:pt modelId="{ABE161F8-04CC-49B6-8280-278D2BCAF9EF}" type="parTrans" cxnId="{AF823FE3-AB0F-431E-8978-282C38E8410A}">
      <dgm:prSet/>
      <dgm:spPr/>
      <dgm:t>
        <a:bodyPr/>
        <a:lstStyle/>
        <a:p>
          <a:endParaRPr lang="en-US"/>
        </a:p>
      </dgm:t>
    </dgm:pt>
    <dgm:pt modelId="{EC5C6DAC-DA82-420B-BB5F-5F8AE8DB3D57}" type="sibTrans" cxnId="{AF823FE3-AB0F-431E-8978-282C38E8410A}">
      <dgm:prSet/>
      <dgm:spPr/>
      <dgm:t>
        <a:bodyPr/>
        <a:lstStyle/>
        <a:p>
          <a:endParaRPr lang="en-US"/>
        </a:p>
      </dgm:t>
    </dgm:pt>
    <dgm:pt modelId="{2C8837CD-1F33-41C0-B5DE-C8FE0F86B85A}" type="pres">
      <dgm:prSet presAssocID="{B26E1585-8274-4F99-BAB1-EB2DC2E7880C}" presName="Name0" presStyleCnt="0">
        <dgm:presLayoutVars>
          <dgm:dir/>
          <dgm:animLvl val="lvl"/>
          <dgm:resizeHandles val="exact"/>
        </dgm:presLayoutVars>
      </dgm:prSet>
      <dgm:spPr/>
    </dgm:pt>
    <dgm:pt modelId="{B8B2F120-A011-4616-963D-903A7E2BA6C6}" type="pres">
      <dgm:prSet presAssocID="{966EACD7-DF08-489A-ACA7-084DE838BC36}" presName="linNode" presStyleCnt="0"/>
      <dgm:spPr/>
    </dgm:pt>
    <dgm:pt modelId="{D953DA95-DAC5-41CA-8853-8A5D8774A641}" type="pres">
      <dgm:prSet presAssocID="{966EACD7-DF08-489A-ACA7-084DE838BC36}" presName="parentText" presStyleLbl="node1" presStyleIdx="0" presStyleCnt="1" custScaleX="109269">
        <dgm:presLayoutVars>
          <dgm:chMax val="1"/>
          <dgm:bulletEnabled val="1"/>
        </dgm:presLayoutVars>
      </dgm:prSet>
      <dgm:spPr/>
    </dgm:pt>
    <dgm:pt modelId="{9D9AD034-4B52-4E73-ADEB-DC27A73D7314}" type="pres">
      <dgm:prSet presAssocID="{966EACD7-DF08-489A-ACA7-084DE838BC36}" presName="descendantText" presStyleLbl="alignAccFollowNode1" presStyleIdx="0" presStyleCnt="1" custScaleX="100594">
        <dgm:presLayoutVars>
          <dgm:bulletEnabled val="1"/>
        </dgm:presLayoutVars>
      </dgm:prSet>
      <dgm:spPr/>
    </dgm:pt>
  </dgm:ptLst>
  <dgm:cxnLst>
    <dgm:cxn modelId="{3248AB3A-C983-43B5-ACE9-FE982F9409C6}" type="presOf" srcId="{920D7B57-6932-4A55-8FBB-66F82BAF6B6A}" destId="{9D9AD034-4B52-4E73-ADEB-DC27A73D7314}" srcOrd="0" destOrd="0" presId="urn:microsoft.com/office/officeart/2005/8/layout/vList5"/>
    <dgm:cxn modelId="{572B7A54-80B1-42C0-AB49-ECA530D5FC5F}" type="presOf" srcId="{B26E1585-8274-4F99-BAB1-EB2DC2E7880C}" destId="{2C8837CD-1F33-41C0-B5DE-C8FE0F86B85A}" srcOrd="0" destOrd="0" presId="urn:microsoft.com/office/officeart/2005/8/layout/vList5"/>
    <dgm:cxn modelId="{48652584-01DB-4D49-BBA0-724241E102F8}" srcId="{B26E1585-8274-4F99-BAB1-EB2DC2E7880C}" destId="{966EACD7-DF08-489A-ACA7-084DE838BC36}" srcOrd="0" destOrd="0" parTransId="{2A903F36-C052-435B-BD25-286526BC8FEF}" sibTransId="{DCB39CD1-765C-4253-A1CD-33F302709973}"/>
    <dgm:cxn modelId="{FC174AD6-BAFE-4798-AD4D-92A8AAFC94BC}" type="presOf" srcId="{966EACD7-DF08-489A-ACA7-084DE838BC36}" destId="{D953DA95-DAC5-41CA-8853-8A5D8774A641}" srcOrd="0" destOrd="0" presId="urn:microsoft.com/office/officeart/2005/8/layout/vList5"/>
    <dgm:cxn modelId="{AF823FE3-AB0F-431E-8978-282C38E8410A}" srcId="{966EACD7-DF08-489A-ACA7-084DE838BC36}" destId="{920D7B57-6932-4A55-8FBB-66F82BAF6B6A}" srcOrd="0" destOrd="0" parTransId="{ABE161F8-04CC-49B6-8280-278D2BCAF9EF}" sibTransId="{EC5C6DAC-DA82-420B-BB5F-5F8AE8DB3D57}"/>
    <dgm:cxn modelId="{7025436E-B9B4-4890-BF77-10E18EB1A847}" type="presParOf" srcId="{2C8837CD-1F33-41C0-B5DE-C8FE0F86B85A}" destId="{B8B2F120-A011-4616-963D-903A7E2BA6C6}" srcOrd="0" destOrd="0" presId="urn:microsoft.com/office/officeart/2005/8/layout/vList5"/>
    <dgm:cxn modelId="{DD19437E-D4AA-458C-AE9A-3660F688797D}" type="presParOf" srcId="{B8B2F120-A011-4616-963D-903A7E2BA6C6}" destId="{D953DA95-DAC5-41CA-8853-8A5D8774A641}" srcOrd="0" destOrd="0" presId="urn:microsoft.com/office/officeart/2005/8/layout/vList5"/>
    <dgm:cxn modelId="{7FDE45A8-EC01-4AF8-BB78-D6CADDE038C6}" type="presParOf" srcId="{B8B2F120-A011-4616-963D-903A7E2BA6C6}" destId="{9D9AD034-4B52-4E73-ADEB-DC27A73D731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1A68E4F-832E-4B91-867F-30B1AC984ECC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C8F5425-CE4C-4980-BE3B-B3E670C56457}">
      <dgm:prSet/>
      <dgm:spPr/>
      <dgm:t>
        <a:bodyPr/>
        <a:lstStyle/>
        <a:p>
          <a:pPr algn="l" rtl="0"/>
          <a:r>
            <a:rPr lang="en-US" b="1" dirty="0"/>
            <a:t>Works to be taken Up</a:t>
          </a:r>
          <a:endParaRPr lang="en-IN" dirty="0"/>
        </a:p>
      </dgm:t>
    </dgm:pt>
    <dgm:pt modelId="{B7CE954B-8153-4E67-B6B2-1996A144DA9D}" type="parTrans" cxnId="{9BE5A7D6-6E2F-4D50-90EA-B223294A2770}">
      <dgm:prSet/>
      <dgm:spPr/>
      <dgm:t>
        <a:bodyPr/>
        <a:lstStyle/>
        <a:p>
          <a:endParaRPr lang="en-IN"/>
        </a:p>
      </dgm:t>
    </dgm:pt>
    <dgm:pt modelId="{39EDB504-F9DB-410D-940F-4CEF5EE4A683}" type="sibTrans" cxnId="{9BE5A7D6-6E2F-4D50-90EA-B223294A2770}">
      <dgm:prSet/>
      <dgm:spPr/>
      <dgm:t>
        <a:bodyPr/>
        <a:lstStyle/>
        <a:p>
          <a:endParaRPr lang="en-IN"/>
        </a:p>
      </dgm:t>
    </dgm:pt>
    <dgm:pt modelId="{0EDC9E62-495E-4A54-B9B4-C8CF2D6A26AA}" type="pres">
      <dgm:prSet presAssocID="{C1A68E4F-832E-4B91-867F-30B1AC984EC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81EEECB0-03AE-4F2C-AC36-115D7A905EB0}" type="pres">
      <dgm:prSet presAssocID="{7C8F5425-CE4C-4980-BE3B-B3E670C56457}" presName="circle1" presStyleLbl="node1" presStyleIdx="0" presStyleCnt="1"/>
      <dgm:spPr/>
    </dgm:pt>
    <dgm:pt modelId="{C5A88872-DF87-4595-9254-876A25B81FE1}" type="pres">
      <dgm:prSet presAssocID="{7C8F5425-CE4C-4980-BE3B-B3E670C56457}" presName="space" presStyleCnt="0"/>
      <dgm:spPr/>
    </dgm:pt>
    <dgm:pt modelId="{11BB751E-7353-424B-B854-6489A00C5B28}" type="pres">
      <dgm:prSet presAssocID="{7C8F5425-CE4C-4980-BE3B-B3E670C56457}" presName="rect1" presStyleLbl="alignAcc1" presStyleIdx="0" presStyleCnt="1" custAng="0" custScaleY="100000"/>
      <dgm:spPr/>
    </dgm:pt>
    <dgm:pt modelId="{78A30E63-7652-42A0-A2C4-23FAA8C2265C}" type="pres">
      <dgm:prSet presAssocID="{7C8F5425-CE4C-4980-BE3B-B3E670C56457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7BFA806F-E2B4-4E73-80D8-EC9F68929303}" type="presOf" srcId="{C1A68E4F-832E-4B91-867F-30B1AC984ECC}" destId="{0EDC9E62-495E-4A54-B9B4-C8CF2D6A26AA}" srcOrd="0" destOrd="0" presId="urn:microsoft.com/office/officeart/2005/8/layout/target3"/>
    <dgm:cxn modelId="{82C2BACF-3AE9-4EA3-83C4-6A08A2528B61}" type="presOf" srcId="{7C8F5425-CE4C-4980-BE3B-B3E670C56457}" destId="{11BB751E-7353-424B-B854-6489A00C5B28}" srcOrd="0" destOrd="0" presId="urn:microsoft.com/office/officeart/2005/8/layout/target3"/>
    <dgm:cxn modelId="{9BE5A7D6-6E2F-4D50-90EA-B223294A2770}" srcId="{C1A68E4F-832E-4B91-867F-30B1AC984ECC}" destId="{7C8F5425-CE4C-4980-BE3B-B3E670C56457}" srcOrd="0" destOrd="0" parTransId="{B7CE954B-8153-4E67-B6B2-1996A144DA9D}" sibTransId="{39EDB504-F9DB-410D-940F-4CEF5EE4A683}"/>
    <dgm:cxn modelId="{A4E74AF5-2F16-4F65-8F1C-D0E8594F188E}" type="presOf" srcId="{7C8F5425-CE4C-4980-BE3B-B3E670C56457}" destId="{78A30E63-7652-42A0-A2C4-23FAA8C2265C}" srcOrd="1" destOrd="0" presId="urn:microsoft.com/office/officeart/2005/8/layout/target3"/>
    <dgm:cxn modelId="{3BB19585-CF72-4500-B94F-5A9E069C1018}" type="presParOf" srcId="{0EDC9E62-495E-4A54-B9B4-C8CF2D6A26AA}" destId="{81EEECB0-03AE-4F2C-AC36-115D7A905EB0}" srcOrd="0" destOrd="0" presId="urn:microsoft.com/office/officeart/2005/8/layout/target3"/>
    <dgm:cxn modelId="{0B62794D-05D4-4D6F-B9F7-36E53F43AA81}" type="presParOf" srcId="{0EDC9E62-495E-4A54-B9B4-C8CF2D6A26AA}" destId="{C5A88872-DF87-4595-9254-876A25B81FE1}" srcOrd="1" destOrd="0" presId="urn:microsoft.com/office/officeart/2005/8/layout/target3"/>
    <dgm:cxn modelId="{E63CD4EF-2921-42BE-A297-3DF3DEB4AC85}" type="presParOf" srcId="{0EDC9E62-495E-4A54-B9B4-C8CF2D6A26AA}" destId="{11BB751E-7353-424B-B854-6489A00C5B28}" srcOrd="2" destOrd="0" presId="urn:microsoft.com/office/officeart/2005/8/layout/target3"/>
    <dgm:cxn modelId="{91472ABE-5096-4192-988E-23B1940F59D0}" type="presParOf" srcId="{0EDC9E62-495E-4A54-B9B4-C8CF2D6A26AA}" destId="{78A30E63-7652-42A0-A2C4-23FAA8C2265C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1A68E4F-832E-4B91-867F-30B1AC984ECC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C8F5425-CE4C-4980-BE3B-B3E670C56457}">
      <dgm:prSet/>
      <dgm:spPr/>
      <dgm:t>
        <a:bodyPr/>
        <a:lstStyle/>
        <a:p>
          <a:pPr algn="l" rtl="0"/>
          <a:r>
            <a:rPr lang="en-US" b="1" dirty="0"/>
            <a:t>Specification</a:t>
          </a:r>
          <a:endParaRPr lang="en-IN" dirty="0"/>
        </a:p>
      </dgm:t>
    </dgm:pt>
    <dgm:pt modelId="{B7CE954B-8153-4E67-B6B2-1996A144DA9D}" type="parTrans" cxnId="{9BE5A7D6-6E2F-4D50-90EA-B223294A2770}">
      <dgm:prSet/>
      <dgm:spPr/>
      <dgm:t>
        <a:bodyPr/>
        <a:lstStyle/>
        <a:p>
          <a:endParaRPr lang="en-IN"/>
        </a:p>
      </dgm:t>
    </dgm:pt>
    <dgm:pt modelId="{39EDB504-F9DB-410D-940F-4CEF5EE4A683}" type="sibTrans" cxnId="{9BE5A7D6-6E2F-4D50-90EA-B223294A2770}">
      <dgm:prSet/>
      <dgm:spPr/>
      <dgm:t>
        <a:bodyPr/>
        <a:lstStyle/>
        <a:p>
          <a:endParaRPr lang="en-IN"/>
        </a:p>
      </dgm:t>
    </dgm:pt>
    <dgm:pt modelId="{0EDC9E62-495E-4A54-B9B4-C8CF2D6A26AA}" type="pres">
      <dgm:prSet presAssocID="{C1A68E4F-832E-4B91-867F-30B1AC984EC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81EEECB0-03AE-4F2C-AC36-115D7A905EB0}" type="pres">
      <dgm:prSet presAssocID="{7C8F5425-CE4C-4980-BE3B-B3E670C56457}" presName="circle1" presStyleLbl="node1" presStyleIdx="0" presStyleCnt="1"/>
      <dgm:spPr/>
    </dgm:pt>
    <dgm:pt modelId="{C5A88872-DF87-4595-9254-876A25B81FE1}" type="pres">
      <dgm:prSet presAssocID="{7C8F5425-CE4C-4980-BE3B-B3E670C56457}" presName="space" presStyleCnt="0"/>
      <dgm:spPr/>
    </dgm:pt>
    <dgm:pt modelId="{11BB751E-7353-424B-B854-6489A00C5B28}" type="pres">
      <dgm:prSet presAssocID="{7C8F5425-CE4C-4980-BE3B-B3E670C56457}" presName="rect1" presStyleLbl="alignAcc1" presStyleIdx="0" presStyleCnt="1" custAng="0" custScaleY="100000"/>
      <dgm:spPr/>
    </dgm:pt>
    <dgm:pt modelId="{78A30E63-7652-42A0-A2C4-23FAA8C2265C}" type="pres">
      <dgm:prSet presAssocID="{7C8F5425-CE4C-4980-BE3B-B3E670C56457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755F3E0C-8474-479D-B5ED-48A520AA1426}" type="presOf" srcId="{7C8F5425-CE4C-4980-BE3B-B3E670C56457}" destId="{11BB751E-7353-424B-B854-6489A00C5B28}" srcOrd="0" destOrd="0" presId="urn:microsoft.com/office/officeart/2005/8/layout/target3"/>
    <dgm:cxn modelId="{211E720F-54EE-4468-A798-AA963BB49D5F}" type="presOf" srcId="{7C8F5425-CE4C-4980-BE3B-B3E670C56457}" destId="{78A30E63-7652-42A0-A2C4-23FAA8C2265C}" srcOrd="1" destOrd="0" presId="urn:microsoft.com/office/officeart/2005/8/layout/target3"/>
    <dgm:cxn modelId="{1012A26A-8A61-4165-AF9F-095A479EB0BD}" type="presOf" srcId="{C1A68E4F-832E-4B91-867F-30B1AC984ECC}" destId="{0EDC9E62-495E-4A54-B9B4-C8CF2D6A26AA}" srcOrd="0" destOrd="0" presId="urn:microsoft.com/office/officeart/2005/8/layout/target3"/>
    <dgm:cxn modelId="{9BE5A7D6-6E2F-4D50-90EA-B223294A2770}" srcId="{C1A68E4F-832E-4B91-867F-30B1AC984ECC}" destId="{7C8F5425-CE4C-4980-BE3B-B3E670C56457}" srcOrd="0" destOrd="0" parTransId="{B7CE954B-8153-4E67-B6B2-1996A144DA9D}" sibTransId="{39EDB504-F9DB-410D-940F-4CEF5EE4A683}"/>
    <dgm:cxn modelId="{64F88CEC-F080-42A6-A33C-159FB36A3C70}" type="presParOf" srcId="{0EDC9E62-495E-4A54-B9B4-C8CF2D6A26AA}" destId="{81EEECB0-03AE-4F2C-AC36-115D7A905EB0}" srcOrd="0" destOrd="0" presId="urn:microsoft.com/office/officeart/2005/8/layout/target3"/>
    <dgm:cxn modelId="{46A02F60-49B7-4AFB-8485-A46B20F65339}" type="presParOf" srcId="{0EDC9E62-495E-4A54-B9B4-C8CF2D6A26AA}" destId="{C5A88872-DF87-4595-9254-876A25B81FE1}" srcOrd="1" destOrd="0" presId="urn:microsoft.com/office/officeart/2005/8/layout/target3"/>
    <dgm:cxn modelId="{E567F958-2265-4FFE-B643-6593C1746C89}" type="presParOf" srcId="{0EDC9E62-495E-4A54-B9B4-C8CF2D6A26AA}" destId="{11BB751E-7353-424B-B854-6489A00C5B28}" srcOrd="2" destOrd="0" presId="urn:microsoft.com/office/officeart/2005/8/layout/target3"/>
    <dgm:cxn modelId="{88B971CC-50E7-4823-ABB3-ED4A95696A3E}" type="presParOf" srcId="{0EDC9E62-495E-4A54-B9B4-C8CF2D6A26AA}" destId="{78A30E63-7652-42A0-A2C4-23FAA8C2265C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FB17D8C-6272-459A-AA62-55CEBC65A38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2F77A0-CE8A-4D20-8108-ECFAC8010DFF}">
      <dgm:prSet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dirty="0"/>
            <a:t>Summary of major material requirement.</a:t>
          </a:r>
        </a:p>
      </dgm:t>
    </dgm:pt>
    <dgm:pt modelId="{44F02802-9217-4AE7-8CE8-0DEEA2179097}" type="parTrans" cxnId="{538FA64F-AF45-43CA-A6DE-857E7500B727}">
      <dgm:prSet/>
      <dgm:spPr/>
      <dgm:t>
        <a:bodyPr/>
        <a:lstStyle/>
        <a:p>
          <a:endParaRPr lang="en-US"/>
        </a:p>
      </dgm:t>
    </dgm:pt>
    <dgm:pt modelId="{8345F190-0140-4DD3-B44B-4BB96BEFB585}" type="sibTrans" cxnId="{538FA64F-AF45-43CA-A6DE-857E7500B727}">
      <dgm:prSet/>
      <dgm:spPr/>
      <dgm:t>
        <a:bodyPr/>
        <a:lstStyle/>
        <a:p>
          <a:endParaRPr lang="en-US"/>
        </a:p>
      </dgm:t>
    </dgm:pt>
    <dgm:pt modelId="{A0D9F6DF-A3E0-439E-AB1F-F8933F42AC6C}" type="pres">
      <dgm:prSet presAssocID="{0FB17D8C-6272-459A-AA62-55CEBC65A382}" presName="linear" presStyleCnt="0">
        <dgm:presLayoutVars>
          <dgm:animLvl val="lvl"/>
          <dgm:resizeHandles val="exact"/>
        </dgm:presLayoutVars>
      </dgm:prSet>
      <dgm:spPr/>
    </dgm:pt>
    <dgm:pt modelId="{105D4455-AF5A-4D98-AC0F-D05045502734}" type="pres">
      <dgm:prSet presAssocID="{292F77A0-CE8A-4D20-8108-ECFAC8010DF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38FA64F-AF45-43CA-A6DE-857E7500B727}" srcId="{0FB17D8C-6272-459A-AA62-55CEBC65A382}" destId="{292F77A0-CE8A-4D20-8108-ECFAC8010DFF}" srcOrd="0" destOrd="0" parTransId="{44F02802-9217-4AE7-8CE8-0DEEA2179097}" sibTransId="{8345F190-0140-4DD3-B44B-4BB96BEFB585}"/>
    <dgm:cxn modelId="{D0C07D79-682E-4B79-BAFA-73CDC095B2B7}" type="presOf" srcId="{0FB17D8C-6272-459A-AA62-55CEBC65A382}" destId="{A0D9F6DF-A3E0-439E-AB1F-F8933F42AC6C}" srcOrd="0" destOrd="0" presId="urn:microsoft.com/office/officeart/2005/8/layout/vList2"/>
    <dgm:cxn modelId="{1FA6D9CC-393F-4388-9A79-E5A9C606EFDA}" type="presOf" srcId="{292F77A0-CE8A-4D20-8108-ECFAC8010DFF}" destId="{105D4455-AF5A-4D98-AC0F-D05045502734}" srcOrd="0" destOrd="0" presId="urn:microsoft.com/office/officeart/2005/8/layout/vList2"/>
    <dgm:cxn modelId="{E6265026-ED94-41EB-8554-3FE810DB6E8C}" type="presParOf" srcId="{A0D9F6DF-A3E0-439E-AB1F-F8933F42AC6C}" destId="{105D4455-AF5A-4D98-AC0F-D0504550273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B21580-0BC4-47DF-B0A5-91A1DE7BDC8C}" type="doc">
      <dgm:prSet loTypeId="urn:microsoft.com/office/officeart/2005/8/layout/vList3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B63DE6B9-76D2-4D5B-9381-2264A339F30C}">
      <dgm:prSet custT="1"/>
      <dgm:spPr/>
      <dgm:t>
        <a:bodyPr/>
        <a:lstStyle/>
        <a:p>
          <a:pPr rtl="0"/>
          <a:r>
            <a:rPr lang="en-US" sz="2800" b="1" baseline="0" dirty="0">
              <a:latin typeface="Cambria" panose="02040503050406030204" pitchFamily="18" charset="0"/>
            </a:rPr>
            <a:t>Year wise Dispatch Through CHP</a:t>
          </a:r>
          <a:endParaRPr lang="en-US" sz="2800" b="1" dirty="0">
            <a:latin typeface="Cambria" panose="02040503050406030204" pitchFamily="18" charset="0"/>
          </a:endParaRPr>
        </a:p>
      </dgm:t>
    </dgm:pt>
    <dgm:pt modelId="{9CF69CED-DEC7-4446-B686-163DC2D67FBB}" type="parTrans" cxnId="{E338C572-DC18-43A5-9E0D-1A5B8DA3DF39}">
      <dgm:prSet/>
      <dgm:spPr/>
      <dgm:t>
        <a:bodyPr/>
        <a:lstStyle/>
        <a:p>
          <a:endParaRPr lang="en-US"/>
        </a:p>
      </dgm:t>
    </dgm:pt>
    <dgm:pt modelId="{24714289-39F3-4DCB-9E36-1EDBA4904535}" type="sibTrans" cxnId="{E338C572-DC18-43A5-9E0D-1A5B8DA3DF39}">
      <dgm:prSet/>
      <dgm:spPr/>
      <dgm:t>
        <a:bodyPr/>
        <a:lstStyle/>
        <a:p>
          <a:endParaRPr lang="en-US"/>
        </a:p>
      </dgm:t>
    </dgm:pt>
    <dgm:pt modelId="{E0A25882-B8AA-4C19-B4BC-0FACABD5CA46}" type="pres">
      <dgm:prSet presAssocID="{70B21580-0BC4-47DF-B0A5-91A1DE7BDC8C}" presName="linearFlow" presStyleCnt="0">
        <dgm:presLayoutVars>
          <dgm:dir/>
          <dgm:resizeHandles val="exact"/>
        </dgm:presLayoutVars>
      </dgm:prSet>
      <dgm:spPr/>
    </dgm:pt>
    <dgm:pt modelId="{10DB902F-AD4F-4295-9C6F-B6B72EF0D1E0}" type="pres">
      <dgm:prSet presAssocID="{B63DE6B9-76D2-4D5B-9381-2264A339F30C}" presName="composite" presStyleCnt="0"/>
      <dgm:spPr/>
    </dgm:pt>
    <dgm:pt modelId="{DFEC6FA6-690B-4FA3-A355-DC8F382843F9}" type="pres">
      <dgm:prSet presAssocID="{B63DE6B9-76D2-4D5B-9381-2264A339F30C}" presName="imgShp" presStyleLbl="fgImgPlace1" presStyleIdx="0" presStyleCnt="1" custLinFactNeighborX="-5047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  <dgm:pt modelId="{358D9FB0-43C9-4D43-862B-04E7E24C0898}" type="pres">
      <dgm:prSet presAssocID="{B63DE6B9-76D2-4D5B-9381-2264A339F30C}" presName="txShp" presStyleLbl="node1" presStyleIdx="0" presStyleCnt="1" custScaleX="125313">
        <dgm:presLayoutVars>
          <dgm:bulletEnabled val="1"/>
        </dgm:presLayoutVars>
      </dgm:prSet>
      <dgm:spPr/>
    </dgm:pt>
  </dgm:ptLst>
  <dgm:cxnLst>
    <dgm:cxn modelId="{F4AA0746-6D25-4D05-AB88-14CE515A2767}" type="presOf" srcId="{70B21580-0BC4-47DF-B0A5-91A1DE7BDC8C}" destId="{E0A25882-B8AA-4C19-B4BC-0FACABD5CA46}" srcOrd="0" destOrd="0" presId="urn:microsoft.com/office/officeart/2005/8/layout/vList3"/>
    <dgm:cxn modelId="{846CAB6F-C86F-4E85-BD96-906866D082A9}" type="presOf" srcId="{B63DE6B9-76D2-4D5B-9381-2264A339F30C}" destId="{358D9FB0-43C9-4D43-862B-04E7E24C0898}" srcOrd="0" destOrd="0" presId="urn:microsoft.com/office/officeart/2005/8/layout/vList3"/>
    <dgm:cxn modelId="{E338C572-DC18-43A5-9E0D-1A5B8DA3DF39}" srcId="{70B21580-0BC4-47DF-B0A5-91A1DE7BDC8C}" destId="{B63DE6B9-76D2-4D5B-9381-2264A339F30C}" srcOrd="0" destOrd="0" parTransId="{9CF69CED-DEC7-4446-B686-163DC2D67FBB}" sibTransId="{24714289-39F3-4DCB-9E36-1EDBA4904535}"/>
    <dgm:cxn modelId="{DFF8A7BF-7C18-4F20-98AE-E1FFA855FC48}" type="presParOf" srcId="{E0A25882-B8AA-4C19-B4BC-0FACABD5CA46}" destId="{10DB902F-AD4F-4295-9C6F-B6B72EF0D1E0}" srcOrd="0" destOrd="0" presId="urn:microsoft.com/office/officeart/2005/8/layout/vList3"/>
    <dgm:cxn modelId="{0146FBA1-67C6-48D3-A490-3E3A58C795D6}" type="presParOf" srcId="{10DB902F-AD4F-4295-9C6F-B6B72EF0D1E0}" destId="{DFEC6FA6-690B-4FA3-A355-DC8F382843F9}" srcOrd="0" destOrd="0" presId="urn:microsoft.com/office/officeart/2005/8/layout/vList3"/>
    <dgm:cxn modelId="{ACA052A2-5E57-4CD0-9FB1-B0518B433342}" type="presParOf" srcId="{10DB902F-AD4F-4295-9C6F-B6B72EF0D1E0}" destId="{358D9FB0-43C9-4D43-862B-04E7E24C089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A6A2A1-9B8C-40F7-9EEB-0ADC95CD763D}" type="doc">
      <dgm:prSet loTypeId="urn:microsoft.com/office/officeart/2005/8/layout/target3" loCatId="relationship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C9E13A7A-DFAD-489A-97CB-C469E2FD8A13}">
      <dgm:prSet custT="1"/>
      <dgm:spPr/>
      <dgm:t>
        <a:bodyPr/>
        <a:lstStyle/>
        <a:p>
          <a:pPr rtl="0"/>
          <a:r>
            <a:rPr lang="en-US" sz="2800" b="1" baseline="0" dirty="0">
              <a:latin typeface="Calibri" pitchFamily="34" charset="0"/>
              <a:cs typeface="Calibri" pitchFamily="34" charset="0"/>
            </a:rPr>
            <a:t>Monthly Dispatch of 18-19 compared with previous year.</a:t>
          </a:r>
          <a:endParaRPr lang="en-US" sz="2800" dirty="0">
            <a:latin typeface="Calibri" pitchFamily="34" charset="0"/>
            <a:cs typeface="Calibri" pitchFamily="34" charset="0"/>
          </a:endParaRPr>
        </a:p>
      </dgm:t>
    </dgm:pt>
    <dgm:pt modelId="{DEC50B66-BDDA-4FDA-AC5E-D32FEF79E065}" type="parTrans" cxnId="{4C573FE9-339A-4C1F-9D0A-95795527CAB4}">
      <dgm:prSet/>
      <dgm:spPr/>
      <dgm:t>
        <a:bodyPr/>
        <a:lstStyle/>
        <a:p>
          <a:endParaRPr lang="en-US"/>
        </a:p>
      </dgm:t>
    </dgm:pt>
    <dgm:pt modelId="{CFC691CD-867A-4CD1-99DF-97FC71D6EC00}" type="sibTrans" cxnId="{4C573FE9-339A-4C1F-9D0A-95795527CAB4}">
      <dgm:prSet/>
      <dgm:spPr/>
      <dgm:t>
        <a:bodyPr/>
        <a:lstStyle/>
        <a:p>
          <a:endParaRPr lang="en-US"/>
        </a:p>
      </dgm:t>
    </dgm:pt>
    <dgm:pt modelId="{2F228336-865E-443D-B60B-4BAB1971BDF4}" type="pres">
      <dgm:prSet presAssocID="{EFA6A2A1-9B8C-40F7-9EEB-0ADC95CD763D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9DFDE686-3D3A-483B-8331-9F880BF4A1D2}" type="pres">
      <dgm:prSet presAssocID="{C9E13A7A-DFAD-489A-97CB-C469E2FD8A13}" presName="circle1" presStyleLbl="node1" presStyleIdx="0" presStyleCnt="1"/>
      <dgm:spPr/>
    </dgm:pt>
    <dgm:pt modelId="{DE8FBEA7-E6E7-4E54-9064-6BA9DE4102A4}" type="pres">
      <dgm:prSet presAssocID="{C9E13A7A-DFAD-489A-97CB-C469E2FD8A13}" presName="space" presStyleCnt="0"/>
      <dgm:spPr/>
    </dgm:pt>
    <dgm:pt modelId="{0744993F-C102-4F68-9072-89E7EA655720}" type="pres">
      <dgm:prSet presAssocID="{C9E13A7A-DFAD-489A-97CB-C469E2FD8A13}" presName="rect1" presStyleLbl="alignAcc1" presStyleIdx="0" presStyleCnt="1"/>
      <dgm:spPr/>
    </dgm:pt>
    <dgm:pt modelId="{C090FF0B-0355-4753-A58A-18590A438EEF}" type="pres">
      <dgm:prSet presAssocID="{C9E13A7A-DFAD-489A-97CB-C469E2FD8A13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4099C414-AC45-4660-9ADE-5FE54A78F176}" type="presOf" srcId="{EFA6A2A1-9B8C-40F7-9EEB-0ADC95CD763D}" destId="{2F228336-865E-443D-B60B-4BAB1971BDF4}" srcOrd="0" destOrd="0" presId="urn:microsoft.com/office/officeart/2005/8/layout/target3"/>
    <dgm:cxn modelId="{5AC0EB54-E75C-41E2-83F2-85CFD4BC53A1}" type="presOf" srcId="{C9E13A7A-DFAD-489A-97CB-C469E2FD8A13}" destId="{C090FF0B-0355-4753-A58A-18590A438EEF}" srcOrd="1" destOrd="0" presId="urn:microsoft.com/office/officeart/2005/8/layout/target3"/>
    <dgm:cxn modelId="{976E9C99-6863-46EC-855D-3A463F39CF95}" type="presOf" srcId="{C9E13A7A-DFAD-489A-97CB-C469E2FD8A13}" destId="{0744993F-C102-4F68-9072-89E7EA655720}" srcOrd="0" destOrd="0" presId="urn:microsoft.com/office/officeart/2005/8/layout/target3"/>
    <dgm:cxn modelId="{4C573FE9-339A-4C1F-9D0A-95795527CAB4}" srcId="{EFA6A2A1-9B8C-40F7-9EEB-0ADC95CD763D}" destId="{C9E13A7A-DFAD-489A-97CB-C469E2FD8A13}" srcOrd="0" destOrd="0" parTransId="{DEC50B66-BDDA-4FDA-AC5E-D32FEF79E065}" sibTransId="{CFC691CD-867A-4CD1-99DF-97FC71D6EC00}"/>
    <dgm:cxn modelId="{F7348DB9-0AFE-475D-8C14-3D1212CABC4A}" type="presParOf" srcId="{2F228336-865E-443D-B60B-4BAB1971BDF4}" destId="{9DFDE686-3D3A-483B-8331-9F880BF4A1D2}" srcOrd="0" destOrd="0" presId="urn:microsoft.com/office/officeart/2005/8/layout/target3"/>
    <dgm:cxn modelId="{E18FC12A-F0B9-4A6C-84D1-94C23F9CF00C}" type="presParOf" srcId="{2F228336-865E-443D-B60B-4BAB1971BDF4}" destId="{DE8FBEA7-E6E7-4E54-9064-6BA9DE4102A4}" srcOrd="1" destOrd="0" presId="urn:microsoft.com/office/officeart/2005/8/layout/target3"/>
    <dgm:cxn modelId="{406EA0A3-2E89-4AC8-8984-C0F6760937C5}" type="presParOf" srcId="{2F228336-865E-443D-B60B-4BAB1971BDF4}" destId="{0744993F-C102-4F68-9072-89E7EA655720}" srcOrd="2" destOrd="0" presId="urn:microsoft.com/office/officeart/2005/8/layout/target3"/>
    <dgm:cxn modelId="{841A12BE-E705-4DB7-8958-97648200EA87}" type="presParOf" srcId="{2F228336-865E-443D-B60B-4BAB1971BDF4}" destId="{C090FF0B-0355-4753-A58A-18590A438EEF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ADBCF7-592F-41CD-B54F-8A9323FB5C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C6165F8-B922-4603-88D0-9900EBD43B3B}" type="pres">
      <dgm:prSet presAssocID="{7FADBCF7-592F-41CD-B54F-8A9323FB5C45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FE882F38-9568-4216-8B2F-B2D6F3799338}" type="presOf" srcId="{7FADBCF7-592F-41CD-B54F-8A9323FB5C45}" destId="{6C6165F8-B922-4603-88D0-9900EBD43B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FDAA6B-240B-4911-93DB-38D2A2B8B8EA}" type="doc">
      <dgm:prSet loTypeId="urn:microsoft.com/office/officeart/2005/8/layout/hList6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7E848532-1A5F-4DA7-9BAE-E9C498CDF8D5}">
      <dgm:prSet custT="1"/>
      <dgm:spPr/>
      <dgm:t>
        <a:bodyPr/>
        <a:lstStyle/>
        <a:p>
          <a:pPr rtl="0"/>
          <a:r>
            <a:rPr lang="en-US" sz="2400" b="0" i="1" dirty="0">
              <a:latin typeface="Calibri" pitchFamily="34" charset="0"/>
              <a:cs typeface="Calibri" pitchFamily="34" charset="0"/>
            </a:rPr>
            <a:t>Gyratory Crushers.</a:t>
          </a:r>
          <a:endParaRPr lang="en-IN" sz="2400" b="0" i="1" dirty="0">
            <a:latin typeface="Calibri" pitchFamily="34" charset="0"/>
            <a:cs typeface="Calibri" pitchFamily="34" charset="0"/>
          </a:endParaRPr>
        </a:p>
      </dgm:t>
    </dgm:pt>
    <dgm:pt modelId="{700F0FCD-FE3C-4776-A285-0292FF76C515}" type="parTrans" cxnId="{55D32B6D-D5C5-48EB-ACA1-9BAB3F3E7B30}">
      <dgm:prSet/>
      <dgm:spPr/>
      <dgm:t>
        <a:bodyPr/>
        <a:lstStyle/>
        <a:p>
          <a:endParaRPr lang="en-IN"/>
        </a:p>
      </dgm:t>
    </dgm:pt>
    <dgm:pt modelId="{74C2476C-4646-4C24-A9AA-AD454B6F2AD3}" type="sibTrans" cxnId="{55D32B6D-D5C5-48EB-ACA1-9BAB3F3E7B30}">
      <dgm:prSet/>
      <dgm:spPr/>
      <dgm:t>
        <a:bodyPr/>
        <a:lstStyle/>
        <a:p>
          <a:endParaRPr lang="en-IN"/>
        </a:p>
      </dgm:t>
    </dgm:pt>
    <dgm:pt modelId="{4026BDEF-0371-41F9-A6B3-8F2C7C52A8B0}">
      <dgm:prSet custT="1"/>
      <dgm:spPr/>
      <dgm:t>
        <a:bodyPr/>
        <a:lstStyle/>
        <a:p>
          <a:pPr algn="l" rtl="0"/>
          <a:r>
            <a:rPr lang="en-US" sz="2400" b="0" i="1" dirty="0">
              <a:latin typeface="Calibri" pitchFamily="34" charset="0"/>
              <a:cs typeface="Calibri" pitchFamily="34" charset="0"/>
            </a:rPr>
            <a:t>Apron</a:t>
          </a:r>
          <a:r>
            <a:rPr lang="en-US" sz="2000" b="1" i="0" dirty="0"/>
            <a:t> </a:t>
          </a:r>
          <a:r>
            <a:rPr lang="en-US" sz="2400" b="0" i="1" dirty="0">
              <a:latin typeface="Calibri" pitchFamily="34" charset="0"/>
              <a:cs typeface="Calibri" pitchFamily="34" charset="0"/>
            </a:rPr>
            <a:t>Feeders</a:t>
          </a:r>
          <a:r>
            <a:rPr lang="en-US" sz="2000" b="1" i="0" dirty="0"/>
            <a:t>.</a:t>
          </a:r>
          <a:endParaRPr lang="en-IN" sz="2000" i="0" dirty="0"/>
        </a:p>
      </dgm:t>
    </dgm:pt>
    <dgm:pt modelId="{6241F284-F8BC-4AFC-93F5-B7CB721470A2}" type="parTrans" cxnId="{78BA0B45-9352-4B8C-92FC-F5427992ED22}">
      <dgm:prSet/>
      <dgm:spPr/>
      <dgm:t>
        <a:bodyPr/>
        <a:lstStyle/>
        <a:p>
          <a:endParaRPr lang="en-IN"/>
        </a:p>
      </dgm:t>
    </dgm:pt>
    <dgm:pt modelId="{6871757D-99D5-48CF-B0E4-EFF9DB4067D7}" type="sibTrans" cxnId="{78BA0B45-9352-4B8C-92FC-F5427992ED22}">
      <dgm:prSet/>
      <dgm:spPr/>
      <dgm:t>
        <a:bodyPr/>
        <a:lstStyle/>
        <a:p>
          <a:endParaRPr lang="en-IN"/>
        </a:p>
      </dgm:t>
    </dgm:pt>
    <dgm:pt modelId="{BD734DC1-2B45-407F-B901-17C226AA4771}">
      <dgm:prSet custT="1"/>
      <dgm:spPr/>
      <dgm:t>
        <a:bodyPr/>
        <a:lstStyle/>
        <a:p>
          <a:pPr algn="l" rtl="0"/>
          <a:r>
            <a:rPr lang="en-US" sz="2400" b="0" i="1" dirty="0">
              <a:latin typeface="Calibri" pitchFamily="34" charset="0"/>
              <a:cs typeface="Calibri" pitchFamily="34" charset="0"/>
            </a:rPr>
            <a:t>Conveyor</a:t>
          </a:r>
          <a:r>
            <a:rPr lang="en-US" sz="2000" b="1" i="0" dirty="0"/>
            <a:t> </a:t>
          </a:r>
          <a:r>
            <a:rPr lang="en-US" sz="2400" b="0" i="1" dirty="0">
              <a:latin typeface="Calibri" pitchFamily="34" charset="0"/>
              <a:cs typeface="Calibri" pitchFamily="34" charset="0"/>
            </a:rPr>
            <a:t>Belts</a:t>
          </a:r>
          <a:r>
            <a:rPr lang="en-US" sz="2000" b="1" i="0" dirty="0"/>
            <a:t>.</a:t>
          </a:r>
          <a:endParaRPr lang="en-IN" sz="2000" i="0" dirty="0"/>
        </a:p>
      </dgm:t>
    </dgm:pt>
    <dgm:pt modelId="{3D5F1E63-9E0D-4ECA-ABC4-C36DE05C6C60}" type="parTrans" cxnId="{91CCBD4F-D63E-4081-BD51-A3CA338BFB5A}">
      <dgm:prSet/>
      <dgm:spPr/>
      <dgm:t>
        <a:bodyPr/>
        <a:lstStyle/>
        <a:p>
          <a:endParaRPr lang="en-IN"/>
        </a:p>
      </dgm:t>
    </dgm:pt>
    <dgm:pt modelId="{AD537F3D-872E-4834-B173-CEB5F17E7802}" type="sibTrans" cxnId="{91CCBD4F-D63E-4081-BD51-A3CA338BFB5A}">
      <dgm:prSet/>
      <dgm:spPr/>
      <dgm:t>
        <a:bodyPr/>
        <a:lstStyle/>
        <a:p>
          <a:endParaRPr lang="en-IN"/>
        </a:p>
      </dgm:t>
    </dgm:pt>
    <dgm:pt modelId="{7C89C657-76A4-48C7-8DD3-86004CE961E5}">
      <dgm:prSet custT="1"/>
      <dgm:spPr/>
      <dgm:t>
        <a:bodyPr/>
        <a:lstStyle/>
        <a:p>
          <a:pPr algn="l" rtl="0"/>
          <a:r>
            <a:rPr lang="en-US" sz="2400" b="0" i="1" dirty="0">
              <a:latin typeface="Calibri" pitchFamily="34" charset="0"/>
              <a:cs typeface="Calibri" pitchFamily="34" charset="0"/>
            </a:rPr>
            <a:t>Plough</a:t>
          </a:r>
          <a:r>
            <a:rPr lang="en-US" sz="2300" b="1" i="0" dirty="0"/>
            <a:t> </a:t>
          </a:r>
          <a:r>
            <a:rPr lang="en-US" sz="2400" b="0" i="1" dirty="0">
              <a:latin typeface="Calibri" pitchFamily="34" charset="0"/>
              <a:cs typeface="Calibri" pitchFamily="34" charset="0"/>
            </a:rPr>
            <a:t>Feeders</a:t>
          </a:r>
          <a:endParaRPr lang="en-IN" sz="2400" b="0" i="1" dirty="0">
            <a:latin typeface="Calibri" pitchFamily="34" charset="0"/>
            <a:cs typeface="Calibri" pitchFamily="34" charset="0"/>
          </a:endParaRPr>
        </a:p>
      </dgm:t>
    </dgm:pt>
    <dgm:pt modelId="{3EF6066A-703B-4991-9209-41A869CA8900}" type="parTrans" cxnId="{228E4339-610E-4F96-96CC-0F76092E8616}">
      <dgm:prSet/>
      <dgm:spPr/>
      <dgm:t>
        <a:bodyPr/>
        <a:lstStyle/>
        <a:p>
          <a:endParaRPr lang="en-IN"/>
        </a:p>
      </dgm:t>
    </dgm:pt>
    <dgm:pt modelId="{45688E35-E863-41A9-823B-E6895A54BCE5}" type="sibTrans" cxnId="{228E4339-610E-4F96-96CC-0F76092E8616}">
      <dgm:prSet/>
      <dgm:spPr/>
      <dgm:t>
        <a:bodyPr/>
        <a:lstStyle/>
        <a:p>
          <a:endParaRPr lang="en-IN"/>
        </a:p>
      </dgm:t>
    </dgm:pt>
    <dgm:pt modelId="{D1F405BD-0479-4940-8AA8-DE83C27F7405}">
      <dgm:prSet custT="1"/>
      <dgm:spPr/>
      <dgm:t>
        <a:bodyPr/>
        <a:lstStyle/>
        <a:p>
          <a:pPr algn="l" rtl="0"/>
          <a:r>
            <a:rPr lang="en-US" sz="2400" b="0" i="1" dirty="0">
              <a:latin typeface="Calibri" pitchFamily="34" charset="0"/>
              <a:cs typeface="Calibri" pitchFamily="34" charset="0"/>
            </a:rPr>
            <a:t>SILO</a:t>
          </a:r>
          <a:endParaRPr lang="en-IN" sz="2400" b="0" i="1" dirty="0">
            <a:latin typeface="Calibri" pitchFamily="34" charset="0"/>
            <a:cs typeface="Calibri" pitchFamily="34" charset="0"/>
          </a:endParaRPr>
        </a:p>
      </dgm:t>
    </dgm:pt>
    <dgm:pt modelId="{C2F08C74-B39C-43D5-8DF9-EAD970384D2F}" type="parTrans" cxnId="{A894A142-5781-4D94-928F-707D8D694F95}">
      <dgm:prSet/>
      <dgm:spPr/>
      <dgm:t>
        <a:bodyPr/>
        <a:lstStyle/>
        <a:p>
          <a:endParaRPr lang="en-US"/>
        </a:p>
      </dgm:t>
    </dgm:pt>
    <dgm:pt modelId="{BD52C7EA-5F84-4D4E-8464-A83EBF9C2A57}" type="sibTrans" cxnId="{A894A142-5781-4D94-928F-707D8D694F95}">
      <dgm:prSet/>
      <dgm:spPr/>
      <dgm:t>
        <a:bodyPr/>
        <a:lstStyle/>
        <a:p>
          <a:endParaRPr lang="en-US"/>
        </a:p>
      </dgm:t>
    </dgm:pt>
    <dgm:pt modelId="{2CF1B6A0-815B-45A0-99AB-F3329FBDF0B6}" type="pres">
      <dgm:prSet presAssocID="{E1FDAA6B-240B-4911-93DB-38D2A2B8B8EA}" presName="Name0" presStyleCnt="0">
        <dgm:presLayoutVars>
          <dgm:dir/>
          <dgm:resizeHandles val="exact"/>
        </dgm:presLayoutVars>
      </dgm:prSet>
      <dgm:spPr/>
    </dgm:pt>
    <dgm:pt modelId="{E11C5CD1-C490-4463-8CD3-729E76BD97B6}" type="pres">
      <dgm:prSet presAssocID="{7E848532-1A5F-4DA7-9BAE-E9C498CDF8D5}" presName="node" presStyleLbl="node1" presStyleIdx="0" presStyleCnt="5">
        <dgm:presLayoutVars>
          <dgm:bulletEnabled val="1"/>
        </dgm:presLayoutVars>
      </dgm:prSet>
      <dgm:spPr/>
    </dgm:pt>
    <dgm:pt modelId="{A6897192-F8A0-4CEC-8CFB-E051532280E6}" type="pres">
      <dgm:prSet presAssocID="{74C2476C-4646-4C24-A9AA-AD454B6F2AD3}" presName="sibTrans" presStyleCnt="0"/>
      <dgm:spPr/>
    </dgm:pt>
    <dgm:pt modelId="{A91DB8E8-FBEE-4ECC-A53E-EDDDB10751A2}" type="pres">
      <dgm:prSet presAssocID="{4026BDEF-0371-41F9-A6B3-8F2C7C52A8B0}" presName="node" presStyleLbl="node1" presStyleIdx="1" presStyleCnt="5">
        <dgm:presLayoutVars>
          <dgm:bulletEnabled val="1"/>
        </dgm:presLayoutVars>
      </dgm:prSet>
      <dgm:spPr/>
    </dgm:pt>
    <dgm:pt modelId="{48502B7A-340C-4CE3-B0C6-18D76C7E671B}" type="pres">
      <dgm:prSet presAssocID="{6871757D-99D5-48CF-B0E4-EFF9DB4067D7}" presName="sibTrans" presStyleCnt="0"/>
      <dgm:spPr/>
    </dgm:pt>
    <dgm:pt modelId="{2639A81F-62AA-4B46-94B8-9434BB110095}" type="pres">
      <dgm:prSet presAssocID="{BD734DC1-2B45-407F-B901-17C226AA4771}" presName="node" presStyleLbl="node1" presStyleIdx="2" presStyleCnt="5">
        <dgm:presLayoutVars>
          <dgm:bulletEnabled val="1"/>
        </dgm:presLayoutVars>
      </dgm:prSet>
      <dgm:spPr/>
    </dgm:pt>
    <dgm:pt modelId="{5E33B624-CA19-4DA0-B094-29C9F68C8A15}" type="pres">
      <dgm:prSet presAssocID="{AD537F3D-872E-4834-B173-CEB5F17E7802}" presName="sibTrans" presStyleCnt="0"/>
      <dgm:spPr/>
    </dgm:pt>
    <dgm:pt modelId="{4817D6C3-7366-4CD7-B9F5-F988CB4E2969}" type="pres">
      <dgm:prSet presAssocID="{7C89C657-76A4-48C7-8DD3-86004CE961E5}" presName="node" presStyleLbl="node1" presStyleIdx="3" presStyleCnt="5">
        <dgm:presLayoutVars>
          <dgm:bulletEnabled val="1"/>
        </dgm:presLayoutVars>
      </dgm:prSet>
      <dgm:spPr/>
    </dgm:pt>
    <dgm:pt modelId="{2AFCB359-7B73-4AFF-8E6A-424BBA45F228}" type="pres">
      <dgm:prSet presAssocID="{45688E35-E863-41A9-823B-E6895A54BCE5}" presName="sibTrans" presStyleCnt="0"/>
      <dgm:spPr/>
    </dgm:pt>
    <dgm:pt modelId="{9D875E82-ADF8-4F8B-BDF8-62855858B1C3}" type="pres">
      <dgm:prSet presAssocID="{D1F405BD-0479-4940-8AA8-DE83C27F7405}" presName="node" presStyleLbl="node1" presStyleIdx="4" presStyleCnt="5">
        <dgm:presLayoutVars>
          <dgm:bulletEnabled val="1"/>
        </dgm:presLayoutVars>
      </dgm:prSet>
      <dgm:spPr/>
    </dgm:pt>
  </dgm:ptLst>
  <dgm:cxnLst>
    <dgm:cxn modelId="{95730F01-C82C-4B90-9ABF-2DF2CB5E23CC}" type="presOf" srcId="{4026BDEF-0371-41F9-A6B3-8F2C7C52A8B0}" destId="{A91DB8E8-FBEE-4ECC-A53E-EDDDB10751A2}" srcOrd="0" destOrd="0" presId="urn:microsoft.com/office/officeart/2005/8/layout/hList6"/>
    <dgm:cxn modelId="{48F5D22A-F663-41D4-B4E9-7A9D0F358DD7}" type="presOf" srcId="{7E848532-1A5F-4DA7-9BAE-E9C498CDF8D5}" destId="{E11C5CD1-C490-4463-8CD3-729E76BD97B6}" srcOrd="0" destOrd="0" presId="urn:microsoft.com/office/officeart/2005/8/layout/hList6"/>
    <dgm:cxn modelId="{228E4339-610E-4F96-96CC-0F76092E8616}" srcId="{E1FDAA6B-240B-4911-93DB-38D2A2B8B8EA}" destId="{7C89C657-76A4-48C7-8DD3-86004CE961E5}" srcOrd="3" destOrd="0" parTransId="{3EF6066A-703B-4991-9209-41A869CA8900}" sibTransId="{45688E35-E863-41A9-823B-E6895A54BCE5}"/>
    <dgm:cxn modelId="{A894A142-5781-4D94-928F-707D8D694F95}" srcId="{E1FDAA6B-240B-4911-93DB-38D2A2B8B8EA}" destId="{D1F405BD-0479-4940-8AA8-DE83C27F7405}" srcOrd="4" destOrd="0" parTransId="{C2F08C74-B39C-43D5-8DF9-EAD970384D2F}" sibTransId="{BD52C7EA-5F84-4D4E-8464-A83EBF9C2A57}"/>
    <dgm:cxn modelId="{78BA0B45-9352-4B8C-92FC-F5427992ED22}" srcId="{E1FDAA6B-240B-4911-93DB-38D2A2B8B8EA}" destId="{4026BDEF-0371-41F9-A6B3-8F2C7C52A8B0}" srcOrd="1" destOrd="0" parTransId="{6241F284-F8BC-4AFC-93F5-B7CB721470A2}" sibTransId="{6871757D-99D5-48CF-B0E4-EFF9DB4067D7}"/>
    <dgm:cxn modelId="{55D32B6D-D5C5-48EB-ACA1-9BAB3F3E7B30}" srcId="{E1FDAA6B-240B-4911-93DB-38D2A2B8B8EA}" destId="{7E848532-1A5F-4DA7-9BAE-E9C498CDF8D5}" srcOrd="0" destOrd="0" parTransId="{700F0FCD-FE3C-4776-A285-0292FF76C515}" sibTransId="{74C2476C-4646-4C24-A9AA-AD454B6F2AD3}"/>
    <dgm:cxn modelId="{91CCBD4F-D63E-4081-BD51-A3CA338BFB5A}" srcId="{E1FDAA6B-240B-4911-93DB-38D2A2B8B8EA}" destId="{BD734DC1-2B45-407F-B901-17C226AA4771}" srcOrd="2" destOrd="0" parTransId="{3D5F1E63-9E0D-4ECA-ABC4-C36DE05C6C60}" sibTransId="{AD537F3D-872E-4834-B173-CEB5F17E7802}"/>
    <dgm:cxn modelId="{060845B4-8F81-4D99-936A-305422410ED4}" type="presOf" srcId="{7C89C657-76A4-48C7-8DD3-86004CE961E5}" destId="{4817D6C3-7366-4CD7-B9F5-F988CB4E2969}" srcOrd="0" destOrd="0" presId="urn:microsoft.com/office/officeart/2005/8/layout/hList6"/>
    <dgm:cxn modelId="{93F13BD2-F76F-4DFC-B555-0E90844F879E}" type="presOf" srcId="{D1F405BD-0479-4940-8AA8-DE83C27F7405}" destId="{9D875E82-ADF8-4F8B-BDF8-62855858B1C3}" srcOrd="0" destOrd="0" presId="urn:microsoft.com/office/officeart/2005/8/layout/hList6"/>
    <dgm:cxn modelId="{1E5705E0-2F82-42B6-9E80-8C239A46D3C9}" type="presOf" srcId="{BD734DC1-2B45-407F-B901-17C226AA4771}" destId="{2639A81F-62AA-4B46-94B8-9434BB110095}" srcOrd="0" destOrd="0" presId="urn:microsoft.com/office/officeart/2005/8/layout/hList6"/>
    <dgm:cxn modelId="{58DA2BF3-916E-4852-BBD9-783518B48BEE}" type="presOf" srcId="{E1FDAA6B-240B-4911-93DB-38D2A2B8B8EA}" destId="{2CF1B6A0-815B-45A0-99AB-F3329FBDF0B6}" srcOrd="0" destOrd="0" presId="urn:microsoft.com/office/officeart/2005/8/layout/hList6"/>
    <dgm:cxn modelId="{E6AA7325-7008-40F2-B7F3-7D769A40FFEC}" type="presParOf" srcId="{2CF1B6A0-815B-45A0-99AB-F3329FBDF0B6}" destId="{E11C5CD1-C490-4463-8CD3-729E76BD97B6}" srcOrd="0" destOrd="0" presId="urn:microsoft.com/office/officeart/2005/8/layout/hList6"/>
    <dgm:cxn modelId="{EDF8CD18-D17D-489D-996D-FBD527DA3FBC}" type="presParOf" srcId="{2CF1B6A0-815B-45A0-99AB-F3329FBDF0B6}" destId="{A6897192-F8A0-4CEC-8CFB-E051532280E6}" srcOrd="1" destOrd="0" presId="urn:microsoft.com/office/officeart/2005/8/layout/hList6"/>
    <dgm:cxn modelId="{C2FF29F3-1E67-461F-BB3E-DD31BB087BD5}" type="presParOf" srcId="{2CF1B6A0-815B-45A0-99AB-F3329FBDF0B6}" destId="{A91DB8E8-FBEE-4ECC-A53E-EDDDB10751A2}" srcOrd="2" destOrd="0" presId="urn:microsoft.com/office/officeart/2005/8/layout/hList6"/>
    <dgm:cxn modelId="{AE546359-0DDA-4FE1-9C35-84843B281E8D}" type="presParOf" srcId="{2CF1B6A0-815B-45A0-99AB-F3329FBDF0B6}" destId="{48502B7A-340C-4CE3-B0C6-18D76C7E671B}" srcOrd="3" destOrd="0" presId="urn:microsoft.com/office/officeart/2005/8/layout/hList6"/>
    <dgm:cxn modelId="{1BC49FFE-0290-4824-82E0-ABF004773FA0}" type="presParOf" srcId="{2CF1B6A0-815B-45A0-99AB-F3329FBDF0B6}" destId="{2639A81F-62AA-4B46-94B8-9434BB110095}" srcOrd="4" destOrd="0" presId="urn:microsoft.com/office/officeart/2005/8/layout/hList6"/>
    <dgm:cxn modelId="{52C64BDE-920C-4C35-8E76-02E450866970}" type="presParOf" srcId="{2CF1B6A0-815B-45A0-99AB-F3329FBDF0B6}" destId="{5E33B624-CA19-4DA0-B094-29C9F68C8A15}" srcOrd="5" destOrd="0" presId="urn:microsoft.com/office/officeart/2005/8/layout/hList6"/>
    <dgm:cxn modelId="{8BCBCA6C-A7F5-4102-BF34-AE47913DFAC0}" type="presParOf" srcId="{2CF1B6A0-815B-45A0-99AB-F3329FBDF0B6}" destId="{4817D6C3-7366-4CD7-B9F5-F988CB4E2969}" srcOrd="6" destOrd="0" presId="urn:microsoft.com/office/officeart/2005/8/layout/hList6"/>
    <dgm:cxn modelId="{D5F7EE0B-42A0-4B6B-B26B-79DCE6DB9038}" type="presParOf" srcId="{2CF1B6A0-815B-45A0-99AB-F3329FBDF0B6}" destId="{2AFCB359-7B73-4AFF-8E6A-424BBA45F228}" srcOrd="7" destOrd="0" presId="urn:microsoft.com/office/officeart/2005/8/layout/hList6"/>
    <dgm:cxn modelId="{973450A0-3784-4BF4-AA15-19223E381CFA}" type="presParOf" srcId="{2CF1B6A0-815B-45A0-99AB-F3329FBDF0B6}" destId="{9D875E82-ADF8-4F8B-BDF8-62855858B1C3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E5B0910-CCD7-4433-9952-E2A692B639B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678F2F-0E9F-441A-9948-F4CE4D757963}">
      <dgm:prSet custT="1"/>
      <dgm:spPr>
        <a:solidFill>
          <a:schemeClr val="tx1"/>
        </a:solidFill>
      </dgm:spPr>
      <dgm:t>
        <a:bodyPr/>
        <a:lstStyle/>
        <a:p>
          <a:pPr rtl="0"/>
          <a:r>
            <a:rPr lang="en-US" sz="3200" b="1" baseline="0" dirty="0"/>
            <a:t>Health Matrix of Crushing Section</a:t>
          </a:r>
          <a:endParaRPr lang="en-US" sz="3200" b="1" dirty="0"/>
        </a:p>
      </dgm:t>
    </dgm:pt>
    <dgm:pt modelId="{F57806EF-94AA-4710-8AEB-33BA12D1D710}" type="parTrans" cxnId="{49C6079A-52CB-4592-B8D3-99A9B5FE8101}">
      <dgm:prSet/>
      <dgm:spPr/>
      <dgm:t>
        <a:bodyPr/>
        <a:lstStyle/>
        <a:p>
          <a:endParaRPr lang="en-US"/>
        </a:p>
      </dgm:t>
    </dgm:pt>
    <dgm:pt modelId="{C13252A8-B6C6-4908-BF42-09BB12D5A8A4}" type="sibTrans" cxnId="{49C6079A-52CB-4592-B8D3-99A9B5FE8101}">
      <dgm:prSet/>
      <dgm:spPr/>
      <dgm:t>
        <a:bodyPr/>
        <a:lstStyle/>
        <a:p>
          <a:endParaRPr lang="en-US"/>
        </a:p>
      </dgm:t>
    </dgm:pt>
    <dgm:pt modelId="{3B8BCA67-F9AE-4AF5-90D5-460DFABEF17E}" type="pres">
      <dgm:prSet presAssocID="{4E5B0910-CCD7-4433-9952-E2A692B639B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A27A6FB-AC5A-447F-B3E7-610F0D19B934}" type="pres">
      <dgm:prSet presAssocID="{8A678F2F-0E9F-441A-9948-F4CE4D757963}" presName="vertOne" presStyleCnt="0"/>
      <dgm:spPr/>
    </dgm:pt>
    <dgm:pt modelId="{3173685C-D6E8-4954-93EA-E17C542A75AE}" type="pres">
      <dgm:prSet presAssocID="{8A678F2F-0E9F-441A-9948-F4CE4D757963}" presName="txOne" presStyleLbl="node0" presStyleIdx="0" presStyleCnt="1" custLinFactNeighborY="28571">
        <dgm:presLayoutVars>
          <dgm:chPref val="3"/>
        </dgm:presLayoutVars>
      </dgm:prSet>
      <dgm:spPr/>
    </dgm:pt>
    <dgm:pt modelId="{FFC5C33A-4EEB-473F-ACB4-3C397728B08A}" type="pres">
      <dgm:prSet presAssocID="{8A678F2F-0E9F-441A-9948-F4CE4D757963}" presName="horzOne" presStyleCnt="0"/>
      <dgm:spPr/>
    </dgm:pt>
  </dgm:ptLst>
  <dgm:cxnLst>
    <dgm:cxn modelId="{363DE96D-6461-47FB-92DB-4F1AF7CBEF38}" type="presOf" srcId="{4E5B0910-CCD7-4433-9952-E2A692B639B9}" destId="{3B8BCA67-F9AE-4AF5-90D5-460DFABEF17E}" srcOrd="0" destOrd="0" presId="urn:microsoft.com/office/officeart/2005/8/layout/hierarchy4"/>
    <dgm:cxn modelId="{49C6079A-52CB-4592-B8D3-99A9B5FE8101}" srcId="{4E5B0910-CCD7-4433-9952-E2A692B639B9}" destId="{8A678F2F-0E9F-441A-9948-F4CE4D757963}" srcOrd="0" destOrd="0" parTransId="{F57806EF-94AA-4710-8AEB-33BA12D1D710}" sibTransId="{C13252A8-B6C6-4908-BF42-09BB12D5A8A4}"/>
    <dgm:cxn modelId="{F543F3C4-B157-4A04-852E-F4B4650A3FC5}" type="presOf" srcId="{8A678F2F-0E9F-441A-9948-F4CE4D757963}" destId="{3173685C-D6E8-4954-93EA-E17C542A75AE}" srcOrd="0" destOrd="0" presId="urn:microsoft.com/office/officeart/2005/8/layout/hierarchy4"/>
    <dgm:cxn modelId="{ABF50319-8CE7-4E54-A699-3A6EF4F1F3BB}" type="presParOf" srcId="{3B8BCA67-F9AE-4AF5-90D5-460DFABEF17E}" destId="{CA27A6FB-AC5A-447F-B3E7-610F0D19B934}" srcOrd="0" destOrd="0" presId="urn:microsoft.com/office/officeart/2005/8/layout/hierarchy4"/>
    <dgm:cxn modelId="{4AEE3AFF-CF9E-4135-8774-EC1C85FD399E}" type="presParOf" srcId="{CA27A6FB-AC5A-447F-B3E7-610F0D19B934}" destId="{3173685C-D6E8-4954-93EA-E17C542A75AE}" srcOrd="0" destOrd="0" presId="urn:microsoft.com/office/officeart/2005/8/layout/hierarchy4"/>
    <dgm:cxn modelId="{D7A831C9-9A6B-4FA8-9610-16C8A15EBE01}" type="presParOf" srcId="{CA27A6FB-AC5A-447F-B3E7-610F0D19B934}" destId="{FFC5C33A-4EEB-473F-ACB4-3C397728B08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E5B0910-CCD7-4433-9952-E2A692B639B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678F2F-0E9F-441A-9948-F4CE4D757963}">
      <dgm:prSet custT="1"/>
      <dgm:spPr>
        <a:solidFill>
          <a:schemeClr val="tx1"/>
        </a:solidFill>
      </dgm:spPr>
      <dgm:t>
        <a:bodyPr/>
        <a:lstStyle/>
        <a:p>
          <a:pPr rtl="0"/>
          <a:r>
            <a:rPr lang="en-US" sz="3200" b="1" baseline="0" dirty="0"/>
            <a:t>Health Matrix of Reclaim Section</a:t>
          </a:r>
          <a:endParaRPr lang="en-US" sz="3200" b="1" dirty="0"/>
        </a:p>
      </dgm:t>
    </dgm:pt>
    <dgm:pt modelId="{F57806EF-94AA-4710-8AEB-33BA12D1D710}" type="parTrans" cxnId="{49C6079A-52CB-4592-B8D3-99A9B5FE8101}">
      <dgm:prSet/>
      <dgm:spPr/>
      <dgm:t>
        <a:bodyPr/>
        <a:lstStyle/>
        <a:p>
          <a:endParaRPr lang="en-US"/>
        </a:p>
      </dgm:t>
    </dgm:pt>
    <dgm:pt modelId="{C13252A8-B6C6-4908-BF42-09BB12D5A8A4}" type="sibTrans" cxnId="{49C6079A-52CB-4592-B8D3-99A9B5FE8101}">
      <dgm:prSet/>
      <dgm:spPr/>
      <dgm:t>
        <a:bodyPr/>
        <a:lstStyle/>
        <a:p>
          <a:endParaRPr lang="en-US"/>
        </a:p>
      </dgm:t>
    </dgm:pt>
    <dgm:pt modelId="{3B8BCA67-F9AE-4AF5-90D5-460DFABEF17E}" type="pres">
      <dgm:prSet presAssocID="{4E5B0910-CCD7-4433-9952-E2A692B639B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A27A6FB-AC5A-447F-B3E7-610F0D19B934}" type="pres">
      <dgm:prSet presAssocID="{8A678F2F-0E9F-441A-9948-F4CE4D757963}" presName="vertOne" presStyleCnt="0"/>
      <dgm:spPr/>
    </dgm:pt>
    <dgm:pt modelId="{3173685C-D6E8-4954-93EA-E17C542A75AE}" type="pres">
      <dgm:prSet presAssocID="{8A678F2F-0E9F-441A-9948-F4CE4D757963}" presName="txOne" presStyleLbl="node0" presStyleIdx="0" presStyleCnt="1" custLinFactNeighborY="-14286">
        <dgm:presLayoutVars>
          <dgm:chPref val="3"/>
        </dgm:presLayoutVars>
      </dgm:prSet>
      <dgm:spPr/>
    </dgm:pt>
    <dgm:pt modelId="{FFC5C33A-4EEB-473F-ACB4-3C397728B08A}" type="pres">
      <dgm:prSet presAssocID="{8A678F2F-0E9F-441A-9948-F4CE4D757963}" presName="horzOne" presStyleCnt="0"/>
      <dgm:spPr/>
    </dgm:pt>
  </dgm:ptLst>
  <dgm:cxnLst>
    <dgm:cxn modelId="{639FA266-04AF-44D3-A223-6536E8912429}" type="presOf" srcId="{8A678F2F-0E9F-441A-9948-F4CE4D757963}" destId="{3173685C-D6E8-4954-93EA-E17C542A75AE}" srcOrd="0" destOrd="0" presId="urn:microsoft.com/office/officeart/2005/8/layout/hierarchy4"/>
    <dgm:cxn modelId="{49C6079A-52CB-4592-B8D3-99A9B5FE8101}" srcId="{4E5B0910-CCD7-4433-9952-E2A692B639B9}" destId="{8A678F2F-0E9F-441A-9948-F4CE4D757963}" srcOrd="0" destOrd="0" parTransId="{F57806EF-94AA-4710-8AEB-33BA12D1D710}" sibTransId="{C13252A8-B6C6-4908-BF42-09BB12D5A8A4}"/>
    <dgm:cxn modelId="{A2D6BDD1-2140-4D6C-B9F9-557BD09CE840}" type="presOf" srcId="{4E5B0910-CCD7-4433-9952-E2A692B639B9}" destId="{3B8BCA67-F9AE-4AF5-90D5-460DFABEF17E}" srcOrd="0" destOrd="0" presId="urn:microsoft.com/office/officeart/2005/8/layout/hierarchy4"/>
    <dgm:cxn modelId="{C45C2571-EF90-43B9-BCB8-7ED657940067}" type="presParOf" srcId="{3B8BCA67-F9AE-4AF5-90D5-460DFABEF17E}" destId="{CA27A6FB-AC5A-447F-B3E7-610F0D19B934}" srcOrd="0" destOrd="0" presId="urn:microsoft.com/office/officeart/2005/8/layout/hierarchy4"/>
    <dgm:cxn modelId="{CFF1E15C-3CB3-4748-B9ED-5D9CD5692DEB}" type="presParOf" srcId="{CA27A6FB-AC5A-447F-B3E7-610F0D19B934}" destId="{3173685C-D6E8-4954-93EA-E17C542A75AE}" srcOrd="0" destOrd="0" presId="urn:microsoft.com/office/officeart/2005/8/layout/hierarchy4"/>
    <dgm:cxn modelId="{A9456C73-06F3-485F-A900-5430E9E66E59}" type="presParOf" srcId="{CA27A6FB-AC5A-447F-B3E7-610F0D19B934}" destId="{FFC5C33A-4EEB-473F-ACB4-3C397728B08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FB17D8C-6272-459A-AA62-55CEBC65A38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2F77A0-CE8A-4D20-8108-ECFAC8010DFF}">
      <dgm:prSet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dirty="0"/>
            <a:t>Conveyor Beltings</a:t>
          </a:r>
        </a:p>
      </dgm:t>
    </dgm:pt>
    <dgm:pt modelId="{44F02802-9217-4AE7-8CE8-0DEEA2179097}" type="parTrans" cxnId="{538FA64F-AF45-43CA-A6DE-857E7500B727}">
      <dgm:prSet/>
      <dgm:spPr/>
      <dgm:t>
        <a:bodyPr/>
        <a:lstStyle/>
        <a:p>
          <a:endParaRPr lang="en-US"/>
        </a:p>
      </dgm:t>
    </dgm:pt>
    <dgm:pt modelId="{8345F190-0140-4DD3-B44B-4BB96BEFB585}" type="sibTrans" cxnId="{538FA64F-AF45-43CA-A6DE-857E7500B727}">
      <dgm:prSet/>
      <dgm:spPr/>
      <dgm:t>
        <a:bodyPr/>
        <a:lstStyle/>
        <a:p>
          <a:endParaRPr lang="en-US"/>
        </a:p>
      </dgm:t>
    </dgm:pt>
    <dgm:pt modelId="{A0D9F6DF-A3E0-439E-AB1F-F8933F42AC6C}" type="pres">
      <dgm:prSet presAssocID="{0FB17D8C-6272-459A-AA62-55CEBC65A382}" presName="linear" presStyleCnt="0">
        <dgm:presLayoutVars>
          <dgm:animLvl val="lvl"/>
          <dgm:resizeHandles val="exact"/>
        </dgm:presLayoutVars>
      </dgm:prSet>
      <dgm:spPr/>
    </dgm:pt>
    <dgm:pt modelId="{105D4455-AF5A-4D98-AC0F-D05045502734}" type="pres">
      <dgm:prSet presAssocID="{292F77A0-CE8A-4D20-8108-ECFAC8010DF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38FA64F-AF45-43CA-A6DE-857E7500B727}" srcId="{0FB17D8C-6272-459A-AA62-55CEBC65A382}" destId="{292F77A0-CE8A-4D20-8108-ECFAC8010DFF}" srcOrd="0" destOrd="0" parTransId="{44F02802-9217-4AE7-8CE8-0DEEA2179097}" sibTransId="{8345F190-0140-4DD3-B44B-4BB96BEFB585}"/>
    <dgm:cxn modelId="{24450F70-2CB4-4662-A6FC-0383E2646348}" type="presOf" srcId="{0FB17D8C-6272-459A-AA62-55CEBC65A382}" destId="{A0D9F6DF-A3E0-439E-AB1F-F8933F42AC6C}" srcOrd="0" destOrd="0" presId="urn:microsoft.com/office/officeart/2005/8/layout/vList2"/>
    <dgm:cxn modelId="{350FA2BD-30CD-431D-AF32-1FCB86417A30}" type="presOf" srcId="{292F77A0-CE8A-4D20-8108-ECFAC8010DFF}" destId="{105D4455-AF5A-4D98-AC0F-D05045502734}" srcOrd="0" destOrd="0" presId="urn:microsoft.com/office/officeart/2005/8/layout/vList2"/>
    <dgm:cxn modelId="{DC510CC1-414A-44F2-958C-7C0F09D6B31B}" type="presParOf" srcId="{A0D9F6DF-A3E0-439E-AB1F-F8933F42AC6C}" destId="{105D4455-AF5A-4D98-AC0F-D0504550273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876E676-F07A-4250-91A0-5ABAF9A74FB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B39BA5-6EBF-457A-8889-2379FFA3CBFD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tx1"/>
        </a:solidFill>
      </dgm:spPr>
      <dgm:t>
        <a:bodyPr/>
        <a:lstStyle/>
        <a:p>
          <a:pPr rtl="0"/>
          <a:r>
            <a:rPr lang="en-US" sz="2400" dirty="0"/>
            <a:t>Installed quantity of belts</a:t>
          </a:r>
        </a:p>
      </dgm:t>
    </dgm:pt>
    <dgm:pt modelId="{89423069-8DEB-496A-A526-F61E06F01019}" type="parTrans" cxnId="{12D87594-4F9B-4278-A60D-AB072232FA87}">
      <dgm:prSet/>
      <dgm:spPr/>
      <dgm:t>
        <a:bodyPr/>
        <a:lstStyle/>
        <a:p>
          <a:endParaRPr lang="en-US"/>
        </a:p>
      </dgm:t>
    </dgm:pt>
    <dgm:pt modelId="{69859FA5-8A29-4D0D-8D79-845DCF0853BD}" type="sibTrans" cxnId="{12D87594-4F9B-4278-A60D-AB072232FA87}">
      <dgm:prSet/>
      <dgm:spPr/>
      <dgm:t>
        <a:bodyPr/>
        <a:lstStyle/>
        <a:p>
          <a:endParaRPr lang="en-US"/>
        </a:p>
      </dgm:t>
    </dgm:pt>
    <dgm:pt modelId="{0D9EEE5F-10FB-4EE3-928E-2836325B64F7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>
          <a:solidFill>
            <a:srgbClr val="0000FF"/>
          </a:solidFill>
        </a:ln>
      </dgm:spPr>
      <dgm:t>
        <a:bodyPr/>
        <a:lstStyle/>
        <a:p>
          <a:pPr algn="l" rtl="0"/>
          <a:r>
            <a:rPr lang="en-US" sz="2000" b="1" dirty="0">
              <a:latin typeface="Cambria" pitchFamily="18" charset="0"/>
            </a:rPr>
            <a:t>1400 mm  NN: 4,217 mtrs.</a:t>
          </a:r>
        </a:p>
      </dgm:t>
    </dgm:pt>
    <dgm:pt modelId="{239632A3-30E6-4E38-8B9B-94FB2C917801}" type="parTrans" cxnId="{9E7D97FB-6647-4E02-AB4E-93530A5FE4F4}">
      <dgm:prSet/>
      <dgm:spPr/>
      <dgm:t>
        <a:bodyPr/>
        <a:lstStyle/>
        <a:p>
          <a:endParaRPr lang="en-US"/>
        </a:p>
      </dgm:t>
    </dgm:pt>
    <dgm:pt modelId="{76D16FFB-37C0-459E-80E1-82CC1A16F88A}" type="sibTrans" cxnId="{9E7D97FB-6647-4E02-AB4E-93530A5FE4F4}">
      <dgm:prSet/>
      <dgm:spPr/>
      <dgm:t>
        <a:bodyPr/>
        <a:lstStyle/>
        <a:p>
          <a:endParaRPr lang="en-US"/>
        </a:p>
      </dgm:t>
    </dgm:pt>
    <dgm:pt modelId="{DF6CA40E-F067-47F7-9C13-E70978B40245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>
          <a:solidFill>
            <a:srgbClr val="0000FF"/>
          </a:solidFill>
        </a:ln>
      </dgm:spPr>
      <dgm:t>
        <a:bodyPr/>
        <a:lstStyle/>
        <a:p>
          <a:pPr algn="l" rtl="0"/>
          <a:r>
            <a:rPr lang="en-US" sz="2000" b="1" dirty="0">
              <a:latin typeface="Cambria" pitchFamily="18" charset="0"/>
            </a:rPr>
            <a:t>1800 mm NN: 4,807 mtrs. </a:t>
          </a:r>
        </a:p>
      </dgm:t>
    </dgm:pt>
    <dgm:pt modelId="{19F12FE5-8026-461A-8F62-B12CF4708790}" type="parTrans" cxnId="{CB3560B5-2CCA-4DD8-97AA-AA7019CCA1B3}">
      <dgm:prSet/>
      <dgm:spPr/>
      <dgm:t>
        <a:bodyPr/>
        <a:lstStyle/>
        <a:p>
          <a:endParaRPr lang="en-US"/>
        </a:p>
      </dgm:t>
    </dgm:pt>
    <dgm:pt modelId="{2E3793A4-B1CC-4C34-BF9A-F5355722393C}" type="sibTrans" cxnId="{CB3560B5-2CCA-4DD8-97AA-AA7019CCA1B3}">
      <dgm:prSet/>
      <dgm:spPr/>
      <dgm:t>
        <a:bodyPr/>
        <a:lstStyle/>
        <a:p>
          <a:endParaRPr lang="en-US"/>
        </a:p>
      </dgm:t>
    </dgm:pt>
    <dgm:pt modelId="{48B396B7-A0BA-47C9-BA18-42D133CBDA3E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>
          <a:solidFill>
            <a:srgbClr val="0000FF"/>
          </a:solidFill>
        </a:ln>
      </dgm:spPr>
      <dgm:t>
        <a:bodyPr/>
        <a:lstStyle/>
        <a:p>
          <a:pPr algn="l" rtl="0"/>
          <a:r>
            <a:rPr lang="en-US" sz="2000" b="1" dirty="0">
              <a:latin typeface="Cambria" pitchFamily="18" charset="0"/>
            </a:rPr>
            <a:t>1400 mm steel chord: 470mtrs.</a:t>
          </a:r>
        </a:p>
      </dgm:t>
    </dgm:pt>
    <dgm:pt modelId="{53FF509F-A318-4B69-9A13-99779CA93956}" type="parTrans" cxnId="{B62A7302-6DD3-4D01-889B-B2EA5F08BA6E}">
      <dgm:prSet/>
      <dgm:spPr/>
      <dgm:t>
        <a:bodyPr/>
        <a:lstStyle/>
        <a:p>
          <a:endParaRPr lang="en-IN"/>
        </a:p>
      </dgm:t>
    </dgm:pt>
    <dgm:pt modelId="{69BF87D5-E45C-4A6F-9974-7635E56FD94E}" type="sibTrans" cxnId="{B62A7302-6DD3-4D01-889B-B2EA5F08BA6E}">
      <dgm:prSet/>
      <dgm:spPr/>
      <dgm:t>
        <a:bodyPr/>
        <a:lstStyle/>
        <a:p>
          <a:endParaRPr lang="en-IN"/>
        </a:p>
      </dgm:t>
    </dgm:pt>
    <dgm:pt modelId="{7BF8A6D0-F00A-4B79-8797-F174400BA618}" type="pres">
      <dgm:prSet presAssocID="{6876E676-F07A-4250-91A0-5ABAF9A74FBF}" presName="Name0" presStyleCnt="0">
        <dgm:presLayoutVars>
          <dgm:dir/>
          <dgm:animLvl val="lvl"/>
          <dgm:resizeHandles val="exact"/>
        </dgm:presLayoutVars>
      </dgm:prSet>
      <dgm:spPr/>
    </dgm:pt>
    <dgm:pt modelId="{3B016F4A-8937-4F7A-9B17-FE5D942135BA}" type="pres">
      <dgm:prSet presAssocID="{F1B39BA5-6EBF-457A-8889-2379FFA3CBFD}" presName="linNode" presStyleCnt="0"/>
      <dgm:spPr/>
    </dgm:pt>
    <dgm:pt modelId="{717548F8-F1F8-4339-930D-4C554505C6DB}" type="pres">
      <dgm:prSet presAssocID="{F1B39BA5-6EBF-457A-8889-2379FFA3CBFD}" presName="parentText" presStyleLbl="node1" presStyleIdx="0" presStyleCnt="1" custScaleX="108961">
        <dgm:presLayoutVars>
          <dgm:chMax val="1"/>
          <dgm:bulletEnabled val="1"/>
        </dgm:presLayoutVars>
      </dgm:prSet>
      <dgm:spPr/>
    </dgm:pt>
    <dgm:pt modelId="{70A9E619-5E0A-474A-A921-47A103663390}" type="pres">
      <dgm:prSet presAssocID="{F1B39BA5-6EBF-457A-8889-2379FFA3CBFD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B62A7302-6DD3-4D01-889B-B2EA5F08BA6E}" srcId="{F1B39BA5-6EBF-457A-8889-2379FFA3CBFD}" destId="{48B396B7-A0BA-47C9-BA18-42D133CBDA3E}" srcOrd="1" destOrd="0" parTransId="{53FF509F-A318-4B69-9A13-99779CA93956}" sibTransId="{69BF87D5-E45C-4A6F-9974-7635E56FD94E}"/>
    <dgm:cxn modelId="{0C011625-7883-4B5C-80F2-4C0F4FC333CB}" type="presOf" srcId="{DF6CA40E-F067-47F7-9C13-E70978B40245}" destId="{70A9E619-5E0A-474A-A921-47A103663390}" srcOrd="0" destOrd="2" presId="urn:microsoft.com/office/officeart/2005/8/layout/vList5"/>
    <dgm:cxn modelId="{632C4337-2A95-4DDD-9EA2-460F08C88BC5}" type="presOf" srcId="{F1B39BA5-6EBF-457A-8889-2379FFA3CBFD}" destId="{717548F8-F1F8-4339-930D-4C554505C6DB}" srcOrd="0" destOrd="0" presId="urn:microsoft.com/office/officeart/2005/8/layout/vList5"/>
    <dgm:cxn modelId="{095D0A40-4703-4249-BBEF-EA835DCC0303}" type="presOf" srcId="{48B396B7-A0BA-47C9-BA18-42D133CBDA3E}" destId="{70A9E619-5E0A-474A-A921-47A103663390}" srcOrd="0" destOrd="1" presId="urn:microsoft.com/office/officeart/2005/8/layout/vList5"/>
    <dgm:cxn modelId="{12D87594-4F9B-4278-A60D-AB072232FA87}" srcId="{6876E676-F07A-4250-91A0-5ABAF9A74FBF}" destId="{F1B39BA5-6EBF-457A-8889-2379FFA3CBFD}" srcOrd="0" destOrd="0" parTransId="{89423069-8DEB-496A-A526-F61E06F01019}" sibTransId="{69859FA5-8A29-4D0D-8D79-845DCF0853BD}"/>
    <dgm:cxn modelId="{CB3560B5-2CCA-4DD8-97AA-AA7019CCA1B3}" srcId="{F1B39BA5-6EBF-457A-8889-2379FFA3CBFD}" destId="{DF6CA40E-F067-47F7-9C13-E70978B40245}" srcOrd="2" destOrd="0" parTransId="{19F12FE5-8026-461A-8F62-B12CF4708790}" sibTransId="{2E3793A4-B1CC-4C34-BF9A-F5355722393C}"/>
    <dgm:cxn modelId="{42C5EDF3-B4F0-4DDE-AC31-F57BDC0ACDE4}" type="presOf" srcId="{0D9EEE5F-10FB-4EE3-928E-2836325B64F7}" destId="{70A9E619-5E0A-474A-A921-47A103663390}" srcOrd="0" destOrd="0" presId="urn:microsoft.com/office/officeart/2005/8/layout/vList5"/>
    <dgm:cxn modelId="{B76F7AFB-6D9D-448A-B053-6DBE46A58ADB}" type="presOf" srcId="{6876E676-F07A-4250-91A0-5ABAF9A74FBF}" destId="{7BF8A6D0-F00A-4B79-8797-F174400BA618}" srcOrd="0" destOrd="0" presId="urn:microsoft.com/office/officeart/2005/8/layout/vList5"/>
    <dgm:cxn modelId="{9E7D97FB-6647-4E02-AB4E-93530A5FE4F4}" srcId="{F1B39BA5-6EBF-457A-8889-2379FFA3CBFD}" destId="{0D9EEE5F-10FB-4EE3-928E-2836325B64F7}" srcOrd="0" destOrd="0" parTransId="{239632A3-30E6-4E38-8B9B-94FB2C917801}" sibTransId="{76D16FFB-37C0-459E-80E1-82CC1A16F88A}"/>
    <dgm:cxn modelId="{35FD6D59-E2A1-40F3-B530-3213B9C74A17}" type="presParOf" srcId="{7BF8A6D0-F00A-4B79-8797-F174400BA618}" destId="{3B016F4A-8937-4F7A-9B17-FE5D942135BA}" srcOrd="0" destOrd="0" presId="urn:microsoft.com/office/officeart/2005/8/layout/vList5"/>
    <dgm:cxn modelId="{5F2B81D9-FEC2-4432-BCF4-71DC986C0E44}" type="presParOf" srcId="{3B016F4A-8937-4F7A-9B17-FE5D942135BA}" destId="{717548F8-F1F8-4339-930D-4C554505C6DB}" srcOrd="0" destOrd="0" presId="urn:microsoft.com/office/officeart/2005/8/layout/vList5"/>
    <dgm:cxn modelId="{FD71C84C-2CB5-49CD-B218-F4D097F107DD}" type="presParOf" srcId="{3B016F4A-8937-4F7A-9B17-FE5D942135BA}" destId="{70A9E619-5E0A-474A-A921-47A10366339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6896AC-0BA7-4F48-9292-D0C8932AF2A1}">
      <dsp:nvSpPr>
        <dsp:cNvPr id="0" name=""/>
        <dsp:cNvSpPr/>
      </dsp:nvSpPr>
      <dsp:spPr>
        <a:xfrm>
          <a:off x="0" y="4015184"/>
          <a:ext cx="8229600" cy="13178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latin typeface="Cambria" panose="02040503050406030204" pitchFamily="18" charset="0"/>
            </a:rPr>
            <a:t>Two nos. RLS with Silo  </a:t>
          </a:r>
          <a:r>
            <a:rPr lang="en-US" sz="2400" b="1" i="0" kern="1200" dirty="0">
              <a:latin typeface="Calibri" pitchFamily="34" charset="0"/>
              <a:cs typeface="Calibri" pitchFamily="34" charset="0"/>
            </a:rPr>
            <a:t>capacity</a:t>
          </a:r>
          <a:r>
            <a:rPr lang="en-US" sz="2400" b="1" i="0" kern="1200" dirty="0">
              <a:latin typeface="Cambria" panose="02040503050406030204" pitchFamily="18" charset="0"/>
            </a:rPr>
            <a:t> of 4,000 and 3,000 MT with wagon </a:t>
          </a:r>
          <a:r>
            <a:rPr lang="en-US" sz="2400" b="1" i="0" kern="1200" dirty="0">
              <a:latin typeface="Calibri" pitchFamily="34" charset="0"/>
              <a:cs typeface="Calibri" pitchFamily="34" charset="0"/>
            </a:rPr>
            <a:t>loading</a:t>
          </a:r>
          <a:r>
            <a:rPr lang="en-US" sz="2400" b="1" i="0" kern="1200" dirty="0">
              <a:latin typeface="Cambria" panose="02040503050406030204" pitchFamily="18" charset="0"/>
            </a:rPr>
            <a:t>  rate of 5,500 TPH. </a:t>
          </a:r>
        </a:p>
      </dsp:txBody>
      <dsp:txXfrm>
        <a:off x="0" y="4015184"/>
        <a:ext cx="8229600" cy="1317873"/>
      </dsp:txXfrm>
    </dsp:sp>
    <dsp:sp modelId="{AE568154-F586-4007-BC18-E06BCCAA7310}">
      <dsp:nvSpPr>
        <dsp:cNvPr id="0" name=""/>
        <dsp:cNvSpPr/>
      </dsp:nvSpPr>
      <dsp:spPr>
        <a:xfrm rot="10800000">
          <a:off x="0" y="2008063"/>
          <a:ext cx="8229600" cy="2026888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latin typeface="Calibri" pitchFamily="34" charset="0"/>
              <a:cs typeface="Calibri" pitchFamily="34" charset="0"/>
            </a:rPr>
            <a:t>Two nos ground bunkers of capacity 25,000 and 10,000 MT.</a:t>
          </a:r>
        </a:p>
      </dsp:txBody>
      <dsp:txXfrm rot="10800000">
        <a:off x="0" y="2008063"/>
        <a:ext cx="8229600" cy="1317011"/>
      </dsp:txXfrm>
    </dsp:sp>
    <dsp:sp modelId="{6760F0CC-027E-4374-A8FB-41F8C6C4A6D6}">
      <dsp:nvSpPr>
        <dsp:cNvPr id="0" name=""/>
        <dsp:cNvSpPr/>
      </dsp:nvSpPr>
      <dsp:spPr>
        <a:xfrm rot="10800000">
          <a:off x="0" y="10"/>
          <a:ext cx="8229600" cy="2026888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latin typeface="Calibri" pitchFamily="34" charset="0"/>
              <a:cs typeface="Calibri" pitchFamily="34" charset="0"/>
            </a:rPr>
            <a:t>Three streams with independent crusher of 1500 TPH each.</a:t>
          </a:r>
        </a:p>
      </dsp:txBody>
      <dsp:txXfrm rot="10800000">
        <a:off x="0" y="10"/>
        <a:ext cx="8229600" cy="131701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AD034-4B52-4E73-ADEB-DC27A73D7314}">
      <dsp:nvSpPr>
        <dsp:cNvPr id="0" name=""/>
        <dsp:cNvSpPr/>
      </dsp:nvSpPr>
      <dsp:spPr>
        <a:xfrm rot="5400000">
          <a:off x="4616583" y="-1677114"/>
          <a:ext cx="974407" cy="4573428"/>
        </a:xfrm>
        <a:prstGeom prst="round2SameRect">
          <a:avLst/>
        </a:prstGeom>
        <a:solidFill>
          <a:schemeClr val="lt1"/>
        </a:solidFill>
        <a:ln w="26425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latin typeface="Cambria" pitchFamily="18" charset="0"/>
            </a:rPr>
            <a:t>1400 mm NN: 1,200 mtrs.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latin typeface="Cambria" pitchFamily="18" charset="0"/>
            </a:rPr>
            <a:t>1400 mm steel chord: 500mtrs.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latin typeface="Cambria" pitchFamily="18" charset="0"/>
            </a:rPr>
            <a:t>1800 mm NN: 1600 mtrs. </a:t>
          </a:r>
        </a:p>
      </dsp:txBody>
      <dsp:txXfrm rot="-5400000">
        <a:off x="2817073" y="169963"/>
        <a:ext cx="4525861" cy="879273"/>
      </dsp:txXfrm>
    </dsp:sp>
    <dsp:sp modelId="{D953DA95-DAC5-41CA-8853-8A5D8774A641}">
      <dsp:nvSpPr>
        <dsp:cNvPr id="0" name=""/>
        <dsp:cNvSpPr/>
      </dsp:nvSpPr>
      <dsp:spPr>
        <a:xfrm>
          <a:off x="898" y="595"/>
          <a:ext cx="2816174" cy="1218009"/>
        </a:xfrm>
        <a:prstGeom prst="roundRect">
          <a:avLst/>
        </a:prstGeom>
        <a:solidFill>
          <a:schemeClr val="tx1"/>
        </a:solidFill>
        <a:ln w="26425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Planned replacement.</a:t>
          </a:r>
        </a:p>
      </dsp:txBody>
      <dsp:txXfrm>
        <a:off x="60356" y="60053"/>
        <a:ext cx="2697258" cy="109909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AD034-4B52-4E73-ADEB-DC27A73D7314}">
      <dsp:nvSpPr>
        <dsp:cNvPr id="0" name=""/>
        <dsp:cNvSpPr/>
      </dsp:nvSpPr>
      <dsp:spPr>
        <a:xfrm rot="5400000">
          <a:off x="4609262" y="-1683726"/>
          <a:ext cx="975360" cy="4586653"/>
        </a:xfrm>
        <a:prstGeom prst="round2SameRect">
          <a:avLst/>
        </a:prstGeom>
        <a:solidFill>
          <a:schemeClr val="lt1"/>
        </a:solidFill>
        <a:ln w="26425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latin typeface="Cambria" pitchFamily="18" charset="0"/>
            </a:rPr>
            <a:t>1/3 rd. of the installed capacity every Year.</a:t>
          </a:r>
        </a:p>
      </dsp:txBody>
      <dsp:txXfrm rot="-5400000">
        <a:off x="2803616" y="169533"/>
        <a:ext cx="4539040" cy="880134"/>
      </dsp:txXfrm>
    </dsp:sp>
    <dsp:sp modelId="{D953DA95-DAC5-41CA-8853-8A5D8774A641}">
      <dsp:nvSpPr>
        <dsp:cNvPr id="0" name=""/>
        <dsp:cNvSpPr/>
      </dsp:nvSpPr>
      <dsp:spPr>
        <a:xfrm>
          <a:off x="1130" y="0"/>
          <a:ext cx="2802485" cy="1219200"/>
        </a:xfrm>
        <a:prstGeom prst="roundRect">
          <a:avLst/>
        </a:prstGeom>
        <a:solidFill>
          <a:schemeClr val="tx1"/>
        </a:solidFill>
        <a:ln w="26425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Replacement norms followed in NCL </a:t>
          </a:r>
        </a:p>
      </dsp:txBody>
      <dsp:txXfrm>
        <a:off x="60646" y="59516"/>
        <a:ext cx="2683453" cy="110016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EEECB0-03AE-4F2C-AC36-115D7A905EB0}">
      <dsp:nvSpPr>
        <dsp:cNvPr id="0" name=""/>
        <dsp:cNvSpPr/>
      </dsp:nvSpPr>
      <dsp:spPr>
        <a:xfrm>
          <a:off x="0" y="0"/>
          <a:ext cx="531257" cy="53125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B751E-7353-424B-B854-6489A00C5B28}">
      <dsp:nvSpPr>
        <dsp:cNvPr id="0" name=""/>
        <dsp:cNvSpPr/>
      </dsp:nvSpPr>
      <dsp:spPr>
        <a:xfrm>
          <a:off x="265628" y="0"/>
          <a:ext cx="7842494" cy="5312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Works to be taken Up</a:t>
          </a:r>
          <a:endParaRPr lang="en-IN" sz="2500" kern="1200" dirty="0"/>
        </a:p>
      </dsp:txBody>
      <dsp:txXfrm>
        <a:off x="265628" y="0"/>
        <a:ext cx="7842494" cy="53125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EEECB0-03AE-4F2C-AC36-115D7A905EB0}">
      <dsp:nvSpPr>
        <dsp:cNvPr id="0" name=""/>
        <dsp:cNvSpPr/>
      </dsp:nvSpPr>
      <dsp:spPr>
        <a:xfrm>
          <a:off x="0" y="0"/>
          <a:ext cx="531257" cy="53125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B751E-7353-424B-B854-6489A00C5B28}">
      <dsp:nvSpPr>
        <dsp:cNvPr id="0" name=""/>
        <dsp:cNvSpPr/>
      </dsp:nvSpPr>
      <dsp:spPr>
        <a:xfrm>
          <a:off x="265628" y="0"/>
          <a:ext cx="7842494" cy="5312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Specification</a:t>
          </a:r>
          <a:endParaRPr lang="en-IN" sz="2500" kern="1200" dirty="0"/>
        </a:p>
      </dsp:txBody>
      <dsp:txXfrm>
        <a:off x="265628" y="0"/>
        <a:ext cx="7842494" cy="53125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D4455-AF5A-4D98-AC0F-D05045502734}">
      <dsp:nvSpPr>
        <dsp:cNvPr id="0" name=""/>
        <dsp:cNvSpPr/>
      </dsp:nvSpPr>
      <dsp:spPr>
        <a:xfrm>
          <a:off x="0" y="6600"/>
          <a:ext cx="8229600" cy="748800"/>
        </a:xfrm>
        <a:prstGeom prst="roundRect">
          <a:avLst/>
        </a:prstGeom>
        <a:solidFill>
          <a:schemeClr val="dk1"/>
        </a:solidFill>
        <a:ln w="444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Summary of major material requirement.</a:t>
          </a:r>
        </a:p>
      </dsp:txBody>
      <dsp:txXfrm>
        <a:off x="36553" y="43153"/>
        <a:ext cx="8156494" cy="675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8D9FB0-43C9-4D43-862B-04E7E24C0898}">
      <dsp:nvSpPr>
        <dsp:cNvPr id="0" name=""/>
        <dsp:cNvSpPr/>
      </dsp:nvSpPr>
      <dsp:spPr>
        <a:xfrm rot="10800000">
          <a:off x="704857" y="0"/>
          <a:ext cx="7048484" cy="114300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4031" tIns="106680" rIns="199136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baseline="0" dirty="0">
              <a:latin typeface="Cambria" panose="02040503050406030204" pitchFamily="18" charset="0"/>
            </a:rPr>
            <a:t>Year wise Dispatch Through CHP</a:t>
          </a:r>
          <a:endParaRPr lang="en-US" sz="2800" b="1" kern="1200" dirty="0">
            <a:latin typeface="Cambria" panose="02040503050406030204" pitchFamily="18" charset="0"/>
          </a:endParaRPr>
        </a:p>
      </dsp:txBody>
      <dsp:txXfrm rot="10800000">
        <a:off x="990607" y="0"/>
        <a:ext cx="6762734" cy="1143000"/>
      </dsp:txXfrm>
    </dsp:sp>
    <dsp:sp modelId="{DFEC6FA6-690B-4FA3-A355-DC8F382843F9}">
      <dsp:nvSpPr>
        <dsp:cNvPr id="0" name=""/>
        <dsp:cNvSpPr/>
      </dsp:nvSpPr>
      <dsp:spPr>
        <a:xfrm>
          <a:off x="268330" y="0"/>
          <a:ext cx="1143000" cy="1143000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2642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DE686-3D3A-483B-8331-9F880BF4A1D2}">
      <dsp:nvSpPr>
        <dsp:cNvPr id="0" name=""/>
        <dsp:cNvSpPr/>
      </dsp:nvSpPr>
      <dsp:spPr>
        <a:xfrm>
          <a:off x="0" y="0"/>
          <a:ext cx="990600" cy="990600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4993F-C102-4F68-9072-89E7EA655720}">
      <dsp:nvSpPr>
        <dsp:cNvPr id="0" name=""/>
        <dsp:cNvSpPr/>
      </dsp:nvSpPr>
      <dsp:spPr>
        <a:xfrm>
          <a:off x="495300" y="0"/>
          <a:ext cx="7734300" cy="99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baseline="0" dirty="0">
              <a:latin typeface="Calibri" pitchFamily="34" charset="0"/>
              <a:cs typeface="Calibri" pitchFamily="34" charset="0"/>
            </a:rPr>
            <a:t>Monthly Dispatch of 18-19 compared with previous year.</a:t>
          </a:r>
          <a:endParaRPr lang="en-US" sz="2800" kern="1200" dirty="0">
            <a:latin typeface="Calibri" pitchFamily="34" charset="0"/>
            <a:cs typeface="Calibri" pitchFamily="34" charset="0"/>
          </a:endParaRPr>
        </a:p>
      </dsp:txBody>
      <dsp:txXfrm>
        <a:off x="495300" y="0"/>
        <a:ext cx="7734300" cy="9906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C5CD1-C490-4463-8CD3-729E76BD97B6}">
      <dsp:nvSpPr>
        <dsp:cNvPr id="0" name=""/>
        <dsp:cNvSpPr/>
      </dsp:nvSpPr>
      <dsp:spPr>
        <a:xfrm rot="16200000">
          <a:off x="-1214391" y="1218521"/>
          <a:ext cx="3886200" cy="1449156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1" kern="1200" dirty="0">
              <a:latin typeface="Calibri" pitchFamily="34" charset="0"/>
              <a:cs typeface="Calibri" pitchFamily="34" charset="0"/>
            </a:rPr>
            <a:t>Gyratory Crushers.</a:t>
          </a:r>
          <a:endParaRPr lang="en-IN" sz="2400" b="0" i="1" kern="1200" dirty="0">
            <a:latin typeface="Calibri" pitchFamily="34" charset="0"/>
            <a:cs typeface="Calibri" pitchFamily="34" charset="0"/>
          </a:endParaRPr>
        </a:p>
      </dsp:txBody>
      <dsp:txXfrm rot="5400000">
        <a:off x="4131" y="777239"/>
        <a:ext cx="1449156" cy="2331720"/>
      </dsp:txXfrm>
    </dsp:sp>
    <dsp:sp modelId="{A91DB8E8-FBEE-4ECC-A53E-EDDDB10751A2}">
      <dsp:nvSpPr>
        <dsp:cNvPr id="0" name=""/>
        <dsp:cNvSpPr/>
      </dsp:nvSpPr>
      <dsp:spPr>
        <a:xfrm rot="16200000">
          <a:off x="343451" y="1218521"/>
          <a:ext cx="3886200" cy="1449156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1" kern="1200" dirty="0">
              <a:latin typeface="Calibri" pitchFamily="34" charset="0"/>
              <a:cs typeface="Calibri" pitchFamily="34" charset="0"/>
            </a:rPr>
            <a:t>Apron</a:t>
          </a:r>
          <a:r>
            <a:rPr lang="en-US" sz="2000" b="1" i="0" kern="1200" dirty="0"/>
            <a:t> </a:t>
          </a:r>
          <a:r>
            <a:rPr lang="en-US" sz="2400" b="0" i="1" kern="1200" dirty="0">
              <a:latin typeface="Calibri" pitchFamily="34" charset="0"/>
              <a:cs typeface="Calibri" pitchFamily="34" charset="0"/>
            </a:rPr>
            <a:t>Feeders</a:t>
          </a:r>
          <a:r>
            <a:rPr lang="en-US" sz="2000" b="1" i="0" kern="1200" dirty="0"/>
            <a:t>.</a:t>
          </a:r>
          <a:endParaRPr lang="en-IN" sz="2000" i="0" kern="1200" dirty="0"/>
        </a:p>
      </dsp:txBody>
      <dsp:txXfrm rot="5400000">
        <a:off x="1561973" y="777239"/>
        <a:ext cx="1449156" cy="2331720"/>
      </dsp:txXfrm>
    </dsp:sp>
    <dsp:sp modelId="{2639A81F-62AA-4B46-94B8-9434BB110095}">
      <dsp:nvSpPr>
        <dsp:cNvPr id="0" name=""/>
        <dsp:cNvSpPr/>
      </dsp:nvSpPr>
      <dsp:spPr>
        <a:xfrm rot="16200000">
          <a:off x="1901294" y="1218521"/>
          <a:ext cx="3886200" cy="1449156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1" kern="1200" dirty="0">
              <a:latin typeface="Calibri" pitchFamily="34" charset="0"/>
              <a:cs typeface="Calibri" pitchFamily="34" charset="0"/>
            </a:rPr>
            <a:t>Conveyor</a:t>
          </a:r>
          <a:r>
            <a:rPr lang="en-US" sz="2000" b="1" i="0" kern="1200" dirty="0"/>
            <a:t> </a:t>
          </a:r>
          <a:r>
            <a:rPr lang="en-US" sz="2400" b="0" i="1" kern="1200" dirty="0">
              <a:latin typeface="Calibri" pitchFamily="34" charset="0"/>
              <a:cs typeface="Calibri" pitchFamily="34" charset="0"/>
            </a:rPr>
            <a:t>Belts</a:t>
          </a:r>
          <a:r>
            <a:rPr lang="en-US" sz="2000" b="1" i="0" kern="1200" dirty="0"/>
            <a:t>.</a:t>
          </a:r>
          <a:endParaRPr lang="en-IN" sz="2000" i="0" kern="1200" dirty="0"/>
        </a:p>
      </dsp:txBody>
      <dsp:txXfrm rot="5400000">
        <a:off x="3119816" y="777239"/>
        <a:ext cx="1449156" cy="2331720"/>
      </dsp:txXfrm>
    </dsp:sp>
    <dsp:sp modelId="{4817D6C3-7366-4CD7-B9F5-F988CB4E2969}">
      <dsp:nvSpPr>
        <dsp:cNvPr id="0" name=""/>
        <dsp:cNvSpPr/>
      </dsp:nvSpPr>
      <dsp:spPr>
        <a:xfrm rot="16200000">
          <a:off x="3459138" y="1218521"/>
          <a:ext cx="3886200" cy="1449156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1" kern="1200" dirty="0">
              <a:latin typeface="Calibri" pitchFamily="34" charset="0"/>
              <a:cs typeface="Calibri" pitchFamily="34" charset="0"/>
            </a:rPr>
            <a:t>Plough</a:t>
          </a:r>
          <a:r>
            <a:rPr lang="en-US" sz="2300" b="1" i="0" kern="1200" dirty="0"/>
            <a:t> </a:t>
          </a:r>
          <a:r>
            <a:rPr lang="en-US" sz="2400" b="0" i="1" kern="1200" dirty="0">
              <a:latin typeface="Calibri" pitchFamily="34" charset="0"/>
              <a:cs typeface="Calibri" pitchFamily="34" charset="0"/>
            </a:rPr>
            <a:t>Feeders</a:t>
          </a:r>
          <a:endParaRPr lang="en-IN" sz="2400" b="0" i="1" kern="1200" dirty="0">
            <a:latin typeface="Calibri" pitchFamily="34" charset="0"/>
            <a:cs typeface="Calibri" pitchFamily="34" charset="0"/>
          </a:endParaRPr>
        </a:p>
      </dsp:txBody>
      <dsp:txXfrm rot="5400000">
        <a:off x="4677660" y="777239"/>
        <a:ext cx="1449156" cy="2331720"/>
      </dsp:txXfrm>
    </dsp:sp>
    <dsp:sp modelId="{9D875E82-ADF8-4F8B-BDF8-62855858B1C3}">
      <dsp:nvSpPr>
        <dsp:cNvPr id="0" name=""/>
        <dsp:cNvSpPr/>
      </dsp:nvSpPr>
      <dsp:spPr>
        <a:xfrm rot="16200000">
          <a:off x="5016981" y="1218521"/>
          <a:ext cx="3886200" cy="1449156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1" kern="1200" dirty="0">
              <a:latin typeface="Calibri" pitchFamily="34" charset="0"/>
              <a:cs typeface="Calibri" pitchFamily="34" charset="0"/>
            </a:rPr>
            <a:t>SILO</a:t>
          </a:r>
          <a:endParaRPr lang="en-IN" sz="2400" b="0" i="1" kern="1200" dirty="0">
            <a:latin typeface="Calibri" pitchFamily="34" charset="0"/>
            <a:cs typeface="Calibri" pitchFamily="34" charset="0"/>
          </a:endParaRPr>
        </a:p>
      </dsp:txBody>
      <dsp:txXfrm rot="5400000">
        <a:off x="6235503" y="777239"/>
        <a:ext cx="1449156" cy="23317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3685C-D6E8-4954-93EA-E17C542A75AE}">
      <dsp:nvSpPr>
        <dsp:cNvPr id="0" name=""/>
        <dsp:cNvSpPr/>
      </dsp:nvSpPr>
      <dsp:spPr>
        <a:xfrm>
          <a:off x="4018" y="0"/>
          <a:ext cx="8221563" cy="533400"/>
        </a:xfrm>
        <a:prstGeom prst="roundRect">
          <a:avLst>
            <a:gd name="adj" fmla="val 10000"/>
          </a:avLst>
        </a:prstGeom>
        <a:solidFill>
          <a:schemeClr val="tx1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baseline="0" dirty="0"/>
            <a:t>Health Matrix of Crushing Section</a:t>
          </a:r>
          <a:endParaRPr lang="en-US" sz="3200" b="1" kern="1200" dirty="0"/>
        </a:p>
      </dsp:txBody>
      <dsp:txXfrm>
        <a:off x="19641" y="15623"/>
        <a:ext cx="8190317" cy="5021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3685C-D6E8-4954-93EA-E17C542A75AE}">
      <dsp:nvSpPr>
        <dsp:cNvPr id="0" name=""/>
        <dsp:cNvSpPr/>
      </dsp:nvSpPr>
      <dsp:spPr>
        <a:xfrm>
          <a:off x="4018" y="0"/>
          <a:ext cx="8221563" cy="533399"/>
        </a:xfrm>
        <a:prstGeom prst="roundRect">
          <a:avLst>
            <a:gd name="adj" fmla="val 10000"/>
          </a:avLst>
        </a:prstGeom>
        <a:solidFill>
          <a:schemeClr val="tx1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baseline="0" dirty="0"/>
            <a:t>Health Matrix of Reclaim Section</a:t>
          </a:r>
          <a:endParaRPr lang="en-US" sz="3200" b="1" kern="1200" dirty="0"/>
        </a:p>
      </dsp:txBody>
      <dsp:txXfrm>
        <a:off x="19641" y="15623"/>
        <a:ext cx="8190317" cy="50215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D4455-AF5A-4D98-AC0F-D05045502734}">
      <dsp:nvSpPr>
        <dsp:cNvPr id="0" name=""/>
        <dsp:cNvSpPr/>
      </dsp:nvSpPr>
      <dsp:spPr>
        <a:xfrm>
          <a:off x="0" y="6600"/>
          <a:ext cx="8001000" cy="748800"/>
        </a:xfrm>
        <a:prstGeom prst="roundRect">
          <a:avLst/>
        </a:prstGeom>
        <a:solidFill>
          <a:schemeClr val="dk1"/>
        </a:solidFill>
        <a:ln w="444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Conveyor Beltings</a:t>
          </a:r>
        </a:p>
      </dsp:txBody>
      <dsp:txXfrm>
        <a:off x="36553" y="43153"/>
        <a:ext cx="7927894" cy="67569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9E619-5E0A-474A-A921-47A103663390}">
      <dsp:nvSpPr>
        <dsp:cNvPr id="0" name=""/>
        <dsp:cNvSpPr/>
      </dsp:nvSpPr>
      <dsp:spPr>
        <a:xfrm rot="5400000">
          <a:off x="4581001" y="-1641324"/>
          <a:ext cx="1035307" cy="4578048"/>
        </a:xfrm>
        <a:prstGeom prst="round2SameRect">
          <a:avLst/>
        </a:prstGeom>
        <a:solidFill>
          <a:schemeClr val="lt1"/>
        </a:solidFill>
        <a:ln w="26425" cap="flat" cmpd="sng" algn="ctr">
          <a:solidFill>
            <a:srgbClr val="0000FF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latin typeface="Cambria" pitchFamily="18" charset="0"/>
            </a:rPr>
            <a:t>1400 mm  NN: 4,217 mtrs.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latin typeface="Cambria" pitchFamily="18" charset="0"/>
            </a:rPr>
            <a:t>1400 mm steel chord: 470mtrs.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latin typeface="Cambria" pitchFamily="18" charset="0"/>
            </a:rPr>
            <a:t>1800 mm NN: 4,807 mtrs. </a:t>
          </a:r>
        </a:p>
      </dsp:txBody>
      <dsp:txXfrm rot="-5400000">
        <a:off x="2809631" y="180586"/>
        <a:ext cx="4527508" cy="934227"/>
      </dsp:txXfrm>
    </dsp:sp>
    <dsp:sp modelId="{717548F8-F1F8-4339-930D-4C554505C6DB}">
      <dsp:nvSpPr>
        <dsp:cNvPr id="0" name=""/>
        <dsp:cNvSpPr/>
      </dsp:nvSpPr>
      <dsp:spPr>
        <a:xfrm>
          <a:off x="3720" y="632"/>
          <a:ext cx="2805911" cy="1294134"/>
        </a:xfrm>
        <a:prstGeom prst="roundRect">
          <a:avLst/>
        </a:prstGeom>
        <a:solidFill>
          <a:schemeClr val="tx1"/>
        </a:solidFill>
        <a:ln w="26425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Installed quantity of belts</a:t>
          </a:r>
        </a:p>
      </dsp:txBody>
      <dsp:txXfrm>
        <a:off x="66894" y="63806"/>
        <a:ext cx="2679563" cy="1167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45633B8-8590-4D1E-907D-F1A69D8A8F55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08325D2-1901-41D3-8F40-93AC3487C3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65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325D2-1901-41D3-8F40-93AC3487C3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73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325D2-1901-41D3-8F40-93AC3487C3B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27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6840CB-AD0D-4CEB-AD96-CEE5EBA050CE}" type="datetimeFigureOut">
              <a:rPr lang="en-IN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15-07-2019</a:t>
            </a:fld>
            <a:endParaRPr lang="en-IN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66E4FD-7D7C-422E-95FC-9D978ED2DFDB}" type="slidenum">
              <a:rPr lang="en-IN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en-IN" dirty="0">
              <a:solidFill>
                <a:srgbClr val="F0A22E">
                  <a:shade val="75000"/>
                </a:srgb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C29299-BFEA-442F-BB51-5B594C45247B}" type="datetimeFigureOut">
              <a:rPr lang="en-IN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15-07-2019</a:t>
            </a:fld>
            <a:endParaRPr lang="en-IN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B8D55-DC88-4888-8CC8-B32592D86432}" type="slidenum">
              <a:rPr lang="en-IN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en-IN" dirty="0">
              <a:solidFill>
                <a:srgbClr val="F0A22E">
                  <a:shade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C21177-8C9C-40C0-89FD-FBFBE1D45F29}" type="datetimeFigureOut">
              <a:rPr lang="en-IN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15-07-2019</a:t>
            </a:fld>
            <a:endParaRPr lang="en-IN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7E08CE-BA46-4F4C-A32E-B0FB263BF1E5}" type="slidenum">
              <a:rPr lang="en-IN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en-IN" dirty="0">
              <a:solidFill>
                <a:srgbClr val="F0A22E">
                  <a:shade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808871-2D67-41BF-9F6C-467A792D92F8}" type="datetimeFigureOut">
              <a:rPr lang="en-IN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15-07-2019</a:t>
            </a:fld>
            <a:endParaRPr lang="en-IN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AB5C0-F09D-4030-A4D2-ED80F9DE5999}" type="slidenum">
              <a:rPr lang="en-IN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en-IN" dirty="0">
              <a:solidFill>
                <a:srgbClr val="F0A22E">
                  <a:shade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C8252C-BA14-4C60-8E96-7B89BC572B41}" type="datetimeFigureOut">
              <a:rPr lang="en-IN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15-07-2019</a:t>
            </a:fld>
            <a:endParaRPr lang="en-IN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6C64F6-DD58-424D-96D4-6877774CF2AE}" type="slidenum">
              <a:rPr lang="en-IN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en-IN" dirty="0">
              <a:solidFill>
                <a:srgbClr val="F0A22E">
                  <a:shade val="75000"/>
                </a:srgb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F5EB18-5778-4727-B170-CE7E6B302C2E}" type="datetimeFigureOut">
              <a:rPr lang="en-IN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15-07-2019</a:t>
            </a:fld>
            <a:endParaRPr lang="en-IN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CCC593-D253-4799-9B9B-C8552C7911CB}" type="slidenum">
              <a:rPr lang="en-IN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en-IN" dirty="0">
              <a:solidFill>
                <a:srgbClr val="F0A22E">
                  <a:shade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4A4A4E-5811-45EC-893B-2558F4047F8F}" type="datetimeFigureOut">
              <a:rPr lang="en-IN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15-07-2019</a:t>
            </a:fld>
            <a:endParaRPr lang="en-IN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A91AB2-B48D-445C-A3D6-B9FBE17B613A}" type="slidenum">
              <a:rPr lang="en-IN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en-IN" dirty="0">
              <a:solidFill>
                <a:srgbClr val="F0A22E">
                  <a:shade val="75000"/>
                </a:srgb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AA35F3-8431-42C0-B61F-519F5F16F8AF}" type="datetimeFigureOut">
              <a:rPr lang="en-IN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15-07-2019</a:t>
            </a:fld>
            <a:endParaRPr lang="en-IN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EDA5D2-4CD4-4771-8A6A-E91FD2F0B357}" type="slidenum">
              <a:rPr lang="en-IN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en-IN" dirty="0">
              <a:solidFill>
                <a:srgbClr val="F0A22E">
                  <a:shade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1AF74-21BB-48A3-9EEA-CEFDE2287D95}" type="datetimeFigureOut">
              <a:rPr lang="en-IN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15-07-2019</a:t>
            </a:fld>
            <a:endParaRPr lang="en-IN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8F3D11-6DB6-47B6-804E-DF159FE4C315}" type="slidenum">
              <a:rPr lang="en-IN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en-IN" dirty="0">
              <a:solidFill>
                <a:srgbClr val="F0A22E">
                  <a:shade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21D83C-84A3-4A5F-A335-9C7744F43EB2}" type="datetimeFigureOut">
              <a:rPr lang="en-IN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15-07-2019</a:t>
            </a:fld>
            <a:endParaRPr lang="en-IN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8F298-1BEF-4056-8D38-8496D4BFB347}" type="slidenum">
              <a:rPr lang="en-IN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en-IN" dirty="0">
              <a:solidFill>
                <a:srgbClr val="F0A22E">
                  <a:shade val="75000"/>
                </a:srgb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FB0EFD-9B31-4C6A-9AB1-D263D34BB6B8}" type="datetimeFigureOut">
              <a:rPr lang="en-IN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15-07-2019</a:t>
            </a:fld>
            <a:endParaRPr lang="en-IN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65519-9E4B-4FBC-8467-6CFA496BB46B}" type="slidenum">
              <a:rPr lang="en-IN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en-IN" dirty="0">
              <a:solidFill>
                <a:srgbClr val="F0A22E">
                  <a:shade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7CEEDF-3A55-4800-A2AA-CDE1D6709F18}" type="datetimeFigureOut">
              <a:rPr lang="en-IN" smtClean="0">
                <a:solidFill>
                  <a:srgbClr val="F0A22E">
                    <a:shade val="75000"/>
                  </a:srgbClr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15-07-2019</a:t>
            </a:fld>
            <a:endParaRPr lang="en-IN" dirty="0">
              <a:solidFill>
                <a:srgbClr val="F0A22E">
                  <a:shade val="75000"/>
                </a:srgbClr>
              </a:solidFill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IN" dirty="0">
              <a:solidFill>
                <a:srgbClr val="F0A22E">
                  <a:shade val="75000"/>
                </a:srgbClr>
              </a:solidFill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ED7BE5-4AF4-4AA3-AB4B-3116A0507258}" type="slidenum">
              <a:rPr lang="en-IN" smtClean="0">
                <a:solidFill>
                  <a:srgbClr val="F0A22E">
                    <a:shade val="75000"/>
                  </a:srgbClr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IN" dirty="0">
              <a:solidFill>
                <a:srgbClr val="F0A22E">
                  <a:shade val="75000"/>
                </a:srgbClr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diagramData" Target="../diagrams/data10.xml"/><Relationship Id="rId18" Type="http://schemas.openxmlformats.org/officeDocument/2006/relationships/diagramData" Target="../diagrams/data11.xml"/><Relationship Id="rId3" Type="http://schemas.openxmlformats.org/officeDocument/2006/relationships/diagramData" Target="../diagrams/data8.xml"/><Relationship Id="rId21" Type="http://schemas.openxmlformats.org/officeDocument/2006/relationships/diagramColors" Target="../diagrams/colors11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17" Type="http://schemas.microsoft.com/office/2007/relationships/diagramDrawing" Target="../diagrams/drawing10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10.xml"/><Relationship Id="rId20" Type="http://schemas.openxmlformats.org/officeDocument/2006/relationships/diagramQuickStyle" Target="../diagrams/quickStyl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9.xml"/><Relationship Id="rId19" Type="http://schemas.openxmlformats.org/officeDocument/2006/relationships/diagramLayout" Target="../diagrams/layout11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Relationship Id="rId14" Type="http://schemas.openxmlformats.org/officeDocument/2006/relationships/diagramLayout" Target="../diagrams/layout10.xml"/><Relationship Id="rId22" Type="http://schemas.microsoft.com/office/2007/relationships/diagramDrawing" Target="../diagrams/drawing1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chart" Target="../charts/chart3.xml"/><Relationship Id="rId7" Type="http://schemas.openxmlformats.org/officeDocument/2006/relationships/diagramQuickStyle" Target="../diagrams/quickStyle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chart" Target="../charts/chart4.xml"/><Relationship Id="rId9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chart" Target="../charts/chart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5.xlsx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6.xlsx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COAL HANDLING PLANT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EAD774C-76F2-4AC1-AE94-1C30EE929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0534626-4568-4E6E-9C31-F1B0E71A9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E1F2CA2A-9EF3-4683-AF83-EEC27EB35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Picture 3" descr="C:\Users\RRK\Desktop\000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4880" y="4060171"/>
            <a:ext cx="3931920" cy="70774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glow rad="685800">
              <a:srgbClr val="FFC000">
                <a:alpha val="11000"/>
              </a:srgbClr>
            </a:glow>
            <a:softEdge rad="139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024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0"/>
            <a:ext cx="8229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b="1" u="sng" dirty="0">
                <a:latin typeface="Calibri" pitchFamily="34" charset="0"/>
                <a:cs typeface="Calibri" pitchFamily="34" charset="0"/>
              </a:rPr>
              <a:t>Action due on time.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Proposal for repairing of swing chute and flow control gate has been initiated. Under tendering.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Work order issued for replacement of old silo railway side SS liners. Shutdown required from railway.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Procurement action for 4 nos new plough feeder of phase-1  is under tendering at HQ.</a:t>
            </a:r>
          </a:p>
          <a:p>
            <a:pPr marL="742950" lvl="1" indent="-285750" algn="just"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Actions for Reclaim section.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567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123476"/>
              </p:ext>
            </p:extLst>
          </p:nvPr>
        </p:nvGraphicFramePr>
        <p:xfrm>
          <a:off x="914400" y="1524001"/>
          <a:ext cx="7543800" cy="45936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399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Crusher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Specification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009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Make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Model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Capacity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1764">
                <a:tc>
                  <a:txBody>
                    <a:bodyPr/>
                    <a:lstStyle/>
                    <a:p>
                      <a:pPr marL="285750" indent="-285750" algn="just" defTabSz="914400" rtl="0" eaLnBrk="1" latinLnBrk="0" hangingPunct="1">
                        <a:buFont typeface="Wingdings" pitchFamily="2" charset="2"/>
                        <a:buChar char="§"/>
                      </a:pP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GC-1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defTabSz="914400" rtl="0" eaLnBrk="1" latinLnBrk="0" hangingPunct="1">
                        <a:buFont typeface="Wingdings" pitchFamily="2" charset="2"/>
                        <a:buChar char="§"/>
                      </a:pP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Roxon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defTabSz="914400" rtl="0" eaLnBrk="1" latinLnBrk="0" hangingPunct="1">
                        <a:buFont typeface="Wingdings" pitchFamily="2" charset="2"/>
                        <a:buChar char="§"/>
                      </a:pP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KKD 1500/180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defTabSz="914400" rtl="0" eaLnBrk="1" latinLnBrk="0" hangingPunct="1">
                        <a:buFont typeface="Wingdings" pitchFamily="2" charset="2"/>
                        <a:buChar char="§"/>
                      </a:pP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1500 TPH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599">
                <a:tc>
                  <a:txBody>
                    <a:bodyPr/>
                    <a:lstStyle/>
                    <a:p>
                      <a:pPr marL="285750" indent="-285750" algn="just" defTabSz="914400" rtl="0" eaLnBrk="1" latinLnBrk="0" hangingPunct="1">
                        <a:buFont typeface="Wingdings" pitchFamily="2" charset="2"/>
                        <a:buChar char="§"/>
                      </a:pP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GC 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defTabSz="914400" rtl="0" eaLnBrk="1" latinLnBrk="0" hangingPunct="1">
                        <a:buFont typeface="Wingdings" pitchFamily="2" charset="2"/>
                        <a:buChar char="§"/>
                      </a:pP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Roxon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defTabSz="914400" rtl="0" eaLnBrk="1" latinLnBrk="0" hangingPunct="1">
                        <a:buFont typeface="Wingdings" pitchFamily="2" charset="2"/>
                        <a:buChar char="§"/>
                      </a:pP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KKD 1500/180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defTabSz="914400" rtl="0" eaLnBrk="1" latinLnBrk="0" hangingPunct="1">
                        <a:buFont typeface="Wingdings" pitchFamily="2" charset="2"/>
                        <a:buChar char="§"/>
                      </a:pP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1500 TPH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285750" indent="-285750" algn="just" defTabSz="914400" rtl="0" eaLnBrk="1" latinLnBrk="0" hangingPunct="1">
                        <a:buFont typeface="Wingdings" pitchFamily="2" charset="2"/>
                        <a:buChar char="§"/>
                      </a:pP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GC 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defTabSz="914400" rtl="0" eaLnBrk="1" latinLnBrk="0" hangingPunct="1">
                        <a:buFont typeface="Wingdings" pitchFamily="2" charset="2"/>
                        <a:buChar char="§"/>
                      </a:pP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URALMASH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defTabSz="914400" rtl="0" eaLnBrk="1" latinLnBrk="0" hangingPunct="1">
                        <a:buFont typeface="Wingdings" pitchFamily="2" charset="2"/>
                        <a:buChar char="§"/>
                      </a:pP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KKD 1500/180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defTabSz="914400" rtl="0" eaLnBrk="1" latinLnBrk="0" hangingPunct="1">
                        <a:buFont typeface="Wingdings" pitchFamily="2" charset="2"/>
                        <a:buChar char="§"/>
                      </a:pP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1500 TPH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457200" y="534904"/>
            <a:ext cx="8394717" cy="761257"/>
            <a:chOff x="137603" y="742"/>
            <a:chExt cx="8015796" cy="761257"/>
          </a:xfrm>
        </p:grpSpPr>
        <p:sp>
          <p:nvSpPr>
            <p:cNvPr id="4" name="Rounded Rectangle 3"/>
            <p:cNvSpPr/>
            <p:nvPr/>
          </p:nvSpPr>
          <p:spPr>
            <a:xfrm>
              <a:off x="228599" y="742"/>
              <a:ext cx="7924800" cy="76125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sp>
        <p:sp>
          <p:nvSpPr>
            <p:cNvPr id="5" name="Rounded Rectangle 4"/>
            <p:cNvSpPr/>
            <p:nvPr/>
          </p:nvSpPr>
          <p:spPr>
            <a:xfrm>
              <a:off x="137603" y="37904"/>
              <a:ext cx="7978635" cy="6869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106680" bIns="5334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800" b="1" dirty="0"/>
                <a:t>  </a:t>
              </a:r>
              <a:r>
                <a:rPr lang="en-IN" sz="3200" b="1" dirty="0"/>
                <a:t>Gyratory</a:t>
              </a:r>
              <a:r>
                <a:rPr lang="en-IN" sz="2800" b="1" dirty="0"/>
                <a:t> Crushers (Specification) </a:t>
              </a:r>
              <a:endParaRPr 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09315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304907"/>
              </p:ext>
            </p:extLst>
          </p:nvPr>
        </p:nvGraphicFramePr>
        <p:xfrm>
          <a:off x="762000" y="1524001"/>
          <a:ext cx="7848600" cy="47548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0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latin typeface="Calibri" panose="020F0502020204030204" pitchFamily="34" charset="0"/>
                        </a:rPr>
                        <a:t>Crusher</a:t>
                      </a:r>
                      <a:endParaRPr lang="en-US" sz="2000" b="1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2000" b="1" i="0" dirty="0">
                          <a:latin typeface="Calibri" panose="020F0502020204030204" pitchFamily="34" charset="0"/>
                        </a:rPr>
                        <a:t>Major works </a:t>
                      </a:r>
                    </a:p>
                    <a:p>
                      <a:r>
                        <a:rPr lang="en-US" sz="2000" b="1" i="0" dirty="0"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6839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latin typeface="Calibri" panose="020F0502020204030204" pitchFamily="34" charset="0"/>
                        </a:rPr>
                        <a:t>GC</a:t>
                      </a:r>
                      <a:r>
                        <a:rPr lang="en-US" sz="2000" b="1" i="0" baseline="0" dirty="0">
                          <a:latin typeface="Calibri" panose="020F0502020204030204" pitchFamily="34" charset="0"/>
                        </a:rPr>
                        <a:t>-1</a:t>
                      </a:r>
                      <a:endParaRPr lang="en-US" sz="2000" b="1" i="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>
                        <a:buFont typeface="Wingdings" pitchFamily="2" charset="2"/>
                        <a:buNone/>
                      </a:pPr>
                      <a:endParaRPr lang="en-US" sz="2000" b="1" i="0" dirty="0">
                        <a:latin typeface="Calibri" panose="020F0502020204030204" pitchFamily="34" charset="0"/>
                      </a:endParaRPr>
                    </a:p>
                    <a:p>
                      <a:pPr marL="285750" indent="-285750" algn="just">
                        <a:buFont typeface="Wingdings" pitchFamily="2" charset="2"/>
                        <a:buChar char="§"/>
                      </a:pPr>
                      <a:r>
                        <a:rPr lang="en-US" sz="2000" b="1" i="0" dirty="0">
                          <a:latin typeface="Calibri" panose="020F0502020204030204" pitchFamily="34" charset="0"/>
                        </a:rPr>
                        <a:t>Construction of Stopper wall and flooring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indent="0" algn="just">
                        <a:buFont typeface="Wingdings" pitchFamily="2" charset="2"/>
                        <a:buNone/>
                      </a:pPr>
                      <a:endParaRPr lang="en-US" sz="2000" b="1" i="0" dirty="0">
                        <a:latin typeface="Calibri" panose="020F0502020204030204" pitchFamily="34" charset="0"/>
                      </a:endParaRPr>
                    </a:p>
                    <a:p>
                      <a:pPr marL="285750" indent="-285750" algn="just">
                        <a:buFont typeface="Wingdings" pitchFamily="2" charset="2"/>
                        <a:buChar char="§"/>
                      </a:pPr>
                      <a:r>
                        <a:rPr lang="en-US" sz="2000" b="1" i="0" dirty="0">
                          <a:latin typeface="Calibri" panose="020F0502020204030204" pitchFamily="34" charset="0"/>
                        </a:rPr>
                        <a:t>Tendered</a:t>
                      </a:r>
                      <a:r>
                        <a:rPr lang="en-US" sz="2000" b="1" i="0" baseline="0" dirty="0">
                          <a:latin typeface="Calibri" panose="020F0502020204030204" pitchFamily="34" charset="0"/>
                        </a:rPr>
                        <a:t> by Civil Deptt. Work order yet to be issued.</a:t>
                      </a:r>
                      <a:endParaRPr lang="en-US" sz="2000" b="1" i="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599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latin typeface="Calibri" panose="020F0502020204030204" pitchFamily="34" charset="0"/>
                        </a:rPr>
                        <a:t>GC 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2000" b="1" i="0" dirty="0">
                          <a:latin typeface="Calibri" panose="020F0502020204030204" pitchFamily="34" charset="0"/>
                        </a:rPr>
                        <a:t>Construction of Stopper wall and flooring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285750" indent="-285750" algn="just">
                        <a:buFont typeface="Wingdings" pitchFamily="2" charset="2"/>
                        <a:buChar char="§"/>
                      </a:pPr>
                      <a:endParaRPr lang="en-US" sz="2000" b="1" i="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latin typeface="Calibri" panose="020F0502020204030204" pitchFamily="34" charset="0"/>
                        </a:rPr>
                        <a:t>GC 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2000" b="1" i="0" dirty="0">
                          <a:latin typeface="Calibri" panose="020F0502020204030204" pitchFamily="34" charset="0"/>
                        </a:rPr>
                        <a:t>Construction of Stopper wall and flooring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285750" indent="-285750" algn="just">
                        <a:buFont typeface="Wingdings" pitchFamily="2" charset="2"/>
                        <a:buChar char="§"/>
                      </a:pPr>
                      <a:endParaRPr lang="en-US" sz="2000" b="1" i="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457200" y="534904"/>
            <a:ext cx="8394717" cy="761257"/>
            <a:chOff x="137603" y="742"/>
            <a:chExt cx="8015796" cy="761257"/>
          </a:xfrm>
        </p:grpSpPr>
        <p:sp>
          <p:nvSpPr>
            <p:cNvPr id="4" name="Rounded Rectangle 3"/>
            <p:cNvSpPr/>
            <p:nvPr/>
          </p:nvSpPr>
          <p:spPr>
            <a:xfrm>
              <a:off x="228599" y="742"/>
              <a:ext cx="7924800" cy="76125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sp>
        <p:sp>
          <p:nvSpPr>
            <p:cNvPr id="5" name="Rounded Rectangle 4"/>
            <p:cNvSpPr/>
            <p:nvPr/>
          </p:nvSpPr>
          <p:spPr>
            <a:xfrm>
              <a:off x="137603" y="37904"/>
              <a:ext cx="7978635" cy="6869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106680" bIns="5334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800" b="1" dirty="0"/>
                <a:t>  Gyratory Crushers (Works) </a:t>
              </a:r>
              <a:endParaRPr 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0654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916810"/>
              </p:ext>
            </p:extLst>
          </p:nvPr>
        </p:nvGraphicFramePr>
        <p:xfrm>
          <a:off x="655573" y="1676400"/>
          <a:ext cx="7955028" cy="43971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25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1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2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5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60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A/F 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Specification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604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Make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Capacity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0504">
                <a:tc>
                  <a:txBody>
                    <a:bodyPr/>
                    <a:lstStyle/>
                    <a:p>
                      <a:pPr marL="285750" indent="-285750" algn="just" defTabSz="914400" rtl="0" eaLnBrk="1" latinLnBrk="0" hangingPunct="1">
                        <a:buFont typeface="Wingdings" pitchFamily="2" charset="2"/>
                        <a:buChar char="§"/>
                      </a:pP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A/F  No. 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 defTabSz="914400" rtl="0" eaLnBrk="1" latinLnBrk="0" hangingPunct="1">
                        <a:buFont typeface="Wingdings" pitchFamily="2" charset="2"/>
                        <a:buChar char="§"/>
                      </a:pP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NICCO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 defTabSz="914400" rtl="0" eaLnBrk="1" latinLnBrk="0" hangingPunct="1">
                        <a:buFont typeface="Wingdings" pitchFamily="2" charset="2"/>
                        <a:buChar char="§"/>
                      </a:pP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FD4486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 defTabSz="914400" rtl="0" eaLnBrk="1" latinLnBrk="0" hangingPunct="1">
                        <a:buFont typeface="Wingdings" pitchFamily="2" charset="2"/>
                        <a:buChar char="§"/>
                      </a:pP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1500 TPH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1996">
                <a:tc>
                  <a:txBody>
                    <a:bodyPr/>
                    <a:lstStyle/>
                    <a:p>
                      <a:pPr marL="285750" indent="-285750" algn="just" defTabSz="914400" rtl="0" eaLnBrk="1" latinLnBrk="0" hangingPunct="1">
                        <a:buFont typeface="Wingdings" pitchFamily="2" charset="2"/>
                        <a:buChar char="§"/>
                      </a:pP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A/F  No.2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 defTabSz="914400" rtl="0" eaLnBrk="1" latinLnBrk="0" hangingPunct="1">
                        <a:buFont typeface="Wingdings" pitchFamily="2" charset="2"/>
                        <a:buChar char="§"/>
                      </a:pP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NICCO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 defTabSz="914400" rtl="0" eaLnBrk="1" latinLnBrk="0" hangingPunct="1">
                        <a:buFont typeface="Wingdings" pitchFamily="2" charset="2"/>
                        <a:buChar char="§"/>
                      </a:pP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FD4486 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 defTabSz="914400" rtl="0" eaLnBrk="1" latinLnBrk="0" hangingPunct="1">
                        <a:buFont typeface="Wingdings" pitchFamily="2" charset="2"/>
                        <a:buChar char="§"/>
                      </a:pP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1500 TPH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2142">
                <a:tc>
                  <a:txBody>
                    <a:bodyPr/>
                    <a:lstStyle/>
                    <a:p>
                      <a:pPr marL="285750" indent="-285750" algn="just" defTabSz="914400" rtl="0" eaLnBrk="1" latinLnBrk="0" hangingPunct="1">
                        <a:buFont typeface="Wingdings" pitchFamily="2" charset="2"/>
                        <a:buChar char="§"/>
                      </a:pP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A/F  No.3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 defTabSz="914400" rtl="0" eaLnBrk="1" latinLnBrk="0" hangingPunct="1">
                        <a:buFont typeface="Wingdings" pitchFamily="2" charset="2"/>
                        <a:buChar char="§"/>
                      </a:pP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L&amp;T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 defTabSz="914400" rtl="0" eaLnBrk="1" latinLnBrk="0" hangingPunct="1">
                        <a:buFont typeface="Wingdings" pitchFamily="2" charset="2"/>
                        <a:buChar char="§"/>
                      </a:pP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T-50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 defTabSz="914400" rtl="0" eaLnBrk="1" latinLnBrk="0" hangingPunct="1">
                        <a:buFont typeface="Wingdings" pitchFamily="2" charset="2"/>
                        <a:buChar char="§"/>
                      </a:pP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1500 TPH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86782" y="518570"/>
            <a:ext cx="8252418" cy="876212"/>
            <a:chOff x="228599" y="742"/>
            <a:chExt cx="7924800" cy="1005928"/>
          </a:xfrm>
        </p:grpSpPr>
        <p:sp>
          <p:nvSpPr>
            <p:cNvPr id="6" name="Rounded Rectangle 5"/>
            <p:cNvSpPr/>
            <p:nvPr/>
          </p:nvSpPr>
          <p:spPr>
            <a:xfrm>
              <a:off x="228599" y="742"/>
              <a:ext cx="7924800" cy="76125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70266" y="319737"/>
              <a:ext cx="7850476" cy="6869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106680" bIns="5334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800" b="1" dirty="0"/>
                <a:t> Apron Feeder  (</a:t>
              </a:r>
              <a:r>
                <a:rPr lang="en-IN" sz="3200" b="1" dirty="0"/>
                <a:t>Specification</a:t>
              </a:r>
              <a:r>
                <a:rPr lang="en-IN" sz="2800" b="1" dirty="0"/>
                <a:t>)</a:t>
              </a:r>
            </a:p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28386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702289"/>
              </p:ext>
            </p:extLst>
          </p:nvPr>
        </p:nvGraphicFramePr>
        <p:xfrm>
          <a:off x="565341" y="1676401"/>
          <a:ext cx="8130472" cy="477091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39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6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3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A/F 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Major Works to be Done.</a:t>
                      </a:r>
                    </a:p>
                    <a:p>
                      <a:pPr algn="ctr"/>
                      <a:r>
                        <a:rPr lang="en-US" sz="2000" i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3214">
                <a:tc>
                  <a:txBody>
                    <a:bodyPr/>
                    <a:lstStyle/>
                    <a:p>
                      <a:pPr marL="285750" indent="-285750" algn="just" defTabSz="914400" rtl="0" eaLnBrk="1" latinLnBrk="0" hangingPunct="1">
                        <a:buFont typeface="Wingdings" pitchFamily="2" charset="2"/>
                        <a:buChar char="§"/>
                      </a:pP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A/F- 1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defTabSz="914400" rtl="0" eaLnBrk="1" latinLnBrk="0" hangingPunct="1">
                        <a:buFont typeface="Wingdings" pitchFamily="2" charset="2"/>
                        <a:buChar char="§"/>
                      </a:pP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Major overhauling of Apron Feeder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defTabSz="914400" rtl="0" eaLnBrk="1" latinLnBrk="0" hangingPunct="1">
                        <a:buFont typeface="Wingdings" pitchFamily="2" charset="2"/>
                        <a:buChar char="§"/>
                      </a:pPr>
                      <a:endParaRPr lang="en-US" sz="2000" b="1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285750" indent="-285750" algn="just" defTabSz="914400" rtl="0" eaLnBrk="1" latinLnBrk="0" hangingPunct="1">
                        <a:buFont typeface="Wingdings" pitchFamily="2" charset="2"/>
                        <a:buChar char="§"/>
                      </a:pP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Ordered, Pending Supply.</a:t>
                      </a:r>
                    </a:p>
                    <a:p>
                      <a:pPr marL="0" indent="0" algn="just" defTabSz="914400" rtl="0" eaLnBrk="1" latinLnBrk="0" hangingPunct="1">
                        <a:buFont typeface="Wingdings" pitchFamily="2" charset="2"/>
                        <a:buNone/>
                      </a:pPr>
                      <a:endParaRPr lang="en-US" sz="2000" b="1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285750" indent="-285750" algn="just" defTabSz="914400" rtl="0" eaLnBrk="1" latinLnBrk="0" hangingPunct="1">
                        <a:buFont typeface="Wingdings" pitchFamily="2" charset="2"/>
                        <a:buChar char="§"/>
                      </a:pPr>
                      <a:endParaRPr lang="en-US" sz="2000" b="1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1863">
                <a:tc>
                  <a:txBody>
                    <a:bodyPr/>
                    <a:lstStyle/>
                    <a:p>
                      <a:pPr marL="285750" indent="-285750" algn="just" defTabSz="914400" rtl="0" eaLnBrk="1" latinLnBrk="0" hangingPunct="1">
                        <a:buFont typeface="Wingdings" pitchFamily="2" charset="2"/>
                        <a:buChar char="§"/>
                      </a:pP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A/F- 2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buFont typeface="Wingdings" pitchFamily="2" charset="2"/>
                        <a:buNone/>
                      </a:pP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Major Overhauling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 defTabSz="914400" rtl="0" eaLnBrk="1" latinLnBrk="0" hangingPunct="1">
                        <a:buFont typeface="Wingdings" pitchFamily="2" charset="2"/>
                        <a:buChar char="§"/>
                      </a:pP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Indent to be raised. Planned in next</a:t>
                      </a:r>
                      <a:r>
                        <a:rPr lang="en-US" sz="2000" b="1" i="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year. </a:t>
                      </a:r>
                      <a:endParaRPr lang="en-US" sz="2000" b="1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285750" indent="-285750" algn="just" defTabSz="914400" rtl="0" eaLnBrk="1" latinLnBrk="0" hangingPunct="1">
                        <a:buFont typeface="Wingdings" pitchFamily="2" charset="2"/>
                        <a:buChar char="§"/>
                      </a:pPr>
                      <a:endParaRPr lang="en-US" sz="2000" b="1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94059" y="609600"/>
            <a:ext cx="8135278" cy="1039623"/>
            <a:chOff x="228599" y="503706"/>
            <a:chExt cx="7924800" cy="886001"/>
          </a:xfrm>
        </p:grpSpPr>
        <p:sp>
          <p:nvSpPr>
            <p:cNvPr id="6" name="Rounded Rectangle 5"/>
            <p:cNvSpPr/>
            <p:nvPr/>
          </p:nvSpPr>
          <p:spPr>
            <a:xfrm>
              <a:off x="228599" y="503706"/>
              <a:ext cx="7924800" cy="76125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28599" y="702774"/>
              <a:ext cx="7850476" cy="6869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106680" bIns="5334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800" b="1" i="1" dirty="0"/>
                <a:t> </a:t>
              </a:r>
              <a:r>
                <a:rPr lang="en-IN" sz="3200" b="1" dirty="0"/>
                <a:t>Apron Feeder  (Works)</a:t>
              </a:r>
            </a:p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9754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535066"/>
              </p:ext>
            </p:extLst>
          </p:nvPr>
        </p:nvGraphicFramePr>
        <p:xfrm>
          <a:off x="629194" y="1447800"/>
          <a:ext cx="7971764" cy="4800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45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7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6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227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PLOUGH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FEEDER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Specification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005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Make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Capacity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9258">
                <a:tc>
                  <a:txBody>
                    <a:bodyPr/>
                    <a:lstStyle/>
                    <a:p>
                      <a:r>
                        <a:rPr lang="en-US" sz="2000" b="1" i="0" baseline="0" dirty="0">
                          <a:latin typeface="Calibri" panose="020F0502020204030204" pitchFamily="34" charset="0"/>
                        </a:rPr>
                        <a:t>PLOUGH FEEDER (PHASE-1)</a:t>
                      </a:r>
                    </a:p>
                    <a:p>
                      <a:r>
                        <a:rPr lang="en-US" sz="2000" b="1" i="0" baseline="0" dirty="0">
                          <a:latin typeface="Calibri" panose="020F0502020204030204" pitchFamily="34" charset="0"/>
                        </a:rPr>
                        <a:t>(04 Nos.)</a:t>
                      </a:r>
                      <a:endParaRPr lang="en-US" sz="2000" b="1" i="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latin typeface="Calibri" panose="020F0502020204030204" pitchFamily="34" charset="0"/>
                        </a:rPr>
                        <a:t>BAKAU WOLF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latin typeface="Calibri" panose="020F0502020204030204" pitchFamily="34" charset="0"/>
                        </a:rPr>
                        <a:t>4000 DOK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latin typeface="Calibri" panose="020F0502020204030204" pitchFamily="34" charset="0"/>
                        </a:rPr>
                        <a:t>2250 TPH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4058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latin typeface="Calibri" panose="020F0502020204030204" pitchFamily="34" charset="0"/>
                        </a:rPr>
                        <a:t>PLOUGH FEEDER (PHASE-2)</a:t>
                      </a:r>
                    </a:p>
                    <a:p>
                      <a:r>
                        <a:rPr lang="en-US" sz="2000" b="1" i="0" dirty="0">
                          <a:latin typeface="Calibri" panose="020F0502020204030204" pitchFamily="34" charset="0"/>
                        </a:rPr>
                        <a:t>(02 Nos.)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latin typeface="Calibri" panose="020F0502020204030204" pitchFamily="34" charset="0"/>
                        </a:rPr>
                        <a:t>THYSSON KRUPP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latin typeface="Calibri" panose="020F0502020204030204" pitchFamily="34" charset="0"/>
                        </a:rPr>
                        <a:t>4000 DOK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latin typeface="Calibri" panose="020F0502020204030204" pitchFamily="34" charset="0"/>
                        </a:rPr>
                        <a:t>2250 TPH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653585" y="381000"/>
            <a:ext cx="8001000" cy="865367"/>
            <a:chOff x="228599" y="742"/>
            <a:chExt cx="7924800" cy="761257"/>
          </a:xfrm>
        </p:grpSpPr>
        <p:sp>
          <p:nvSpPr>
            <p:cNvPr id="11" name="Rounded Rectangle 10"/>
            <p:cNvSpPr/>
            <p:nvPr/>
          </p:nvSpPr>
          <p:spPr>
            <a:xfrm>
              <a:off x="228599" y="742"/>
              <a:ext cx="7924800" cy="76125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249807" y="83147"/>
              <a:ext cx="7850476" cy="5906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106680" tIns="53340" rIns="106680" bIns="5334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800" b="1" dirty="0"/>
                <a:t> Plough Feeders (Specification).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7709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324654"/>
              </p:ext>
            </p:extLst>
          </p:nvPr>
        </p:nvGraphicFramePr>
        <p:xfrm>
          <a:off x="723474" y="1447800"/>
          <a:ext cx="7829006" cy="468238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7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3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30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PLOUGH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FEEDER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Major Works to be Done.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6627">
                <a:tc>
                  <a:txBody>
                    <a:bodyPr/>
                    <a:lstStyle/>
                    <a:p>
                      <a:r>
                        <a:rPr lang="en-US" sz="2000" b="1" baseline="0" dirty="0">
                          <a:latin typeface="Calibri" panose="020F0502020204030204" pitchFamily="34" charset="0"/>
                        </a:rPr>
                        <a:t>Ph-1</a:t>
                      </a:r>
                    </a:p>
                    <a:p>
                      <a:r>
                        <a:rPr lang="en-US" sz="2000" b="1" baseline="0" dirty="0">
                          <a:latin typeface="Calibri" panose="020F0502020204030204" pitchFamily="34" charset="0"/>
                        </a:rPr>
                        <a:t>(4 Nos)</a:t>
                      </a:r>
                      <a:endParaRPr lang="en-US" sz="2000" b="1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itchFamily="2" charset="2"/>
                        <a:buChar char="§"/>
                      </a:pPr>
                      <a:r>
                        <a:rPr lang="en-IN" sz="2000" b="1" dirty="0">
                          <a:latin typeface="Calibri" panose="020F0502020204030204" pitchFamily="34" charset="0"/>
                        </a:rPr>
                        <a:t>All  4 nos. to be replaced against survey off.</a:t>
                      </a:r>
                    </a:p>
                    <a:p>
                      <a:pPr marL="0" indent="0" algn="just">
                        <a:buFont typeface="Wingdings" pitchFamily="2" charset="2"/>
                        <a:buNone/>
                      </a:pPr>
                      <a:endParaRPr lang="en-IN" sz="2000" b="1" dirty="0">
                        <a:latin typeface="Calibri" panose="020F0502020204030204" pitchFamily="34" charset="0"/>
                      </a:endParaRPr>
                    </a:p>
                    <a:p>
                      <a:pPr marL="285750" indent="-285750" algn="just">
                        <a:buFont typeface="Wingdings" pitchFamily="2" charset="2"/>
                        <a:buChar char="§"/>
                      </a:pPr>
                      <a:r>
                        <a:rPr lang="en-IN" sz="2000" b="1" baseline="0" dirty="0">
                          <a:latin typeface="Calibri" panose="020F0502020204030204" pitchFamily="34" charset="0"/>
                        </a:rPr>
                        <a:t>1 no PVG-250 pumps immediately required</a:t>
                      </a:r>
                      <a:endParaRPr lang="en-IN" sz="2000" b="1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Wingdings" pitchFamily="2" charset="2"/>
                        <a:buNone/>
                      </a:pPr>
                      <a:endParaRPr lang="en-IN" sz="2000" b="1" dirty="0">
                        <a:latin typeface="Calibri" panose="020F0502020204030204" pitchFamily="34" charset="0"/>
                      </a:endParaRPr>
                    </a:p>
                    <a:p>
                      <a:pPr marL="285750" indent="-285750" algn="just">
                        <a:buFont typeface="Wingdings" pitchFamily="2" charset="2"/>
                        <a:buChar char="§"/>
                      </a:pPr>
                      <a:r>
                        <a:rPr lang="en-IN" sz="2000" b="1" dirty="0">
                          <a:latin typeface="Calibri" panose="020F0502020204030204" pitchFamily="34" charset="0"/>
                        </a:rPr>
                        <a:t>Under Tendering at HQ</a:t>
                      </a:r>
                    </a:p>
                    <a:p>
                      <a:pPr marL="285750" indent="-285750" algn="just">
                        <a:buFont typeface="Wingdings" pitchFamily="2" charset="2"/>
                        <a:buChar char="§"/>
                      </a:pPr>
                      <a:endParaRPr lang="en-US" sz="2000" b="1" dirty="0">
                        <a:latin typeface="Calibri" panose="020F0502020204030204" pitchFamily="34" charset="0"/>
                      </a:endParaRPr>
                    </a:p>
                    <a:p>
                      <a:pPr marL="0" indent="0" algn="just">
                        <a:buFont typeface="Wingdings" pitchFamily="2" charset="2"/>
                        <a:buNone/>
                      </a:pPr>
                      <a:endParaRPr lang="en-IN" sz="2000" b="1" dirty="0">
                        <a:latin typeface="Calibri" panose="020F0502020204030204" pitchFamily="34" charset="0"/>
                      </a:endParaRPr>
                    </a:p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IN" sz="2000" b="1" dirty="0">
                          <a:latin typeface="Calibri" panose="020F0502020204030204" pitchFamily="34" charset="0"/>
                        </a:rPr>
                        <a:t>Under</a:t>
                      </a:r>
                      <a:r>
                        <a:rPr lang="en-IN" sz="2000" b="1" baseline="0" dirty="0">
                          <a:latin typeface="Calibri" panose="020F0502020204030204" pitchFamily="34" charset="0"/>
                        </a:rPr>
                        <a:t> procurement .</a:t>
                      </a:r>
                      <a:endParaRPr lang="en-IN" sz="2000" b="1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9915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alibri" panose="020F0502020204030204" pitchFamily="34" charset="0"/>
                        </a:rPr>
                        <a:t>Ph-2</a:t>
                      </a:r>
                    </a:p>
                    <a:p>
                      <a:r>
                        <a:rPr lang="en-US" sz="2000" b="1" dirty="0">
                          <a:latin typeface="Calibri" panose="020F0502020204030204" pitchFamily="34" charset="0"/>
                        </a:rPr>
                        <a:t>(02 Nos.)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itchFamily="2" charset="2"/>
                        <a:buChar char="§"/>
                      </a:pPr>
                      <a:r>
                        <a:rPr lang="en-IN" sz="2000" b="1" dirty="0">
                          <a:latin typeface="Calibri" panose="020F0502020204030204" pitchFamily="34" charset="0"/>
                        </a:rPr>
                        <a:t>One no.</a:t>
                      </a:r>
                      <a:r>
                        <a:rPr lang="en-IN" sz="2000" b="1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2000" b="1" dirty="0">
                          <a:latin typeface="Calibri" panose="020F0502020204030204" pitchFamily="34" charset="0"/>
                        </a:rPr>
                        <a:t>main Hydraulic Pump</a:t>
                      </a:r>
                      <a:r>
                        <a:rPr lang="en-IN" sz="2000" b="1" baseline="0" dirty="0">
                          <a:latin typeface="Calibri" panose="020F0502020204030204" pitchFamily="34" charset="0"/>
                        </a:rPr>
                        <a:t> r</a:t>
                      </a:r>
                      <a:r>
                        <a:rPr lang="en-IN" sz="2000" b="1" dirty="0">
                          <a:latin typeface="Calibri" panose="020F0502020204030204" pitchFamily="34" charset="0"/>
                        </a:rPr>
                        <a:t>equired.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IN" sz="2000" b="1" dirty="0">
                        <a:latin typeface="Calibri" panose="020F0502020204030204" pitchFamily="34" charset="0"/>
                      </a:endParaRPr>
                    </a:p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IN" sz="2000" b="1" dirty="0">
                          <a:latin typeface="Calibri" panose="020F0502020204030204" pitchFamily="34" charset="0"/>
                        </a:rPr>
                        <a:t>Under</a:t>
                      </a:r>
                      <a:r>
                        <a:rPr lang="en-IN" sz="2000" b="1" baseline="0" dirty="0">
                          <a:latin typeface="Calibri" panose="020F0502020204030204" pitchFamily="34" charset="0"/>
                        </a:rPr>
                        <a:t> procurement .</a:t>
                      </a:r>
                      <a:endParaRPr lang="en-IN" sz="2000" b="1" dirty="0">
                        <a:latin typeface="Calibri" panose="020F0502020204030204" pitchFamily="34" charset="0"/>
                      </a:endParaRPr>
                    </a:p>
                    <a:p>
                      <a:pPr marL="285750" indent="-285750" algn="just">
                        <a:buFont typeface="Wingdings" pitchFamily="2" charset="2"/>
                        <a:buChar char="§"/>
                      </a:pPr>
                      <a:endParaRPr lang="en-IN" sz="2000" b="1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653585" y="381000"/>
            <a:ext cx="8001000" cy="865367"/>
            <a:chOff x="228599" y="742"/>
            <a:chExt cx="7924800" cy="761257"/>
          </a:xfrm>
        </p:grpSpPr>
        <p:sp>
          <p:nvSpPr>
            <p:cNvPr id="11" name="Rounded Rectangle 10"/>
            <p:cNvSpPr/>
            <p:nvPr/>
          </p:nvSpPr>
          <p:spPr>
            <a:xfrm>
              <a:off x="228599" y="742"/>
              <a:ext cx="7924800" cy="76125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249807" y="83147"/>
              <a:ext cx="7850476" cy="5906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106680" tIns="53340" rIns="106680" bIns="5334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800" b="1" i="1" dirty="0"/>
                <a:t> </a:t>
              </a:r>
              <a:r>
                <a:rPr lang="en-IN" sz="2800" b="1" dirty="0"/>
                <a:t>Plough </a:t>
              </a:r>
              <a:r>
                <a:rPr lang="en-IN" sz="3200" b="1" dirty="0"/>
                <a:t>Feeders(Works</a:t>
              </a:r>
              <a:r>
                <a:rPr lang="en-IN" sz="2800" b="1" dirty="0"/>
                <a:t>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9369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28692844"/>
              </p:ext>
            </p:extLst>
          </p:nvPr>
        </p:nvGraphicFramePr>
        <p:xfrm>
          <a:off x="381000" y="685800"/>
          <a:ext cx="80010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406811119"/>
              </p:ext>
            </p:extLst>
          </p:nvPr>
        </p:nvGraphicFramePr>
        <p:xfrm>
          <a:off x="838200" y="1752600"/>
          <a:ext cx="73914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41054799"/>
              </p:ext>
            </p:extLst>
          </p:nvPr>
        </p:nvGraphicFramePr>
        <p:xfrm>
          <a:off x="838200" y="3276600"/>
          <a:ext cx="73914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228465375"/>
              </p:ext>
            </p:extLst>
          </p:nvPr>
        </p:nvGraphicFramePr>
        <p:xfrm>
          <a:off x="838200" y="4724400"/>
          <a:ext cx="73914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4115770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1000" y="685799"/>
            <a:ext cx="8273585" cy="560567"/>
            <a:chOff x="228599" y="742"/>
            <a:chExt cx="7924800" cy="761257"/>
          </a:xfrm>
        </p:grpSpPr>
        <p:sp>
          <p:nvSpPr>
            <p:cNvPr id="5" name="Rounded Rectangle 4"/>
            <p:cNvSpPr/>
            <p:nvPr/>
          </p:nvSpPr>
          <p:spPr>
            <a:xfrm>
              <a:off x="228599" y="742"/>
              <a:ext cx="7924800" cy="76125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249807" y="83147"/>
              <a:ext cx="7850476" cy="5906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106680" tIns="53340" rIns="106680" bIns="5334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800" b="1" dirty="0"/>
                <a:t> OLD SILO.</a:t>
              </a:r>
            </a:p>
          </p:txBody>
        </p:sp>
      </p:grp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189137244"/>
              </p:ext>
            </p:extLst>
          </p:nvPr>
        </p:nvGraphicFramePr>
        <p:xfrm>
          <a:off x="559162" y="3048000"/>
          <a:ext cx="8108123" cy="531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8382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457200" lvl="2">
              <a:buFont typeface="Wingdings" panose="05000000000000000000" pitchFamily="2" charset="2"/>
              <a:buChar char="Ø"/>
            </a:pPr>
            <a:r>
              <a:rPr lang="en-US" sz="4200" b="1" dirty="0">
                <a:latin typeface="Calibri" panose="020F0502020204030204" pitchFamily="34" charset="0"/>
              </a:rPr>
              <a:t>Storage Capacity : 4000 Te</a:t>
            </a:r>
          </a:p>
          <a:p>
            <a:pPr marL="457200" lvl="2">
              <a:buFont typeface="Wingdings" panose="05000000000000000000" pitchFamily="2" charset="2"/>
              <a:buChar char="Ø"/>
            </a:pPr>
            <a:r>
              <a:rPr lang="en-US" sz="4200" b="1" dirty="0">
                <a:latin typeface="Calibri" panose="020F0502020204030204" pitchFamily="34" charset="0"/>
              </a:rPr>
              <a:t>Loading Capacity : 5500 TPH</a:t>
            </a:r>
          </a:p>
          <a:p>
            <a:pPr lvl="1"/>
            <a:endParaRPr lang="en-US" sz="3200" b="1" dirty="0">
              <a:latin typeface="Cambria" panose="02040503050406030204" pitchFamily="18" charset="0"/>
            </a:endParaRPr>
          </a:p>
          <a:p>
            <a:pPr lvl="1"/>
            <a:endParaRPr lang="en-US" sz="3200" b="1" dirty="0">
              <a:latin typeface="Cambria" panose="02040503050406030204" pitchFamily="18" charset="0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761999" y="3886200"/>
            <a:ext cx="8001001" cy="2438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sz="8000" dirty="0">
                <a:latin typeface="Calibri" pitchFamily="34" charset="0"/>
                <a:cs typeface="Calibri" pitchFamily="34" charset="0"/>
              </a:rPr>
              <a:t>PLC Upgradation and RLS modification is needed. Proposal has been approved &amp; under tendering at HQ.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8000" dirty="0">
                <a:latin typeface="Calibri" panose="020F0502020204030204" pitchFamily="34" charset="0"/>
                <a:cs typeface="Calibri" pitchFamily="34" charset="0"/>
              </a:rPr>
              <a:t>Replacement of SS liners of surge bin hopper: Work in progress.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8000" dirty="0">
                <a:latin typeface="Calibri" panose="020F0502020204030204" pitchFamily="34" charset="0"/>
                <a:cs typeface="Calibri" pitchFamily="34" charset="0"/>
              </a:rPr>
              <a:t>Replacement of SS liners of railway side pre-weigh hopper: Work awarded, shutdown required.</a:t>
            </a:r>
            <a:endParaRPr lang="en-US" sz="3200" dirty="0">
              <a:latin typeface="Calibri" panose="020F0502020204030204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252856056"/>
              </p:ext>
            </p:extLst>
          </p:nvPr>
        </p:nvGraphicFramePr>
        <p:xfrm>
          <a:off x="558494" y="1447800"/>
          <a:ext cx="8108123" cy="531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42451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58165248"/>
              </p:ext>
            </p:extLst>
          </p:nvPr>
        </p:nvGraphicFramePr>
        <p:xfrm>
          <a:off x="381000" y="685800"/>
          <a:ext cx="82296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626456"/>
              </p:ext>
            </p:extLst>
          </p:nvPr>
        </p:nvGraphicFramePr>
        <p:xfrm>
          <a:off x="533400" y="1600200"/>
          <a:ext cx="8001000" cy="46482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3298">
                <a:tc>
                  <a:txBody>
                    <a:bodyPr/>
                    <a:lstStyle/>
                    <a:p>
                      <a:pPr algn="l"/>
                      <a:endParaRPr lang="en-US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latin typeface="Calibri" pitchFamily="34" charset="0"/>
                          <a:cs typeface="Calibri" pitchFamily="34" charset="0"/>
                        </a:rPr>
                        <a:t>Item</a:t>
                      </a:r>
                      <a:endParaRPr lang="en-US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Calibri" pitchFamily="34" charset="0"/>
                          <a:cs typeface="Calibri" pitchFamily="34" charset="0"/>
                        </a:rPr>
                        <a:t>Quantity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298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alibri" pitchFamily="34" charset="0"/>
                          <a:cs typeface="Calibri" pitchFamily="34" charset="0"/>
                        </a:rPr>
                        <a:t>Plough feeders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alibri" pitchFamily="34" charset="0"/>
                          <a:cs typeface="Calibri" pitchFamily="34" charset="0"/>
                        </a:rPr>
                        <a:t>4 nos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428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alibri" pitchFamily="34" charset="0"/>
                          <a:cs typeface="Calibri" pitchFamily="34" charset="0"/>
                        </a:rPr>
                        <a:t>Belt  1400 mm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alibri" pitchFamily="34" charset="0"/>
                          <a:cs typeface="Calibri" pitchFamily="34" charset="0"/>
                        </a:rPr>
                        <a:t>1200 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428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alibri" pitchFamily="34" charset="0"/>
                          <a:cs typeface="Calibri" pitchFamily="34" charset="0"/>
                        </a:rPr>
                        <a:t>Belt  1800 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alibri" pitchFamily="34" charset="0"/>
                          <a:cs typeface="Calibri" pitchFamily="34" charset="0"/>
                        </a:rPr>
                        <a:t>1600 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428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alibri" pitchFamily="34" charset="0"/>
                          <a:cs typeface="Calibri" pitchFamily="34" charset="0"/>
                        </a:rPr>
                        <a:t>Eccentric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alibri" pitchFamily="34" charset="0"/>
                          <a:cs typeface="Calibri" pitchFamily="34" charset="0"/>
                        </a:rPr>
                        <a:t>2 nos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428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alibri" pitchFamily="34" charset="0"/>
                          <a:cs typeface="Calibri" pitchFamily="34" charset="0"/>
                        </a:rPr>
                        <a:t>Lower Concave liner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alibri" pitchFamily="34" charset="0"/>
                          <a:cs typeface="Calibri" pitchFamily="34" charset="0"/>
                        </a:rPr>
                        <a:t>2 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298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alibri" pitchFamily="34" charset="0"/>
                          <a:cs typeface="Calibri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alibri" pitchFamily="34" charset="0"/>
                          <a:cs typeface="Calibri" pitchFamily="34" charset="0"/>
                        </a:rPr>
                        <a:t>Return Rollers for</a:t>
                      </a:r>
                      <a:r>
                        <a:rPr lang="en-US" sz="2000" b="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000" b="0" dirty="0">
                          <a:latin typeface="Calibri" pitchFamily="34" charset="0"/>
                          <a:cs typeface="Calibri" pitchFamily="34" charset="0"/>
                        </a:rPr>
                        <a:t>1400mm belt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alibri" pitchFamily="34" charset="0"/>
                          <a:cs typeface="Calibri" pitchFamily="34" charset="0"/>
                        </a:rPr>
                        <a:t>600 nos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3298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alibri" pitchFamily="34" charset="0"/>
                          <a:cs typeface="Calibri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alibri" pitchFamily="34" charset="0"/>
                          <a:cs typeface="Calibri" pitchFamily="34" charset="0"/>
                        </a:rPr>
                        <a:t>Head Shaft Liner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alibri" pitchFamily="34" charset="0"/>
                          <a:cs typeface="Calibri" pitchFamily="34" charset="0"/>
                        </a:rPr>
                        <a:t>1 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3298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alibri" pitchFamily="34" charset="0"/>
                          <a:cs typeface="Calibri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alibri" pitchFamily="34" charset="0"/>
                          <a:cs typeface="Calibri" pitchFamily="34" charset="0"/>
                        </a:rPr>
                        <a:t>SS plate,</a:t>
                      </a:r>
                      <a:r>
                        <a:rPr lang="en-US" sz="2000" b="0" baseline="0" dirty="0">
                          <a:latin typeface="Calibri" pitchFamily="34" charset="0"/>
                          <a:cs typeface="Calibri" pitchFamily="34" charset="0"/>
                        </a:rPr>
                        <a:t> 10mm </a:t>
                      </a:r>
                      <a:endParaRPr lang="en-US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alibri" pitchFamily="34" charset="0"/>
                          <a:cs typeface="Calibri" pitchFamily="34" charset="0"/>
                        </a:rPr>
                        <a:t>10 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2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759481"/>
              </p:ext>
            </p:extLst>
          </p:nvPr>
        </p:nvGraphicFramePr>
        <p:xfrm>
          <a:off x="609600" y="914400"/>
          <a:ext cx="8229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041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247365"/>
              </p:ext>
            </p:extLst>
          </p:nvPr>
        </p:nvGraphicFramePr>
        <p:xfrm>
          <a:off x="609600" y="2133600"/>
          <a:ext cx="79248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196944916"/>
              </p:ext>
            </p:extLst>
          </p:nvPr>
        </p:nvGraphicFramePr>
        <p:xfrm>
          <a:off x="609600" y="609600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5800" y="6139934"/>
            <a:ext cx="544251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Note: Dispatch for the year 2018-19 is up to Feb-19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318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48533"/>
              </p:ext>
            </p:extLst>
          </p:nvPr>
        </p:nvGraphicFramePr>
        <p:xfrm>
          <a:off x="457200" y="2133600"/>
          <a:ext cx="8229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4890413"/>
              </p:ext>
            </p:extLst>
          </p:nvPr>
        </p:nvGraphicFramePr>
        <p:xfrm>
          <a:off x="685800" y="1676400"/>
          <a:ext cx="7696199" cy="3917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2964953"/>
              </p:ext>
            </p:extLst>
          </p:nvPr>
        </p:nvGraphicFramePr>
        <p:xfrm>
          <a:off x="381000" y="1524000"/>
          <a:ext cx="84582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41494951"/>
              </p:ext>
            </p:extLst>
          </p:nvPr>
        </p:nvGraphicFramePr>
        <p:xfrm>
          <a:off x="457200" y="533400"/>
          <a:ext cx="8229600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142869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95507905"/>
              </p:ext>
            </p:extLst>
          </p:nvPr>
        </p:nvGraphicFramePr>
        <p:xfrm>
          <a:off x="457200" y="533400"/>
          <a:ext cx="8229600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1641162"/>
              </p:ext>
            </p:extLst>
          </p:nvPr>
        </p:nvGraphicFramePr>
        <p:xfrm>
          <a:off x="533400" y="1371600"/>
          <a:ext cx="8099453" cy="4497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44137" y="533400"/>
            <a:ext cx="8229599" cy="685800"/>
            <a:chOff x="0" y="367"/>
            <a:chExt cx="8229599" cy="837464"/>
          </a:xfrm>
          <a:solidFill>
            <a:schemeClr val="tx1"/>
          </a:solidFill>
        </p:grpSpPr>
        <p:sp>
          <p:nvSpPr>
            <p:cNvPr id="6" name="Rounded Rectangle 5"/>
            <p:cNvSpPr/>
            <p:nvPr/>
          </p:nvSpPr>
          <p:spPr>
            <a:xfrm>
              <a:off x="0" y="367"/>
              <a:ext cx="8229599" cy="83746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40882" y="41249"/>
              <a:ext cx="8147835" cy="75570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b="0" kern="1200" baseline="0" dirty="0">
                  <a:latin typeface="Cambria" panose="02040503050406030204" pitchFamily="18" charset="0"/>
                </a:rPr>
                <a:t>Capacity Utilization</a:t>
              </a:r>
              <a:endParaRPr lang="en-US" sz="4000" b="0" kern="1200"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85019" y="6165334"/>
            <a:ext cx="835356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Capacity utilization on Jan &amp; Feb is below 100% due to less availability of rakes.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6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22246" y="838201"/>
            <a:ext cx="7735953" cy="609600"/>
            <a:chOff x="228599" y="742"/>
            <a:chExt cx="7924800" cy="761257"/>
          </a:xfrm>
        </p:grpSpPr>
        <p:sp>
          <p:nvSpPr>
            <p:cNvPr id="4" name="Rounded Rectangle 3"/>
            <p:cNvSpPr/>
            <p:nvPr/>
          </p:nvSpPr>
          <p:spPr>
            <a:xfrm>
              <a:off x="228599" y="742"/>
              <a:ext cx="7924800" cy="76125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sp>
        <p:sp>
          <p:nvSpPr>
            <p:cNvPr id="5" name="Rounded Rectangle 4"/>
            <p:cNvSpPr/>
            <p:nvPr/>
          </p:nvSpPr>
          <p:spPr>
            <a:xfrm>
              <a:off x="265761" y="37904"/>
              <a:ext cx="7850476" cy="6869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106680" tIns="53340" rIns="106680" bIns="53340" numCol="1" spcCol="1270" anchor="ctr" anchorCtr="0">
              <a:noAutofit/>
            </a:bodyPr>
            <a:lstStyle/>
            <a:p>
              <a:pPr lvl="0" algn="ctr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dirty="0"/>
                <a:t>Parts of CHP</a:t>
              </a:r>
              <a:r>
                <a:rPr lang="en-US" sz="2800" b="1" kern="1200" dirty="0"/>
                <a:t>.</a:t>
              </a:r>
              <a:endParaRPr lang="en-US" sz="2800" kern="1200" dirty="0"/>
            </a:p>
          </p:txBody>
        </p:sp>
      </p:grp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88685307"/>
              </p:ext>
            </p:extLst>
          </p:nvPr>
        </p:nvGraphicFramePr>
        <p:xfrm>
          <a:off x="733132" y="2057400"/>
          <a:ext cx="768879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381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47102125"/>
              </p:ext>
            </p:extLst>
          </p:nvPr>
        </p:nvGraphicFramePr>
        <p:xfrm>
          <a:off x="457200" y="152400"/>
          <a:ext cx="8229600" cy="53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446087"/>
              </p:ext>
            </p:extLst>
          </p:nvPr>
        </p:nvGraphicFramePr>
        <p:xfrm>
          <a:off x="457200" y="838200"/>
          <a:ext cx="8232775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Worksheet" r:id="rId8" imgW="6858118" imgH="3838455" progId="Excel.Sheet.12">
                  <p:embed/>
                </p:oleObj>
              </mc:Choice>
              <mc:Fallback>
                <p:oleObj name="Worksheet" r:id="rId8" imgW="6858118" imgH="383845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7200" y="838200"/>
                        <a:ext cx="8232775" cy="487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151104"/>
              </p:ext>
            </p:extLst>
          </p:nvPr>
        </p:nvGraphicFramePr>
        <p:xfrm>
          <a:off x="1600200" y="5867400"/>
          <a:ext cx="6477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 Health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 due on time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Immediate Action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1797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Calibri" pitchFamily="34" charset="0"/>
                <a:cs typeface="Calibri" pitchFamily="34" charset="0"/>
              </a:rPr>
              <a:t>Immediate Actions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1400mm conveyor belt return rollers are not available. Help from HQ is required.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b="1" u="sng" dirty="0">
                <a:latin typeface="Calibri" pitchFamily="34" charset="0"/>
                <a:cs typeface="Calibri" pitchFamily="34" charset="0"/>
              </a:rPr>
              <a:t>Action due on time.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Requirement for eccentric for crusher no 1 and 3 has been raised in MB:18-19. Yet to be finalized.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Proposal for replacement of deck sheets has been initiated. Yet to be finalized. 3.15mm MS plate (40Te) is required from HQ.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Indent has been initiated for procurement of spares of apron feeder. It is in the finalization stage. </a:t>
            </a:r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Actions for Crushing section.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781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99998072"/>
              </p:ext>
            </p:extLst>
          </p:nvPr>
        </p:nvGraphicFramePr>
        <p:xfrm>
          <a:off x="457200" y="304800"/>
          <a:ext cx="8229600" cy="53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003749"/>
              </p:ext>
            </p:extLst>
          </p:nvPr>
        </p:nvGraphicFramePr>
        <p:xfrm>
          <a:off x="457200" y="914400"/>
          <a:ext cx="8229600" cy="506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Worksheet" r:id="rId8" imgW="4810076" imgH="2714722" progId="Excel.Sheet.12">
                  <p:embed/>
                </p:oleObj>
              </mc:Choice>
              <mc:Fallback>
                <p:oleObj name="Worksheet" r:id="rId8" imgW="4810076" imgH="271472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7200" y="914400"/>
                        <a:ext cx="8229600" cy="506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793162"/>
              </p:ext>
            </p:extLst>
          </p:nvPr>
        </p:nvGraphicFramePr>
        <p:xfrm>
          <a:off x="381000" y="6019800"/>
          <a:ext cx="6477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 Health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 due on time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Immediate Action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851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2256</TotalTime>
  <Words>765</Words>
  <Application>Microsoft Office PowerPoint</Application>
  <PresentationFormat>On-screen Show (4:3)</PresentationFormat>
  <Paragraphs>197</Paragraphs>
  <Slides>19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</vt:lpstr>
      <vt:lpstr>Wingdings</vt:lpstr>
      <vt:lpstr>Clarity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Actions for Crushing section.</vt:lpstr>
      <vt:lpstr>PowerPoint Presentation</vt:lpstr>
      <vt:lpstr>Actions for Reclaim section.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CHP DUDHICHUA</dc:title>
  <dc:creator>RRK</dc:creator>
  <cp:lastModifiedBy>sushant tiwari</cp:lastModifiedBy>
  <cp:revision>290</cp:revision>
  <cp:lastPrinted>2019-03-12T07:44:08Z</cp:lastPrinted>
  <dcterms:created xsi:type="dcterms:W3CDTF">2006-08-16T00:00:00Z</dcterms:created>
  <dcterms:modified xsi:type="dcterms:W3CDTF">2019-07-15T07:15:04Z</dcterms:modified>
</cp:coreProperties>
</file>