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1ef822d98d_0_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31ef822d98d_0_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IN">
                <a:solidFill>
                  <a:srgbClr val="2A2B2C"/>
                </a:solidFill>
                <a:latin typeface="Arial"/>
                <a:ea typeface="Arial"/>
                <a:cs typeface="Arial"/>
                <a:sym typeface="Arial"/>
              </a:rPr>
              <a:t>WBS name: </a:t>
            </a:r>
            <a:r>
              <a:rPr i="1" lang="en-IN">
                <a:solidFill>
                  <a:srgbClr val="2A2B2C"/>
                </a:solidFill>
                <a:latin typeface="Arial"/>
                <a:ea typeface="Arial"/>
                <a:cs typeface="Arial"/>
                <a:sym typeface="Arial"/>
              </a:rPr>
              <a:t>Students analysis project</a:t>
            </a:r>
            <a:endParaRPr b="0" i="0">
              <a:solidFill>
                <a:srgbClr val="2A2B2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IN">
                <a:solidFill>
                  <a:srgbClr val="2A2B2C"/>
                </a:solidFill>
                <a:latin typeface="Arial"/>
                <a:ea typeface="Arial"/>
                <a:cs typeface="Arial"/>
                <a:sym typeface="Arial"/>
              </a:rPr>
              <a:t>Description: </a:t>
            </a:r>
            <a:r>
              <a:rPr i="1" lang="en-IN">
                <a:solidFill>
                  <a:srgbClr val="2A2B2C"/>
                </a:solidFill>
                <a:latin typeface="Arial"/>
                <a:ea typeface="Arial"/>
                <a:cs typeface="Arial"/>
                <a:sym typeface="Arial"/>
              </a:rPr>
              <a:t>comprehensive analysis of student interns to gain insights about the relationship between their academic performance, and future career success.</a:t>
            </a:r>
            <a:r>
              <a:rPr b="0" i="1" lang="en-IN">
                <a:solidFill>
                  <a:srgbClr val="2A2B2C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>
              <a:solidFill>
                <a:srgbClr val="2A2B2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IN">
                <a:solidFill>
                  <a:srgbClr val="2A2B2C"/>
                </a:solidFill>
                <a:latin typeface="Arial"/>
                <a:ea typeface="Arial"/>
                <a:cs typeface="Arial"/>
                <a:sym typeface="Arial"/>
              </a:rPr>
              <a:t>Completion date: </a:t>
            </a:r>
            <a:r>
              <a:rPr i="1" lang="en-IN">
                <a:solidFill>
                  <a:srgbClr val="2A2B2C"/>
                </a:solidFill>
                <a:latin typeface="Arial"/>
                <a:ea typeface="Arial"/>
                <a:cs typeface="Arial"/>
                <a:sym typeface="Arial"/>
              </a:rPr>
              <a:t>05/12/2024</a:t>
            </a:r>
            <a:endParaRPr b="0" i="0">
              <a:solidFill>
                <a:srgbClr val="2A2B2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IN">
                <a:solidFill>
                  <a:srgbClr val="2A2B2C"/>
                </a:solidFill>
                <a:latin typeface="Arial"/>
                <a:ea typeface="Arial"/>
                <a:cs typeface="Arial"/>
                <a:sym typeface="Arial"/>
              </a:rPr>
              <a:t>Cost</a:t>
            </a:r>
            <a:r>
              <a:rPr b="0" i="1" lang="en-IN">
                <a:solidFill>
                  <a:srgbClr val="2A2B2C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i="1" lang="en-IN">
                <a:solidFill>
                  <a:srgbClr val="2A2B2C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>
              <a:solidFill>
                <a:srgbClr val="2A2B2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31ef822d98d_0_7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title"/>
          </p:nvPr>
        </p:nvSpPr>
        <p:spPr>
          <a:xfrm>
            <a:off x="257825" y="849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IN">
                <a:latin typeface="Calibri"/>
                <a:ea typeface="Calibri"/>
                <a:cs typeface="Calibri"/>
                <a:sym typeface="Calibri"/>
              </a:rPr>
              <a:t>WORK BREAKDOWN STRUCTURE – </a:t>
            </a:r>
            <a:br>
              <a:rPr b="1" lang="en-IN">
                <a:latin typeface="Calibri"/>
                <a:ea typeface="Calibri"/>
                <a:cs typeface="Calibri"/>
                <a:sym typeface="Calibri"/>
              </a:rPr>
            </a:br>
            <a:r>
              <a:rPr b="1" lang="en-IN">
                <a:latin typeface="Calibri"/>
                <a:ea typeface="Calibri"/>
                <a:cs typeface="Calibri"/>
                <a:sym typeface="Calibri"/>
              </a:rPr>
              <a:t>IP23 Live Project Deliverables – ‘Data Analytics’</a:t>
            </a:r>
            <a:endParaRPr/>
          </a:p>
        </p:txBody>
      </p:sp>
      <p:pic>
        <p:nvPicPr>
          <p:cNvPr descr="Chart, pie chart&#10;&#10;Description automatically generated" id="90" name="Google Shape;9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73425" y="204940"/>
            <a:ext cx="1218279" cy="9326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" name="Google Shape;91;p13"/>
          <p:cNvGrpSpPr/>
          <p:nvPr/>
        </p:nvGrpSpPr>
        <p:grpSpPr>
          <a:xfrm>
            <a:off x="672174" y="2482214"/>
            <a:ext cx="10834951" cy="2838765"/>
            <a:chOff x="424299" y="1247035"/>
            <a:chExt cx="10834951" cy="2838765"/>
          </a:xfrm>
        </p:grpSpPr>
        <p:sp>
          <p:nvSpPr>
            <p:cNvPr id="92" name="Google Shape;92;p13"/>
            <p:cNvSpPr/>
            <p:nvPr/>
          </p:nvSpPr>
          <p:spPr>
            <a:xfrm>
              <a:off x="10210113" y="2741574"/>
              <a:ext cx="629400" cy="1998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81776"/>
                  </a:lnTo>
                  <a:lnTo>
                    <a:pt x="120000" y="81776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rgbClr val="E97215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93" name="Google Shape;93;p13"/>
            <p:cNvSpPr/>
            <p:nvPr/>
          </p:nvSpPr>
          <p:spPr>
            <a:xfrm>
              <a:off x="9534896" y="3377366"/>
              <a:ext cx="91500" cy="1998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cap="flat" cmpd="sng" w="12700">
              <a:solidFill>
                <a:srgbClr val="666666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94" name="Google Shape;94;p13"/>
            <p:cNvSpPr/>
            <p:nvPr/>
          </p:nvSpPr>
          <p:spPr>
            <a:xfrm>
              <a:off x="9580616" y="2741574"/>
              <a:ext cx="629400" cy="1998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81776"/>
                  </a:lnTo>
                  <a:lnTo>
                    <a:pt x="0" y="81776"/>
                  </a:lnTo>
                  <a:lnTo>
                    <a:pt x="0" y="120000"/>
                  </a:lnTo>
                </a:path>
              </a:pathLst>
            </a:custGeom>
            <a:noFill/>
            <a:ln cap="flat" cmpd="sng" w="12700">
              <a:solidFill>
                <a:srgbClr val="E97215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95" name="Google Shape;95;p13"/>
            <p:cNvSpPr/>
            <p:nvPr/>
          </p:nvSpPr>
          <p:spPr>
            <a:xfrm>
              <a:off x="5803635" y="2105782"/>
              <a:ext cx="4406400" cy="1998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81776"/>
                  </a:lnTo>
                  <a:lnTo>
                    <a:pt x="120000" y="81776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rgbClr val="FFB923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96" name="Google Shape;96;p13"/>
            <p:cNvSpPr/>
            <p:nvPr/>
          </p:nvSpPr>
          <p:spPr>
            <a:xfrm>
              <a:off x="8695567" y="3377366"/>
              <a:ext cx="91500" cy="1998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cap="flat" cmpd="sng" w="12700">
              <a:solidFill>
                <a:srgbClr val="666666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97" name="Google Shape;97;p13"/>
            <p:cNvSpPr/>
            <p:nvPr/>
          </p:nvSpPr>
          <p:spPr>
            <a:xfrm>
              <a:off x="7482293" y="2741574"/>
              <a:ext cx="1259100" cy="1998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81776"/>
                  </a:lnTo>
                  <a:lnTo>
                    <a:pt x="120000" y="81776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rgbClr val="E97215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98" name="Google Shape;98;p13"/>
            <p:cNvSpPr/>
            <p:nvPr/>
          </p:nvSpPr>
          <p:spPr>
            <a:xfrm>
              <a:off x="7482293" y="3377366"/>
              <a:ext cx="419700" cy="1998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81776"/>
                  </a:lnTo>
                  <a:lnTo>
                    <a:pt x="120000" y="81776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rgbClr val="666666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99" name="Google Shape;99;p13"/>
            <p:cNvSpPr/>
            <p:nvPr/>
          </p:nvSpPr>
          <p:spPr>
            <a:xfrm>
              <a:off x="7062629" y="3377366"/>
              <a:ext cx="419700" cy="1998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81776"/>
                  </a:lnTo>
                  <a:lnTo>
                    <a:pt x="0" y="81776"/>
                  </a:lnTo>
                  <a:lnTo>
                    <a:pt x="0" y="120000"/>
                  </a:lnTo>
                </a:path>
              </a:pathLst>
            </a:custGeom>
            <a:noFill/>
            <a:ln cap="flat" cmpd="sng" w="12700">
              <a:solidFill>
                <a:srgbClr val="666666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100" name="Google Shape;100;p13"/>
            <p:cNvSpPr/>
            <p:nvPr/>
          </p:nvSpPr>
          <p:spPr>
            <a:xfrm>
              <a:off x="7436573" y="2741574"/>
              <a:ext cx="91500" cy="1998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cap="flat" cmpd="sng" w="12700">
              <a:solidFill>
                <a:srgbClr val="E97215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101" name="Google Shape;101;p13"/>
            <p:cNvSpPr/>
            <p:nvPr/>
          </p:nvSpPr>
          <p:spPr>
            <a:xfrm>
              <a:off x="6177580" y="3377366"/>
              <a:ext cx="91500" cy="1998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cap="flat" cmpd="sng" w="12700">
              <a:solidFill>
                <a:srgbClr val="666666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102" name="Google Shape;102;p13"/>
            <p:cNvSpPr/>
            <p:nvPr/>
          </p:nvSpPr>
          <p:spPr>
            <a:xfrm>
              <a:off x="6223300" y="2741574"/>
              <a:ext cx="1259100" cy="1998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81776"/>
                  </a:lnTo>
                  <a:lnTo>
                    <a:pt x="0" y="81776"/>
                  </a:lnTo>
                  <a:lnTo>
                    <a:pt x="0" y="120000"/>
                  </a:lnTo>
                </a:path>
              </a:pathLst>
            </a:custGeom>
            <a:noFill/>
            <a:ln cap="flat" cmpd="sng" w="12700">
              <a:solidFill>
                <a:srgbClr val="E97215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103" name="Google Shape;103;p13"/>
            <p:cNvSpPr/>
            <p:nvPr/>
          </p:nvSpPr>
          <p:spPr>
            <a:xfrm>
              <a:off x="5803635" y="2105782"/>
              <a:ext cx="1678800" cy="1998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81776"/>
                  </a:lnTo>
                  <a:lnTo>
                    <a:pt x="120000" y="81776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rgbClr val="FFB923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104" name="Google Shape;104;p13"/>
            <p:cNvSpPr/>
            <p:nvPr/>
          </p:nvSpPr>
          <p:spPr>
            <a:xfrm>
              <a:off x="5338251" y="3377366"/>
              <a:ext cx="91500" cy="1998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cap="flat" cmpd="sng" w="12700">
              <a:solidFill>
                <a:srgbClr val="666666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105" name="Google Shape;105;p13"/>
            <p:cNvSpPr/>
            <p:nvPr/>
          </p:nvSpPr>
          <p:spPr>
            <a:xfrm>
              <a:off x="4124977" y="2741574"/>
              <a:ext cx="1259100" cy="1998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81776"/>
                  </a:lnTo>
                  <a:lnTo>
                    <a:pt x="120000" y="81776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rgbClr val="E97215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106" name="Google Shape;106;p13"/>
            <p:cNvSpPr/>
            <p:nvPr/>
          </p:nvSpPr>
          <p:spPr>
            <a:xfrm>
              <a:off x="4124977" y="3377366"/>
              <a:ext cx="419700" cy="1998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81776"/>
                  </a:lnTo>
                  <a:lnTo>
                    <a:pt x="120000" y="81776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rgbClr val="666666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107" name="Google Shape;107;p13"/>
            <p:cNvSpPr/>
            <p:nvPr/>
          </p:nvSpPr>
          <p:spPr>
            <a:xfrm>
              <a:off x="3705313" y="3377366"/>
              <a:ext cx="419700" cy="1998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81776"/>
                  </a:lnTo>
                  <a:lnTo>
                    <a:pt x="0" y="81776"/>
                  </a:lnTo>
                  <a:lnTo>
                    <a:pt x="0" y="120000"/>
                  </a:lnTo>
                </a:path>
              </a:pathLst>
            </a:custGeom>
            <a:noFill/>
            <a:ln cap="flat" cmpd="sng" w="12700">
              <a:solidFill>
                <a:srgbClr val="666666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108" name="Google Shape;108;p13"/>
            <p:cNvSpPr/>
            <p:nvPr/>
          </p:nvSpPr>
          <p:spPr>
            <a:xfrm>
              <a:off x="4079257" y="2741574"/>
              <a:ext cx="91500" cy="1998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cap="flat" cmpd="sng" w="12700">
              <a:solidFill>
                <a:srgbClr val="E97215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109" name="Google Shape;109;p13"/>
            <p:cNvSpPr/>
            <p:nvPr/>
          </p:nvSpPr>
          <p:spPr>
            <a:xfrm>
              <a:off x="2820264" y="3377366"/>
              <a:ext cx="91500" cy="1998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cap="flat" cmpd="sng" w="12700">
              <a:solidFill>
                <a:srgbClr val="666666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110" name="Google Shape;110;p13"/>
            <p:cNvSpPr/>
            <p:nvPr/>
          </p:nvSpPr>
          <p:spPr>
            <a:xfrm>
              <a:off x="2865984" y="2741574"/>
              <a:ext cx="1259100" cy="1998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81776"/>
                  </a:lnTo>
                  <a:lnTo>
                    <a:pt x="0" y="81776"/>
                  </a:lnTo>
                  <a:lnTo>
                    <a:pt x="0" y="120000"/>
                  </a:lnTo>
                </a:path>
              </a:pathLst>
            </a:custGeom>
            <a:noFill/>
            <a:ln cap="flat" cmpd="sng" w="12700">
              <a:solidFill>
                <a:srgbClr val="E97215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111" name="Google Shape;111;p13"/>
            <p:cNvSpPr/>
            <p:nvPr/>
          </p:nvSpPr>
          <p:spPr>
            <a:xfrm>
              <a:off x="4124977" y="2105782"/>
              <a:ext cx="1678800" cy="1998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81776"/>
                  </a:lnTo>
                  <a:lnTo>
                    <a:pt x="0" y="81776"/>
                  </a:lnTo>
                  <a:lnTo>
                    <a:pt x="0" y="120000"/>
                  </a:lnTo>
                </a:path>
              </a:pathLst>
            </a:custGeom>
            <a:noFill/>
            <a:ln cap="flat" cmpd="sng" w="12700">
              <a:solidFill>
                <a:srgbClr val="FFB923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112" name="Google Shape;112;p13"/>
            <p:cNvSpPr/>
            <p:nvPr/>
          </p:nvSpPr>
          <p:spPr>
            <a:xfrm>
              <a:off x="1980935" y="3377366"/>
              <a:ext cx="91500" cy="1998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cap="flat" cmpd="sng" w="12700">
              <a:solidFill>
                <a:srgbClr val="666666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113" name="Google Shape;113;p13"/>
            <p:cNvSpPr/>
            <p:nvPr/>
          </p:nvSpPr>
          <p:spPr>
            <a:xfrm>
              <a:off x="1397158" y="2741574"/>
              <a:ext cx="629400" cy="1998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81776"/>
                  </a:lnTo>
                  <a:lnTo>
                    <a:pt x="120000" y="81776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rgbClr val="E97215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114" name="Google Shape;114;p13"/>
            <p:cNvSpPr/>
            <p:nvPr/>
          </p:nvSpPr>
          <p:spPr>
            <a:xfrm>
              <a:off x="767661" y="2741574"/>
              <a:ext cx="629400" cy="1998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81776"/>
                  </a:lnTo>
                  <a:lnTo>
                    <a:pt x="0" y="81776"/>
                  </a:lnTo>
                  <a:lnTo>
                    <a:pt x="0" y="120000"/>
                  </a:lnTo>
                </a:path>
              </a:pathLst>
            </a:custGeom>
            <a:noFill/>
            <a:ln cap="flat" cmpd="sng" w="12700">
              <a:solidFill>
                <a:srgbClr val="E97215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115" name="Google Shape;115;p13"/>
            <p:cNvSpPr/>
            <p:nvPr/>
          </p:nvSpPr>
          <p:spPr>
            <a:xfrm>
              <a:off x="1397158" y="2105782"/>
              <a:ext cx="4406400" cy="1998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81776"/>
                  </a:lnTo>
                  <a:lnTo>
                    <a:pt x="0" y="81776"/>
                  </a:lnTo>
                  <a:lnTo>
                    <a:pt x="0" y="120000"/>
                  </a:lnTo>
                </a:path>
              </a:pathLst>
            </a:custGeom>
            <a:noFill/>
            <a:ln cap="flat" cmpd="sng" w="12700">
              <a:solidFill>
                <a:srgbClr val="FFB923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116" name="Google Shape;116;p13"/>
            <p:cNvSpPr/>
            <p:nvPr/>
          </p:nvSpPr>
          <p:spPr>
            <a:xfrm>
              <a:off x="4732514" y="1247035"/>
              <a:ext cx="2142300" cy="858600"/>
            </a:xfrm>
            <a:prstGeom prst="roundRect">
              <a:avLst>
                <a:gd fmla="val 10000" name="adj"/>
              </a:avLst>
            </a:prstGeom>
            <a:solidFill>
              <a:srgbClr val="273755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4808817" y="1319522"/>
              <a:ext cx="2142300" cy="858600"/>
            </a:xfrm>
            <a:prstGeom prst="roundRect">
              <a:avLst>
                <a:gd fmla="val 10000" name="adj"/>
              </a:avLst>
            </a:prstGeom>
            <a:solidFill>
              <a:srgbClr val="FFFFFF">
                <a:alpha val="89800"/>
              </a:srgbClr>
            </a:solidFill>
            <a:ln cap="flat" cmpd="sng" w="12700">
              <a:solidFill>
                <a:srgbClr val="27375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3"/>
            <p:cNvSpPr txBox="1"/>
            <p:nvPr/>
          </p:nvSpPr>
          <p:spPr>
            <a:xfrm>
              <a:off x="4833969" y="1344674"/>
              <a:ext cx="2091900" cy="80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IN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Student Intern Analysis Project</a:t>
              </a:r>
              <a:endParaRPr b="1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1053802" y="2305496"/>
              <a:ext cx="1218300" cy="436200"/>
            </a:xfrm>
            <a:prstGeom prst="roundRect">
              <a:avLst>
                <a:gd fmla="val 10000" name="adj"/>
              </a:avLst>
            </a:prstGeom>
            <a:solidFill>
              <a:srgbClr val="FFB923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1130100" y="2377996"/>
              <a:ext cx="1007400" cy="436200"/>
            </a:xfrm>
            <a:prstGeom prst="roundRect">
              <a:avLst>
                <a:gd fmla="val 10000" name="adj"/>
              </a:avLst>
            </a:prstGeom>
            <a:solidFill>
              <a:srgbClr val="FFFFFF">
                <a:alpha val="89800"/>
              </a:srgbClr>
            </a:solidFill>
            <a:ln cap="flat" cmpd="sng" w="12700">
              <a:solidFill>
                <a:srgbClr val="FFB92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3"/>
            <p:cNvSpPr txBox="1"/>
            <p:nvPr/>
          </p:nvSpPr>
          <p:spPr>
            <a:xfrm>
              <a:off x="1062750" y="2473721"/>
              <a:ext cx="1142100" cy="24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alibri"/>
                <a:buNone/>
              </a:pPr>
              <a:r>
                <a:rPr b="0" i="0" lang="en-IN" sz="13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INITIATION</a:t>
              </a:r>
              <a:endParaRPr b="1" i="0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424299" y="2941296"/>
              <a:ext cx="686700" cy="436200"/>
            </a:xfrm>
            <a:prstGeom prst="roundRect">
              <a:avLst>
                <a:gd fmla="val 10000" name="adj"/>
              </a:avLst>
            </a:prstGeom>
            <a:solidFill>
              <a:srgbClr val="E97215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500602" y="3013784"/>
              <a:ext cx="686700" cy="436200"/>
            </a:xfrm>
            <a:prstGeom prst="roundRect">
              <a:avLst>
                <a:gd fmla="val 10000" name="adj"/>
              </a:avLst>
            </a:prstGeom>
            <a:solidFill>
              <a:srgbClr val="FFFFFF">
                <a:alpha val="89800"/>
              </a:srgbClr>
            </a:solidFill>
            <a:ln cap="flat" cmpd="sng" w="12700">
              <a:solidFill>
                <a:srgbClr val="E9721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3"/>
            <p:cNvSpPr txBox="1"/>
            <p:nvPr/>
          </p:nvSpPr>
          <p:spPr>
            <a:xfrm>
              <a:off x="513374" y="3026556"/>
              <a:ext cx="661200" cy="4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Calibri"/>
                <a:buNone/>
              </a:pPr>
              <a:r>
                <a:rPr lang="en-IN" sz="900">
                  <a:latin typeface="Calibri"/>
                  <a:ea typeface="Calibri"/>
                  <a:cs typeface="Calibri"/>
                  <a:sym typeface="Calibri"/>
                </a:rPr>
                <a:t>Project Charter</a:t>
              </a:r>
              <a:endParaRPr sz="1800"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557085" y="3577088"/>
              <a:ext cx="686700" cy="436200"/>
            </a:xfrm>
            <a:prstGeom prst="roundRect">
              <a:avLst>
                <a:gd fmla="val 10000" name="adj"/>
              </a:avLst>
            </a:prstGeom>
            <a:solidFill>
              <a:srgbClr val="666666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595287" y="3649600"/>
              <a:ext cx="686700" cy="436200"/>
            </a:xfrm>
            <a:prstGeom prst="roundRect">
              <a:avLst>
                <a:gd fmla="val 10000" name="adj"/>
              </a:avLst>
            </a:prstGeom>
            <a:solidFill>
              <a:srgbClr val="FFFFFF">
                <a:alpha val="89800"/>
              </a:srgbClr>
            </a:solidFill>
            <a:ln cap="flat" cmpd="sng" w="12700">
              <a:solidFill>
                <a:srgbClr val="6666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3"/>
            <p:cNvSpPr txBox="1"/>
            <p:nvPr/>
          </p:nvSpPr>
          <p:spPr>
            <a:xfrm>
              <a:off x="652559" y="3649597"/>
              <a:ext cx="661200" cy="4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Calibri"/>
                <a:buNone/>
              </a:pPr>
              <a:r>
                <a:rPr b="0" i="0" lang="en-IN" sz="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Define project scope, objectives, and stakeholders.</a:t>
              </a:r>
              <a:endParaRPr sz="1500"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1683293" y="2941296"/>
              <a:ext cx="686700" cy="436200"/>
            </a:xfrm>
            <a:prstGeom prst="roundRect">
              <a:avLst>
                <a:gd fmla="val 10000" name="adj"/>
              </a:avLst>
            </a:prstGeom>
            <a:solidFill>
              <a:srgbClr val="E97215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1759595" y="3013784"/>
              <a:ext cx="686700" cy="436200"/>
            </a:xfrm>
            <a:prstGeom prst="roundRect">
              <a:avLst>
                <a:gd fmla="val 10000" name="adj"/>
              </a:avLst>
            </a:prstGeom>
            <a:solidFill>
              <a:srgbClr val="FFFFFF">
                <a:alpha val="89800"/>
              </a:srgbClr>
            </a:solidFill>
            <a:ln cap="flat" cmpd="sng" w="12700">
              <a:solidFill>
                <a:srgbClr val="E9721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3"/>
            <p:cNvSpPr txBox="1"/>
            <p:nvPr/>
          </p:nvSpPr>
          <p:spPr>
            <a:xfrm>
              <a:off x="1772367" y="3026556"/>
              <a:ext cx="661200" cy="4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Calibri"/>
                <a:buNone/>
              </a:pPr>
              <a:r>
                <a:rPr lang="en-IN" sz="800">
                  <a:latin typeface="Calibri"/>
                  <a:ea typeface="Calibri"/>
                  <a:cs typeface="Calibri"/>
                  <a:sym typeface="Calibri"/>
                </a:rPr>
                <a:t>SRS Document</a:t>
              </a:r>
              <a:r>
                <a:rPr lang="en-IN" sz="500"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1683293" y="3577088"/>
              <a:ext cx="686700" cy="436200"/>
            </a:xfrm>
            <a:prstGeom prst="roundRect">
              <a:avLst>
                <a:gd fmla="val 10000" name="adj"/>
              </a:avLst>
            </a:prstGeom>
            <a:solidFill>
              <a:srgbClr val="666666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1759595" y="3649575"/>
              <a:ext cx="686700" cy="436200"/>
            </a:xfrm>
            <a:prstGeom prst="roundRect">
              <a:avLst>
                <a:gd fmla="val 10000" name="adj"/>
              </a:avLst>
            </a:prstGeom>
            <a:solidFill>
              <a:srgbClr val="FFFFFF">
                <a:alpha val="89800"/>
              </a:srgbClr>
            </a:solidFill>
            <a:ln cap="flat" cmpd="sng" w="12700">
              <a:solidFill>
                <a:srgbClr val="6666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3"/>
            <p:cNvSpPr txBox="1"/>
            <p:nvPr/>
          </p:nvSpPr>
          <p:spPr>
            <a:xfrm>
              <a:off x="1772367" y="3662347"/>
              <a:ext cx="661200" cy="4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Calibri"/>
                <a:buNone/>
              </a:pPr>
              <a:r>
                <a:rPr b="0" i="0" lang="en-IN" sz="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Gather</a:t>
              </a:r>
              <a:r>
                <a:rPr lang="en-IN" sz="600"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b="0" i="0" lang="en-IN" sz="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document requirements related to student analysis.</a:t>
              </a:r>
              <a:endParaRPr sz="1500"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3781615" y="2305505"/>
              <a:ext cx="686700" cy="436200"/>
            </a:xfrm>
            <a:prstGeom prst="roundRect">
              <a:avLst>
                <a:gd fmla="val 10000" name="adj"/>
              </a:avLst>
            </a:prstGeom>
            <a:solidFill>
              <a:srgbClr val="FFB923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3857918" y="2377992"/>
              <a:ext cx="686700" cy="436200"/>
            </a:xfrm>
            <a:prstGeom prst="roundRect">
              <a:avLst>
                <a:gd fmla="val 10000" name="adj"/>
              </a:avLst>
            </a:prstGeom>
            <a:solidFill>
              <a:srgbClr val="FFFFFF">
                <a:alpha val="89800"/>
              </a:srgbClr>
            </a:solidFill>
            <a:ln cap="flat" cmpd="sng" w="12700">
              <a:solidFill>
                <a:srgbClr val="FFB92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3"/>
            <p:cNvSpPr txBox="1"/>
            <p:nvPr/>
          </p:nvSpPr>
          <p:spPr>
            <a:xfrm>
              <a:off x="3870690" y="2390764"/>
              <a:ext cx="661200" cy="4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Calibri"/>
                <a:buNone/>
              </a:pPr>
              <a:r>
                <a:rPr b="0" i="0" lang="en-IN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PLANNING</a:t>
              </a:r>
              <a:endParaRPr sz="2000"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2522622" y="2941296"/>
              <a:ext cx="686700" cy="436200"/>
            </a:xfrm>
            <a:prstGeom prst="roundRect">
              <a:avLst>
                <a:gd fmla="val 10000" name="adj"/>
              </a:avLst>
            </a:prstGeom>
            <a:solidFill>
              <a:srgbClr val="E97215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2598924" y="3013784"/>
              <a:ext cx="686700" cy="436200"/>
            </a:xfrm>
            <a:prstGeom prst="roundRect">
              <a:avLst>
                <a:gd fmla="val 10000" name="adj"/>
              </a:avLst>
            </a:prstGeom>
            <a:solidFill>
              <a:srgbClr val="FFFFFF">
                <a:alpha val="89800"/>
              </a:srgbClr>
            </a:solidFill>
            <a:ln cap="flat" cmpd="sng" w="12700">
              <a:solidFill>
                <a:srgbClr val="E9721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3"/>
            <p:cNvSpPr txBox="1"/>
            <p:nvPr/>
          </p:nvSpPr>
          <p:spPr>
            <a:xfrm>
              <a:off x="2611696" y="3026556"/>
              <a:ext cx="661200" cy="4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Calibri"/>
                <a:buNone/>
              </a:pPr>
              <a:r>
                <a:rPr b="0" i="0" lang="en-IN" sz="9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WBS</a:t>
              </a:r>
              <a:r>
                <a:rPr b="0" i="0" lang="en-IN" sz="5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:</a:t>
              </a: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2522622" y="3577088"/>
              <a:ext cx="686700" cy="436200"/>
            </a:xfrm>
            <a:prstGeom prst="roundRect">
              <a:avLst>
                <a:gd fmla="val 10000" name="adj"/>
              </a:avLst>
            </a:prstGeom>
            <a:solidFill>
              <a:srgbClr val="666666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2598924" y="3649575"/>
              <a:ext cx="686700" cy="436200"/>
            </a:xfrm>
            <a:prstGeom prst="roundRect">
              <a:avLst>
                <a:gd fmla="val 10000" name="adj"/>
              </a:avLst>
            </a:prstGeom>
            <a:solidFill>
              <a:srgbClr val="FFFFFF">
                <a:alpha val="89800"/>
              </a:srgbClr>
            </a:solidFill>
            <a:ln cap="flat" cmpd="sng" w="12700">
              <a:solidFill>
                <a:srgbClr val="6666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3"/>
            <p:cNvSpPr txBox="1"/>
            <p:nvPr/>
          </p:nvSpPr>
          <p:spPr>
            <a:xfrm>
              <a:off x="2611696" y="3662347"/>
              <a:ext cx="661200" cy="4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Calibri"/>
                <a:buNone/>
              </a:pPr>
              <a:r>
                <a:rPr b="0" i="0" lang="en-IN" sz="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Break down analysis tasks into components.</a:t>
              </a:r>
              <a:endParaRPr sz="1500"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3781615" y="2941296"/>
              <a:ext cx="686700" cy="436200"/>
            </a:xfrm>
            <a:prstGeom prst="roundRect">
              <a:avLst>
                <a:gd fmla="val 10000" name="adj"/>
              </a:avLst>
            </a:prstGeom>
            <a:solidFill>
              <a:srgbClr val="E97215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3857918" y="3013784"/>
              <a:ext cx="686700" cy="436200"/>
            </a:xfrm>
            <a:prstGeom prst="roundRect">
              <a:avLst>
                <a:gd fmla="val 10000" name="adj"/>
              </a:avLst>
            </a:prstGeom>
            <a:solidFill>
              <a:srgbClr val="FFFFFF">
                <a:alpha val="89800"/>
              </a:srgbClr>
            </a:solidFill>
            <a:ln cap="flat" cmpd="sng" w="12700">
              <a:solidFill>
                <a:srgbClr val="E9721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3"/>
            <p:cNvSpPr txBox="1"/>
            <p:nvPr/>
          </p:nvSpPr>
          <p:spPr>
            <a:xfrm>
              <a:off x="3870690" y="3026556"/>
              <a:ext cx="661200" cy="4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Calibri"/>
                <a:buNone/>
              </a:pPr>
              <a:r>
                <a:rPr b="0" i="0" lang="en-IN" sz="9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Project Schedule</a:t>
              </a:r>
              <a:endParaRPr sz="1800"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3361951" y="3577088"/>
              <a:ext cx="686700" cy="436200"/>
            </a:xfrm>
            <a:prstGeom prst="roundRect">
              <a:avLst>
                <a:gd fmla="val 10000" name="adj"/>
              </a:avLst>
            </a:prstGeom>
            <a:solidFill>
              <a:srgbClr val="666666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3438253" y="3649575"/>
              <a:ext cx="686700" cy="436200"/>
            </a:xfrm>
            <a:prstGeom prst="roundRect">
              <a:avLst>
                <a:gd fmla="val 10000" name="adj"/>
              </a:avLst>
            </a:prstGeom>
            <a:solidFill>
              <a:srgbClr val="FFFFFF">
                <a:alpha val="89800"/>
              </a:srgbClr>
            </a:solidFill>
            <a:ln cap="flat" cmpd="sng" w="12700">
              <a:solidFill>
                <a:srgbClr val="6666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3"/>
            <p:cNvSpPr txBox="1"/>
            <p:nvPr/>
          </p:nvSpPr>
          <p:spPr>
            <a:xfrm>
              <a:off x="3451025" y="3662347"/>
              <a:ext cx="661200" cy="4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Calibri"/>
                <a:buNone/>
              </a:pPr>
              <a:r>
                <a:rPr b="0" i="0" lang="en-IN" sz="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Sequence activities and assign resources.</a:t>
              </a:r>
              <a:endParaRPr sz="1500"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4201280" y="3577088"/>
              <a:ext cx="686700" cy="436200"/>
            </a:xfrm>
            <a:prstGeom prst="roundRect">
              <a:avLst>
                <a:gd fmla="val 10000" name="adj"/>
              </a:avLst>
            </a:prstGeom>
            <a:solidFill>
              <a:srgbClr val="666666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4277582" y="3649575"/>
              <a:ext cx="686700" cy="436200"/>
            </a:xfrm>
            <a:prstGeom prst="roundRect">
              <a:avLst>
                <a:gd fmla="val 10000" name="adj"/>
              </a:avLst>
            </a:prstGeom>
            <a:solidFill>
              <a:srgbClr val="FFFFFF">
                <a:alpha val="89800"/>
              </a:srgbClr>
            </a:solidFill>
            <a:ln cap="flat" cmpd="sng" w="12700">
              <a:solidFill>
                <a:srgbClr val="6666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3"/>
            <p:cNvSpPr txBox="1"/>
            <p:nvPr/>
          </p:nvSpPr>
          <p:spPr>
            <a:xfrm>
              <a:off x="4290354" y="3662347"/>
              <a:ext cx="661200" cy="4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Calibri"/>
                <a:buNone/>
              </a:pPr>
              <a:r>
                <a:rPr b="0" i="0" lang="en-IN" sz="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Determine milestones and deadlines.</a:t>
              </a:r>
              <a:endParaRPr sz="1500"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5040609" y="2941296"/>
              <a:ext cx="686700" cy="436200"/>
            </a:xfrm>
            <a:prstGeom prst="roundRect">
              <a:avLst>
                <a:gd fmla="val 10000" name="adj"/>
              </a:avLst>
            </a:prstGeom>
            <a:solidFill>
              <a:srgbClr val="E97215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5116911" y="3013784"/>
              <a:ext cx="686700" cy="436200"/>
            </a:xfrm>
            <a:prstGeom prst="roundRect">
              <a:avLst>
                <a:gd fmla="val 10000" name="adj"/>
              </a:avLst>
            </a:prstGeom>
            <a:solidFill>
              <a:srgbClr val="FFFFFF">
                <a:alpha val="89800"/>
              </a:srgbClr>
            </a:solidFill>
            <a:ln cap="flat" cmpd="sng" w="12700">
              <a:solidFill>
                <a:srgbClr val="E9721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3"/>
            <p:cNvSpPr txBox="1"/>
            <p:nvPr/>
          </p:nvSpPr>
          <p:spPr>
            <a:xfrm>
              <a:off x="5129683" y="3026556"/>
              <a:ext cx="661200" cy="4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Calibri"/>
                <a:buNone/>
              </a:pPr>
              <a:r>
                <a:rPr b="0" i="0" lang="en-IN" sz="9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RAID Log</a:t>
              </a:r>
              <a:r>
                <a:rPr b="0" i="0" lang="en-IN" sz="5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5040609" y="3577088"/>
              <a:ext cx="686700" cy="436200"/>
            </a:xfrm>
            <a:prstGeom prst="roundRect">
              <a:avLst>
                <a:gd fmla="val 10000" name="adj"/>
              </a:avLst>
            </a:prstGeom>
            <a:solidFill>
              <a:srgbClr val="666666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5116911" y="3649575"/>
              <a:ext cx="686700" cy="436200"/>
            </a:xfrm>
            <a:prstGeom prst="roundRect">
              <a:avLst>
                <a:gd fmla="val 10000" name="adj"/>
              </a:avLst>
            </a:prstGeom>
            <a:solidFill>
              <a:srgbClr val="FFFFFF">
                <a:alpha val="89800"/>
              </a:srgbClr>
            </a:solidFill>
            <a:ln cap="flat" cmpd="sng" w="12700">
              <a:solidFill>
                <a:srgbClr val="6666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3"/>
            <p:cNvSpPr txBox="1"/>
            <p:nvPr/>
          </p:nvSpPr>
          <p:spPr>
            <a:xfrm>
              <a:off x="5129683" y="3662347"/>
              <a:ext cx="661200" cy="4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Calibri"/>
                <a:buNone/>
              </a:pPr>
              <a:r>
                <a:rPr b="0" i="0" lang="en-IN" sz="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Identify risks, assumptions, issues, and dependencies</a:t>
              </a:r>
              <a:r>
                <a:rPr b="0" i="0" lang="en-IN" sz="5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7138931" y="2305505"/>
              <a:ext cx="686700" cy="436200"/>
            </a:xfrm>
            <a:prstGeom prst="roundRect">
              <a:avLst>
                <a:gd fmla="val 10000" name="adj"/>
              </a:avLst>
            </a:prstGeom>
            <a:solidFill>
              <a:srgbClr val="FFB923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7215234" y="2377992"/>
              <a:ext cx="686700" cy="436200"/>
            </a:xfrm>
            <a:prstGeom prst="roundRect">
              <a:avLst>
                <a:gd fmla="val 10000" name="adj"/>
              </a:avLst>
            </a:prstGeom>
            <a:solidFill>
              <a:srgbClr val="FFFFFF">
                <a:alpha val="89800"/>
              </a:srgbClr>
            </a:solidFill>
            <a:ln cap="flat" cmpd="sng" w="12700">
              <a:solidFill>
                <a:srgbClr val="FFB92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3"/>
            <p:cNvSpPr txBox="1"/>
            <p:nvPr/>
          </p:nvSpPr>
          <p:spPr>
            <a:xfrm>
              <a:off x="7228006" y="2390764"/>
              <a:ext cx="661200" cy="4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Calibri"/>
                <a:buNone/>
              </a:pPr>
              <a:r>
                <a:rPr lang="en-IN" sz="900">
                  <a:latin typeface="Calibri"/>
                  <a:ea typeface="Calibri"/>
                  <a:cs typeface="Calibri"/>
                  <a:sym typeface="Calibri"/>
                </a:rPr>
                <a:t>Execution &amp; Monitoring</a:t>
              </a:r>
              <a:endParaRPr sz="1800"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5879938" y="2941296"/>
              <a:ext cx="686700" cy="436200"/>
            </a:xfrm>
            <a:prstGeom prst="roundRect">
              <a:avLst>
                <a:gd fmla="val 10000" name="adj"/>
              </a:avLst>
            </a:prstGeom>
            <a:solidFill>
              <a:srgbClr val="E97215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5956240" y="3013784"/>
              <a:ext cx="686700" cy="436200"/>
            </a:xfrm>
            <a:prstGeom prst="roundRect">
              <a:avLst>
                <a:gd fmla="val 10000" name="adj"/>
              </a:avLst>
            </a:prstGeom>
            <a:solidFill>
              <a:srgbClr val="FFFFFF">
                <a:alpha val="89800"/>
              </a:srgbClr>
            </a:solidFill>
            <a:ln cap="flat" cmpd="sng" w="12700">
              <a:solidFill>
                <a:srgbClr val="E9721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3"/>
            <p:cNvSpPr txBox="1"/>
            <p:nvPr/>
          </p:nvSpPr>
          <p:spPr>
            <a:xfrm>
              <a:off x="5969012" y="3026556"/>
              <a:ext cx="661200" cy="4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Calibri"/>
                <a:buNone/>
              </a:pPr>
              <a:r>
                <a:rPr b="0" i="0" lang="en-IN" sz="9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Data Collection</a:t>
              </a:r>
              <a:endParaRPr sz="1800"/>
            </a:p>
          </p:txBody>
        </p:sp>
        <p:sp>
          <p:nvSpPr>
            <p:cNvPr id="164" name="Google Shape;164;p13"/>
            <p:cNvSpPr/>
            <p:nvPr/>
          </p:nvSpPr>
          <p:spPr>
            <a:xfrm>
              <a:off x="5879938" y="3577088"/>
              <a:ext cx="686700" cy="436200"/>
            </a:xfrm>
            <a:prstGeom prst="roundRect">
              <a:avLst>
                <a:gd fmla="val 10000" name="adj"/>
              </a:avLst>
            </a:prstGeom>
            <a:solidFill>
              <a:srgbClr val="666666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3"/>
            <p:cNvSpPr/>
            <p:nvPr/>
          </p:nvSpPr>
          <p:spPr>
            <a:xfrm>
              <a:off x="5956240" y="3649575"/>
              <a:ext cx="686700" cy="436200"/>
            </a:xfrm>
            <a:prstGeom prst="roundRect">
              <a:avLst>
                <a:gd fmla="val 10000" name="adj"/>
              </a:avLst>
            </a:prstGeom>
            <a:solidFill>
              <a:srgbClr val="FFFFFF">
                <a:alpha val="89800"/>
              </a:srgbClr>
            </a:solidFill>
            <a:ln cap="flat" cmpd="sng" w="12700">
              <a:solidFill>
                <a:srgbClr val="6666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3"/>
            <p:cNvSpPr txBox="1"/>
            <p:nvPr/>
          </p:nvSpPr>
          <p:spPr>
            <a:xfrm>
              <a:off x="5969012" y="3662347"/>
              <a:ext cx="661200" cy="4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Calibri"/>
                <a:buNone/>
              </a:pPr>
              <a:r>
                <a:rPr lang="en-IN" sz="600">
                  <a:latin typeface="Calibri"/>
                  <a:ea typeface="Calibri"/>
                  <a:cs typeface="Calibri"/>
                  <a:sym typeface="Calibri"/>
                </a:rPr>
                <a:t>Collect data based on various fields</a:t>
              </a:r>
              <a:endParaRPr sz="1500"/>
            </a:p>
          </p:txBody>
        </p:sp>
        <p:sp>
          <p:nvSpPr>
            <p:cNvPr id="167" name="Google Shape;167;p13"/>
            <p:cNvSpPr/>
            <p:nvPr/>
          </p:nvSpPr>
          <p:spPr>
            <a:xfrm>
              <a:off x="7138931" y="2941296"/>
              <a:ext cx="686700" cy="436200"/>
            </a:xfrm>
            <a:prstGeom prst="roundRect">
              <a:avLst>
                <a:gd fmla="val 10000" name="adj"/>
              </a:avLst>
            </a:prstGeom>
            <a:solidFill>
              <a:srgbClr val="E97215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3"/>
            <p:cNvSpPr/>
            <p:nvPr/>
          </p:nvSpPr>
          <p:spPr>
            <a:xfrm>
              <a:off x="7215234" y="3013784"/>
              <a:ext cx="686700" cy="436200"/>
            </a:xfrm>
            <a:prstGeom prst="roundRect">
              <a:avLst>
                <a:gd fmla="val 10000" name="adj"/>
              </a:avLst>
            </a:prstGeom>
            <a:solidFill>
              <a:srgbClr val="FFFFFF">
                <a:alpha val="89800"/>
              </a:srgbClr>
            </a:solidFill>
            <a:ln cap="flat" cmpd="sng" w="12700">
              <a:solidFill>
                <a:srgbClr val="E9721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3"/>
            <p:cNvSpPr txBox="1"/>
            <p:nvPr/>
          </p:nvSpPr>
          <p:spPr>
            <a:xfrm>
              <a:off x="7228006" y="3026556"/>
              <a:ext cx="661200" cy="4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Calibri"/>
                <a:buNone/>
              </a:pPr>
              <a:r>
                <a:rPr b="0" i="0" lang="en-IN" sz="9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Analysis</a:t>
              </a:r>
              <a:r>
                <a:rPr b="0" i="0" lang="en-IN" sz="5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:</a:t>
              </a:r>
              <a:endParaRPr/>
            </a:p>
          </p:txBody>
        </p:sp>
        <p:sp>
          <p:nvSpPr>
            <p:cNvPr id="170" name="Google Shape;170;p13"/>
            <p:cNvSpPr/>
            <p:nvPr/>
          </p:nvSpPr>
          <p:spPr>
            <a:xfrm>
              <a:off x="6719267" y="3577088"/>
              <a:ext cx="686700" cy="436200"/>
            </a:xfrm>
            <a:prstGeom prst="roundRect">
              <a:avLst>
                <a:gd fmla="val 10000" name="adj"/>
              </a:avLst>
            </a:prstGeom>
            <a:solidFill>
              <a:srgbClr val="666666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3"/>
            <p:cNvSpPr/>
            <p:nvPr/>
          </p:nvSpPr>
          <p:spPr>
            <a:xfrm>
              <a:off x="6795569" y="3649575"/>
              <a:ext cx="686700" cy="436200"/>
            </a:xfrm>
            <a:prstGeom prst="roundRect">
              <a:avLst>
                <a:gd fmla="val 10000" name="adj"/>
              </a:avLst>
            </a:prstGeom>
            <a:solidFill>
              <a:srgbClr val="FFFFFF">
                <a:alpha val="89800"/>
              </a:srgbClr>
            </a:solidFill>
            <a:ln cap="flat" cmpd="sng" w="12700">
              <a:solidFill>
                <a:srgbClr val="6666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3"/>
            <p:cNvSpPr txBox="1"/>
            <p:nvPr/>
          </p:nvSpPr>
          <p:spPr>
            <a:xfrm>
              <a:off x="6808341" y="3662347"/>
              <a:ext cx="661200" cy="4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Calibri"/>
                <a:buNone/>
              </a:pPr>
              <a:r>
                <a:rPr lang="en-IN" sz="600">
                  <a:latin typeface="Calibri"/>
                  <a:ea typeface="Calibri"/>
                  <a:cs typeface="Calibri"/>
                  <a:sym typeface="Calibri"/>
                </a:rPr>
                <a:t>E</a:t>
              </a:r>
              <a:r>
                <a:rPr b="0" i="0" lang="en-IN" sz="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xplore relationships between variables</a:t>
              </a:r>
              <a:r>
                <a:rPr b="0" i="0" lang="en-IN" sz="5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  <a:endParaRPr/>
            </a:p>
          </p:txBody>
        </p:sp>
        <p:sp>
          <p:nvSpPr>
            <p:cNvPr id="173" name="Google Shape;173;p13"/>
            <p:cNvSpPr/>
            <p:nvPr/>
          </p:nvSpPr>
          <p:spPr>
            <a:xfrm>
              <a:off x="7558596" y="3577088"/>
              <a:ext cx="686700" cy="436200"/>
            </a:xfrm>
            <a:prstGeom prst="roundRect">
              <a:avLst>
                <a:gd fmla="val 10000" name="adj"/>
              </a:avLst>
            </a:prstGeom>
            <a:solidFill>
              <a:srgbClr val="666666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3"/>
            <p:cNvSpPr/>
            <p:nvPr/>
          </p:nvSpPr>
          <p:spPr>
            <a:xfrm>
              <a:off x="7634898" y="3649575"/>
              <a:ext cx="686700" cy="436200"/>
            </a:xfrm>
            <a:prstGeom prst="roundRect">
              <a:avLst>
                <a:gd fmla="val 10000" name="adj"/>
              </a:avLst>
            </a:prstGeom>
            <a:solidFill>
              <a:srgbClr val="FFFFFF">
                <a:alpha val="89800"/>
              </a:srgbClr>
            </a:solidFill>
            <a:ln cap="flat" cmpd="sng" w="12700">
              <a:solidFill>
                <a:srgbClr val="6666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3"/>
            <p:cNvSpPr txBox="1"/>
            <p:nvPr/>
          </p:nvSpPr>
          <p:spPr>
            <a:xfrm>
              <a:off x="7647670" y="3662347"/>
              <a:ext cx="661200" cy="4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Calibri"/>
                <a:buNone/>
              </a:pPr>
              <a:r>
                <a:rPr b="0" i="0" lang="en-IN" sz="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Identify factors influencing intern success.</a:t>
              </a:r>
              <a:endParaRPr sz="1500"/>
            </a:p>
          </p:txBody>
        </p:sp>
        <p:sp>
          <p:nvSpPr>
            <p:cNvPr id="176" name="Google Shape;176;p13"/>
            <p:cNvSpPr/>
            <p:nvPr/>
          </p:nvSpPr>
          <p:spPr>
            <a:xfrm>
              <a:off x="8397925" y="2941296"/>
              <a:ext cx="686700" cy="436200"/>
            </a:xfrm>
            <a:prstGeom prst="roundRect">
              <a:avLst>
                <a:gd fmla="val 10000" name="adj"/>
              </a:avLst>
            </a:prstGeom>
            <a:solidFill>
              <a:srgbClr val="E97215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3"/>
            <p:cNvSpPr/>
            <p:nvPr/>
          </p:nvSpPr>
          <p:spPr>
            <a:xfrm>
              <a:off x="8474228" y="3013784"/>
              <a:ext cx="686700" cy="436200"/>
            </a:xfrm>
            <a:prstGeom prst="roundRect">
              <a:avLst>
                <a:gd fmla="val 10000" name="adj"/>
              </a:avLst>
            </a:prstGeom>
            <a:solidFill>
              <a:srgbClr val="FFFFFF">
                <a:alpha val="89800"/>
              </a:srgbClr>
            </a:solidFill>
            <a:ln cap="flat" cmpd="sng" w="12700">
              <a:solidFill>
                <a:srgbClr val="E9721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3"/>
            <p:cNvSpPr txBox="1"/>
            <p:nvPr/>
          </p:nvSpPr>
          <p:spPr>
            <a:xfrm>
              <a:off x="8487000" y="3026556"/>
              <a:ext cx="661200" cy="4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Calibri"/>
                <a:buNone/>
              </a:pPr>
              <a:r>
                <a:rPr b="0" i="0" lang="en-IN" sz="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Visualization</a:t>
              </a:r>
              <a:r>
                <a:rPr b="0" i="0" lang="en-IN" sz="5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:</a:t>
              </a:r>
              <a:endParaRPr/>
            </a:p>
          </p:txBody>
        </p:sp>
        <p:sp>
          <p:nvSpPr>
            <p:cNvPr id="179" name="Google Shape;179;p13"/>
            <p:cNvSpPr/>
            <p:nvPr/>
          </p:nvSpPr>
          <p:spPr>
            <a:xfrm>
              <a:off x="8397925" y="3577088"/>
              <a:ext cx="686700" cy="436200"/>
            </a:xfrm>
            <a:prstGeom prst="roundRect">
              <a:avLst>
                <a:gd fmla="val 10000" name="adj"/>
              </a:avLst>
            </a:prstGeom>
            <a:solidFill>
              <a:srgbClr val="666666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3"/>
            <p:cNvSpPr/>
            <p:nvPr/>
          </p:nvSpPr>
          <p:spPr>
            <a:xfrm>
              <a:off x="8474228" y="3649575"/>
              <a:ext cx="686700" cy="436200"/>
            </a:xfrm>
            <a:prstGeom prst="roundRect">
              <a:avLst>
                <a:gd fmla="val 10000" name="adj"/>
              </a:avLst>
            </a:prstGeom>
            <a:solidFill>
              <a:srgbClr val="FFFFFF">
                <a:alpha val="89800"/>
              </a:srgbClr>
            </a:solidFill>
            <a:ln cap="flat" cmpd="sng" w="12700">
              <a:solidFill>
                <a:srgbClr val="6666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3"/>
            <p:cNvSpPr txBox="1"/>
            <p:nvPr/>
          </p:nvSpPr>
          <p:spPr>
            <a:xfrm>
              <a:off x="8487000" y="3662347"/>
              <a:ext cx="661200" cy="4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Calibri"/>
                <a:buNone/>
              </a:pPr>
              <a:r>
                <a:rPr b="0" i="0" lang="en-IN" sz="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Create visualizations to present insights.</a:t>
              </a:r>
              <a:endParaRPr sz="1500"/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9866751" y="2305505"/>
              <a:ext cx="686700" cy="436200"/>
            </a:xfrm>
            <a:prstGeom prst="roundRect">
              <a:avLst>
                <a:gd fmla="val 10000" name="adj"/>
              </a:avLst>
            </a:prstGeom>
            <a:solidFill>
              <a:srgbClr val="FFB923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3"/>
            <p:cNvSpPr/>
            <p:nvPr/>
          </p:nvSpPr>
          <p:spPr>
            <a:xfrm>
              <a:off x="9943053" y="2377992"/>
              <a:ext cx="686700" cy="436200"/>
            </a:xfrm>
            <a:prstGeom prst="roundRect">
              <a:avLst>
                <a:gd fmla="val 10000" name="adj"/>
              </a:avLst>
            </a:prstGeom>
            <a:solidFill>
              <a:srgbClr val="FFFFFF">
                <a:alpha val="89800"/>
              </a:srgbClr>
            </a:solidFill>
            <a:ln cap="flat" cmpd="sng" w="12700">
              <a:solidFill>
                <a:srgbClr val="FFB92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3"/>
            <p:cNvSpPr txBox="1"/>
            <p:nvPr/>
          </p:nvSpPr>
          <p:spPr>
            <a:xfrm>
              <a:off x="9955825" y="2390764"/>
              <a:ext cx="661200" cy="4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Calibri"/>
                <a:buNone/>
              </a:pPr>
              <a:r>
                <a:rPr b="0" i="0" lang="en-IN" sz="1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CLOSURE</a:t>
              </a:r>
              <a:endParaRPr sz="2100"/>
            </a:p>
          </p:txBody>
        </p:sp>
        <p:sp>
          <p:nvSpPr>
            <p:cNvPr id="185" name="Google Shape;185;p13"/>
            <p:cNvSpPr/>
            <p:nvPr/>
          </p:nvSpPr>
          <p:spPr>
            <a:xfrm>
              <a:off x="9237254" y="2941296"/>
              <a:ext cx="686700" cy="436200"/>
            </a:xfrm>
            <a:prstGeom prst="roundRect">
              <a:avLst>
                <a:gd fmla="val 10000" name="adj"/>
              </a:avLst>
            </a:prstGeom>
            <a:solidFill>
              <a:srgbClr val="E97215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3"/>
            <p:cNvSpPr/>
            <p:nvPr/>
          </p:nvSpPr>
          <p:spPr>
            <a:xfrm>
              <a:off x="9313557" y="3013784"/>
              <a:ext cx="686700" cy="436200"/>
            </a:xfrm>
            <a:prstGeom prst="roundRect">
              <a:avLst>
                <a:gd fmla="val 10000" name="adj"/>
              </a:avLst>
            </a:prstGeom>
            <a:solidFill>
              <a:srgbClr val="FFFFFF">
                <a:alpha val="89800"/>
              </a:srgbClr>
            </a:solidFill>
            <a:ln cap="flat" cmpd="sng" w="12700">
              <a:solidFill>
                <a:srgbClr val="E9721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3"/>
            <p:cNvSpPr txBox="1"/>
            <p:nvPr/>
          </p:nvSpPr>
          <p:spPr>
            <a:xfrm>
              <a:off x="9326329" y="3026556"/>
              <a:ext cx="661200" cy="4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Calibri"/>
                <a:buNone/>
              </a:pPr>
              <a:r>
                <a:rPr b="0" i="0" lang="en-IN" sz="9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Lessons Learned</a:t>
              </a:r>
              <a:endParaRPr sz="1800"/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9237254" y="3577088"/>
              <a:ext cx="686700" cy="436200"/>
            </a:xfrm>
            <a:prstGeom prst="roundRect">
              <a:avLst>
                <a:gd fmla="val 10000" name="adj"/>
              </a:avLst>
            </a:prstGeom>
            <a:solidFill>
              <a:srgbClr val="666666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9313550" y="3649571"/>
              <a:ext cx="686700" cy="410400"/>
            </a:xfrm>
            <a:prstGeom prst="roundRect">
              <a:avLst>
                <a:gd fmla="val 10000" name="adj"/>
              </a:avLst>
            </a:prstGeom>
            <a:solidFill>
              <a:srgbClr val="FFFFFF">
                <a:alpha val="89800"/>
              </a:srgbClr>
            </a:solidFill>
            <a:ln cap="flat" cmpd="sng" w="12700">
              <a:solidFill>
                <a:srgbClr val="6666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3"/>
            <p:cNvSpPr txBox="1"/>
            <p:nvPr/>
          </p:nvSpPr>
          <p:spPr>
            <a:xfrm>
              <a:off x="9368625" y="3662346"/>
              <a:ext cx="587100" cy="34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Calibri"/>
                <a:buNone/>
              </a:pPr>
              <a:r>
                <a:rPr b="0" i="0" lang="en-IN" sz="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Document successes</a:t>
              </a:r>
              <a:r>
                <a:rPr lang="en-IN" sz="700">
                  <a:latin typeface="Calibri"/>
                  <a:ea typeface="Calibri"/>
                  <a:cs typeface="Calibri"/>
                  <a:sym typeface="Calibri"/>
                </a:rPr>
                <a:t> &amp;</a:t>
              </a:r>
              <a:r>
                <a:rPr b="0" i="0" lang="en-IN" sz="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challenges</a:t>
              </a:r>
              <a:r>
                <a:rPr b="0" i="0" lang="en-IN" sz="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  <a:endParaRPr sz="1500"/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10496247" y="2941296"/>
              <a:ext cx="686700" cy="436200"/>
            </a:xfrm>
            <a:prstGeom prst="roundRect">
              <a:avLst>
                <a:gd fmla="val 10000" name="adj"/>
              </a:avLst>
            </a:prstGeom>
            <a:solidFill>
              <a:srgbClr val="E97215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10572550" y="3013784"/>
              <a:ext cx="686700" cy="436200"/>
            </a:xfrm>
            <a:prstGeom prst="roundRect">
              <a:avLst>
                <a:gd fmla="val 10000" name="adj"/>
              </a:avLst>
            </a:prstGeom>
            <a:solidFill>
              <a:srgbClr val="FFFFFF">
                <a:alpha val="89800"/>
              </a:srgbClr>
            </a:solidFill>
            <a:ln cap="flat" cmpd="sng" w="12700">
              <a:solidFill>
                <a:srgbClr val="E9721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3"/>
            <p:cNvSpPr txBox="1"/>
            <p:nvPr/>
          </p:nvSpPr>
          <p:spPr>
            <a:xfrm>
              <a:off x="10585322" y="3026556"/>
              <a:ext cx="661200" cy="4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Calibri"/>
                <a:buNone/>
              </a:pPr>
              <a:r>
                <a:rPr b="0" i="0" lang="en-IN" sz="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Project Report</a:t>
              </a:r>
              <a:r>
                <a:rPr b="0" i="0" lang="en-IN" sz="5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:</a:t>
              </a:r>
              <a:endParaRPr/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10553473" y="3577096"/>
              <a:ext cx="629400" cy="436200"/>
            </a:xfrm>
            <a:prstGeom prst="roundRect">
              <a:avLst>
                <a:gd fmla="val 10000" name="adj"/>
              </a:avLst>
            </a:prstGeom>
            <a:solidFill>
              <a:srgbClr val="666666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3"/>
            <p:cNvSpPr/>
            <p:nvPr/>
          </p:nvSpPr>
          <p:spPr>
            <a:xfrm flipH="1">
              <a:off x="10649025" y="3665921"/>
              <a:ext cx="587100" cy="347400"/>
            </a:xfrm>
            <a:prstGeom prst="roundRect">
              <a:avLst>
                <a:gd fmla="val 10000" name="adj"/>
              </a:avLst>
            </a:prstGeom>
            <a:solidFill>
              <a:srgbClr val="FFFFFF">
                <a:alpha val="89800"/>
              </a:srgbClr>
            </a:solidFill>
            <a:ln cap="flat" cmpd="sng" w="12700">
              <a:solidFill>
                <a:srgbClr val="6666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3"/>
            <p:cNvSpPr txBox="1"/>
            <p:nvPr/>
          </p:nvSpPr>
          <p:spPr>
            <a:xfrm>
              <a:off x="10659297" y="3662346"/>
              <a:ext cx="587100" cy="4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Calibri"/>
                <a:buNone/>
              </a:pPr>
              <a:r>
                <a:rPr b="0" i="0" lang="en-IN" sz="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Summarize findings and insights.</a:t>
              </a:r>
              <a:endParaRPr sz="1500"/>
            </a:p>
          </p:txBody>
        </p:sp>
      </p:grpSp>
      <p:sp>
        <p:nvSpPr>
          <p:cNvPr id="197" name="Google Shape;197;p13"/>
          <p:cNvSpPr/>
          <p:nvPr/>
        </p:nvSpPr>
        <p:spPr>
          <a:xfrm>
            <a:off x="1022366" y="4692612"/>
            <a:ext cx="91200" cy="2085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60000" y="120000"/>
                </a:lnTo>
              </a:path>
            </a:pathLst>
          </a:custGeom>
          <a:noFill/>
          <a:ln cap="flat" cmpd="sng" w="12700">
            <a:solidFill>
              <a:srgbClr val="666666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8" name="Google Shape;198;p13"/>
          <p:cNvSpPr/>
          <p:nvPr/>
        </p:nvSpPr>
        <p:spPr>
          <a:xfrm>
            <a:off x="11097222" y="4625245"/>
            <a:ext cx="91500" cy="1998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60000" y="120000"/>
                </a:lnTo>
              </a:path>
            </a:pathLst>
          </a:custGeom>
          <a:noFill/>
          <a:ln cap="flat" cmpd="sng" w="12700">
            <a:solidFill>
              <a:srgbClr val="666666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CPL2022">
      <a:dk1>
        <a:srgbClr val="000000"/>
      </a:dk1>
      <a:lt1>
        <a:srgbClr val="FFFFFF"/>
      </a:lt1>
      <a:dk2>
        <a:srgbClr val="596171"/>
      </a:dk2>
      <a:lt2>
        <a:srgbClr val="E7E6E6"/>
      </a:lt2>
      <a:accent1>
        <a:srgbClr val="3CA5D9"/>
      </a:accent1>
      <a:accent2>
        <a:srgbClr val="273755"/>
      </a:accent2>
      <a:accent3>
        <a:srgbClr val="FFC601"/>
      </a:accent3>
      <a:accent4>
        <a:srgbClr val="FFB923"/>
      </a:accent4>
      <a:accent5>
        <a:srgbClr val="EA7317"/>
      </a:accent5>
      <a:accent6>
        <a:srgbClr val="666666"/>
      </a:accent6>
      <a:hlink>
        <a:srgbClr val="3CA5D9"/>
      </a:hlink>
      <a:folHlink>
        <a:srgbClr val="27375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