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3C815-17FD-441A-97B0-C934838BF26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350739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3C815-17FD-441A-97B0-C934838BF26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340323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3C815-17FD-441A-97B0-C934838BF26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327812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3C815-17FD-441A-97B0-C934838BF26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157802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B3C815-17FD-441A-97B0-C934838BF26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134455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3C815-17FD-441A-97B0-C934838BF26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120503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3C815-17FD-441A-97B0-C934838BF263}"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345114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3C815-17FD-441A-97B0-C934838BF263}"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389157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3C815-17FD-441A-97B0-C934838BF263}"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156463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B3C815-17FD-441A-97B0-C934838BF26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381971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B3C815-17FD-441A-97B0-C934838BF26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E1609-D715-4544-908D-CE8E58EF3A4E}" type="slidenum">
              <a:rPr lang="en-US" smtClean="0"/>
              <a:t>‹#›</a:t>
            </a:fld>
            <a:endParaRPr lang="en-US"/>
          </a:p>
        </p:txBody>
      </p:sp>
    </p:spTree>
    <p:extLst>
      <p:ext uri="{BB962C8B-B14F-4D97-AF65-F5344CB8AC3E}">
        <p14:creationId xmlns:p14="http://schemas.microsoft.com/office/powerpoint/2010/main" val="352371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C815-17FD-441A-97B0-C934838BF263}"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E1609-D715-4544-908D-CE8E58EF3A4E}" type="slidenum">
              <a:rPr lang="en-US" smtClean="0"/>
              <a:t>‹#›</a:t>
            </a:fld>
            <a:endParaRPr lang="en-US"/>
          </a:p>
        </p:txBody>
      </p:sp>
    </p:spTree>
    <p:extLst>
      <p:ext uri="{BB962C8B-B14F-4D97-AF65-F5344CB8AC3E}">
        <p14:creationId xmlns:p14="http://schemas.microsoft.com/office/powerpoint/2010/main" val="332180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3799" y="1730013"/>
            <a:ext cx="8277225" cy="4286250"/>
          </a:xfrm>
          <a:prstGeom prst="rect">
            <a:avLst/>
          </a:prstGeom>
        </p:spPr>
      </p:pic>
      <p:sp>
        <p:nvSpPr>
          <p:cNvPr id="5" name="TextBox 4"/>
          <p:cNvSpPr txBox="1"/>
          <p:nvPr/>
        </p:nvSpPr>
        <p:spPr>
          <a:xfrm>
            <a:off x="6113416" y="235132"/>
            <a:ext cx="6858000" cy="1200329"/>
          </a:xfrm>
          <a:prstGeom prst="rect">
            <a:avLst/>
          </a:prstGeom>
          <a:noFill/>
        </p:spPr>
        <p:txBody>
          <a:bodyPr wrap="square" rtlCol="0">
            <a:spAutoFit/>
          </a:bodyPr>
          <a:lstStyle/>
          <a:p>
            <a:r>
              <a:rPr lang="en-US" dirty="0" smtClean="0"/>
              <a:t>Presentation : Angular / Web </a:t>
            </a:r>
            <a:r>
              <a:rPr lang="en-US" dirty="0" err="1" smtClean="0"/>
              <a:t>Api</a:t>
            </a:r>
            <a:r>
              <a:rPr lang="en-US" dirty="0"/>
              <a:t> </a:t>
            </a:r>
            <a:r>
              <a:rPr lang="en-US" dirty="0" smtClean="0"/>
              <a:t>/ MVC</a:t>
            </a:r>
          </a:p>
          <a:p>
            <a:r>
              <a:rPr lang="en-US" dirty="0" smtClean="0"/>
              <a:t>Application : </a:t>
            </a:r>
            <a:r>
              <a:rPr lang="en-US" dirty="0"/>
              <a:t>Interfaces, CQRS Features, </a:t>
            </a:r>
            <a:r>
              <a:rPr lang="en-US" dirty="0" smtClean="0"/>
              <a:t>Exceptions</a:t>
            </a:r>
            <a:endParaRPr lang="en-US" dirty="0"/>
          </a:p>
          <a:p>
            <a:r>
              <a:rPr lang="en-US" dirty="0" smtClean="0"/>
              <a:t>Domain : </a:t>
            </a:r>
            <a:r>
              <a:rPr lang="en-US" dirty="0"/>
              <a:t>All the Entities and the most common </a:t>
            </a:r>
            <a:r>
              <a:rPr lang="en-US" dirty="0" smtClean="0"/>
              <a:t>models</a:t>
            </a:r>
          </a:p>
          <a:p>
            <a:r>
              <a:rPr lang="en-US" dirty="0" smtClean="0"/>
              <a:t>Infrastructure : </a:t>
            </a:r>
            <a:r>
              <a:rPr lang="en-US" dirty="0"/>
              <a:t>external </a:t>
            </a:r>
            <a:r>
              <a:rPr lang="en-US" dirty="0" smtClean="0"/>
              <a:t>source like Data </a:t>
            </a:r>
            <a:r>
              <a:rPr lang="en-US" dirty="0" err="1" smtClean="0"/>
              <a:t>source,email,smtp</a:t>
            </a:r>
            <a:endParaRPr lang="en-US" dirty="0"/>
          </a:p>
        </p:txBody>
      </p:sp>
    </p:spTree>
    <p:extLst>
      <p:ext uri="{BB962C8B-B14F-4D97-AF65-F5344CB8AC3E}">
        <p14:creationId xmlns:p14="http://schemas.microsoft.com/office/powerpoint/2010/main" val="298026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2"/>
          </a:xfrm>
        </p:spPr>
        <p:txBody>
          <a:bodyPr>
            <a:normAutofit fontScale="90000"/>
          </a:bodyPr>
          <a:lstStyle/>
          <a:p>
            <a:r>
              <a:rPr lang="en-US" dirty="0" smtClean="0"/>
              <a:t>Component</a:t>
            </a:r>
            <a:endParaRPr lang="en-US" dirty="0"/>
          </a:p>
        </p:txBody>
      </p:sp>
      <p:sp>
        <p:nvSpPr>
          <p:cNvPr id="3" name="Content Placeholder 2"/>
          <p:cNvSpPr>
            <a:spLocks noGrp="1"/>
          </p:cNvSpPr>
          <p:nvPr>
            <p:ph idx="1"/>
          </p:nvPr>
        </p:nvSpPr>
        <p:spPr>
          <a:xfrm>
            <a:off x="838200" y="1015728"/>
            <a:ext cx="10515600" cy="4927872"/>
          </a:xfrm>
        </p:spPr>
        <p:txBody>
          <a:bodyPr>
            <a:normAutofit/>
          </a:bodyPr>
          <a:lstStyle/>
          <a:p>
            <a:pPr fontAlgn="base"/>
            <a:r>
              <a:rPr lang="en-US" sz="2000" dirty="0" smtClean="0"/>
              <a:t>Clean Architecture / Onion  Architecture / hexagonal Architecture</a:t>
            </a:r>
            <a:endParaRPr lang="en-US" sz="2000" dirty="0"/>
          </a:p>
          <a:p>
            <a:pPr fontAlgn="base"/>
            <a:r>
              <a:rPr lang="en-US" sz="2000" dirty="0"/>
              <a:t>- CQRS with </a:t>
            </a:r>
            <a:r>
              <a:rPr lang="en-US" sz="2000" dirty="0" err="1"/>
              <a:t>MediatR</a:t>
            </a:r>
            <a:r>
              <a:rPr lang="en-US" sz="2000" dirty="0"/>
              <a:t> Library</a:t>
            </a:r>
          </a:p>
          <a:p>
            <a:pPr fontAlgn="base"/>
            <a:r>
              <a:rPr lang="en-US" sz="2000" dirty="0"/>
              <a:t>- Entity Framework Core - </a:t>
            </a:r>
            <a:r>
              <a:rPr lang="en-US" sz="2000" dirty="0" smtClean="0"/>
              <a:t>Database </a:t>
            </a:r>
            <a:r>
              <a:rPr lang="en-US" sz="2000" dirty="0"/>
              <a:t>First</a:t>
            </a:r>
          </a:p>
          <a:p>
            <a:pPr fontAlgn="base"/>
            <a:r>
              <a:rPr lang="en-US" sz="2000" dirty="0"/>
              <a:t>- Repository Pattern - Generic</a:t>
            </a:r>
          </a:p>
          <a:p>
            <a:pPr fontAlgn="base"/>
            <a:r>
              <a:rPr lang="en-US" sz="2000" dirty="0" smtClean="0"/>
              <a:t>- </a:t>
            </a:r>
            <a:r>
              <a:rPr lang="en-US" sz="2000" dirty="0"/>
              <a:t>Swagger UI</a:t>
            </a:r>
          </a:p>
          <a:p>
            <a:pPr fontAlgn="base"/>
            <a:r>
              <a:rPr lang="en-US" sz="2000" dirty="0" smtClean="0"/>
              <a:t> </a:t>
            </a:r>
            <a:r>
              <a:rPr lang="en-US" sz="2000" dirty="0"/>
              <a:t>Microsoft Identity with JWT Authentication</a:t>
            </a:r>
          </a:p>
          <a:p>
            <a:pPr fontAlgn="base"/>
            <a:r>
              <a:rPr lang="en-US" sz="2000" dirty="0"/>
              <a:t>- Role based Authorization</a:t>
            </a:r>
          </a:p>
          <a:p>
            <a:pPr fontAlgn="base"/>
            <a:r>
              <a:rPr lang="en-US" sz="2000" dirty="0"/>
              <a:t>- Custom Exception Handling Middlewares</a:t>
            </a:r>
          </a:p>
          <a:p>
            <a:pPr fontAlgn="base"/>
            <a:r>
              <a:rPr lang="en-US" sz="2000" dirty="0"/>
              <a:t>- API Versioning</a:t>
            </a:r>
          </a:p>
          <a:p>
            <a:pPr fontAlgn="base"/>
            <a:r>
              <a:rPr lang="en-US" sz="2000" dirty="0"/>
              <a:t>- Fluent Validation</a:t>
            </a:r>
          </a:p>
          <a:p>
            <a:pPr fontAlgn="base"/>
            <a:r>
              <a:rPr lang="en-US" sz="2000" dirty="0"/>
              <a:t>- </a:t>
            </a:r>
            <a:r>
              <a:rPr lang="en-US" sz="2000" dirty="0" smtClean="0"/>
              <a:t>Automapper</a:t>
            </a:r>
          </a:p>
          <a:p>
            <a:pPr fontAlgn="base"/>
            <a:r>
              <a:rPr lang="en-US" sz="2000" dirty="0" smtClean="0"/>
              <a:t>Caching</a:t>
            </a:r>
            <a:endParaRPr lang="en-US" sz="2000" dirty="0"/>
          </a:p>
        </p:txBody>
      </p:sp>
    </p:spTree>
    <p:extLst>
      <p:ext uri="{BB962C8B-B14F-4D97-AF65-F5344CB8AC3E}">
        <p14:creationId xmlns:p14="http://schemas.microsoft.com/office/powerpoint/2010/main" val="66077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normAutofit fontScale="47500" lnSpcReduction="20000"/>
          </a:bodyPr>
          <a:lstStyle/>
          <a:p>
            <a:r>
              <a:rPr lang="en-US" b="1" dirty="0"/>
              <a:t>1. Core</a:t>
            </a:r>
          </a:p>
          <a:p>
            <a:r>
              <a:rPr lang="en-US" dirty="0"/>
              <a:t>The Core Layers will never depend on any other layer. Therefore what we do is that we create interfaces in the Application Layer and these interfaces get implemented in the external layers. This is also known and DIP or Dependency Inversion Principle.</a:t>
            </a:r>
          </a:p>
          <a:p>
            <a:r>
              <a:rPr lang="en-US" dirty="0"/>
              <a:t>It is also important to note that these layers are .NET Standard 2.1 Libraries. This is so because we need to make these layers as </a:t>
            </a:r>
            <a:r>
              <a:rPr lang="en-US" dirty="0" smtClean="0"/>
              <a:t>compatible </a:t>
            </a:r>
            <a:r>
              <a:rPr lang="en-US" dirty="0"/>
              <a:t>as possible with other projects. Let’s say </a:t>
            </a:r>
            <a:r>
              <a:rPr lang="en-US" dirty="0" err="1"/>
              <a:t>tommorow</a:t>
            </a:r>
            <a:r>
              <a:rPr lang="en-US" dirty="0"/>
              <a:t> your client wants a .NET 4.7 Solutions (quite unlikely though) with the near-same business logics. At such scenarios, .NET Standard Libraries will be of great help.</a:t>
            </a:r>
          </a:p>
          <a:p>
            <a:r>
              <a:rPr lang="en-US" b="1" dirty="0"/>
              <a:t>1.1 Domain</a:t>
            </a:r>
          </a:p>
          <a:p>
            <a:r>
              <a:rPr lang="en-US" dirty="0"/>
              <a:t>All the Entities and the most common models are available here. Note that this Layer will NEVER depend on anything else.</a:t>
            </a:r>
          </a:p>
          <a:p>
            <a:r>
              <a:rPr lang="en-US" b="1" dirty="0"/>
              <a:t>1.2 Application</a:t>
            </a:r>
          </a:p>
          <a:p>
            <a:r>
              <a:rPr lang="en-US" dirty="0"/>
              <a:t>Interfaces, CQRS Features, Exceptions, Behaviors are available here.</a:t>
            </a:r>
          </a:p>
          <a:p>
            <a:r>
              <a:rPr lang="en-US" dirty="0"/>
              <a:t> </a:t>
            </a:r>
          </a:p>
          <a:p>
            <a:r>
              <a:rPr lang="en-US" b="1" dirty="0"/>
              <a:t>2. Infrastructure</a:t>
            </a:r>
          </a:p>
          <a:p>
            <a:r>
              <a:rPr lang="en-US" dirty="0"/>
              <a:t>Whenever there is a requirement to communicate with an external source, we implement it on the Infrastructure Layer. For example, Database or other Services will be included here. To make the separation more visible, We will maintain further sub projects with the naming convention as ‘</a:t>
            </a:r>
            <a:r>
              <a:rPr lang="en-US" dirty="0" err="1"/>
              <a:t>Infrastructure.xxxxxx</a:t>
            </a:r>
            <a:r>
              <a:rPr lang="en-US" dirty="0"/>
              <a:t>’ where </a:t>
            </a:r>
            <a:r>
              <a:rPr lang="en-US" dirty="0" err="1"/>
              <a:t>xxxxxx</a:t>
            </a:r>
            <a:r>
              <a:rPr lang="en-US" dirty="0"/>
              <a:t> is the actual Point of Concern.</a:t>
            </a:r>
          </a:p>
          <a:p>
            <a:r>
              <a:rPr lang="en-US" b="1" dirty="0"/>
              <a:t>2.1 </a:t>
            </a:r>
            <a:r>
              <a:rPr lang="en-US" b="1" dirty="0" err="1"/>
              <a:t>Infrastructure.Identity</a:t>
            </a:r>
            <a:endParaRPr lang="en-US" b="1" dirty="0"/>
          </a:p>
          <a:p>
            <a:r>
              <a:rPr lang="en-US" dirty="0"/>
              <a:t>In this implementation, we will make use of the already AWESOME Microsoft Identity. Let’s </a:t>
            </a:r>
            <a:r>
              <a:rPr lang="en-US" dirty="0" err="1"/>
              <a:t>seperate</a:t>
            </a:r>
            <a:r>
              <a:rPr lang="en-US" dirty="0"/>
              <a:t> the User </a:t>
            </a:r>
            <a:r>
              <a:rPr lang="en-US" dirty="0" err="1"/>
              <a:t>Managment</a:t>
            </a:r>
            <a:r>
              <a:rPr lang="en-US" dirty="0"/>
              <a:t> Database from the Main Application Database. This is made possible by multiple – </a:t>
            </a:r>
            <a:r>
              <a:rPr lang="en-US" dirty="0" err="1"/>
              <a:t>DbContext</a:t>
            </a:r>
            <a:r>
              <a:rPr lang="en-US" dirty="0"/>
              <a:t> Classes in each of the required Infrastructure Project</a:t>
            </a:r>
          </a:p>
          <a:p>
            <a:r>
              <a:rPr lang="en-US" b="1" dirty="0" smtClean="0"/>
              <a:t>2.2 </a:t>
            </a:r>
            <a:r>
              <a:rPr lang="en-US" b="1" dirty="0" err="1"/>
              <a:t>Infrastructure.Shared</a:t>
            </a:r>
            <a:endParaRPr lang="en-US" b="1" dirty="0"/>
          </a:p>
          <a:p>
            <a:r>
              <a:rPr lang="en-US" dirty="0"/>
              <a:t>Now, there are some services that are common to the other Infrastructure Layers and has the possibility of use in nearly all the Infrastructure Layers. This includes Mail Service, Date Time Service and so on. Thus it is a better Idea to have a shared Infrastructure project as well.</a:t>
            </a:r>
          </a:p>
          <a:p>
            <a:r>
              <a:rPr lang="en-US" b="1" dirty="0"/>
              <a:t>3. </a:t>
            </a:r>
            <a:r>
              <a:rPr lang="en-US" b="1" dirty="0" smtClean="0"/>
              <a:t>Presentation Layer</a:t>
            </a:r>
          </a:p>
          <a:p>
            <a:r>
              <a:rPr lang="en-US" b="1" dirty="0" smtClean="0"/>
              <a:t>Web </a:t>
            </a:r>
            <a:r>
              <a:rPr lang="en-US" b="1" dirty="0" err="1" smtClean="0"/>
              <a:t>api</a:t>
            </a:r>
            <a:r>
              <a:rPr lang="en-US" b="1" dirty="0" smtClean="0"/>
              <a:t> / Angular / </a:t>
            </a:r>
            <a:r>
              <a:rPr lang="en-US" b="1" dirty="0" err="1" smtClean="0"/>
              <a:t>Asp.Net</a:t>
            </a:r>
            <a:r>
              <a:rPr lang="en-US" b="1" smtClean="0"/>
              <a:t> MVC</a:t>
            </a:r>
            <a:endParaRPr lang="en-US" b="1" dirty="0"/>
          </a:p>
          <a:p>
            <a:r>
              <a:rPr lang="en-US" dirty="0"/>
              <a:t>This is also known as the Presentation Layer, where you would put in the project that the user can interact with. In our case it is the </a:t>
            </a:r>
            <a:r>
              <a:rPr lang="en-US" dirty="0" err="1"/>
              <a:t>WebAPI</a:t>
            </a:r>
            <a:r>
              <a:rPr lang="en-US" dirty="0"/>
              <a:t> Project</a:t>
            </a:r>
          </a:p>
        </p:txBody>
      </p:sp>
    </p:spTree>
    <p:extLst>
      <p:ext uri="{BB962C8B-B14F-4D97-AF65-F5344CB8AC3E}">
        <p14:creationId xmlns:p14="http://schemas.microsoft.com/office/powerpoint/2010/main" val="3810914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243</Words>
  <Application>Microsoft Office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Component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Survade</dc:creator>
  <cp:lastModifiedBy>Pradeep Survade</cp:lastModifiedBy>
  <cp:revision>8</cp:revision>
  <dcterms:created xsi:type="dcterms:W3CDTF">2021-01-12T00:02:19Z</dcterms:created>
  <dcterms:modified xsi:type="dcterms:W3CDTF">2021-01-12T00:38:31Z</dcterms:modified>
</cp:coreProperties>
</file>