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3" r:id="rId6"/>
    <p:sldId id="269" r:id="rId7"/>
    <p:sldId id="264" r:id="rId8"/>
    <p:sldId id="267" r:id="rId9"/>
    <p:sldId id="261" r:id="rId10"/>
    <p:sldId id="270" r:id="rId11"/>
    <p:sldId id="271" r:id="rId12"/>
    <p:sldId id="272" r:id="rId13"/>
    <p:sldId id="273"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2EFA6-184A-41F5-9093-5B1866FA5B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1470CE-2EB7-41BF-9637-D2FA4C99F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103088-6264-4AEE-A66A-AEDC23581C45}"/>
              </a:ext>
            </a:extLst>
          </p:cNvPr>
          <p:cNvSpPr>
            <a:spLocks noGrp="1"/>
          </p:cNvSpPr>
          <p:nvPr>
            <p:ph type="dt" sz="half" idx="10"/>
          </p:nvPr>
        </p:nvSpPr>
        <p:spPr/>
        <p:txBody>
          <a:bodyPr/>
          <a:lstStyle/>
          <a:p>
            <a:fld id="{CCC83698-6D55-469B-B681-4A52A205074C}" type="datetimeFigureOut">
              <a:rPr lang="en-US" smtClean="0"/>
              <a:t>8/15/22</a:t>
            </a:fld>
            <a:endParaRPr lang="en-US"/>
          </a:p>
        </p:txBody>
      </p:sp>
      <p:sp>
        <p:nvSpPr>
          <p:cNvPr id="5" name="Footer Placeholder 4">
            <a:extLst>
              <a:ext uri="{FF2B5EF4-FFF2-40B4-BE49-F238E27FC236}">
                <a16:creationId xmlns:a16="http://schemas.microsoft.com/office/drawing/2014/main" id="{26254D25-04AD-4BC1-B56E-D7A1D498F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04139-FE10-470F-B67B-57A188C27522}"/>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1265117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D62A5-11AB-4EFE-A4AB-2ACF1DF011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1137DF-EB7E-40AC-8A43-F31D608BFA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F5F7BF-44D0-4078-A932-15524CB68B88}"/>
              </a:ext>
            </a:extLst>
          </p:cNvPr>
          <p:cNvSpPr>
            <a:spLocks noGrp="1"/>
          </p:cNvSpPr>
          <p:nvPr>
            <p:ph type="dt" sz="half" idx="10"/>
          </p:nvPr>
        </p:nvSpPr>
        <p:spPr/>
        <p:txBody>
          <a:bodyPr/>
          <a:lstStyle/>
          <a:p>
            <a:fld id="{CCC83698-6D55-469B-B681-4A52A205074C}" type="datetimeFigureOut">
              <a:rPr lang="en-US" smtClean="0"/>
              <a:t>8/15/22</a:t>
            </a:fld>
            <a:endParaRPr lang="en-US"/>
          </a:p>
        </p:txBody>
      </p:sp>
      <p:sp>
        <p:nvSpPr>
          <p:cNvPr id="5" name="Footer Placeholder 4">
            <a:extLst>
              <a:ext uri="{FF2B5EF4-FFF2-40B4-BE49-F238E27FC236}">
                <a16:creationId xmlns:a16="http://schemas.microsoft.com/office/drawing/2014/main" id="{0EF47EA4-59B2-43FB-AADC-E4256CB4BE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C93AE5-EB9F-41EE-AF0A-953B0E11A957}"/>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687801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C3776E-416D-4F1B-976C-E8C8F7071F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2ED890-4213-4BF3-A062-EE8DB32995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A77DC-C78A-49AD-8BA7-49A8DE3F0168}"/>
              </a:ext>
            </a:extLst>
          </p:cNvPr>
          <p:cNvSpPr>
            <a:spLocks noGrp="1"/>
          </p:cNvSpPr>
          <p:nvPr>
            <p:ph type="dt" sz="half" idx="10"/>
          </p:nvPr>
        </p:nvSpPr>
        <p:spPr/>
        <p:txBody>
          <a:bodyPr/>
          <a:lstStyle/>
          <a:p>
            <a:fld id="{CCC83698-6D55-469B-B681-4A52A205074C}" type="datetimeFigureOut">
              <a:rPr lang="en-US" smtClean="0"/>
              <a:t>8/15/22</a:t>
            </a:fld>
            <a:endParaRPr lang="en-US"/>
          </a:p>
        </p:txBody>
      </p:sp>
      <p:sp>
        <p:nvSpPr>
          <p:cNvPr id="5" name="Footer Placeholder 4">
            <a:extLst>
              <a:ext uri="{FF2B5EF4-FFF2-40B4-BE49-F238E27FC236}">
                <a16:creationId xmlns:a16="http://schemas.microsoft.com/office/drawing/2014/main" id="{07187CA0-B009-44CC-B5E1-56940EFB99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8ACC03-CF8D-4A6B-A9DD-3D70228DB9C5}"/>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2222412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24999-F4E7-41E4-8000-4E1B82D1A3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F1FE70-2671-49E5-967E-8C5DCD88D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AD4855-CFE3-470B-AA74-26B6A15F150B}"/>
              </a:ext>
            </a:extLst>
          </p:cNvPr>
          <p:cNvSpPr>
            <a:spLocks noGrp="1"/>
          </p:cNvSpPr>
          <p:nvPr>
            <p:ph type="dt" sz="half" idx="10"/>
          </p:nvPr>
        </p:nvSpPr>
        <p:spPr/>
        <p:txBody>
          <a:bodyPr/>
          <a:lstStyle/>
          <a:p>
            <a:fld id="{CCC83698-6D55-469B-B681-4A52A205074C}" type="datetimeFigureOut">
              <a:rPr lang="en-US" smtClean="0"/>
              <a:t>8/15/22</a:t>
            </a:fld>
            <a:endParaRPr lang="en-US"/>
          </a:p>
        </p:txBody>
      </p:sp>
      <p:sp>
        <p:nvSpPr>
          <p:cNvPr id="5" name="Footer Placeholder 4">
            <a:extLst>
              <a:ext uri="{FF2B5EF4-FFF2-40B4-BE49-F238E27FC236}">
                <a16:creationId xmlns:a16="http://schemas.microsoft.com/office/drawing/2014/main" id="{7AFF9602-0B9F-411B-84B3-21F2329750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CD1B3-0C41-4DED-9670-2038C2A3F2F3}"/>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1511012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A74A-6744-44AB-8E1E-10C430B203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C38C86-DD2F-4820-B78E-B54F26C69A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06A155-3185-4AAF-802B-827324E450F3}"/>
              </a:ext>
            </a:extLst>
          </p:cNvPr>
          <p:cNvSpPr>
            <a:spLocks noGrp="1"/>
          </p:cNvSpPr>
          <p:nvPr>
            <p:ph type="dt" sz="half" idx="10"/>
          </p:nvPr>
        </p:nvSpPr>
        <p:spPr/>
        <p:txBody>
          <a:bodyPr/>
          <a:lstStyle/>
          <a:p>
            <a:fld id="{CCC83698-6D55-469B-B681-4A52A205074C}" type="datetimeFigureOut">
              <a:rPr lang="en-US" smtClean="0"/>
              <a:t>8/15/22</a:t>
            </a:fld>
            <a:endParaRPr lang="en-US"/>
          </a:p>
        </p:txBody>
      </p:sp>
      <p:sp>
        <p:nvSpPr>
          <p:cNvPr id="5" name="Footer Placeholder 4">
            <a:extLst>
              <a:ext uri="{FF2B5EF4-FFF2-40B4-BE49-F238E27FC236}">
                <a16:creationId xmlns:a16="http://schemas.microsoft.com/office/drawing/2014/main" id="{DEEAA6A6-1B3A-4EFD-B2D4-99B4D2210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A609E-C12D-43D0-88AF-70FA38AAB5B6}"/>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1944156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1B22-B8AA-4231-A86A-420491A072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76276D-4563-41FD-98D4-99F2C517C8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AF6285-10E1-4D35-BDDE-E2726E42A5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55804F-90D3-431C-8A3E-AC9238DF7228}"/>
              </a:ext>
            </a:extLst>
          </p:cNvPr>
          <p:cNvSpPr>
            <a:spLocks noGrp="1"/>
          </p:cNvSpPr>
          <p:nvPr>
            <p:ph type="dt" sz="half" idx="10"/>
          </p:nvPr>
        </p:nvSpPr>
        <p:spPr/>
        <p:txBody>
          <a:bodyPr/>
          <a:lstStyle/>
          <a:p>
            <a:fld id="{CCC83698-6D55-469B-B681-4A52A205074C}" type="datetimeFigureOut">
              <a:rPr lang="en-US" smtClean="0"/>
              <a:t>8/15/22</a:t>
            </a:fld>
            <a:endParaRPr lang="en-US"/>
          </a:p>
        </p:txBody>
      </p:sp>
      <p:sp>
        <p:nvSpPr>
          <p:cNvPr id="6" name="Footer Placeholder 5">
            <a:extLst>
              <a:ext uri="{FF2B5EF4-FFF2-40B4-BE49-F238E27FC236}">
                <a16:creationId xmlns:a16="http://schemas.microsoft.com/office/drawing/2014/main" id="{64886578-5429-4EB9-8F93-2BB7F685F1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3EA439-2BE1-4A95-852E-4FFBCEAD7221}"/>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3029358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F8A9-9441-4CB1-A7B3-964EF432A4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C0C175-110E-421E-B8A1-A6E29FED95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78025A-C670-4CB8-B894-5A77805FDA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706318-A877-46A3-8BFF-D4BC1E244B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071FE6-9B02-44AB-BD87-46846F10E9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1C99FF-8439-4148-BFA8-FA304C5A1CD5}"/>
              </a:ext>
            </a:extLst>
          </p:cNvPr>
          <p:cNvSpPr>
            <a:spLocks noGrp="1"/>
          </p:cNvSpPr>
          <p:nvPr>
            <p:ph type="dt" sz="half" idx="10"/>
          </p:nvPr>
        </p:nvSpPr>
        <p:spPr/>
        <p:txBody>
          <a:bodyPr/>
          <a:lstStyle/>
          <a:p>
            <a:fld id="{CCC83698-6D55-469B-B681-4A52A205074C}" type="datetimeFigureOut">
              <a:rPr lang="en-US" smtClean="0"/>
              <a:t>8/15/22</a:t>
            </a:fld>
            <a:endParaRPr lang="en-US"/>
          </a:p>
        </p:txBody>
      </p:sp>
      <p:sp>
        <p:nvSpPr>
          <p:cNvPr id="8" name="Footer Placeholder 7">
            <a:extLst>
              <a:ext uri="{FF2B5EF4-FFF2-40B4-BE49-F238E27FC236}">
                <a16:creationId xmlns:a16="http://schemas.microsoft.com/office/drawing/2014/main" id="{0E416864-CD8A-4C03-BE5C-7FD4C68996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707EAB-E667-4DA2-8743-FCC61EBB19A8}"/>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40616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5E431-6508-494C-B3BB-FBF1DA1E0D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E1E8FF-990E-4C89-8241-7C0A182B81AC}"/>
              </a:ext>
            </a:extLst>
          </p:cNvPr>
          <p:cNvSpPr>
            <a:spLocks noGrp="1"/>
          </p:cNvSpPr>
          <p:nvPr>
            <p:ph type="dt" sz="half" idx="10"/>
          </p:nvPr>
        </p:nvSpPr>
        <p:spPr/>
        <p:txBody>
          <a:bodyPr/>
          <a:lstStyle/>
          <a:p>
            <a:fld id="{CCC83698-6D55-469B-B681-4A52A205074C}" type="datetimeFigureOut">
              <a:rPr lang="en-US" smtClean="0"/>
              <a:t>8/15/22</a:t>
            </a:fld>
            <a:endParaRPr lang="en-US"/>
          </a:p>
        </p:txBody>
      </p:sp>
      <p:sp>
        <p:nvSpPr>
          <p:cNvPr id="4" name="Footer Placeholder 3">
            <a:extLst>
              <a:ext uri="{FF2B5EF4-FFF2-40B4-BE49-F238E27FC236}">
                <a16:creationId xmlns:a16="http://schemas.microsoft.com/office/drawing/2014/main" id="{B24EA866-30DD-4348-AA4A-42400C05A7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6CE483-C291-42AA-AB24-9D1F59501425}"/>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402790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90BDD9-384E-4CA1-9F80-C6ED99E527B0}"/>
              </a:ext>
            </a:extLst>
          </p:cNvPr>
          <p:cNvSpPr>
            <a:spLocks noGrp="1"/>
          </p:cNvSpPr>
          <p:nvPr>
            <p:ph type="dt" sz="half" idx="10"/>
          </p:nvPr>
        </p:nvSpPr>
        <p:spPr/>
        <p:txBody>
          <a:bodyPr/>
          <a:lstStyle/>
          <a:p>
            <a:fld id="{CCC83698-6D55-469B-B681-4A52A205074C}" type="datetimeFigureOut">
              <a:rPr lang="en-US" smtClean="0"/>
              <a:t>8/15/22</a:t>
            </a:fld>
            <a:endParaRPr lang="en-US"/>
          </a:p>
        </p:txBody>
      </p:sp>
      <p:sp>
        <p:nvSpPr>
          <p:cNvPr id="3" name="Footer Placeholder 2">
            <a:extLst>
              <a:ext uri="{FF2B5EF4-FFF2-40B4-BE49-F238E27FC236}">
                <a16:creationId xmlns:a16="http://schemas.microsoft.com/office/drawing/2014/main" id="{D267B6C5-B66A-4D81-911A-80323CA1AE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B080AF-603A-4804-AEFD-17D2DE9AED45}"/>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4034264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DAD4D-2AB6-43FF-93FB-0AE62AFE1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4B10F7-3EF3-4058-A358-105EBAB079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B7FDD4-A92C-4B62-B8C6-D1BF937FD8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9EFC92-8C95-4486-9BE6-C3A59B211D12}"/>
              </a:ext>
            </a:extLst>
          </p:cNvPr>
          <p:cNvSpPr>
            <a:spLocks noGrp="1"/>
          </p:cNvSpPr>
          <p:nvPr>
            <p:ph type="dt" sz="half" idx="10"/>
          </p:nvPr>
        </p:nvSpPr>
        <p:spPr/>
        <p:txBody>
          <a:bodyPr/>
          <a:lstStyle/>
          <a:p>
            <a:fld id="{CCC83698-6D55-469B-B681-4A52A205074C}" type="datetimeFigureOut">
              <a:rPr lang="en-US" smtClean="0"/>
              <a:t>8/15/22</a:t>
            </a:fld>
            <a:endParaRPr lang="en-US"/>
          </a:p>
        </p:txBody>
      </p:sp>
      <p:sp>
        <p:nvSpPr>
          <p:cNvPr id="6" name="Footer Placeholder 5">
            <a:extLst>
              <a:ext uri="{FF2B5EF4-FFF2-40B4-BE49-F238E27FC236}">
                <a16:creationId xmlns:a16="http://schemas.microsoft.com/office/drawing/2014/main" id="{A279935F-0D41-4EBD-B802-0391625FE2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80F036-62FC-42D5-A5DD-E653234DA7EB}"/>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1758348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62AD-9A72-4E25-9C38-ED86716E62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1988C5-8C9B-4A71-BD24-24E08921B3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3EF647-79DB-4147-A7E4-F513064026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2470D6-B487-4659-AFCA-22EC2C136D2C}"/>
              </a:ext>
            </a:extLst>
          </p:cNvPr>
          <p:cNvSpPr>
            <a:spLocks noGrp="1"/>
          </p:cNvSpPr>
          <p:nvPr>
            <p:ph type="dt" sz="half" idx="10"/>
          </p:nvPr>
        </p:nvSpPr>
        <p:spPr/>
        <p:txBody>
          <a:bodyPr/>
          <a:lstStyle/>
          <a:p>
            <a:fld id="{CCC83698-6D55-469B-B681-4A52A205074C}" type="datetimeFigureOut">
              <a:rPr lang="en-US" smtClean="0"/>
              <a:t>8/15/22</a:t>
            </a:fld>
            <a:endParaRPr lang="en-US"/>
          </a:p>
        </p:txBody>
      </p:sp>
      <p:sp>
        <p:nvSpPr>
          <p:cNvPr id="6" name="Footer Placeholder 5">
            <a:extLst>
              <a:ext uri="{FF2B5EF4-FFF2-40B4-BE49-F238E27FC236}">
                <a16:creationId xmlns:a16="http://schemas.microsoft.com/office/drawing/2014/main" id="{B6B66214-52FB-46EC-A9A2-F2AFF61B11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838FD3-BFB3-4FBA-84E6-286C61F82BAC}"/>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2621704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7CDD2C-1420-40FF-A188-A060CAF180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B5122E-DECA-46F2-B712-8B416986B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BE930F-7858-4CA9-91DD-8C840C0CD0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C83698-6D55-469B-B681-4A52A205074C}" type="datetimeFigureOut">
              <a:rPr lang="en-US" smtClean="0"/>
              <a:t>8/15/22</a:t>
            </a:fld>
            <a:endParaRPr lang="en-US"/>
          </a:p>
        </p:txBody>
      </p:sp>
      <p:sp>
        <p:nvSpPr>
          <p:cNvPr id="5" name="Footer Placeholder 4">
            <a:extLst>
              <a:ext uri="{FF2B5EF4-FFF2-40B4-BE49-F238E27FC236}">
                <a16:creationId xmlns:a16="http://schemas.microsoft.com/office/drawing/2014/main" id="{2854EEB3-4BA0-43C1-B596-D2DBC717EC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156C62-2367-4751-B250-BB463AA8E3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2E2762-00B8-435B-A417-2C18884D9899}" type="slidenum">
              <a:rPr lang="en-US" smtClean="0"/>
              <a:t>‹#›</a:t>
            </a:fld>
            <a:endParaRPr lang="en-US"/>
          </a:p>
        </p:txBody>
      </p:sp>
    </p:spTree>
    <p:extLst>
      <p:ext uri="{BB962C8B-B14F-4D97-AF65-F5344CB8AC3E}">
        <p14:creationId xmlns:p14="http://schemas.microsoft.com/office/powerpoint/2010/main" val="125163421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mysarahmadbhat/airbnb-listings-reviews"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7" name="TextBox 6">
            <a:extLst>
              <a:ext uri="{FF2B5EF4-FFF2-40B4-BE49-F238E27FC236}">
                <a16:creationId xmlns:a16="http://schemas.microsoft.com/office/drawing/2014/main" id="{EF733D76-4730-440C-A74F-8A6EB7FF0F25}"/>
              </a:ext>
            </a:extLst>
          </p:cNvPr>
          <p:cNvSpPr txBox="1"/>
          <p:nvPr/>
        </p:nvSpPr>
        <p:spPr>
          <a:xfrm>
            <a:off x="1931198" y="1436593"/>
            <a:ext cx="7843706" cy="1323439"/>
          </a:xfrm>
          <a:prstGeom prst="rect">
            <a:avLst/>
          </a:prstGeom>
          <a:noFill/>
        </p:spPr>
        <p:txBody>
          <a:bodyPr wrap="square" rtlCol="0">
            <a:spAutoFit/>
          </a:bodyPr>
          <a:lstStyle/>
          <a:p>
            <a:pPr algn="ctr"/>
            <a:r>
              <a:rPr lang="en-IN" sz="4000">
                <a:latin typeface="Times New Roman" panose="02020603050405020304" pitchFamily="18" charset="0"/>
                <a:cs typeface="Times New Roman" panose="02020603050405020304" pitchFamily="18" charset="0"/>
              </a:rPr>
              <a:t>Predicting and Analysing the finest Airbnb Hotel</a:t>
            </a:r>
            <a:endParaRPr lang="en-US" sz="160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0BDC2A65-057D-483D-88FE-58A29E2072A7}"/>
              </a:ext>
            </a:extLst>
          </p:cNvPr>
          <p:cNvSpPr txBox="1"/>
          <p:nvPr/>
        </p:nvSpPr>
        <p:spPr>
          <a:xfrm>
            <a:off x="3048000" y="3144747"/>
            <a:ext cx="6096000" cy="923330"/>
          </a:xfrm>
          <a:prstGeom prst="rect">
            <a:avLst/>
          </a:prstGeom>
          <a:noFill/>
        </p:spPr>
        <p:txBody>
          <a:bodyPr wrap="square">
            <a:spAutoFit/>
          </a:bodyPr>
          <a:lstStyle/>
          <a:p>
            <a:pPr algn="ctr"/>
            <a:r>
              <a:rPr lang="en-US" sz="1800" dirty="0">
                <a:latin typeface="Times New Roman" panose="02020603050405020304" pitchFamily="18" charset="0"/>
                <a:cs typeface="Times New Roman" panose="02020603050405020304" pitchFamily="18" charset="0"/>
              </a:rPr>
              <a:t>Presented by</a:t>
            </a:r>
          </a:p>
          <a:p>
            <a:pPr algn="ctr"/>
            <a:endParaRPr lang="en-US" sz="1800" dirty="0">
              <a:latin typeface="Times New Roman" panose="02020603050405020304" pitchFamily="18" charset="0"/>
              <a:cs typeface="Times New Roman" panose="02020603050405020304" pitchFamily="18" charset="0"/>
            </a:endParaRPr>
          </a:p>
          <a:p>
            <a:pPr algn="ctr"/>
            <a:r>
              <a:rPr lang="en-IN" sz="1800">
                <a:latin typeface="Times New Roman" panose="02020603050405020304" pitchFamily="18" charset="0"/>
                <a:cs typeface="Times New Roman" panose="02020603050405020304" pitchFamily="18" charset="0"/>
              </a:rPr>
              <a:t>P Sushanth Kumar</a:t>
            </a:r>
            <a:r>
              <a:rPr lang="en-US" sz="180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
        <p:nvSpPr>
          <p:cNvPr id="23" name="Rectangle: Rounded Corners 22">
            <a:extLst>
              <a:ext uri="{FF2B5EF4-FFF2-40B4-BE49-F238E27FC236}">
                <a16:creationId xmlns:a16="http://schemas.microsoft.com/office/drawing/2014/main" id="{92A5AE79-881B-47F9-B7F6-9EFD59349D35}"/>
              </a:ext>
            </a:extLst>
          </p:cNvPr>
          <p:cNvSpPr/>
          <p:nvPr/>
        </p:nvSpPr>
        <p:spPr>
          <a:xfrm>
            <a:off x="2021746" y="1436593"/>
            <a:ext cx="7843707" cy="14773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85828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CCDD6663-99FC-4F25-9661-9139B3E36192}"/>
              </a:ext>
            </a:extLst>
          </p:cNvPr>
          <p:cNvSpPr txBox="1"/>
          <p:nvPr/>
        </p:nvSpPr>
        <p:spPr>
          <a:xfrm>
            <a:off x="301557" y="159391"/>
            <a:ext cx="11757156" cy="3416320"/>
          </a:xfrm>
          <a:prstGeom prst="rect">
            <a:avLst/>
          </a:prstGeom>
          <a:noFill/>
        </p:spPr>
        <p:txBody>
          <a:bodyPr wrap="square" rtlCol="0">
            <a:spAutoFit/>
          </a:bodyPr>
          <a:lstStyle/>
          <a:p>
            <a:r>
              <a:rPr lang="en-IN" sz="3200" dirty="0"/>
              <a:t>Graph Creation</a:t>
            </a:r>
          </a:p>
          <a:p>
            <a:endParaRPr lang="en-IN" sz="3200" dirty="0"/>
          </a:p>
          <a:p>
            <a:pPr marL="342900" indent="-342900">
              <a:buFont typeface="Symbol" pitchFamily="2" charset="2"/>
              <a:buChar char="Þ"/>
            </a:pPr>
            <a:r>
              <a:rPr lang="en-IN" sz="2400" dirty="0"/>
              <a:t>I converted the 2</a:t>
            </a:r>
            <a:r>
              <a:rPr lang="en-IN" sz="2400" baseline="30000" dirty="0"/>
              <a:t>nd</a:t>
            </a:r>
            <a:r>
              <a:rPr lang="en-IN" sz="2400" dirty="0"/>
              <a:t> data set features of ‘listing_id‘ into a pair of consecutive elements based on ‘reviewer_id’, which finally resulted in ‘current_airbnb_id’ and ‘next_airbnb_id’ columns.</a:t>
            </a:r>
          </a:p>
          <a:p>
            <a:pPr marL="342900" indent="-342900">
              <a:buFont typeface="Symbol" pitchFamily="2" charset="2"/>
              <a:buChar char="Þ"/>
            </a:pPr>
            <a:r>
              <a:rPr lang="en-IN" sz="2400" dirty="0"/>
              <a:t>Then I combined the 1</a:t>
            </a:r>
            <a:r>
              <a:rPr lang="en-IN" sz="2400" baseline="30000" dirty="0"/>
              <a:t>st</a:t>
            </a:r>
            <a:r>
              <a:rPr lang="en-IN" sz="2400" dirty="0"/>
              <a:t> data set having listing columns and the resulting data set and created a graph.</a:t>
            </a:r>
          </a:p>
          <a:p>
            <a:endParaRPr lang="en-US" sz="3200" dirty="0"/>
          </a:p>
        </p:txBody>
      </p:sp>
      <p:pic>
        <p:nvPicPr>
          <p:cNvPr id="6" name="Picture 6">
            <a:extLst>
              <a:ext uri="{FF2B5EF4-FFF2-40B4-BE49-F238E27FC236}">
                <a16:creationId xmlns:a16="http://schemas.microsoft.com/office/drawing/2014/main" id="{0141C835-5C27-11E5-DDC5-3CAC68D58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488" y="3513093"/>
            <a:ext cx="3708510" cy="2397831"/>
          </a:xfrm>
          <a:prstGeom prst="rect">
            <a:avLst/>
          </a:prstGeom>
        </p:spPr>
      </p:pic>
      <p:pic>
        <p:nvPicPr>
          <p:cNvPr id="7" name="Picture 7">
            <a:extLst>
              <a:ext uri="{FF2B5EF4-FFF2-40B4-BE49-F238E27FC236}">
                <a16:creationId xmlns:a16="http://schemas.microsoft.com/office/drawing/2014/main" id="{2E7E8FD0-5F8B-5247-5537-48B61BF152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2542" y="3490267"/>
            <a:ext cx="5994400" cy="2420657"/>
          </a:xfrm>
          <a:prstGeom prst="rect">
            <a:avLst/>
          </a:prstGeom>
        </p:spPr>
      </p:pic>
      <p:cxnSp>
        <p:nvCxnSpPr>
          <p:cNvPr id="8" name="Straight Arrow Connector 7">
            <a:extLst>
              <a:ext uri="{FF2B5EF4-FFF2-40B4-BE49-F238E27FC236}">
                <a16:creationId xmlns:a16="http://schemas.microsoft.com/office/drawing/2014/main" id="{30F1D5EA-BA13-DFA7-57CD-613E9C6101EB}"/>
              </a:ext>
            </a:extLst>
          </p:cNvPr>
          <p:cNvCxnSpPr>
            <a:cxnSpLocks/>
            <a:stCxn id="6" idx="3"/>
            <a:endCxn id="7" idx="1"/>
          </p:cNvCxnSpPr>
          <p:nvPr/>
        </p:nvCxnSpPr>
        <p:spPr>
          <a:xfrm flipV="1">
            <a:off x="4437998" y="4700596"/>
            <a:ext cx="1384544" cy="1141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2149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CCDD6663-99FC-4F25-9661-9139B3E36192}"/>
              </a:ext>
            </a:extLst>
          </p:cNvPr>
          <p:cNvSpPr txBox="1"/>
          <p:nvPr/>
        </p:nvSpPr>
        <p:spPr>
          <a:xfrm>
            <a:off x="189264" y="192914"/>
            <a:ext cx="11537488" cy="3046988"/>
          </a:xfrm>
          <a:prstGeom prst="rect">
            <a:avLst/>
          </a:prstGeom>
          <a:noFill/>
        </p:spPr>
        <p:txBody>
          <a:bodyPr wrap="square" rtlCol="0">
            <a:spAutoFit/>
          </a:bodyPr>
          <a:lstStyle/>
          <a:p>
            <a:r>
              <a:rPr lang="en-IN" sz="3200" dirty="0"/>
              <a:t>Graph Processing: Out-Degree Metrics</a:t>
            </a:r>
          </a:p>
          <a:p>
            <a:endParaRPr lang="en-IN" sz="3200" dirty="0"/>
          </a:p>
          <a:p>
            <a:pPr marL="342900" indent="-342900">
              <a:buFont typeface="Symbol" pitchFamily="2" charset="2"/>
              <a:buChar char="Þ"/>
            </a:pPr>
            <a:r>
              <a:rPr lang="en-IN" sz="2400" dirty="0"/>
              <a:t>This table provided the hotels, which customers most prefer when they experience an Airbnb hotel before.</a:t>
            </a:r>
          </a:p>
          <a:p>
            <a:pPr marL="342900" indent="-342900">
              <a:buFont typeface="Symbol" pitchFamily="2" charset="2"/>
              <a:buChar char="Þ"/>
            </a:pPr>
            <a:r>
              <a:rPr lang="en-IN" sz="2400" dirty="0"/>
              <a:t>After experiencing an Airbnb hotel, the customer are choosing the below hotels the most.</a:t>
            </a:r>
          </a:p>
          <a:p>
            <a:endParaRPr lang="en-US" sz="3200" dirty="0"/>
          </a:p>
        </p:txBody>
      </p:sp>
      <p:pic>
        <p:nvPicPr>
          <p:cNvPr id="5" name="Picture 8">
            <a:extLst>
              <a:ext uri="{FF2B5EF4-FFF2-40B4-BE49-F238E27FC236}">
                <a16:creationId xmlns:a16="http://schemas.microsoft.com/office/drawing/2014/main" id="{92ED410B-2770-6A61-D76E-385111F4B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208" y="3304935"/>
            <a:ext cx="9465758" cy="2062103"/>
          </a:xfrm>
          <a:prstGeom prst="rect">
            <a:avLst/>
          </a:prstGeom>
        </p:spPr>
      </p:pic>
    </p:spTree>
    <p:extLst>
      <p:ext uri="{BB962C8B-B14F-4D97-AF65-F5344CB8AC3E}">
        <p14:creationId xmlns:p14="http://schemas.microsoft.com/office/powerpoint/2010/main" val="37587446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pic>
        <p:nvPicPr>
          <p:cNvPr id="6" name="Picture 6">
            <a:extLst>
              <a:ext uri="{FF2B5EF4-FFF2-40B4-BE49-F238E27FC236}">
                <a16:creationId xmlns:a16="http://schemas.microsoft.com/office/drawing/2014/main" id="{2F3F7095-A2F5-80F6-08E9-1B4A18A75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755" y="3429000"/>
            <a:ext cx="8977694" cy="2234913"/>
          </a:xfrm>
          <a:prstGeom prst="rect">
            <a:avLst/>
          </a:prstGeom>
        </p:spPr>
      </p:pic>
      <p:sp>
        <p:nvSpPr>
          <p:cNvPr id="8" name="TextBox 7">
            <a:extLst>
              <a:ext uri="{FF2B5EF4-FFF2-40B4-BE49-F238E27FC236}">
                <a16:creationId xmlns:a16="http://schemas.microsoft.com/office/drawing/2014/main" id="{36780796-721D-B696-42D2-9CAD907DFF03}"/>
              </a:ext>
            </a:extLst>
          </p:cNvPr>
          <p:cNvSpPr txBox="1"/>
          <p:nvPr/>
        </p:nvSpPr>
        <p:spPr>
          <a:xfrm>
            <a:off x="189264" y="192914"/>
            <a:ext cx="11537488" cy="3046988"/>
          </a:xfrm>
          <a:prstGeom prst="rect">
            <a:avLst/>
          </a:prstGeom>
          <a:noFill/>
        </p:spPr>
        <p:txBody>
          <a:bodyPr wrap="square" rtlCol="0">
            <a:spAutoFit/>
          </a:bodyPr>
          <a:lstStyle/>
          <a:p>
            <a:r>
              <a:rPr lang="en-IN" sz="3200" dirty="0"/>
              <a:t>Graph Processing: In-degree metrics</a:t>
            </a:r>
          </a:p>
          <a:p>
            <a:endParaRPr lang="en-IN" sz="3200" dirty="0"/>
          </a:p>
          <a:p>
            <a:pPr marL="342900" indent="-342900">
              <a:buFont typeface="Symbol" pitchFamily="2" charset="2"/>
              <a:buChar char="Þ"/>
            </a:pPr>
            <a:r>
              <a:rPr lang="en-IN" sz="2400" dirty="0"/>
              <a:t>This table provided the hotels, which customers go first to experience after going to the next.</a:t>
            </a:r>
          </a:p>
          <a:p>
            <a:pPr marL="342900" indent="-342900">
              <a:buFont typeface="Symbol" pitchFamily="2" charset="2"/>
              <a:buChar char="Þ"/>
            </a:pPr>
            <a:r>
              <a:rPr lang="en-IN" sz="2400" dirty="0"/>
              <a:t>Before experiencing an Airbnb hotel, the customer are choosing the below hotels to go first.</a:t>
            </a:r>
          </a:p>
          <a:p>
            <a:endParaRPr lang="en-US" sz="3200" dirty="0"/>
          </a:p>
        </p:txBody>
      </p:sp>
    </p:spTree>
    <p:extLst>
      <p:ext uri="{BB962C8B-B14F-4D97-AF65-F5344CB8AC3E}">
        <p14:creationId xmlns:p14="http://schemas.microsoft.com/office/powerpoint/2010/main" val="11627665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pic>
        <p:nvPicPr>
          <p:cNvPr id="6" name="Picture 6">
            <a:extLst>
              <a:ext uri="{FF2B5EF4-FFF2-40B4-BE49-F238E27FC236}">
                <a16:creationId xmlns:a16="http://schemas.microsoft.com/office/drawing/2014/main" id="{7AF9ADFE-4BE7-91F4-6AD2-87BE026326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924" y="3325911"/>
            <a:ext cx="8451991" cy="2349608"/>
          </a:xfrm>
          <a:prstGeom prst="rect">
            <a:avLst/>
          </a:prstGeom>
        </p:spPr>
      </p:pic>
      <p:sp>
        <p:nvSpPr>
          <p:cNvPr id="8" name="TextBox 7">
            <a:extLst>
              <a:ext uri="{FF2B5EF4-FFF2-40B4-BE49-F238E27FC236}">
                <a16:creationId xmlns:a16="http://schemas.microsoft.com/office/drawing/2014/main" id="{2E1BA551-E46C-E461-9BAD-9B6AE6DE875B}"/>
              </a:ext>
            </a:extLst>
          </p:cNvPr>
          <p:cNvSpPr txBox="1"/>
          <p:nvPr/>
        </p:nvSpPr>
        <p:spPr>
          <a:xfrm>
            <a:off x="189264" y="192914"/>
            <a:ext cx="11537488" cy="3046988"/>
          </a:xfrm>
          <a:prstGeom prst="rect">
            <a:avLst/>
          </a:prstGeom>
          <a:noFill/>
        </p:spPr>
        <p:txBody>
          <a:bodyPr wrap="square" rtlCol="0">
            <a:spAutoFit/>
          </a:bodyPr>
          <a:lstStyle/>
          <a:p>
            <a:r>
              <a:rPr lang="en-IN" sz="3200" dirty="0"/>
              <a:t>Graph Processing: Page Rank</a:t>
            </a:r>
          </a:p>
          <a:p>
            <a:endParaRPr lang="en-IN" sz="3200" dirty="0"/>
          </a:p>
          <a:p>
            <a:pPr marL="342900" indent="-342900">
              <a:buFont typeface="Symbol" pitchFamily="2" charset="2"/>
              <a:buChar char="Þ"/>
            </a:pPr>
            <a:r>
              <a:rPr lang="en-IN" sz="2400" dirty="0"/>
              <a:t>The Airbnb hotels present in the table are the most important hotels based on Page rank value generated from the graph processing.</a:t>
            </a:r>
          </a:p>
          <a:p>
            <a:pPr marL="342900" indent="-342900">
              <a:buFont typeface="Symbol" pitchFamily="2" charset="2"/>
              <a:buChar char="Þ"/>
            </a:pPr>
            <a:r>
              <a:rPr lang="en-IN" sz="2400" dirty="0"/>
              <a:t>The page rank value is generated by finding the number of links passing through the graph and the quality of the link attached to it.</a:t>
            </a:r>
          </a:p>
          <a:p>
            <a:endParaRPr lang="en-US" sz="3200" dirty="0"/>
          </a:p>
        </p:txBody>
      </p:sp>
    </p:spTree>
    <p:extLst>
      <p:ext uri="{BB962C8B-B14F-4D97-AF65-F5344CB8AC3E}">
        <p14:creationId xmlns:p14="http://schemas.microsoft.com/office/powerpoint/2010/main" val="2385193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pic>
        <p:nvPicPr>
          <p:cNvPr id="13" name="Picture 12">
            <a:extLst>
              <a:ext uri="{FF2B5EF4-FFF2-40B4-BE49-F238E27FC236}">
                <a16:creationId xmlns:a16="http://schemas.microsoft.com/office/drawing/2014/main" id="{242CCAE1-3178-80B8-4D47-75882FED2C1E}"/>
              </a:ext>
            </a:extLst>
          </p:cNvPr>
          <p:cNvPicPr>
            <a:picLocks noChangeAspect="1"/>
          </p:cNvPicPr>
          <p:nvPr/>
        </p:nvPicPr>
        <p:blipFill>
          <a:blip r:embed="rId3"/>
          <a:stretch>
            <a:fillRect/>
          </a:stretch>
        </p:blipFill>
        <p:spPr>
          <a:xfrm>
            <a:off x="2912769" y="1005944"/>
            <a:ext cx="5813765" cy="4425404"/>
          </a:xfrm>
          <a:prstGeom prst="rect">
            <a:avLst/>
          </a:prstGeom>
        </p:spPr>
      </p:pic>
    </p:spTree>
    <p:extLst>
      <p:ext uri="{BB962C8B-B14F-4D97-AF65-F5344CB8AC3E}">
        <p14:creationId xmlns:p14="http://schemas.microsoft.com/office/powerpoint/2010/main" val="53717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6371AF35-B4C3-4192-A4EF-9F52BA1FC0D6}"/>
              </a:ext>
            </a:extLst>
          </p:cNvPr>
          <p:cNvSpPr txBox="1"/>
          <p:nvPr/>
        </p:nvSpPr>
        <p:spPr>
          <a:xfrm>
            <a:off x="301557" y="226503"/>
            <a:ext cx="11409474" cy="6247864"/>
          </a:xfrm>
          <a:prstGeom prst="rect">
            <a:avLst/>
          </a:prstGeom>
          <a:noFill/>
        </p:spPr>
        <p:txBody>
          <a:bodyPr wrap="square" rtlCol="0">
            <a:spAutoFit/>
          </a:bodyPr>
          <a:lstStyle/>
          <a:p>
            <a:r>
              <a:rPr lang="en-US" sz="4000"/>
              <a:t>Introduction</a:t>
            </a:r>
            <a:endParaRPr lang="en-US" sz="4000" dirty="0"/>
          </a:p>
          <a:p>
            <a:pPr marL="342900" indent="-342900">
              <a:buFont typeface="Wingdings" panose="05000000000000000000" pitchFamily="2" charset="2"/>
              <a:buChar char="Ø"/>
            </a:pPr>
            <a:endParaRPr lang="en-IN" sz="2000"/>
          </a:p>
          <a:p>
            <a:pPr marL="342900" indent="-342900">
              <a:buFont typeface="Wingdings" panose="05000000000000000000" pitchFamily="2" charset="2"/>
              <a:buChar char="Ø"/>
            </a:pPr>
            <a:r>
              <a:rPr lang="en-US" sz="2000"/>
              <a:t>Airbnb</a:t>
            </a:r>
            <a:r>
              <a:rPr lang="en-IN" sz="2000"/>
              <a:t> </a:t>
            </a:r>
            <a:r>
              <a:rPr lang="en-US" sz="2000" dirty="0"/>
              <a:t>is an American company that operates an online marketplace for lodging, primarily home</a:t>
            </a:r>
            <a:r>
              <a:rPr lang="en-IN" sz="2000" dirty="0"/>
              <a:t> </a:t>
            </a:r>
            <a:r>
              <a:rPr lang="en-US" sz="2000" dirty="0"/>
              <a:t>stays for vacation rentals, and tourism </a:t>
            </a:r>
            <a:r>
              <a:rPr lang="en-US" sz="2000"/>
              <a:t>activities.</a:t>
            </a:r>
            <a:endParaRPr lang="en-IN" sz="2000" dirty="0"/>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IN" sz="2000" b="0" i="0" u="none" strike="noStrike">
                <a:effectLst/>
                <a:latin typeface="Inter"/>
              </a:rPr>
              <a:t>There are 2 data sets we will be working in this Project, this data sets with combined size of 414.32 are acquired from the </a:t>
            </a:r>
            <a:r>
              <a:rPr lang="en-IN" sz="2000" b="0" i="0" u="none" strike="noStrike">
                <a:effectLst/>
                <a:latin typeface="Inter"/>
                <a:hlinkClick r:id="rId3"/>
              </a:rPr>
              <a:t>Kaggle</a:t>
            </a:r>
            <a:r>
              <a:rPr lang="en-IN" sz="2000">
                <a:latin typeface="Inter"/>
              </a:rPr>
              <a:t>.</a:t>
            </a:r>
            <a:endParaRPr lang="en-IN" sz="2000" b="0" i="0" u="none" strike="noStrike">
              <a:effectLst/>
              <a:latin typeface="Inter"/>
            </a:endParaRPr>
          </a:p>
          <a:p>
            <a:pPr marL="342900" indent="-342900">
              <a:buFont typeface="Wingdings" panose="05000000000000000000" pitchFamily="2" charset="2"/>
              <a:buChar char="Ø"/>
            </a:pPr>
            <a:endParaRPr lang="en-IN" sz="2000">
              <a:latin typeface="Inter"/>
            </a:endParaRPr>
          </a:p>
          <a:p>
            <a:pPr marL="342900" indent="-342900">
              <a:buFont typeface="Wingdings" panose="05000000000000000000" pitchFamily="2" charset="2"/>
              <a:buChar char="Ø"/>
            </a:pPr>
            <a:r>
              <a:rPr lang="en-IN" sz="2000" b="0" i="0" u="none" strike="noStrike">
                <a:effectLst/>
                <a:latin typeface="Inter"/>
              </a:rPr>
              <a:t>Fist one is listing data, where Airbnb </a:t>
            </a:r>
            <a:r>
              <a:rPr lang="en-IN" sz="2000" b="0" i="0" u="none" strike="noStrike" dirty="0">
                <a:effectLst/>
                <a:latin typeface="Inter"/>
              </a:rPr>
              <a:t>data for 250,000+ listings in 10 major cities, including information about hosts, pricing, location, and </a:t>
            </a:r>
            <a:r>
              <a:rPr lang="en-IN" sz="2000" b="0" i="0" u="none" strike="noStrike">
                <a:effectLst/>
                <a:latin typeface="Inter"/>
              </a:rPr>
              <a:t>room type</a:t>
            </a:r>
            <a:r>
              <a:rPr lang="en-IN" sz="2000">
                <a:latin typeface="Inter"/>
              </a:rPr>
              <a:t> will be provided.</a:t>
            </a:r>
            <a:r>
              <a:rPr lang="en-IN" sz="2000" b="0" i="0" u="none" strike="noStrike">
                <a:effectLst/>
                <a:latin typeface="Inter"/>
              </a:rPr>
              <a:t> </a:t>
            </a:r>
          </a:p>
          <a:p>
            <a:pPr marL="342900" indent="-342900">
              <a:buFont typeface="Wingdings" panose="05000000000000000000" pitchFamily="2" charset="2"/>
              <a:buChar char="Ø"/>
            </a:pPr>
            <a:endParaRPr lang="en-IN" sz="2000">
              <a:latin typeface="Inter"/>
            </a:endParaRPr>
          </a:p>
          <a:p>
            <a:pPr marL="342900" indent="-342900">
              <a:buFont typeface="Wingdings" panose="05000000000000000000" pitchFamily="2" charset="2"/>
              <a:buChar char="Ø"/>
            </a:pPr>
            <a:r>
              <a:rPr lang="en-IN" sz="2000" b="0" i="0" u="none" strike="noStrike">
                <a:effectLst/>
                <a:latin typeface="Inter"/>
              </a:rPr>
              <a:t>The second data set provides the review information on particular listing by certain customer, with over 5 million historical reviews is been used in this project.</a:t>
            </a:r>
            <a:endParaRPr lang="en-IN" sz="2000">
              <a:latin typeface="Inter"/>
            </a:endParaRPr>
          </a:p>
          <a:p>
            <a:pPr marL="342900" indent="-342900">
              <a:buFont typeface="Wingdings" panose="05000000000000000000" pitchFamily="2" charset="2"/>
              <a:buChar char="Ø"/>
            </a:pPr>
            <a:endParaRPr lang="en-IN" sz="2000" b="0" i="0" u="none" strike="noStrike">
              <a:effectLst/>
              <a:latin typeface="Inter"/>
            </a:endParaRPr>
          </a:p>
          <a:p>
            <a:pPr marL="342900" indent="-342900">
              <a:buFont typeface="Wingdings" panose="05000000000000000000" pitchFamily="2" charset="2"/>
              <a:buChar char="Ø"/>
            </a:pPr>
            <a:r>
              <a:rPr lang="en-IN" sz="2000"/>
              <a:t>In this project, we will be extracting the numerous insights and its effects on an Airbnb hotel and will be discovering the algorithms which can accurately analyse and the understand the data.</a:t>
            </a:r>
            <a:endParaRPr lang="en-IN" sz="2000" b="0" i="0" u="none" strike="noStrike" dirty="0">
              <a:effectLst/>
              <a:latin typeface="Inter"/>
            </a:endParaRPr>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r>
              <a:rPr lang="en-IN" sz="2000" dirty="0"/>
              <a:t>In this process we perform various operation starting from user defined function to graphs.</a:t>
            </a:r>
          </a:p>
          <a:p>
            <a:pPr marL="342900" indent="-342900">
              <a:buFont typeface="Wingdings" panose="05000000000000000000" pitchFamily="2" charset="2"/>
              <a:buChar char="Ø"/>
            </a:pPr>
            <a:endParaRPr lang="en-US" sz="2000" dirty="0"/>
          </a:p>
        </p:txBody>
      </p:sp>
    </p:spTree>
    <p:extLst>
      <p:ext uri="{BB962C8B-B14F-4D97-AF65-F5344CB8AC3E}">
        <p14:creationId xmlns:p14="http://schemas.microsoft.com/office/powerpoint/2010/main" val="28544935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B3BE5AD1-4097-41FB-8A08-811926D2584B}"/>
              </a:ext>
            </a:extLst>
          </p:cNvPr>
          <p:cNvSpPr txBox="1"/>
          <p:nvPr/>
        </p:nvSpPr>
        <p:spPr>
          <a:xfrm>
            <a:off x="177594" y="167470"/>
            <a:ext cx="11761365" cy="646331"/>
          </a:xfrm>
          <a:prstGeom prst="rect">
            <a:avLst/>
          </a:prstGeom>
          <a:noFill/>
        </p:spPr>
        <p:txBody>
          <a:bodyPr wrap="square">
            <a:spAutoFit/>
          </a:bodyPr>
          <a:lstStyle/>
          <a:p>
            <a:r>
              <a:rPr lang="en-US" sz="3600" dirty="0"/>
              <a:t>Framework</a:t>
            </a:r>
            <a:r>
              <a:rPr lang="en-IN" sz="3600" dirty="0"/>
              <a:t> of the Project</a:t>
            </a:r>
            <a:endParaRPr lang="en-US" sz="3600" dirty="0"/>
          </a:p>
        </p:txBody>
      </p:sp>
      <p:sp>
        <p:nvSpPr>
          <p:cNvPr id="10" name="Rectangle: Rounded Corners 9">
            <a:extLst>
              <a:ext uri="{FF2B5EF4-FFF2-40B4-BE49-F238E27FC236}">
                <a16:creationId xmlns:a16="http://schemas.microsoft.com/office/drawing/2014/main" id="{A2817298-DEA9-C888-6A80-1E2537A277B9}"/>
              </a:ext>
            </a:extLst>
          </p:cNvPr>
          <p:cNvSpPr/>
          <p:nvPr/>
        </p:nvSpPr>
        <p:spPr>
          <a:xfrm>
            <a:off x="4721213" y="1243426"/>
            <a:ext cx="2931241" cy="945138"/>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Cleaning the data 1 </a:t>
            </a:r>
          </a:p>
          <a:p>
            <a:pPr algn="ctr"/>
            <a:r>
              <a:rPr lang="en-IN" dirty="0"/>
              <a:t>(Imputation, StringIndexer, pipeline,UDF)</a:t>
            </a:r>
            <a:endParaRPr lang="en-US" dirty="0"/>
          </a:p>
        </p:txBody>
      </p:sp>
      <p:sp>
        <p:nvSpPr>
          <p:cNvPr id="26" name="Rectangle: Rounded Corners 25">
            <a:extLst>
              <a:ext uri="{FF2B5EF4-FFF2-40B4-BE49-F238E27FC236}">
                <a16:creationId xmlns:a16="http://schemas.microsoft.com/office/drawing/2014/main" id="{3C621E49-8921-00E5-E314-E154C463C3A7}"/>
              </a:ext>
            </a:extLst>
          </p:cNvPr>
          <p:cNvSpPr/>
          <p:nvPr/>
        </p:nvSpPr>
        <p:spPr>
          <a:xfrm>
            <a:off x="2745632" y="1314787"/>
            <a:ext cx="1757898" cy="798471"/>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 the dataset</a:t>
            </a:r>
            <a:r>
              <a:rPr lang="en-IN" dirty="0"/>
              <a:t>s</a:t>
            </a:r>
            <a:r>
              <a:rPr lang="en-US" dirty="0"/>
              <a:t> </a:t>
            </a:r>
          </a:p>
          <a:p>
            <a:pPr algn="ctr"/>
            <a:endParaRPr lang="en-US" dirty="0"/>
          </a:p>
        </p:txBody>
      </p:sp>
      <p:sp>
        <p:nvSpPr>
          <p:cNvPr id="28" name="Rectangle: Rounded Corners 27">
            <a:extLst>
              <a:ext uri="{FF2B5EF4-FFF2-40B4-BE49-F238E27FC236}">
                <a16:creationId xmlns:a16="http://schemas.microsoft.com/office/drawing/2014/main" id="{E1B6179D-F5B2-73DC-D357-3CBD6C4AF481}"/>
              </a:ext>
            </a:extLst>
          </p:cNvPr>
          <p:cNvSpPr/>
          <p:nvPr/>
        </p:nvSpPr>
        <p:spPr>
          <a:xfrm>
            <a:off x="6522788" y="3314423"/>
            <a:ext cx="3249415" cy="646279"/>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Selecting Features (Chi Square)</a:t>
            </a:r>
            <a:endParaRPr lang="en-US" dirty="0"/>
          </a:p>
        </p:txBody>
      </p:sp>
      <p:sp>
        <p:nvSpPr>
          <p:cNvPr id="31" name="Rectangle: Rounded Corners 30">
            <a:extLst>
              <a:ext uri="{FF2B5EF4-FFF2-40B4-BE49-F238E27FC236}">
                <a16:creationId xmlns:a16="http://schemas.microsoft.com/office/drawing/2014/main" id="{9AF541EB-FA77-A22E-CDE4-A5E8B1DC1523}"/>
              </a:ext>
            </a:extLst>
          </p:cNvPr>
          <p:cNvSpPr/>
          <p:nvPr/>
        </p:nvSpPr>
        <p:spPr>
          <a:xfrm>
            <a:off x="7870137" y="1392845"/>
            <a:ext cx="1466926" cy="646299"/>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Visualisation</a:t>
            </a:r>
            <a:endParaRPr lang="en-US" dirty="0"/>
          </a:p>
        </p:txBody>
      </p:sp>
      <p:sp>
        <p:nvSpPr>
          <p:cNvPr id="34" name="Rectangle: Rounded Corners 33">
            <a:extLst>
              <a:ext uri="{FF2B5EF4-FFF2-40B4-BE49-F238E27FC236}">
                <a16:creationId xmlns:a16="http://schemas.microsoft.com/office/drawing/2014/main" id="{E5B79866-679F-6FEC-90C1-68B3968BD33D}"/>
              </a:ext>
            </a:extLst>
          </p:cNvPr>
          <p:cNvSpPr/>
          <p:nvPr/>
        </p:nvSpPr>
        <p:spPr>
          <a:xfrm>
            <a:off x="1058776" y="2824767"/>
            <a:ext cx="2722041" cy="778174"/>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Graph Creation from data 1 and data 2</a:t>
            </a:r>
            <a:endParaRPr lang="en-US" dirty="0"/>
          </a:p>
        </p:txBody>
      </p:sp>
      <p:sp>
        <p:nvSpPr>
          <p:cNvPr id="36" name="Rectangle: Rounded Corners 35">
            <a:extLst>
              <a:ext uri="{FF2B5EF4-FFF2-40B4-BE49-F238E27FC236}">
                <a16:creationId xmlns:a16="http://schemas.microsoft.com/office/drawing/2014/main" id="{88FBBAC3-99C6-1656-8EE3-AF12FD38FCA9}"/>
              </a:ext>
            </a:extLst>
          </p:cNvPr>
          <p:cNvSpPr/>
          <p:nvPr/>
        </p:nvSpPr>
        <p:spPr>
          <a:xfrm>
            <a:off x="197268" y="1164164"/>
            <a:ext cx="2343224" cy="1099719"/>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Setup of ‘</a:t>
            </a:r>
            <a:r>
              <a:rPr lang="en-IN" dirty="0" err="1"/>
              <a:t>pyspark</a:t>
            </a:r>
            <a:r>
              <a:rPr lang="en-IN" dirty="0"/>
              <a:t>’ and required packages</a:t>
            </a:r>
            <a:endParaRPr lang="en-US" dirty="0"/>
          </a:p>
          <a:p>
            <a:pPr algn="ctr"/>
            <a:endParaRPr lang="en-US" dirty="0"/>
          </a:p>
        </p:txBody>
      </p:sp>
      <p:sp>
        <p:nvSpPr>
          <p:cNvPr id="38" name="Rectangle: Rounded Corners 37">
            <a:extLst>
              <a:ext uri="{FF2B5EF4-FFF2-40B4-BE49-F238E27FC236}">
                <a16:creationId xmlns:a16="http://schemas.microsoft.com/office/drawing/2014/main" id="{F5B2D854-1E0A-F2DD-E317-61B4D847FE28}"/>
              </a:ext>
            </a:extLst>
          </p:cNvPr>
          <p:cNvSpPr/>
          <p:nvPr/>
        </p:nvSpPr>
        <p:spPr>
          <a:xfrm>
            <a:off x="9693860" y="1164164"/>
            <a:ext cx="2215036" cy="1101314"/>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Gaining insights on the data w.r.t its features</a:t>
            </a:r>
            <a:endParaRPr lang="en-US" dirty="0"/>
          </a:p>
        </p:txBody>
      </p:sp>
      <p:sp>
        <p:nvSpPr>
          <p:cNvPr id="40" name="Rectangle: Rounded Corners 39">
            <a:extLst>
              <a:ext uri="{FF2B5EF4-FFF2-40B4-BE49-F238E27FC236}">
                <a16:creationId xmlns:a16="http://schemas.microsoft.com/office/drawing/2014/main" id="{2FABCCE8-13E8-D95E-9F80-C2CACBF55AD9}"/>
              </a:ext>
            </a:extLst>
          </p:cNvPr>
          <p:cNvSpPr/>
          <p:nvPr/>
        </p:nvSpPr>
        <p:spPr>
          <a:xfrm>
            <a:off x="7101772" y="2394082"/>
            <a:ext cx="2057893" cy="64628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Vector Assembler</a:t>
            </a:r>
            <a:endParaRPr lang="en-US" dirty="0"/>
          </a:p>
        </p:txBody>
      </p:sp>
      <p:sp>
        <p:nvSpPr>
          <p:cNvPr id="5" name="Rectangle: Rounded Corners 4">
            <a:extLst>
              <a:ext uri="{FF2B5EF4-FFF2-40B4-BE49-F238E27FC236}">
                <a16:creationId xmlns:a16="http://schemas.microsoft.com/office/drawing/2014/main" id="{AF0BC825-454E-718E-6460-A9B830499898}"/>
              </a:ext>
            </a:extLst>
          </p:cNvPr>
          <p:cNvSpPr/>
          <p:nvPr/>
        </p:nvSpPr>
        <p:spPr>
          <a:xfrm>
            <a:off x="6522788" y="5165483"/>
            <a:ext cx="3249415" cy="892079"/>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Finding the best model of analysing the data </a:t>
            </a:r>
            <a:endParaRPr lang="en-US" dirty="0"/>
          </a:p>
        </p:txBody>
      </p:sp>
      <p:sp>
        <p:nvSpPr>
          <p:cNvPr id="7" name="Rectangle: Rounded Corners 6">
            <a:extLst>
              <a:ext uri="{FF2B5EF4-FFF2-40B4-BE49-F238E27FC236}">
                <a16:creationId xmlns:a16="http://schemas.microsoft.com/office/drawing/2014/main" id="{391A3345-BBFA-3262-BB8A-C7C944D3A770}"/>
              </a:ext>
            </a:extLst>
          </p:cNvPr>
          <p:cNvSpPr/>
          <p:nvPr/>
        </p:nvSpPr>
        <p:spPr>
          <a:xfrm>
            <a:off x="6615105" y="4186746"/>
            <a:ext cx="3064780" cy="74461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Implementing Classification Models</a:t>
            </a:r>
            <a:endParaRPr lang="en-US" dirty="0"/>
          </a:p>
        </p:txBody>
      </p:sp>
      <p:sp>
        <p:nvSpPr>
          <p:cNvPr id="29" name="Rectangle: Rounded Corners 28">
            <a:extLst>
              <a:ext uri="{FF2B5EF4-FFF2-40B4-BE49-F238E27FC236}">
                <a16:creationId xmlns:a16="http://schemas.microsoft.com/office/drawing/2014/main" id="{495D45B2-70F5-8ADA-5860-EC0F75E7BD77}"/>
              </a:ext>
            </a:extLst>
          </p:cNvPr>
          <p:cNvSpPr/>
          <p:nvPr/>
        </p:nvSpPr>
        <p:spPr>
          <a:xfrm>
            <a:off x="3275787" y="4242193"/>
            <a:ext cx="1445426" cy="633722"/>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Page rank</a:t>
            </a:r>
            <a:endParaRPr lang="en-US" dirty="0"/>
          </a:p>
        </p:txBody>
      </p:sp>
      <p:sp>
        <p:nvSpPr>
          <p:cNvPr id="35" name="Rectangle: Rounded Corners 34">
            <a:extLst>
              <a:ext uri="{FF2B5EF4-FFF2-40B4-BE49-F238E27FC236}">
                <a16:creationId xmlns:a16="http://schemas.microsoft.com/office/drawing/2014/main" id="{A44997D8-5924-0EDC-9C34-22D3AC778B9B}"/>
              </a:ext>
            </a:extLst>
          </p:cNvPr>
          <p:cNvSpPr/>
          <p:nvPr/>
        </p:nvSpPr>
        <p:spPr>
          <a:xfrm>
            <a:off x="458263" y="4242193"/>
            <a:ext cx="2215036" cy="74461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 degree and out degree metrics</a:t>
            </a:r>
            <a:endParaRPr lang="en-US" dirty="0"/>
          </a:p>
        </p:txBody>
      </p:sp>
      <p:cxnSp>
        <p:nvCxnSpPr>
          <p:cNvPr id="37" name="Straight Arrow Connector 36">
            <a:extLst>
              <a:ext uri="{FF2B5EF4-FFF2-40B4-BE49-F238E27FC236}">
                <a16:creationId xmlns:a16="http://schemas.microsoft.com/office/drawing/2014/main" id="{E4F167F4-1C23-683B-C2FA-FD5B5461A459}"/>
              </a:ext>
            </a:extLst>
          </p:cNvPr>
          <p:cNvCxnSpPr>
            <a:cxnSpLocks/>
            <a:stCxn id="36" idx="3"/>
            <a:endCxn id="26" idx="1"/>
          </p:cNvCxnSpPr>
          <p:nvPr/>
        </p:nvCxnSpPr>
        <p:spPr>
          <a:xfrm flipV="1">
            <a:off x="2540492" y="1714023"/>
            <a:ext cx="20514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67FCDD3-215E-5818-068B-D686826F0905}"/>
              </a:ext>
            </a:extLst>
          </p:cNvPr>
          <p:cNvCxnSpPr>
            <a:cxnSpLocks/>
            <a:stCxn id="26" idx="2"/>
            <a:endCxn id="34" idx="0"/>
          </p:cNvCxnSpPr>
          <p:nvPr/>
        </p:nvCxnSpPr>
        <p:spPr>
          <a:xfrm flipH="1">
            <a:off x="2419797" y="2113258"/>
            <a:ext cx="1204784" cy="711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BD6EDB6-43BD-962D-EBB3-4874C5B87EF0}"/>
              </a:ext>
            </a:extLst>
          </p:cNvPr>
          <p:cNvCxnSpPr>
            <a:cxnSpLocks/>
            <a:stCxn id="36" idx="3"/>
            <a:endCxn id="26" idx="1"/>
          </p:cNvCxnSpPr>
          <p:nvPr/>
        </p:nvCxnSpPr>
        <p:spPr>
          <a:xfrm flipV="1">
            <a:off x="2845292" y="2018823"/>
            <a:ext cx="20514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4E754A6-43E9-615A-FC66-207AC9D8F8B5}"/>
              </a:ext>
            </a:extLst>
          </p:cNvPr>
          <p:cNvCxnSpPr>
            <a:cxnSpLocks/>
            <a:stCxn id="28" idx="2"/>
            <a:endCxn id="7" idx="0"/>
          </p:cNvCxnSpPr>
          <p:nvPr/>
        </p:nvCxnSpPr>
        <p:spPr>
          <a:xfrm flipH="1">
            <a:off x="8147495" y="3960702"/>
            <a:ext cx="1" cy="22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F8972A4-7A1C-0E5E-C51C-F74DBF51CE31}"/>
              </a:ext>
            </a:extLst>
          </p:cNvPr>
          <p:cNvCxnSpPr>
            <a:cxnSpLocks/>
            <a:stCxn id="34" idx="2"/>
            <a:endCxn id="29" idx="0"/>
          </p:cNvCxnSpPr>
          <p:nvPr/>
        </p:nvCxnSpPr>
        <p:spPr>
          <a:xfrm>
            <a:off x="2419797" y="3602941"/>
            <a:ext cx="1578703" cy="639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DCCC267-3D09-00A3-17BA-7BC4F446F492}"/>
              </a:ext>
            </a:extLst>
          </p:cNvPr>
          <p:cNvCxnSpPr>
            <a:cxnSpLocks/>
            <a:stCxn id="34" idx="2"/>
            <a:endCxn id="35" idx="0"/>
          </p:cNvCxnSpPr>
          <p:nvPr/>
        </p:nvCxnSpPr>
        <p:spPr>
          <a:xfrm flipH="1">
            <a:off x="1565781" y="3602941"/>
            <a:ext cx="854016" cy="639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DDFD4BB-2692-AEC7-3E2E-3A51B321BD07}"/>
              </a:ext>
            </a:extLst>
          </p:cNvPr>
          <p:cNvCxnSpPr>
            <a:cxnSpLocks/>
            <a:stCxn id="40" idx="2"/>
            <a:endCxn id="28" idx="0"/>
          </p:cNvCxnSpPr>
          <p:nvPr/>
        </p:nvCxnSpPr>
        <p:spPr>
          <a:xfrm>
            <a:off x="8130719" y="3040367"/>
            <a:ext cx="16777" cy="27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395BBF-9E61-9311-9771-12B477307669}"/>
              </a:ext>
            </a:extLst>
          </p:cNvPr>
          <p:cNvCxnSpPr>
            <a:cxnSpLocks/>
            <a:stCxn id="10" idx="2"/>
            <a:endCxn id="40" idx="0"/>
          </p:cNvCxnSpPr>
          <p:nvPr/>
        </p:nvCxnSpPr>
        <p:spPr>
          <a:xfrm>
            <a:off x="6186834" y="2188564"/>
            <a:ext cx="1943885" cy="205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741B6F5-B68A-7FC5-465E-B46DFA1C408D}"/>
              </a:ext>
            </a:extLst>
          </p:cNvPr>
          <p:cNvCxnSpPr>
            <a:cxnSpLocks/>
            <a:stCxn id="10" idx="3"/>
            <a:endCxn id="31" idx="1"/>
          </p:cNvCxnSpPr>
          <p:nvPr/>
        </p:nvCxnSpPr>
        <p:spPr>
          <a:xfrm>
            <a:off x="7652454" y="1715995"/>
            <a:ext cx="2176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3C88B08-FC72-7348-5826-F3979D3E3F5D}"/>
              </a:ext>
            </a:extLst>
          </p:cNvPr>
          <p:cNvCxnSpPr>
            <a:cxnSpLocks/>
            <a:stCxn id="31" idx="3"/>
            <a:endCxn id="38" idx="1"/>
          </p:cNvCxnSpPr>
          <p:nvPr/>
        </p:nvCxnSpPr>
        <p:spPr>
          <a:xfrm flipV="1">
            <a:off x="9337063" y="1714821"/>
            <a:ext cx="356797" cy="1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8288229-C929-BD30-72D3-6EFD9A5ABE89}"/>
              </a:ext>
            </a:extLst>
          </p:cNvPr>
          <p:cNvCxnSpPr>
            <a:cxnSpLocks/>
            <a:stCxn id="26" idx="3"/>
            <a:endCxn id="10" idx="1"/>
          </p:cNvCxnSpPr>
          <p:nvPr/>
        </p:nvCxnSpPr>
        <p:spPr>
          <a:xfrm>
            <a:off x="4503530" y="1714023"/>
            <a:ext cx="217683" cy="1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6" name="Straight Arrow Connector 1055">
            <a:extLst>
              <a:ext uri="{FF2B5EF4-FFF2-40B4-BE49-F238E27FC236}">
                <a16:creationId xmlns:a16="http://schemas.microsoft.com/office/drawing/2014/main" id="{EEF5A3DD-3CF8-DDF8-ACE6-9D1A1FBE9A21}"/>
              </a:ext>
            </a:extLst>
          </p:cNvPr>
          <p:cNvCxnSpPr>
            <a:cxnSpLocks/>
            <a:stCxn id="7" idx="2"/>
            <a:endCxn id="5" idx="0"/>
          </p:cNvCxnSpPr>
          <p:nvPr/>
        </p:nvCxnSpPr>
        <p:spPr>
          <a:xfrm>
            <a:off x="8147495" y="4931362"/>
            <a:ext cx="1" cy="234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98165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CCDD6663-99FC-4F25-9661-9139B3E36192}"/>
              </a:ext>
            </a:extLst>
          </p:cNvPr>
          <p:cNvSpPr txBox="1"/>
          <p:nvPr/>
        </p:nvSpPr>
        <p:spPr>
          <a:xfrm>
            <a:off x="301557" y="159391"/>
            <a:ext cx="3219235" cy="5139869"/>
          </a:xfrm>
          <a:prstGeom prst="rect">
            <a:avLst/>
          </a:prstGeom>
          <a:noFill/>
        </p:spPr>
        <p:txBody>
          <a:bodyPr wrap="square" rtlCol="0">
            <a:spAutoFit/>
          </a:bodyPr>
          <a:lstStyle/>
          <a:p>
            <a:r>
              <a:rPr lang="en-US" sz="4000" dirty="0"/>
              <a:t>Insights</a:t>
            </a:r>
          </a:p>
          <a:p>
            <a:endParaRPr lang="en-US" sz="2400" dirty="0"/>
          </a:p>
          <a:p>
            <a:pPr marL="342900" indent="-342900">
              <a:buFont typeface="Symbol" pitchFamily="2" charset="2"/>
              <a:buChar char="Þ"/>
            </a:pPr>
            <a:r>
              <a:rPr lang="en-IN" sz="2400" dirty="0"/>
              <a:t>This Graph represents the average rating given to hotels of certain property.</a:t>
            </a:r>
          </a:p>
          <a:p>
            <a:pPr marL="342900" indent="-342900">
              <a:buFont typeface="Symbol" pitchFamily="2" charset="2"/>
              <a:buChar char="Þ"/>
            </a:pPr>
            <a:r>
              <a:rPr lang="en-IN" sz="2400" dirty="0"/>
              <a:t>As we can see from the graph the green bars represents the hotels with best rating and red one with the worst.</a:t>
            </a:r>
            <a:endParaRPr lang="en-US" sz="2400" dirty="0"/>
          </a:p>
        </p:txBody>
      </p:sp>
      <p:sp>
        <p:nvSpPr>
          <p:cNvPr id="7" name="Rectangle 6">
            <a:extLst>
              <a:ext uri="{FF2B5EF4-FFF2-40B4-BE49-F238E27FC236}">
                <a16:creationId xmlns:a16="http://schemas.microsoft.com/office/drawing/2014/main" id="{E733D798-120E-9521-DF4D-6DC7D919CC9F}"/>
              </a:ext>
            </a:extLst>
          </p:cNvPr>
          <p:cNvSpPr/>
          <p:nvPr/>
        </p:nvSpPr>
        <p:spPr>
          <a:xfrm>
            <a:off x="3684256" y="555932"/>
            <a:ext cx="8298450" cy="549892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a:extLst>
              <a:ext uri="{FF2B5EF4-FFF2-40B4-BE49-F238E27FC236}">
                <a16:creationId xmlns:a16="http://schemas.microsoft.com/office/drawing/2014/main" id="{63996753-6CD6-D315-6854-B7FE523A45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4257" y="555933"/>
            <a:ext cx="8298450" cy="54989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1161994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CCDD6663-99FC-4F25-9661-9139B3E36192}"/>
              </a:ext>
            </a:extLst>
          </p:cNvPr>
          <p:cNvSpPr txBox="1"/>
          <p:nvPr/>
        </p:nvSpPr>
        <p:spPr>
          <a:xfrm>
            <a:off x="301557" y="159391"/>
            <a:ext cx="3472775" cy="4647426"/>
          </a:xfrm>
          <a:prstGeom prst="rect">
            <a:avLst/>
          </a:prstGeom>
          <a:noFill/>
        </p:spPr>
        <p:txBody>
          <a:bodyPr wrap="square" rtlCol="0">
            <a:spAutoFit/>
          </a:bodyPr>
          <a:lstStyle/>
          <a:p>
            <a:r>
              <a:rPr lang="en-US" sz="4000" dirty="0"/>
              <a:t>Insights</a:t>
            </a:r>
            <a:endParaRPr lang="en-IN" sz="4000" dirty="0"/>
          </a:p>
          <a:p>
            <a:endParaRPr lang="en-IN" sz="4000" dirty="0"/>
          </a:p>
          <a:p>
            <a:pPr marL="342900" indent="-342900">
              <a:buFont typeface="Symbol" pitchFamily="2" charset="2"/>
              <a:buChar char="Þ"/>
            </a:pPr>
            <a:r>
              <a:rPr lang="en-IN" sz="2400" dirty="0"/>
              <a:t>This Graph represents the accommodations available in each city w.r.t the hotels and room present in it.</a:t>
            </a:r>
          </a:p>
          <a:p>
            <a:pPr marL="342900" indent="-342900">
              <a:buFont typeface="Symbol" pitchFamily="2" charset="2"/>
              <a:buChar char="Þ"/>
            </a:pPr>
            <a:r>
              <a:rPr lang="en-IN" sz="2400" dirty="0"/>
              <a:t>As we can see from the graph the Airbnb has most hotels and rooms in Paris.</a:t>
            </a:r>
          </a:p>
        </p:txBody>
      </p:sp>
      <p:pic>
        <p:nvPicPr>
          <p:cNvPr id="5" name="Picture 5">
            <a:extLst>
              <a:ext uri="{FF2B5EF4-FFF2-40B4-BE49-F238E27FC236}">
                <a16:creationId xmlns:a16="http://schemas.microsoft.com/office/drawing/2014/main" id="{09D531E6-EC4A-8263-4E7C-3E33C3327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7566" y="1388101"/>
            <a:ext cx="5990706" cy="3816350"/>
          </a:xfrm>
          <a:prstGeom prst="rect">
            <a:avLst/>
          </a:prstGeom>
          <a:ln>
            <a:no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contourClr>
              <a:srgbClr val="C0C0C0"/>
            </a:contourClr>
          </a:sp3d>
        </p:spPr>
      </p:pic>
    </p:spTree>
    <p:extLst>
      <p:ext uri="{BB962C8B-B14F-4D97-AF65-F5344CB8AC3E}">
        <p14:creationId xmlns:p14="http://schemas.microsoft.com/office/powerpoint/2010/main" val="28191472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CCDD6663-99FC-4F25-9661-9139B3E36192}"/>
              </a:ext>
            </a:extLst>
          </p:cNvPr>
          <p:cNvSpPr txBox="1"/>
          <p:nvPr/>
        </p:nvSpPr>
        <p:spPr>
          <a:xfrm>
            <a:off x="301557" y="159392"/>
            <a:ext cx="3312107" cy="5509200"/>
          </a:xfrm>
          <a:prstGeom prst="rect">
            <a:avLst/>
          </a:prstGeom>
          <a:noFill/>
        </p:spPr>
        <p:txBody>
          <a:bodyPr wrap="square" rtlCol="0">
            <a:spAutoFit/>
          </a:bodyPr>
          <a:lstStyle/>
          <a:p>
            <a:r>
              <a:rPr lang="en-US" sz="4000" dirty="0"/>
              <a:t>Insights</a:t>
            </a:r>
            <a:endParaRPr lang="en-IN" sz="2400" dirty="0"/>
          </a:p>
          <a:p>
            <a:endParaRPr lang="en-IN" sz="2400" dirty="0"/>
          </a:p>
          <a:p>
            <a:pPr marL="342900" indent="-342900">
              <a:buFont typeface="Symbol" pitchFamily="2" charset="2"/>
              <a:buChar char="Þ"/>
            </a:pPr>
            <a:r>
              <a:rPr lang="en-IN" sz="2400" dirty="0"/>
              <a:t>This graph represents the mean rating of different kinds based on city they are present.</a:t>
            </a:r>
          </a:p>
          <a:p>
            <a:pPr marL="342900" indent="-342900">
              <a:buFont typeface="Symbol" pitchFamily="2" charset="2"/>
              <a:buChar char="Þ"/>
            </a:pPr>
            <a:r>
              <a:rPr lang="en-IN" sz="2400" dirty="0"/>
              <a:t>As we can see Paris, Sydney and Cape Town hotels reviews are best w.r.t communication, location and checking.</a:t>
            </a:r>
          </a:p>
          <a:p>
            <a:pPr marL="342900" indent="-342900">
              <a:buFont typeface="Symbol" pitchFamily="2" charset="2"/>
              <a:buChar char="Þ"/>
            </a:pPr>
            <a:endParaRPr lang="en-IN" sz="2400" dirty="0"/>
          </a:p>
        </p:txBody>
      </p:sp>
      <p:pic>
        <p:nvPicPr>
          <p:cNvPr id="5" name="Picture 5">
            <a:extLst>
              <a:ext uri="{FF2B5EF4-FFF2-40B4-BE49-F238E27FC236}">
                <a16:creationId xmlns:a16="http://schemas.microsoft.com/office/drawing/2014/main" id="{D1026258-6CAB-393C-698D-DC48C80E8C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3664" y="1471188"/>
            <a:ext cx="8428072" cy="4111757"/>
          </a:xfrm>
          <a:prstGeom prst="rect">
            <a:avLst/>
          </a:prstGeom>
          <a:ln>
            <a:no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contourClr>
              <a:srgbClr val="C0C0C0"/>
            </a:contourClr>
          </a:sp3d>
        </p:spPr>
      </p:pic>
    </p:spTree>
    <p:extLst>
      <p:ext uri="{BB962C8B-B14F-4D97-AF65-F5344CB8AC3E}">
        <p14:creationId xmlns:p14="http://schemas.microsoft.com/office/powerpoint/2010/main" val="26115215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CCDD6663-99FC-4F25-9661-9139B3E36192}"/>
              </a:ext>
            </a:extLst>
          </p:cNvPr>
          <p:cNvSpPr txBox="1"/>
          <p:nvPr/>
        </p:nvSpPr>
        <p:spPr>
          <a:xfrm>
            <a:off x="301558" y="159391"/>
            <a:ext cx="3312402" cy="4770537"/>
          </a:xfrm>
          <a:prstGeom prst="rect">
            <a:avLst/>
          </a:prstGeom>
          <a:noFill/>
        </p:spPr>
        <p:txBody>
          <a:bodyPr wrap="square" rtlCol="0">
            <a:spAutoFit/>
          </a:bodyPr>
          <a:lstStyle/>
          <a:p>
            <a:r>
              <a:rPr lang="en-US" sz="4000" dirty="0"/>
              <a:t>Insights</a:t>
            </a:r>
          </a:p>
          <a:p>
            <a:endParaRPr lang="en-US" sz="2400" dirty="0"/>
          </a:p>
          <a:p>
            <a:endParaRPr lang="en-US" sz="2400" dirty="0"/>
          </a:p>
          <a:p>
            <a:pPr marL="342900" indent="-342900">
              <a:buFont typeface="Symbol" pitchFamily="2" charset="2"/>
              <a:buChar char="Þ"/>
            </a:pPr>
            <a:r>
              <a:rPr lang="en-IN" sz="2400" dirty="0"/>
              <a:t>This Graph represents the number of hotels with the facilities represented in certain city.</a:t>
            </a:r>
          </a:p>
          <a:p>
            <a:pPr marL="342900" indent="-342900">
              <a:buFont typeface="Symbol" pitchFamily="2" charset="2"/>
              <a:buChar char="Þ"/>
            </a:pPr>
            <a:r>
              <a:rPr lang="en-IN" sz="2400" dirty="0"/>
              <a:t>As we can see from the graph that Bangkok has most hotels with pools.</a:t>
            </a:r>
            <a:endParaRPr lang="en-US" sz="2400" dirty="0"/>
          </a:p>
        </p:txBody>
      </p:sp>
      <p:pic>
        <p:nvPicPr>
          <p:cNvPr id="6" name="Picture 6">
            <a:extLst>
              <a:ext uri="{FF2B5EF4-FFF2-40B4-BE49-F238E27FC236}">
                <a16:creationId xmlns:a16="http://schemas.microsoft.com/office/drawing/2014/main" id="{46D583C4-645F-C988-3170-082AFD530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3959" y="829901"/>
            <a:ext cx="8276484" cy="4639887"/>
          </a:xfrm>
          <a:prstGeom prst="rect">
            <a:avLst/>
          </a:prstGeom>
          <a:ln>
            <a:no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contourClr>
              <a:srgbClr val="C0C0C0"/>
            </a:contourClr>
          </a:sp3d>
        </p:spPr>
      </p:pic>
    </p:spTree>
    <p:extLst>
      <p:ext uri="{BB962C8B-B14F-4D97-AF65-F5344CB8AC3E}">
        <p14:creationId xmlns:p14="http://schemas.microsoft.com/office/powerpoint/2010/main" val="1774119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CCDD6663-99FC-4F25-9661-9139B3E36192}"/>
              </a:ext>
            </a:extLst>
          </p:cNvPr>
          <p:cNvSpPr txBox="1"/>
          <p:nvPr/>
        </p:nvSpPr>
        <p:spPr>
          <a:xfrm>
            <a:off x="301557" y="159391"/>
            <a:ext cx="11186809" cy="707886"/>
          </a:xfrm>
          <a:prstGeom prst="rect">
            <a:avLst/>
          </a:prstGeom>
          <a:noFill/>
        </p:spPr>
        <p:txBody>
          <a:bodyPr wrap="square" rtlCol="0">
            <a:spAutoFit/>
          </a:bodyPr>
          <a:lstStyle/>
          <a:p>
            <a:r>
              <a:rPr lang="en-US" sz="4000" dirty="0"/>
              <a:t>Machine Learning</a:t>
            </a:r>
            <a:r>
              <a:rPr lang="en-IN" sz="4000" dirty="0"/>
              <a:t>: Frame work</a:t>
            </a:r>
            <a:endParaRPr lang="en-US" sz="4000" dirty="0"/>
          </a:p>
        </p:txBody>
      </p:sp>
      <p:sp>
        <p:nvSpPr>
          <p:cNvPr id="19" name="Rectangle: Rounded Corners 18">
            <a:extLst>
              <a:ext uri="{FF2B5EF4-FFF2-40B4-BE49-F238E27FC236}">
                <a16:creationId xmlns:a16="http://schemas.microsoft.com/office/drawing/2014/main" id="{283E1C0A-EAA9-E288-1FC5-49D9CC242E59}"/>
              </a:ext>
            </a:extLst>
          </p:cNvPr>
          <p:cNvSpPr/>
          <p:nvPr/>
        </p:nvSpPr>
        <p:spPr>
          <a:xfrm>
            <a:off x="633097" y="1356995"/>
            <a:ext cx="2343224" cy="43633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Cleaned Data</a:t>
            </a:r>
            <a:endParaRPr lang="en-US" dirty="0"/>
          </a:p>
        </p:txBody>
      </p:sp>
      <p:sp>
        <p:nvSpPr>
          <p:cNvPr id="22" name="Rectangle: Rounded Corners 21">
            <a:extLst>
              <a:ext uri="{FF2B5EF4-FFF2-40B4-BE49-F238E27FC236}">
                <a16:creationId xmlns:a16="http://schemas.microsoft.com/office/drawing/2014/main" id="{047A49E0-DB5C-53D8-674C-735CCB215FAE}"/>
              </a:ext>
            </a:extLst>
          </p:cNvPr>
          <p:cNvSpPr/>
          <p:nvPr/>
        </p:nvSpPr>
        <p:spPr>
          <a:xfrm>
            <a:off x="641432" y="4887623"/>
            <a:ext cx="2313409" cy="108572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Feature Selection</a:t>
            </a:r>
          </a:p>
          <a:p>
            <a:pPr algn="ctr"/>
            <a:r>
              <a:rPr lang="en-IN" dirty="0"/>
              <a:t>(Chi Square Selector)</a:t>
            </a:r>
            <a:endParaRPr lang="en-US" dirty="0"/>
          </a:p>
        </p:txBody>
      </p:sp>
      <p:sp>
        <p:nvSpPr>
          <p:cNvPr id="25" name="Rectangle: Rounded Corners 24">
            <a:extLst>
              <a:ext uri="{FF2B5EF4-FFF2-40B4-BE49-F238E27FC236}">
                <a16:creationId xmlns:a16="http://schemas.microsoft.com/office/drawing/2014/main" id="{0B386B5F-A68A-F6BB-E1B2-B90148E9C6CC}"/>
              </a:ext>
            </a:extLst>
          </p:cNvPr>
          <p:cNvSpPr/>
          <p:nvPr/>
        </p:nvSpPr>
        <p:spPr>
          <a:xfrm>
            <a:off x="3752776" y="2809591"/>
            <a:ext cx="2343224" cy="1099719"/>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Splitting the data</a:t>
            </a:r>
          </a:p>
          <a:p>
            <a:pPr algn="ctr"/>
            <a:r>
              <a:rPr lang="en-IN"/>
              <a:t>(Random Split)</a:t>
            </a:r>
            <a:endParaRPr lang="en-US" dirty="0"/>
          </a:p>
        </p:txBody>
      </p:sp>
      <p:sp>
        <p:nvSpPr>
          <p:cNvPr id="27" name="Rectangle: Rounded Corners 26">
            <a:extLst>
              <a:ext uri="{FF2B5EF4-FFF2-40B4-BE49-F238E27FC236}">
                <a16:creationId xmlns:a16="http://schemas.microsoft.com/office/drawing/2014/main" id="{FEEF1ED4-041A-ECFA-F0F0-71B868058DB0}"/>
              </a:ext>
            </a:extLst>
          </p:cNvPr>
          <p:cNvSpPr/>
          <p:nvPr/>
        </p:nvSpPr>
        <p:spPr>
          <a:xfrm>
            <a:off x="648004" y="3366447"/>
            <a:ext cx="2313409" cy="1085727"/>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Creating vector column</a:t>
            </a:r>
          </a:p>
          <a:p>
            <a:pPr algn="ctr"/>
            <a:r>
              <a:rPr lang="en-IN" dirty="0"/>
              <a:t>(Vector Assembler)</a:t>
            </a:r>
            <a:endParaRPr lang="en-US" dirty="0"/>
          </a:p>
        </p:txBody>
      </p:sp>
      <p:sp>
        <p:nvSpPr>
          <p:cNvPr id="29" name="Rectangle: Rounded Corners 28">
            <a:extLst>
              <a:ext uri="{FF2B5EF4-FFF2-40B4-BE49-F238E27FC236}">
                <a16:creationId xmlns:a16="http://schemas.microsoft.com/office/drawing/2014/main" id="{F0BBB74E-3D89-0E69-2A69-A5C309D1A092}"/>
              </a:ext>
            </a:extLst>
          </p:cNvPr>
          <p:cNvSpPr/>
          <p:nvPr/>
        </p:nvSpPr>
        <p:spPr>
          <a:xfrm>
            <a:off x="6573310" y="1344436"/>
            <a:ext cx="2343224" cy="543131"/>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Logistic Regression</a:t>
            </a:r>
            <a:endParaRPr lang="en-US" dirty="0"/>
          </a:p>
        </p:txBody>
      </p:sp>
      <p:sp>
        <p:nvSpPr>
          <p:cNvPr id="31" name="Rectangle: Rounded Corners 30">
            <a:extLst>
              <a:ext uri="{FF2B5EF4-FFF2-40B4-BE49-F238E27FC236}">
                <a16:creationId xmlns:a16="http://schemas.microsoft.com/office/drawing/2014/main" id="{2FF85EB3-CFDD-D296-9055-6A8680802866}"/>
              </a:ext>
            </a:extLst>
          </p:cNvPr>
          <p:cNvSpPr/>
          <p:nvPr/>
        </p:nvSpPr>
        <p:spPr>
          <a:xfrm>
            <a:off x="754426" y="2128226"/>
            <a:ext cx="2087422" cy="97966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Dropping all non numeric columns</a:t>
            </a:r>
            <a:endParaRPr lang="en-US" dirty="0"/>
          </a:p>
        </p:txBody>
      </p:sp>
      <p:sp>
        <p:nvSpPr>
          <p:cNvPr id="33" name="Rectangle: Rounded Corners 32">
            <a:extLst>
              <a:ext uri="{FF2B5EF4-FFF2-40B4-BE49-F238E27FC236}">
                <a16:creationId xmlns:a16="http://schemas.microsoft.com/office/drawing/2014/main" id="{923DEA67-FA0D-EB1B-DBB5-BA2D791D8908}"/>
              </a:ext>
            </a:extLst>
          </p:cNvPr>
          <p:cNvSpPr/>
          <p:nvPr/>
        </p:nvSpPr>
        <p:spPr>
          <a:xfrm>
            <a:off x="6935023" y="4948447"/>
            <a:ext cx="1627097" cy="579859"/>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GBT Classifier</a:t>
            </a:r>
            <a:endParaRPr lang="en-US" dirty="0"/>
          </a:p>
        </p:txBody>
      </p:sp>
      <p:sp>
        <p:nvSpPr>
          <p:cNvPr id="35" name="Rectangle: Rounded Corners 34">
            <a:extLst>
              <a:ext uri="{FF2B5EF4-FFF2-40B4-BE49-F238E27FC236}">
                <a16:creationId xmlns:a16="http://schemas.microsoft.com/office/drawing/2014/main" id="{8B6A9612-737B-D605-E15E-DAF241AA640B}"/>
              </a:ext>
            </a:extLst>
          </p:cNvPr>
          <p:cNvSpPr/>
          <p:nvPr/>
        </p:nvSpPr>
        <p:spPr>
          <a:xfrm>
            <a:off x="6935023" y="3935759"/>
            <a:ext cx="1715119" cy="671581"/>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Forest Classifier</a:t>
            </a:r>
          </a:p>
        </p:txBody>
      </p:sp>
      <p:sp>
        <p:nvSpPr>
          <p:cNvPr id="37" name="Rectangle: Rounded Corners 36">
            <a:extLst>
              <a:ext uri="{FF2B5EF4-FFF2-40B4-BE49-F238E27FC236}">
                <a16:creationId xmlns:a16="http://schemas.microsoft.com/office/drawing/2014/main" id="{C3DAF6FA-EA92-D0A7-E854-11670A984895}"/>
              </a:ext>
            </a:extLst>
          </p:cNvPr>
          <p:cNvSpPr/>
          <p:nvPr/>
        </p:nvSpPr>
        <p:spPr>
          <a:xfrm>
            <a:off x="6891013" y="3030654"/>
            <a:ext cx="1715119" cy="67158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Decision Tree Classifier</a:t>
            </a:r>
            <a:endParaRPr lang="en-US" dirty="0"/>
          </a:p>
        </p:txBody>
      </p:sp>
      <p:sp>
        <p:nvSpPr>
          <p:cNvPr id="39" name="Rectangle: Rounded Corners 38">
            <a:extLst>
              <a:ext uri="{FF2B5EF4-FFF2-40B4-BE49-F238E27FC236}">
                <a16:creationId xmlns:a16="http://schemas.microsoft.com/office/drawing/2014/main" id="{A2104F7B-2F76-6900-CF54-63C34E56D14F}"/>
              </a:ext>
            </a:extLst>
          </p:cNvPr>
          <p:cNvSpPr/>
          <p:nvPr/>
        </p:nvSpPr>
        <p:spPr>
          <a:xfrm>
            <a:off x="6887363" y="2123003"/>
            <a:ext cx="1715118" cy="67158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Naive </a:t>
            </a:r>
            <a:r>
              <a:rPr lang="en-US" dirty="0" err="1"/>
              <a:t>Bayes</a:t>
            </a:r>
            <a:r>
              <a:rPr lang="en-US" dirty="0"/>
              <a:t> Classification</a:t>
            </a:r>
          </a:p>
        </p:txBody>
      </p:sp>
      <p:sp>
        <p:nvSpPr>
          <p:cNvPr id="41" name="Rectangle: Rounded Corners 40">
            <a:extLst>
              <a:ext uri="{FF2B5EF4-FFF2-40B4-BE49-F238E27FC236}">
                <a16:creationId xmlns:a16="http://schemas.microsoft.com/office/drawing/2014/main" id="{68CD0AB0-4AFB-F327-9CDD-6338505524FE}"/>
              </a:ext>
            </a:extLst>
          </p:cNvPr>
          <p:cNvSpPr/>
          <p:nvPr/>
        </p:nvSpPr>
        <p:spPr>
          <a:xfrm>
            <a:off x="9692989" y="2791135"/>
            <a:ext cx="2346482" cy="1118149"/>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Accuracy</a:t>
            </a:r>
          </a:p>
          <a:p>
            <a:pPr algn="ctr"/>
            <a:r>
              <a:rPr lang="en-IN" dirty="0"/>
              <a:t>(Multi class Classification Evaluator)</a:t>
            </a:r>
            <a:endParaRPr lang="en-US" dirty="0"/>
          </a:p>
        </p:txBody>
      </p:sp>
      <p:cxnSp>
        <p:nvCxnSpPr>
          <p:cNvPr id="42" name="Straight Arrow Connector 41">
            <a:extLst>
              <a:ext uri="{FF2B5EF4-FFF2-40B4-BE49-F238E27FC236}">
                <a16:creationId xmlns:a16="http://schemas.microsoft.com/office/drawing/2014/main" id="{83201041-E377-480A-A073-090A2AFF9D99}"/>
              </a:ext>
            </a:extLst>
          </p:cNvPr>
          <p:cNvCxnSpPr>
            <a:cxnSpLocks/>
            <a:stCxn id="19" idx="2"/>
            <a:endCxn id="31" idx="0"/>
          </p:cNvCxnSpPr>
          <p:nvPr/>
        </p:nvCxnSpPr>
        <p:spPr>
          <a:xfrm flipH="1">
            <a:off x="1798137" y="1793330"/>
            <a:ext cx="6572" cy="334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EA321F4-BD73-C27D-E41E-3EF505CAC944}"/>
              </a:ext>
            </a:extLst>
          </p:cNvPr>
          <p:cNvCxnSpPr>
            <a:cxnSpLocks/>
            <a:stCxn id="25" idx="3"/>
            <a:endCxn id="39" idx="1"/>
          </p:cNvCxnSpPr>
          <p:nvPr/>
        </p:nvCxnSpPr>
        <p:spPr>
          <a:xfrm flipV="1">
            <a:off x="6096000" y="2458796"/>
            <a:ext cx="791363" cy="900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934B4C8-36EF-7B75-CE8C-17496956F4CF}"/>
              </a:ext>
            </a:extLst>
          </p:cNvPr>
          <p:cNvCxnSpPr>
            <a:cxnSpLocks/>
            <a:stCxn id="25" idx="3"/>
            <a:endCxn id="29" idx="1"/>
          </p:cNvCxnSpPr>
          <p:nvPr/>
        </p:nvCxnSpPr>
        <p:spPr>
          <a:xfrm flipV="1">
            <a:off x="6096000" y="1616002"/>
            <a:ext cx="477310" cy="1743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0813E84-8678-9DB9-FDF3-898631DECB8E}"/>
              </a:ext>
            </a:extLst>
          </p:cNvPr>
          <p:cNvCxnSpPr>
            <a:cxnSpLocks/>
            <a:stCxn id="25" idx="3"/>
            <a:endCxn id="35" idx="1"/>
          </p:cNvCxnSpPr>
          <p:nvPr/>
        </p:nvCxnSpPr>
        <p:spPr>
          <a:xfrm>
            <a:off x="6096000" y="3359451"/>
            <a:ext cx="839023" cy="912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0FA9402-95D7-30CF-56EF-8B601F0FB4E0}"/>
              </a:ext>
            </a:extLst>
          </p:cNvPr>
          <p:cNvCxnSpPr>
            <a:cxnSpLocks/>
            <a:stCxn id="25" idx="3"/>
            <a:endCxn id="33" idx="1"/>
          </p:cNvCxnSpPr>
          <p:nvPr/>
        </p:nvCxnSpPr>
        <p:spPr>
          <a:xfrm>
            <a:off x="6096000" y="3359451"/>
            <a:ext cx="839023" cy="1878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361F4CD-62BD-BAA4-10AD-7CD90D3239D8}"/>
              </a:ext>
            </a:extLst>
          </p:cNvPr>
          <p:cNvCxnSpPr>
            <a:cxnSpLocks/>
            <a:stCxn id="29" idx="3"/>
            <a:endCxn id="41" idx="1"/>
          </p:cNvCxnSpPr>
          <p:nvPr/>
        </p:nvCxnSpPr>
        <p:spPr>
          <a:xfrm>
            <a:off x="8916534" y="1616002"/>
            <a:ext cx="776455" cy="1734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602902B-BB0D-F336-3CB1-FDB7FE1094B3}"/>
              </a:ext>
            </a:extLst>
          </p:cNvPr>
          <p:cNvCxnSpPr>
            <a:cxnSpLocks/>
            <a:stCxn id="19" idx="2"/>
            <a:endCxn id="31" idx="0"/>
          </p:cNvCxnSpPr>
          <p:nvPr/>
        </p:nvCxnSpPr>
        <p:spPr>
          <a:xfrm flipH="1">
            <a:off x="2712537" y="2707730"/>
            <a:ext cx="6572" cy="334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798D7C5-A137-D053-068F-6488683EAE38}"/>
              </a:ext>
            </a:extLst>
          </p:cNvPr>
          <p:cNvCxnSpPr>
            <a:cxnSpLocks/>
            <a:stCxn id="25" idx="3"/>
            <a:endCxn id="37" idx="1"/>
          </p:cNvCxnSpPr>
          <p:nvPr/>
        </p:nvCxnSpPr>
        <p:spPr>
          <a:xfrm>
            <a:off x="6096000" y="3359451"/>
            <a:ext cx="795013" cy="6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A050B2E-D860-121D-6A91-AEF325EFCEF1}"/>
              </a:ext>
            </a:extLst>
          </p:cNvPr>
          <p:cNvCxnSpPr>
            <a:cxnSpLocks/>
            <a:stCxn id="22" idx="3"/>
            <a:endCxn id="25" idx="1"/>
          </p:cNvCxnSpPr>
          <p:nvPr/>
        </p:nvCxnSpPr>
        <p:spPr>
          <a:xfrm flipV="1">
            <a:off x="2954841" y="3359451"/>
            <a:ext cx="797935" cy="2071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207598B-35EE-5C82-2997-55195FA0D2CB}"/>
              </a:ext>
            </a:extLst>
          </p:cNvPr>
          <p:cNvCxnSpPr>
            <a:cxnSpLocks/>
            <a:stCxn id="31" idx="2"/>
            <a:endCxn id="27" idx="0"/>
          </p:cNvCxnSpPr>
          <p:nvPr/>
        </p:nvCxnSpPr>
        <p:spPr>
          <a:xfrm>
            <a:off x="1798137" y="3107892"/>
            <a:ext cx="6572" cy="258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4" name="Straight Arrow Connector 1023">
            <a:extLst>
              <a:ext uri="{FF2B5EF4-FFF2-40B4-BE49-F238E27FC236}">
                <a16:creationId xmlns:a16="http://schemas.microsoft.com/office/drawing/2014/main" id="{5AB2A308-8D76-43AA-D4E5-0B3001667604}"/>
              </a:ext>
            </a:extLst>
          </p:cNvPr>
          <p:cNvCxnSpPr>
            <a:cxnSpLocks/>
            <a:stCxn id="27" idx="2"/>
            <a:endCxn id="22" idx="0"/>
          </p:cNvCxnSpPr>
          <p:nvPr/>
        </p:nvCxnSpPr>
        <p:spPr>
          <a:xfrm flipH="1">
            <a:off x="1798137" y="4452174"/>
            <a:ext cx="6572" cy="435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8" name="Straight Arrow Connector 1047">
            <a:extLst>
              <a:ext uri="{FF2B5EF4-FFF2-40B4-BE49-F238E27FC236}">
                <a16:creationId xmlns:a16="http://schemas.microsoft.com/office/drawing/2014/main" id="{C58AA1B5-689F-046D-B9EB-3487DBD87ECC}"/>
              </a:ext>
            </a:extLst>
          </p:cNvPr>
          <p:cNvCxnSpPr>
            <a:cxnSpLocks/>
            <a:stCxn id="37" idx="3"/>
            <a:endCxn id="41" idx="1"/>
          </p:cNvCxnSpPr>
          <p:nvPr/>
        </p:nvCxnSpPr>
        <p:spPr>
          <a:xfrm flipV="1">
            <a:off x="8606132" y="3350210"/>
            <a:ext cx="1086857" cy="16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0" name="Straight Arrow Connector 1049">
            <a:extLst>
              <a:ext uri="{FF2B5EF4-FFF2-40B4-BE49-F238E27FC236}">
                <a16:creationId xmlns:a16="http://schemas.microsoft.com/office/drawing/2014/main" id="{D9053010-9057-9165-29AE-C31FE61A8193}"/>
              </a:ext>
            </a:extLst>
          </p:cNvPr>
          <p:cNvCxnSpPr>
            <a:cxnSpLocks/>
            <a:stCxn id="39" idx="3"/>
            <a:endCxn id="41" idx="1"/>
          </p:cNvCxnSpPr>
          <p:nvPr/>
        </p:nvCxnSpPr>
        <p:spPr>
          <a:xfrm>
            <a:off x="8602481" y="2458796"/>
            <a:ext cx="1090508" cy="891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4" name="Straight Arrow Connector 1053">
            <a:extLst>
              <a:ext uri="{FF2B5EF4-FFF2-40B4-BE49-F238E27FC236}">
                <a16:creationId xmlns:a16="http://schemas.microsoft.com/office/drawing/2014/main" id="{2939DF9C-50D4-4A34-8D3D-F25EBA2CBD5F}"/>
              </a:ext>
            </a:extLst>
          </p:cNvPr>
          <p:cNvCxnSpPr>
            <a:cxnSpLocks/>
            <a:stCxn id="33" idx="3"/>
            <a:endCxn id="41" idx="1"/>
          </p:cNvCxnSpPr>
          <p:nvPr/>
        </p:nvCxnSpPr>
        <p:spPr>
          <a:xfrm flipV="1">
            <a:off x="8562120" y="3350210"/>
            <a:ext cx="1130869" cy="1888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6" name="Straight Arrow Connector 1055">
            <a:extLst>
              <a:ext uri="{FF2B5EF4-FFF2-40B4-BE49-F238E27FC236}">
                <a16:creationId xmlns:a16="http://schemas.microsoft.com/office/drawing/2014/main" id="{A66F3B41-ED00-FC38-1CBC-A1DEEF17C5F8}"/>
              </a:ext>
            </a:extLst>
          </p:cNvPr>
          <p:cNvCxnSpPr>
            <a:cxnSpLocks/>
            <a:stCxn id="35" idx="3"/>
            <a:endCxn id="41" idx="1"/>
          </p:cNvCxnSpPr>
          <p:nvPr/>
        </p:nvCxnSpPr>
        <p:spPr>
          <a:xfrm flipV="1">
            <a:off x="8650142" y="3350210"/>
            <a:ext cx="1042847" cy="921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009065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4FC1CEA4-47FA-4186-B233-17FB291CD24A}"/>
              </a:ext>
            </a:extLst>
          </p:cNvPr>
          <p:cNvSpPr txBox="1"/>
          <p:nvPr/>
        </p:nvSpPr>
        <p:spPr>
          <a:xfrm>
            <a:off x="301557" y="153873"/>
            <a:ext cx="5165561" cy="3785652"/>
          </a:xfrm>
          <a:prstGeom prst="rect">
            <a:avLst/>
          </a:prstGeom>
          <a:noFill/>
        </p:spPr>
        <p:txBody>
          <a:bodyPr wrap="square">
            <a:spAutoFit/>
          </a:bodyPr>
          <a:lstStyle/>
          <a:p>
            <a:r>
              <a:rPr lang="en-US" sz="4000" dirty="0"/>
              <a:t>Machine Learning</a:t>
            </a:r>
            <a:r>
              <a:rPr lang="en-IN" sz="4000" dirty="0"/>
              <a:t>: Results	</a:t>
            </a:r>
          </a:p>
          <a:p>
            <a:endParaRPr lang="en-IN" sz="4000" dirty="0"/>
          </a:p>
          <a:p>
            <a:pPr marL="342900" indent="-342900">
              <a:buFont typeface="Symbol" pitchFamily="2" charset="2"/>
              <a:buChar char="Þ"/>
            </a:pPr>
            <a:r>
              <a:rPr lang="en-IN" sz="2400" dirty="0"/>
              <a:t>From the results we can say that Decision Tree and GBT Classifier are best models for this data set.</a:t>
            </a:r>
          </a:p>
          <a:p>
            <a:pPr marL="342900" indent="-342900">
              <a:buFont typeface="Symbol" pitchFamily="2" charset="2"/>
              <a:buChar char="Þ"/>
            </a:pPr>
            <a:r>
              <a:rPr lang="en-IN" sz="2400" dirty="0"/>
              <a:t>While Naïve Bayes has the least accuracy with respect to this model.</a:t>
            </a:r>
          </a:p>
        </p:txBody>
      </p:sp>
      <p:graphicFrame>
        <p:nvGraphicFramePr>
          <p:cNvPr id="6" name="Table 6">
            <a:extLst>
              <a:ext uri="{FF2B5EF4-FFF2-40B4-BE49-F238E27FC236}">
                <a16:creationId xmlns:a16="http://schemas.microsoft.com/office/drawing/2014/main" id="{E0EE7394-5387-4489-8A00-B175E20034ED}"/>
              </a:ext>
            </a:extLst>
          </p:cNvPr>
          <p:cNvGraphicFramePr>
            <a:graphicFrameLocks noGrp="1"/>
          </p:cNvGraphicFramePr>
          <p:nvPr>
            <p:extLst>
              <p:ext uri="{D42A27DB-BD31-4B8C-83A1-F6EECF244321}">
                <p14:modId xmlns:p14="http://schemas.microsoft.com/office/powerpoint/2010/main" val="1473001706"/>
              </p:ext>
            </p:extLst>
          </p:nvPr>
        </p:nvGraphicFramePr>
        <p:xfrm>
          <a:off x="5676588" y="1488332"/>
          <a:ext cx="2718881" cy="3747084"/>
        </p:xfrm>
        <a:graphic>
          <a:graphicData uri="http://schemas.openxmlformats.org/drawingml/2006/table">
            <a:tbl>
              <a:tblPr firstRow="1" bandRow="1">
                <a:tableStyleId>{5C22544A-7EE6-4342-B048-85BDC9FD1C3A}</a:tableStyleId>
              </a:tblPr>
              <a:tblGrid>
                <a:gridCol w="2718881">
                  <a:extLst>
                    <a:ext uri="{9D8B030D-6E8A-4147-A177-3AD203B41FA5}">
                      <a16:colId xmlns:a16="http://schemas.microsoft.com/office/drawing/2014/main" val="1145158610"/>
                    </a:ext>
                  </a:extLst>
                </a:gridCol>
              </a:tblGrid>
              <a:tr h="624514">
                <a:tc>
                  <a:txBody>
                    <a:bodyPr/>
                    <a:lstStyle/>
                    <a:p>
                      <a:pPr algn="ctr"/>
                      <a:r>
                        <a:rPr lang="en-US" sz="2000" dirty="0"/>
                        <a:t>Model</a:t>
                      </a:r>
                    </a:p>
                  </a:txBody>
                  <a:tcPr anchor="ctr"/>
                </a:tc>
                <a:extLst>
                  <a:ext uri="{0D108BD9-81ED-4DB2-BD59-A6C34878D82A}">
                    <a16:rowId xmlns:a16="http://schemas.microsoft.com/office/drawing/2014/main" val="2061720021"/>
                  </a:ext>
                </a:extLst>
              </a:tr>
              <a:tr h="6245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Logistic Regression</a:t>
                      </a:r>
                      <a:endParaRPr lang="en-US" sz="2000" dirty="0"/>
                    </a:p>
                  </a:txBody>
                  <a:tcPr anchor="ctr"/>
                </a:tc>
                <a:extLst>
                  <a:ext uri="{0D108BD9-81ED-4DB2-BD59-A6C34878D82A}">
                    <a16:rowId xmlns:a16="http://schemas.microsoft.com/office/drawing/2014/main" val="2704369581"/>
                  </a:ext>
                </a:extLst>
              </a:tr>
              <a:tr h="624514">
                <a:tc>
                  <a:txBody>
                    <a:bodyPr/>
                    <a:lstStyle/>
                    <a:p>
                      <a:pPr algn="ctr"/>
                      <a:r>
                        <a:rPr lang="en-US" sz="2000" dirty="0"/>
                        <a:t>Naïve </a:t>
                      </a:r>
                      <a:r>
                        <a:rPr lang="en-US" sz="2000" dirty="0" err="1"/>
                        <a:t>Bayes</a:t>
                      </a:r>
                      <a:endParaRPr lang="en-US" sz="2000" dirty="0"/>
                    </a:p>
                  </a:txBody>
                  <a:tcPr anchor="ctr"/>
                </a:tc>
                <a:extLst>
                  <a:ext uri="{0D108BD9-81ED-4DB2-BD59-A6C34878D82A}">
                    <a16:rowId xmlns:a16="http://schemas.microsoft.com/office/drawing/2014/main" val="748867951"/>
                  </a:ext>
                </a:extLst>
              </a:tr>
              <a:tr h="624514">
                <a:tc>
                  <a:txBody>
                    <a:bodyPr/>
                    <a:lstStyle/>
                    <a:p>
                      <a:pPr algn="ctr"/>
                      <a:r>
                        <a:rPr lang="en-IN" sz="2000" dirty="0"/>
                        <a:t>Decision Tree</a:t>
                      </a:r>
                      <a:endParaRPr lang="en-US" sz="2000" dirty="0"/>
                    </a:p>
                  </a:txBody>
                  <a:tcPr anchor="ctr"/>
                </a:tc>
                <a:extLst>
                  <a:ext uri="{0D108BD9-81ED-4DB2-BD59-A6C34878D82A}">
                    <a16:rowId xmlns:a16="http://schemas.microsoft.com/office/drawing/2014/main" val="528390475"/>
                  </a:ext>
                </a:extLst>
              </a:tr>
              <a:tr h="624514">
                <a:tc>
                  <a:txBody>
                    <a:bodyPr/>
                    <a:lstStyle/>
                    <a:p>
                      <a:pPr algn="ctr"/>
                      <a:r>
                        <a:rPr lang="en-US" sz="2000" dirty="0"/>
                        <a:t>Random Forest</a:t>
                      </a:r>
                    </a:p>
                  </a:txBody>
                  <a:tcPr anchor="ctr"/>
                </a:tc>
                <a:extLst>
                  <a:ext uri="{0D108BD9-81ED-4DB2-BD59-A6C34878D82A}">
                    <a16:rowId xmlns:a16="http://schemas.microsoft.com/office/drawing/2014/main" val="402707356"/>
                  </a:ext>
                </a:extLst>
              </a:tr>
              <a:tr h="624514">
                <a:tc>
                  <a:txBody>
                    <a:bodyPr/>
                    <a:lstStyle/>
                    <a:p>
                      <a:pPr algn="ctr"/>
                      <a:r>
                        <a:rPr lang="en-IN" sz="2000" dirty="0"/>
                        <a:t>GBT</a:t>
                      </a:r>
                      <a:endParaRPr lang="en-US" sz="2000" dirty="0"/>
                    </a:p>
                  </a:txBody>
                  <a:tcPr anchor="ctr"/>
                </a:tc>
                <a:extLst>
                  <a:ext uri="{0D108BD9-81ED-4DB2-BD59-A6C34878D82A}">
                    <a16:rowId xmlns:a16="http://schemas.microsoft.com/office/drawing/2014/main" val="274157844"/>
                  </a:ext>
                </a:extLst>
              </a:tr>
            </a:tbl>
          </a:graphicData>
        </a:graphic>
      </p:graphicFrame>
      <p:graphicFrame>
        <p:nvGraphicFramePr>
          <p:cNvPr id="10" name="Table 10">
            <a:extLst>
              <a:ext uri="{FF2B5EF4-FFF2-40B4-BE49-F238E27FC236}">
                <a16:creationId xmlns:a16="http://schemas.microsoft.com/office/drawing/2014/main" id="{6D21F562-EB22-462F-9054-A5EF7BB7DE53}"/>
              </a:ext>
            </a:extLst>
          </p:cNvPr>
          <p:cNvGraphicFramePr>
            <a:graphicFrameLocks noGrp="1"/>
          </p:cNvGraphicFramePr>
          <p:nvPr>
            <p:extLst>
              <p:ext uri="{D42A27DB-BD31-4B8C-83A1-F6EECF244321}">
                <p14:modId xmlns:p14="http://schemas.microsoft.com/office/powerpoint/2010/main" val="3805558191"/>
              </p:ext>
            </p:extLst>
          </p:nvPr>
        </p:nvGraphicFramePr>
        <p:xfrm>
          <a:off x="8395469" y="1488332"/>
          <a:ext cx="2611875" cy="3747084"/>
        </p:xfrm>
        <a:graphic>
          <a:graphicData uri="http://schemas.openxmlformats.org/drawingml/2006/table">
            <a:tbl>
              <a:tblPr firstRow="1" bandRow="1">
                <a:tableStyleId>{5C22544A-7EE6-4342-B048-85BDC9FD1C3A}</a:tableStyleId>
              </a:tblPr>
              <a:tblGrid>
                <a:gridCol w="2611875">
                  <a:extLst>
                    <a:ext uri="{9D8B030D-6E8A-4147-A177-3AD203B41FA5}">
                      <a16:colId xmlns:a16="http://schemas.microsoft.com/office/drawing/2014/main" val="3899291625"/>
                    </a:ext>
                  </a:extLst>
                </a:gridCol>
              </a:tblGrid>
              <a:tr h="624514">
                <a:tc>
                  <a:txBody>
                    <a:bodyPr/>
                    <a:lstStyle/>
                    <a:p>
                      <a:pPr algn="ctr"/>
                      <a:r>
                        <a:rPr lang="en-US" sz="2000" dirty="0"/>
                        <a:t>Accuracy</a:t>
                      </a:r>
                    </a:p>
                  </a:txBody>
                  <a:tcPr anchor="ctr"/>
                </a:tc>
                <a:extLst>
                  <a:ext uri="{0D108BD9-81ED-4DB2-BD59-A6C34878D82A}">
                    <a16:rowId xmlns:a16="http://schemas.microsoft.com/office/drawing/2014/main" val="1935477624"/>
                  </a:ext>
                </a:extLst>
              </a:tr>
              <a:tr h="624514">
                <a:tc>
                  <a:txBody>
                    <a:bodyPr/>
                    <a:lstStyle/>
                    <a:p>
                      <a:pPr algn="ctr"/>
                      <a:r>
                        <a:rPr lang="en-IN" sz="2000" b="0" i="0" u="none" strike="noStrike" dirty="0">
                          <a:solidFill>
                            <a:schemeClr val="bg1"/>
                          </a:solidFill>
                          <a:effectLst/>
                          <a:latin typeface="Source Code Pro" panose="020B0509030403020204" pitchFamily="49" charset="0"/>
                        </a:rPr>
                        <a:t>47.30</a:t>
                      </a:r>
                      <a:r>
                        <a:rPr lang="en-US" sz="2000" dirty="0"/>
                        <a:t>%</a:t>
                      </a:r>
                    </a:p>
                  </a:txBody>
                  <a:tcPr anchor="ctr"/>
                </a:tc>
                <a:extLst>
                  <a:ext uri="{0D108BD9-81ED-4DB2-BD59-A6C34878D82A}">
                    <a16:rowId xmlns:a16="http://schemas.microsoft.com/office/drawing/2014/main" val="1430181336"/>
                  </a:ext>
                </a:extLst>
              </a:tr>
              <a:tr h="624514">
                <a:tc>
                  <a:txBody>
                    <a:bodyPr/>
                    <a:lstStyle/>
                    <a:p>
                      <a:pPr algn="ctr"/>
                      <a:r>
                        <a:rPr lang="en-IN" sz="2000" b="0" i="0" u="none" strike="noStrike" dirty="0">
                          <a:solidFill>
                            <a:schemeClr val="bg1"/>
                          </a:solidFill>
                          <a:effectLst/>
                          <a:latin typeface="Source Code Pro" panose="020B0509030403020204" pitchFamily="49" charset="0"/>
                        </a:rPr>
                        <a:t>34.50</a:t>
                      </a:r>
                      <a:r>
                        <a:rPr lang="en-US" sz="2000" dirty="0"/>
                        <a:t>%</a:t>
                      </a:r>
                    </a:p>
                  </a:txBody>
                  <a:tcPr anchor="ctr"/>
                </a:tc>
                <a:extLst>
                  <a:ext uri="{0D108BD9-81ED-4DB2-BD59-A6C34878D82A}">
                    <a16:rowId xmlns:a16="http://schemas.microsoft.com/office/drawing/2014/main" val="602360153"/>
                  </a:ext>
                </a:extLst>
              </a:tr>
              <a:tr h="624514">
                <a:tc>
                  <a:txBody>
                    <a:bodyPr/>
                    <a:lstStyle/>
                    <a:p>
                      <a:pPr algn="ctr"/>
                      <a:r>
                        <a:rPr lang="en-IN" sz="2000" b="0" i="0" u="none" strike="noStrike" dirty="0">
                          <a:solidFill>
                            <a:schemeClr val="bg1"/>
                          </a:solidFill>
                          <a:effectLst/>
                          <a:latin typeface="Source Code Pro" panose="020B0509030403020204" pitchFamily="49" charset="0"/>
                        </a:rPr>
                        <a:t>63.60</a:t>
                      </a:r>
                      <a:r>
                        <a:rPr lang="en-US" sz="2000" dirty="0"/>
                        <a:t>%</a:t>
                      </a:r>
                    </a:p>
                  </a:txBody>
                  <a:tcPr anchor="ctr"/>
                </a:tc>
                <a:extLst>
                  <a:ext uri="{0D108BD9-81ED-4DB2-BD59-A6C34878D82A}">
                    <a16:rowId xmlns:a16="http://schemas.microsoft.com/office/drawing/2014/main" val="619799295"/>
                  </a:ext>
                </a:extLst>
              </a:tr>
              <a:tr h="624514">
                <a:tc>
                  <a:txBody>
                    <a:bodyPr/>
                    <a:lstStyle/>
                    <a:p>
                      <a:pPr algn="ctr"/>
                      <a:r>
                        <a:rPr lang="en-IN" sz="2000" b="0" i="0" u="none" strike="noStrike" dirty="0">
                          <a:solidFill>
                            <a:schemeClr val="bg1"/>
                          </a:solidFill>
                          <a:effectLst/>
                          <a:latin typeface="Source Code Pro" panose="020B0509030403020204" pitchFamily="49" charset="0"/>
                        </a:rPr>
                        <a:t>61.48</a:t>
                      </a:r>
                      <a:r>
                        <a:rPr lang="en-US" sz="2000" dirty="0">
                          <a:solidFill>
                            <a:schemeClr val="bg1"/>
                          </a:solidFill>
                        </a:rPr>
                        <a:t>%</a:t>
                      </a:r>
                    </a:p>
                  </a:txBody>
                  <a:tcPr anchor="ctr"/>
                </a:tc>
                <a:extLst>
                  <a:ext uri="{0D108BD9-81ED-4DB2-BD59-A6C34878D82A}">
                    <a16:rowId xmlns:a16="http://schemas.microsoft.com/office/drawing/2014/main" val="1547743856"/>
                  </a:ext>
                </a:extLst>
              </a:tr>
              <a:tr h="624514">
                <a:tc>
                  <a:txBody>
                    <a:bodyPr/>
                    <a:lstStyle/>
                    <a:p>
                      <a:pPr algn="ctr"/>
                      <a:r>
                        <a:rPr lang="en-IN" sz="2000" b="0" i="0" u="none" strike="noStrike" dirty="0">
                          <a:solidFill>
                            <a:schemeClr val="bg1"/>
                          </a:solidFill>
                          <a:effectLst/>
                          <a:latin typeface="Source Code Pro" panose="020B0509030403020204" pitchFamily="49" charset="0"/>
                        </a:rPr>
                        <a:t>63.41%</a:t>
                      </a:r>
                      <a:endParaRPr lang="en-US" sz="2000" dirty="0">
                        <a:solidFill>
                          <a:schemeClr val="bg1"/>
                        </a:solidFill>
                      </a:endParaRPr>
                    </a:p>
                  </a:txBody>
                  <a:tcPr anchor="ctr"/>
                </a:tc>
                <a:extLst>
                  <a:ext uri="{0D108BD9-81ED-4DB2-BD59-A6C34878D82A}">
                    <a16:rowId xmlns:a16="http://schemas.microsoft.com/office/drawing/2014/main" val="3464162419"/>
                  </a:ext>
                </a:extLst>
              </a:tr>
            </a:tbl>
          </a:graphicData>
        </a:graphic>
      </p:graphicFrame>
    </p:spTree>
    <p:extLst>
      <p:ext uri="{BB962C8B-B14F-4D97-AF65-F5344CB8AC3E}">
        <p14:creationId xmlns:p14="http://schemas.microsoft.com/office/powerpoint/2010/main" val="400245936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288</Words>
  <Application>Microsoft Office PowerPoint</Application>
  <PresentationFormat>Widescreen</PresentationFormat>
  <Paragraphs>99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Rohith Ram</dc:creator>
  <cp:lastModifiedBy>Sushanth Kumar Panasa</cp:lastModifiedBy>
  <cp:revision>21</cp:revision>
  <dcterms:created xsi:type="dcterms:W3CDTF">2021-08-16T18:04:50Z</dcterms:created>
  <dcterms:modified xsi:type="dcterms:W3CDTF">2022-08-15T12:39:34Z</dcterms:modified>
</cp:coreProperties>
</file>