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sldIdLst>
    <p:sldId id="256" r:id="rId5"/>
    <p:sldId id="292" r:id="rId6"/>
    <p:sldId id="293" r:id="rId7"/>
    <p:sldId id="294" r:id="rId8"/>
    <p:sldId id="295" r:id="rId9"/>
    <p:sldId id="258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79" r:id="rId31"/>
    <p:sldId id="290" r:id="rId32"/>
    <p:sldId id="278" r:id="rId33"/>
    <p:sldId id="296" r:id="rId34"/>
    <p:sldId id="280" r:id="rId35"/>
    <p:sldId id="291" r:id="rId36"/>
    <p:sldId id="263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B6306-7F2D-46B6-A97D-994BA31B8448}" v="2" dt="2022-11-08T04:49:35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>
        <p:scale>
          <a:sx n="75" d="100"/>
          <a:sy n="75" d="100"/>
        </p:scale>
        <p:origin x="-1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7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5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72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21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9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1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5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7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4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1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3AAA24E-BD38-4412-A9AD-A44637E9D697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928ED7C-150C-4174-ACA1-ADCE5E49E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5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888B-0005-00DC-1082-B6A35066D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284" y="-1322456"/>
            <a:ext cx="5219271" cy="6251808"/>
          </a:xfrm>
        </p:spPr>
        <p:txBody>
          <a:bodyPr/>
          <a:lstStyle/>
          <a:p>
            <a:r>
              <a:rPr lang="en-US" sz="6000">
                <a:solidFill>
                  <a:schemeClr val="tx1"/>
                </a:solidFill>
              </a:rPr>
              <a:t>Technical Backend</a:t>
            </a:r>
            <a:br>
              <a:rPr lang="en-US" sz="6000">
                <a:solidFill>
                  <a:schemeClr val="tx1"/>
                </a:solidFill>
              </a:rPr>
            </a:br>
            <a:br>
              <a:rPr lang="en-US">
                <a:solidFill>
                  <a:schemeClr val="tx1"/>
                </a:solidFill>
              </a:rPr>
            </a:br>
            <a:r>
              <a:rPr lang="en-US" sz="1800">
                <a:solidFill>
                  <a:schemeClr val="tx1"/>
                </a:solidFill>
              </a:rPr>
              <a:t>  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28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83CD-9814-F217-4B64-9816D81C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Optional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3D57B-2176-B644-FE07-780DB372E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+mj-lt"/>
              </a:rPr>
              <a:t>It is a public final class and used to deal with NullPointerException in Java application</a:t>
            </a:r>
          </a:p>
          <a:p>
            <a:pPr marL="0" indent="0">
              <a:buNone/>
            </a:pPr>
            <a:endParaRPr lang="en-US" b="0" i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US">
                <a:solidFill>
                  <a:schemeClr val="tx1"/>
                </a:solidFill>
                <a:latin typeface="+mj-lt"/>
              </a:rPr>
              <a:t>It’s consists of null or one element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+mj-lt"/>
            </a:endParaRPr>
          </a:p>
          <a:p>
            <a:r>
              <a:rPr lang="en-US">
                <a:solidFill>
                  <a:schemeClr val="tx1"/>
                </a:solidFill>
                <a:latin typeface="+mj-lt"/>
              </a:rPr>
              <a:t>If provided element is null it returns null otherwise if returns the value.</a:t>
            </a:r>
          </a:p>
        </p:txBody>
      </p:sp>
    </p:spTree>
    <p:extLst>
      <p:ext uri="{BB962C8B-B14F-4D97-AF65-F5344CB8AC3E}">
        <p14:creationId xmlns:p14="http://schemas.microsoft.com/office/powerpoint/2010/main" val="311181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E7DC-A89C-65BC-1277-7398EB76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Stream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7556-98B5-3CC3-ADCE-1CDCAB78B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Collection of objects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Enables to perform filter, map &amp; Sorting by iterating the list and returns the predicted.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.filter have the predicate which is already predefined and returns the Boolean value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</a:t>
            </a:r>
          </a:p>
          <a:p>
            <a:r>
              <a:rPr lang="en-US">
                <a:solidFill>
                  <a:schemeClr val="tx1"/>
                </a:solidFill>
              </a:rPr>
              <a:t>List&lt;T&gt; listB = listA.stream()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       .filter(p-&gt; x*x)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       .map(p-&gt;x)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                      .collect(Collector.toList());</a:t>
            </a:r>
          </a:p>
        </p:txBody>
      </p:sp>
    </p:spTree>
    <p:extLst>
      <p:ext uri="{BB962C8B-B14F-4D97-AF65-F5344CB8AC3E}">
        <p14:creationId xmlns:p14="http://schemas.microsoft.com/office/powerpoint/2010/main" val="406199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96BEB-8D4F-DC1B-3D6B-149111254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/>
              <a:t>LocalDateTime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71D50-6420-28AF-D0CC-A52315277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Represents the date &amp; time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Formats the date and time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Formats the current date and time as follows 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YYYY-MM-DD-HH-MM-SS</a:t>
            </a:r>
          </a:p>
        </p:txBody>
      </p:sp>
    </p:spTree>
    <p:extLst>
      <p:ext uri="{BB962C8B-B14F-4D97-AF65-F5344CB8AC3E}">
        <p14:creationId xmlns:p14="http://schemas.microsoft.com/office/powerpoint/2010/main" val="102587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0C4B-DD6F-7E64-D36A-228B3E57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2800"/>
              <a:t>Spring boot application and configuration</a:t>
            </a:r>
            <a:br>
              <a:rPr lang="en-US" sz="2800"/>
            </a:br>
            <a:r>
              <a:rPr lang="en-US" sz="280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49EEC-9509-4663-135D-90FC2303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Used to develop web apps and microservices.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@SpringBootApplication used to mark the configuration class to declare one or more bean methods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Excludes Xml files and helps to reduce the boilerplate code.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Logging, properties, dependencies, repositories, jars etc.. Will be handled.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Maven or gradle both build tools can be used.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</a:rPr>
              <a:t>Used to create HTTP web applicatins in tomcat &amp; jetty servers.</a:t>
            </a:r>
          </a:p>
        </p:txBody>
      </p:sp>
    </p:spTree>
    <p:extLst>
      <p:ext uri="{BB962C8B-B14F-4D97-AF65-F5344CB8AC3E}">
        <p14:creationId xmlns:p14="http://schemas.microsoft.com/office/powerpoint/2010/main" val="25862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EAA8-D777-C910-DD87-D378475F9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Spring REST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2B60-DC49-5AC2-6D1E-BF87EE11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Used to create and build Restful web services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It performs the web operations like GET, POST, PUT, DELETE using Api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Enables the Data JPA and performs the APIs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1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7A85-22DB-AA01-E65B-8FC47805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Spring Data JPA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94297-6787-404F-E450-1BF35AFE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Easy to implement JPA based repositories and CRUD repositories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Behaves as a data access object between DAO interfaces and Database and stores the data 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JPQL and Native Query will be used to operate SQL queries in JPA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It includes @Entity, @Repository, @Service, @RestController annotations for the REST Api implementation 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64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3EEF-30F4-B0DE-D2EE-053D03A1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Swagger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20B0-F22A-0AF6-98C1-9B622EB4E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Documentation provided by APIs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Open API file will be generated for any end point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Describes the structure of APIs defined in REST Apis</a:t>
            </a:r>
          </a:p>
        </p:txBody>
      </p:sp>
    </p:spTree>
    <p:extLst>
      <p:ext uri="{BB962C8B-B14F-4D97-AF65-F5344CB8AC3E}">
        <p14:creationId xmlns:p14="http://schemas.microsoft.com/office/powerpoint/2010/main" val="168242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8EDD-5FBF-2CFA-D842-C5A991E0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Junit &amp; SonarQube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9404-0F79-35BE-596A-CDCE61F63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latin typeface="+mj-lt"/>
              </a:rPr>
              <a:t>Mockito Junit is an open-source testing framework for java unit testing 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latin typeface="+mj-lt"/>
              </a:rPr>
              <a:t>Developers can Mock the process and create testcases/test suite by using Mockito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latin typeface="+mj-lt"/>
              </a:rPr>
              <a:t>It ensures that application runs according to the specification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latin typeface="+mj-lt"/>
              </a:rPr>
              <a:t>It Gives reassurance for the developers that their programs has been tested for bugs and make it error-free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700" b="0" i="0">
                <a:solidFill>
                  <a:schemeClr val="tx1"/>
                </a:solidFill>
                <a:effectLst/>
                <a:latin typeface="+mj-lt"/>
              </a:rPr>
              <a:t>SonarQube gives an overview of the overall health of our source code by measuring code quality and code coverage</a:t>
            </a:r>
            <a:endParaRPr lang="en-US" sz="17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latin typeface="+mj-lt"/>
              </a:rPr>
              <a:t>Javacoco dependencies should be added to enable sonarqube action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/>
                </a:solidFill>
                <a:latin typeface="+mj-lt"/>
              </a:rPr>
              <a:t>Whatever the test suite has been written that measures by the SonarQube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1313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D02E-4D3E-5E6D-0B37-5A03C108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Microservice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B8B6-6F08-D95C-C4B8-C5EC33D0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700"/>
              <a:t>Microservices are an approach where the collection of services has been developed and communicate over well-defined APIs.</a:t>
            </a:r>
          </a:p>
          <a:p>
            <a:r>
              <a:rPr lang="en-US" sz="1700"/>
              <a:t>Loosely coupled</a:t>
            </a:r>
          </a:p>
          <a:p>
            <a:r>
              <a:rPr lang="en-US" sz="1700"/>
              <a:t>Overcomes the complexity over the tightly coupled monolithic applications by defining independent services by using lightweight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1F14D-EEA9-EEB2-FD89-D87F55CC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868362"/>
            <a:ext cx="6916633" cy="2801235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7901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53E2-2B19-6E30-B827-6B95D415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/>
              <a:t>Microservices Architecture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8F35-10B3-196C-29ED-7330AD276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Collection of independent services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Independently developed &amp; deployable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Loosely coupled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High Reliability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Apart from monolithic, each service can be developed, deployed &amp; scaled without affecting the others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78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9DCEC86-8BAA-44D9-BBD1-342D2AB0C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30644-1E6E-428C-70CD-4C54274E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066" y="609600"/>
            <a:ext cx="5782733" cy="36240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Java process &amp; JVM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6F8FA-1EFF-2B5A-C4A0-52B65A23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54" r="2" b="9004"/>
          <a:stretch/>
        </p:blipFill>
        <p:spPr>
          <a:xfrm>
            <a:off x="257591" y="10"/>
            <a:ext cx="4259818" cy="1709918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699D9-B156-C4E8-0FEB-4B02AABE88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71" b="-2"/>
          <a:stretch/>
        </p:blipFill>
        <p:spPr>
          <a:xfrm>
            <a:off x="257590" y="1719072"/>
            <a:ext cx="4259818" cy="1709928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69CBEBA-247E-2831-3781-4270FEBFC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r="10047" b="8"/>
          <a:stretch/>
        </p:blipFill>
        <p:spPr>
          <a:xfrm>
            <a:off x="257589" y="3438144"/>
            <a:ext cx="4265132" cy="1709928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20A7B1-0BBF-4CE9-961E-955632D99C1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963" r="2" b="1403"/>
          <a:stretch/>
        </p:blipFill>
        <p:spPr>
          <a:xfrm>
            <a:off x="257588" y="5166360"/>
            <a:ext cx="4265132" cy="1709928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26413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216A8-C5C3-5222-46D5-BFBE2E9C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Scaling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DEDE-A64A-6F7F-7F23-CDC12574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Used to increase or decrease the load across multiple instances</a:t>
            </a:r>
          </a:p>
          <a:p>
            <a:r>
              <a:rPr lang="en-US">
                <a:solidFill>
                  <a:schemeClr val="tx1"/>
                </a:solidFill>
              </a:rPr>
              <a:t>Scale up &amp; scale down can be done based on the requirements to handle the load </a:t>
            </a:r>
          </a:p>
          <a:p>
            <a:r>
              <a:rPr lang="en-US">
                <a:solidFill>
                  <a:schemeClr val="tx1"/>
                </a:solidFill>
              </a:rPr>
              <a:t>When demand goes up, we want increase our resources </a:t>
            </a:r>
          </a:p>
          <a:p>
            <a:r>
              <a:rPr lang="en-US">
                <a:solidFill>
                  <a:schemeClr val="tx1"/>
                </a:solidFill>
              </a:rPr>
              <a:t>When demand goes down, we want to decrease our resource to save cost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Services can be scaled using 2 types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1) Vertical Scaling(scale up)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     2) Horizontal Scaling(scale out)</a:t>
            </a:r>
          </a:p>
        </p:txBody>
      </p:sp>
    </p:spTree>
    <p:extLst>
      <p:ext uri="{BB962C8B-B14F-4D97-AF65-F5344CB8AC3E}">
        <p14:creationId xmlns:p14="http://schemas.microsoft.com/office/powerpoint/2010/main" val="150057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B653-8C32-A852-8DF9-66F3B30A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68028"/>
            <a:ext cx="3431919" cy="5215247"/>
          </a:xfrm>
        </p:spPr>
        <p:txBody>
          <a:bodyPr>
            <a:normAutofit/>
          </a:bodyPr>
          <a:lstStyle/>
          <a:p>
            <a:r>
              <a:rPr lang="en-US" sz="2800"/>
              <a:t>Vertical Scaling(scale 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86BA-64FE-FAB8-A2B5-E94ABB1C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5" y="668029"/>
            <a:ext cx="6828142" cy="3353365"/>
          </a:xfrm>
        </p:spPr>
        <p:txBody>
          <a:bodyPr>
            <a:normAutofit/>
          </a:bodyPr>
          <a:lstStyle/>
          <a:p>
            <a:r>
              <a:rPr lang="en-US" sz="1800"/>
              <a:t>Increases the capacity of existing machine by adding more loads 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Involves on the increasing the resources(CPU, RAM, memory, disk, etc..) of an existing microservice to handle additional load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Downtime may cause as all loads are processed on a single machine</a:t>
            </a:r>
          </a:p>
          <a:p>
            <a:endParaRPr lang="en-US" sz="1800"/>
          </a:p>
        </p:txBody>
      </p:sp>
      <p:pic>
        <p:nvPicPr>
          <p:cNvPr id="7" name="Picture 6" descr="A diagram of a vertical scaling&#10;&#10;Description automatically generated">
            <a:extLst>
              <a:ext uri="{FF2B5EF4-FFF2-40B4-BE49-F238E27FC236}">
                <a16:creationId xmlns:a16="http://schemas.microsoft.com/office/drawing/2014/main" id="{4733BA70-6C0F-079F-E0D6-D42884662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06" y="4244980"/>
            <a:ext cx="3164789" cy="16478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655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91C10-C947-5AA7-2182-4884B8D6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68028"/>
            <a:ext cx="3431919" cy="5215247"/>
          </a:xfrm>
        </p:spPr>
        <p:txBody>
          <a:bodyPr>
            <a:normAutofit/>
          </a:bodyPr>
          <a:lstStyle/>
          <a:p>
            <a:r>
              <a:rPr lang="en-US" sz="2800"/>
              <a:t>Horizontal Scaling(scale out)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AEF99-A77D-55F4-C35C-5C4F60ED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5" y="668029"/>
            <a:ext cx="6828142" cy="3353365"/>
          </a:xfrm>
        </p:spPr>
        <p:txBody>
          <a:bodyPr>
            <a:normAutofit/>
          </a:bodyPr>
          <a:lstStyle/>
          <a:p>
            <a:r>
              <a:rPr lang="en-US" sz="1800"/>
              <a:t>Adding more machines with the same capacity for an existing services</a:t>
            </a:r>
          </a:p>
          <a:p>
            <a:pPr marL="0" indent="0">
              <a:buNone/>
            </a:pPr>
            <a:endParaRPr lang="en-US" sz="1800"/>
          </a:p>
          <a:p>
            <a:r>
              <a:rPr lang="en-US" sz="1800"/>
              <a:t>Adding or reducing the number of virtual machines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45777-6333-2458-C2F8-E54741AA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806" y="4244980"/>
            <a:ext cx="3164789" cy="1647873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2154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DDCC-EB3C-7565-FC13-0F98284D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Auto Scaling</a:t>
            </a:r>
            <a:br>
              <a:rPr lang="en-US" sz="4000"/>
            </a:br>
            <a:endParaRPr lang="en-US" sz="4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7BBD2-3D76-268B-4002-66592BD0C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Automated approach to increase or decrease the memory, capacity &amp; resources they have allocated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By the auto scaling, when demand goes up, capacity of instances or load will be increased based on the condition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When demand goes down, capacity of instances or load will be decreased</a:t>
            </a:r>
          </a:p>
        </p:txBody>
      </p:sp>
    </p:spTree>
    <p:extLst>
      <p:ext uri="{BB962C8B-B14F-4D97-AF65-F5344CB8AC3E}">
        <p14:creationId xmlns:p14="http://schemas.microsoft.com/office/powerpoint/2010/main" val="2731617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FF9F-F5FF-054B-6E70-4AA70D3D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/>
              <a:t>Resilience in microservices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E20F-2803-A6C0-5D4A-ACF75A97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A microservice needs to be resilient to failures and must accept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Ability to recover from failure and continues the operation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If some service is failing or stopped, service must be either retry or provide circuit breaker and make sure of resilience 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This can be achieved in 2 ways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     1) Retry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>
                <a:solidFill>
                  <a:schemeClr val="tx1"/>
                </a:solidFill>
              </a:rPr>
              <a:t>     2) 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287056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AD25-4F6F-0F34-4399-EA852440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Circuit Breaker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3E916-F96C-FE80-14C8-E371950E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Monitors the communication between the services and tracks the error </a:t>
            </a:r>
          </a:p>
          <a:p>
            <a:r>
              <a:rPr lang="en-US" sz="1800"/>
              <a:t>When a service request fails repeatedly, the circuit breaker opens and cut off the communication</a:t>
            </a:r>
          </a:p>
          <a:p>
            <a:r>
              <a:rPr lang="en-US" sz="1800"/>
              <a:t>When it is open, it monitors the communication traffic and if service is successful, it closes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9617B-6268-C5D1-B61B-811D0229D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462009"/>
            <a:ext cx="6916633" cy="361394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31658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6694-7F7C-3211-EDB6-F0D976CD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Load Balancer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7E28-5C5A-93C0-5BF3-5FC1D5458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Used to distribute Incoming traffic across multiple instances created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It ensures that no single instance is affected with too much traffic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Request will be sent to all the instances to handle the load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If one instance is failed, other instances will be available to respond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1"/>
                </a:solidFill>
              </a:rPr>
              <a:t>Ribbon(client-side load balancer) provides control over the service instances</a:t>
            </a:r>
          </a:p>
        </p:txBody>
      </p:sp>
    </p:spTree>
    <p:extLst>
      <p:ext uri="{BB962C8B-B14F-4D97-AF65-F5344CB8AC3E}">
        <p14:creationId xmlns:p14="http://schemas.microsoft.com/office/powerpoint/2010/main" val="509150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B5B2-81D4-DA3D-4338-E000D914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API Gateway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CA22C-6F9F-0410-2175-E1AC6D85F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Single Entry point for clients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Instead of calling services independently, client calls the API Gateway which forwards the call to respected services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API communication between client and services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Client can send the Request to the API Gateway then particular request goes to relevant service</a:t>
            </a:r>
          </a:p>
        </p:txBody>
      </p:sp>
    </p:spTree>
    <p:extLst>
      <p:ext uri="{BB962C8B-B14F-4D97-AF65-F5344CB8AC3E}">
        <p14:creationId xmlns:p14="http://schemas.microsoft.com/office/powerpoint/2010/main" val="423961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9392-F82E-6418-5511-B9B284E2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/>
              <a:t>Microservices saga pattern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06810-2396-0C89-2038-4388D606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It is a way to manage data consistency across microservices in distributed scenarios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Sequence of transaction that updates each service and gives the event or message to trigger the next transaction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The next transaction is initiated based on event’s outcome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If one transaction fails, saga executes and sends event to the previous transaction, and it should be rolled back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Compensating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808085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01E8-26D5-9460-E0F9-EB81DDC29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Spring cloud &amp; config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A9D2-06AE-B65D-803B-F976BD15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Provides an HTTP resource based API for external configuration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External configurations might be YAML or properties file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@EnableConfigServer is the annotation used to enable config server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External configuration file can be handled over the services </a:t>
            </a:r>
          </a:p>
        </p:txBody>
      </p:sp>
    </p:spTree>
    <p:extLst>
      <p:ext uri="{BB962C8B-B14F-4D97-AF65-F5344CB8AC3E}">
        <p14:creationId xmlns:p14="http://schemas.microsoft.com/office/powerpoint/2010/main" val="34786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5322-B240-2657-B5C6-D40FF97FD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7066" y="609600"/>
            <a:ext cx="5782733" cy="36240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Garbage collection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43CA283-21A5-BB85-5D70-DE7BEF478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7065" y="4233672"/>
            <a:ext cx="5782733" cy="1557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93329-B1E9-39FE-2B96-247B37C71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255778"/>
            <a:ext cx="4334256" cy="1657852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724605-5482-7083-9334-2705541EA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90" y="4233672"/>
            <a:ext cx="4396706" cy="990335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3539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773F2-F34F-E723-6FCD-25BF8A4D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3883741"/>
            <a:ext cx="8676222" cy="13359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Spring cloud &amp; config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17A9517C-895B-4178-BFF8-7AD963B6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0307" y="824487"/>
            <a:ext cx="7811386" cy="2983054"/>
          </a:xfrm>
          <a:prstGeom prst="roundRect">
            <a:avLst>
              <a:gd name="adj" fmla="val 5238"/>
            </a:avLst>
          </a:prstGeom>
          <a:solidFill>
            <a:srgbClr val="FFFFFF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5429FC-5FFA-3FEA-7546-EF7D67255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6104" y="1389959"/>
            <a:ext cx="3657600" cy="1852110"/>
          </a:xfrm>
          <a:custGeom>
            <a:avLst/>
            <a:gdLst/>
            <a:ahLst/>
            <a:cxnLst/>
            <a:rect l="l" t="t" r="r" b="b"/>
            <a:pathLst>
              <a:path w="3657600" h="2651760">
                <a:moveTo>
                  <a:pt x="100793" y="0"/>
                </a:moveTo>
                <a:lnTo>
                  <a:pt x="3657600" y="0"/>
                </a:lnTo>
                <a:lnTo>
                  <a:pt x="3657600" y="2651760"/>
                </a:lnTo>
                <a:lnTo>
                  <a:pt x="100793" y="2651760"/>
                </a:lnTo>
                <a:cubicBezTo>
                  <a:pt x="45127" y="2651760"/>
                  <a:pt x="0" y="2606633"/>
                  <a:pt x="0" y="2550967"/>
                </a:cubicBezTo>
                <a:lnTo>
                  <a:pt x="0" y="100793"/>
                </a:lnTo>
                <a:cubicBezTo>
                  <a:pt x="0" y="45127"/>
                  <a:pt x="45127" y="0"/>
                  <a:pt x="100793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586480-B79D-7210-360E-00EE4EBE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624" y="1369922"/>
            <a:ext cx="3656395" cy="1892184"/>
          </a:xfrm>
          <a:custGeom>
            <a:avLst/>
            <a:gdLst/>
            <a:ahLst/>
            <a:cxnLst/>
            <a:rect l="l" t="t" r="r" b="b"/>
            <a:pathLst>
              <a:path w="3656395" h="2651760">
                <a:moveTo>
                  <a:pt x="0" y="0"/>
                </a:moveTo>
                <a:lnTo>
                  <a:pt x="3555602" y="0"/>
                </a:lnTo>
                <a:cubicBezTo>
                  <a:pt x="3611268" y="0"/>
                  <a:pt x="3656395" y="45127"/>
                  <a:pt x="3656395" y="100793"/>
                </a:cubicBezTo>
                <a:lnTo>
                  <a:pt x="3656395" y="2550967"/>
                </a:lnTo>
                <a:cubicBezTo>
                  <a:pt x="3656395" y="2606633"/>
                  <a:pt x="3611268" y="2651760"/>
                  <a:pt x="3555602" y="2651760"/>
                </a:cubicBezTo>
                <a:lnTo>
                  <a:pt x="0" y="26517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18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BA93-91D9-CA86-F471-978B6AB9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PCF (Pivotal Cloud Foundry)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0616-FE64-E929-9B59-CD8BA9F71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Basically, Cloud Foundry is an open-source platform on which developers can build, run, deploy &amp; scale the applications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Moreover, PCF is an open-source cloud foundry platform which deploys the apps and deliver the experience to end users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Includes the new features 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Continuous Delivery and deployment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79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9825-5526-BEEF-7E8E-E6C67840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Production-ready Features</a:t>
            </a:r>
            <a:br>
              <a:rPr lang="en-US" b="1" i="0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F3B9-753E-4C4C-BD12-62C7BB28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actuator provides production ready environments for spring boot applications.</a:t>
            </a:r>
          </a:p>
          <a:p>
            <a:r>
              <a:rPr lang="en-US" dirty="0"/>
              <a:t>Used to monitor and manage the application when MTP(move to production) happens by specific </a:t>
            </a:r>
            <a:r>
              <a:rPr lang="en-US" dirty="0" err="1"/>
              <a:t>jms</a:t>
            </a:r>
            <a:r>
              <a:rPr lang="en-US" dirty="0"/>
              <a:t> feed or http endpoints.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169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F9FAB-88EE-E920-D09F-0BADAEDD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4945" y="2756453"/>
            <a:ext cx="9394318" cy="3233530"/>
          </a:xfrm>
        </p:spPr>
        <p:txBody>
          <a:bodyPr>
            <a:noAutofit/>
          </a:bodyPr>
          <a:lstStyle/>
          <a:p>
            <a:r>
              <a:rPr lang="en-US" sz="9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02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81B9CFD-6570-44E4-A274-2518DB1BA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E79DC-6800-14A3-057F-51F8C2ED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27" y="609599"/>
            <a:ext cx="3283970" cy="668868"/>
          </a:xfrm>
        </p:spPr>
        <p:txBody>
          <a:bodyPr>
            <a:normAutofit/>
          </a:bodyPr>
          <a:lstStyle/>
          <a:p>
            <a:r>
              <a:rPr lang="en-US" sz="2700" dirty="0"/>
              <a:t>Multithreading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9EF1983-4F1D-D0B3-60F7-671D4DE8E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79" y="1114919"/>
            <a:ext cx="3310963" cy="4909363"/>
          </a:xfrm>
        </p:spPr>
        <p:txBody>
          <a:bodyPr anchor="t">
            <a:normAutofit/>
          </a:bodyPr>
          <a:lstStyle/>
          <a:p>
            <a:pPr>
              <a:buClr>
                <a:srgbClr val="FFC05B"/>
              </a:buClr>
            </a:pPr>
            <a:r>
              <a:rPr lang="en-US" dirty="0"/>
              <a:t>concepts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37B84-B706-0198-6A6B-D0F34D5A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942" y="1114919"/>
            <a:ext cx="2812851" cy="1950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D38EE7-4753-4BFF-C019-DB22476BA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592" y="3867857"/>
            <a:ext cx="3072071" cy="154990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70FD2-B13A-4556-9D05-BC82BFE6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2972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DCF570-5FFA-4422-B8A3-C28A303E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94479" y="3429000"/>
            <a:ext cx="7498080" cy="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0A091E4-4A13-5A64-AEBD-64EDDA1324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704" y="4138080"/>
            <a:ext cx="3453907" cy="135678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32D90B-5FD5-41C6-B6BA-4C814B307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43519" y="20963"/>
            <a:ext cx="0" cy="6858000"/>
          </a:xfrm>
          <a:prstGeom prst="line">
            <a:avLst/>
          </a:prstGeom>
          <a:ln w="381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8FCDCF-110A-213B-D1CB-21639E683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86374" y="1035986"/>
            <a:ext cx="3134457" cy="150875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2042BA-6A13-5517-4638-B520EC63C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384" y="1901512"/>
            <a:ext cx="4357238" cy="176903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726F4F-44AB-6523-E1E6-B93E8C5BB6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384" y="3816475"/>
            <a:ext cx="4358402" cy="208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1F67A8F-BAAE-4412-A69A-E6B7E74E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E0F2F6-F978-33CA-1935-0865CB8DC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9945" y="3734455"/>
            <a:ext cx="3291934" cy="1895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1F19B-DB7B-1136-28A1-D876C6859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945" y="965195"/>
            <a:ext cx="3291934" cy="27692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Executor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2B6001D-B9F7-4260-880F-3C4979F2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614" y="965196"/>
            <a:ext cx="6476539" cy="4781641"/>
          </a:xfrm>
          <a:prstGeom prst="roundRect">
            <a:avLst>
              <a:gd name="adj" fmla="val 4537"/>
            </a:avLst>
          </a:prstGeom>
          <a:solidFill>
            <a:schemeClr val="tx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6E9E89-6DF3-4CDD-905B-6E7DCB6D1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7857" y="1386840"/>
            <a:ext cx="3033556" cy="233648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93B5A-A866-70BB-98B1-E35D64FF5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600" y="3899654"/>
            <a:ext cx="2701284" cy="122233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B961CD5-8DB9-4515-9F4C-E4529B5FE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280" y="1386840"/>
            <a:ext cx="2446064" cy="134214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546206-079E-077A-EA3E-FF37E87C0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866" y="3909453"/>
            <a:ext cx="2120891" cy="60136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6166AEE-BD19-481D-BDB1-1743F5E75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7857" y="3877012"/>
            <a:ext cx="3033556" cy="144045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9CAF3-4ED7-8345-879D-B999CEC16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556" y="2153756"/>
            <a:ext cx="2701284" cy="60778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A86E67F-1E98-48CF-895E-5EC45DB64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2280" y="2893523"/>
            <a:ext cx="2446064" cy="2423546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C99A2-CA2C-5C14-875B-AAF1EB254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865" y="1559701"/>
            <a:ext cx="2120891" cy="105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73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4791-DFC1-B7DE-F697-4595208A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Contents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6A2F8B0-DB1B-D3B9-5206-BCD19485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Java8 Features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/>
                <a:cs typeface="Calibri"/>
              </a:rPr>
              <a:t> Spring boot application and configuration</a:t>
            </a:r>
            <a:endParaRPr lang="en-US" sz="14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 Rest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 Data JPA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Swagger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Junit &amp; SonarQube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Microservice Architecture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Scaling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Auto Scaling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Resilience 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Load balancer 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SAGA pattern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API Gateway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Spring cloud &amp; config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PCF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06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7665-F50A-CB60-120D-1F68B596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Java8 Features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A0989-689E-DBC4-FFA7-9B1A0C9F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>
              <a:solidFill>
                <a:schemeClr val="tx1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US" b="0" i="0">
                <a:solidFill>
                  <a:schemeClr val="tx1"/>
                </a:solidFill>
                <a:effectLst/>
                <a:latin typeface="inter-regular"/>
              </a:rPr>
              <a:t>Oracle released a new version of Java as Java 8 on March 18, 2014. It includes various upgrades to the Java programming, JVM, Tools  and libraries.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Functional Interface</a:t>
            </a:r>
          </a:p>
          <a:p>
            <a:r>
              <a:rPr lang="en-US">
                <a:solidFill>
                  <a:schemeClr val="tx1"/>
                </a:solidFill>
              </a:rPr>
              <a:t>Lamba Expressions</a:t>
            </a:r>
          </a:p>
          <a:p>
            <a:r>
              <a:rPr lang="en-US">
                <a:solidFill>
                  <a:schemeClr val="tx1"/>
                </a:solidFill>
              </a:rPr>
              <a:t>Optional</a:t>
            </a:r>
          </a:p>
          <a:p>
            <a:r>
              <a:rPr lang="en-US">
                <a:solidFill>
                  <a:schemeClr val="tx1"/>
                </a:solidFill>
              </a:rPr>
              <a:t>Stream API</a:t>
            </a:r>
          </a:p>
          <a:p>
            <a:r>
              <a:rPr lang="en-US">
                <a:solidFill>
                  <a:schemeClr val="tx1"/>
                </a:solidFill>
              </a:rPr>
              <a:t>LocalDateTime</a:t>
            </a:r>
          </a:p>
          <a:p>
            <a:r>
              <a:rPr lang="en-US">
                <a:solidFill>
                  <a:schemeClr val="tx1"/>
                </a:solidFill>
              </a:rPr>
              <a:t>Etc.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03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C147-777E-231B-E768-9A8C4991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Functional Interface</a:t>
            </a:r>
            <a:br>
              <a:rPr lang="en-US" sz="4000"/>
            </a:br>
            <a:endParaRPr lang="en-US" sz="4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07CC-652A-5188-4483-53B0C9317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An interface which consists of only one abstract method.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It consists of Default, Static &amp; Overridden methods.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@FunctionalInterface annotation is used to declare the interfaces.</a:t>
            </a:r>
          </a:p>
          <a:p>
            <a:pPr>
              <a:lnSpc>
                <a:spcPct val="90000"/>
              </a:lnSpc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90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tx1"/>
                </a:solidFill>
              </a:rPr>
              <a:t>       @FunctionalInterface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tx1"/>
                </a:solidFill>
              </a:rPr>
              <a:t>        Interface play{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tx1"/>
                </a:solidFill>
              </a:rPr>
              <a:t>        String playSomething(String cricket, int x);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tx1"/>
                </a:solidFill>
              </a:rPr>
              <a:t>        } </a:t>
            </a:r>
          </a:p>
          <a:p>
            <a:pPr>
              <a:lnSpc>
                <a:spcPct val="90000"/>
              </a:lnSpc>
            </a:pPr>
            <a:endParaRPr 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61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F349-B2C9-642C-1DD7-796D7D5F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700"/>
              <a:t>Lambda Expressions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B8D9-6877-E418-8C23-E71DDDD9F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Used to provide the implementation of created interface abstract method which has Functional Interface .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No need to define the method again to providing the implementation 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Instead lamba expression can be used directly and returns the body.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Helps to iterate, filter &amp; extract the data from the collection.</a:t>
            </a: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Removes the boilerplate code and simplifies the code.</a:t>
            </a:r>
          </a:p>
          <a:p>
            <a:pPr>
              <a:lnSpc>
                <a:spcPct val="90000"/>
              </a:lnSpc>
            </a:pPr>
            <a:endParaRPr lang="en-US" sz="19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900">
                <a:solidFill>
                  <a:schemeClr val="tx1"/>
                </a:solidFill>
              </a:rPr>
              <a:t>(arguments)  -&gt; referenceObject{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tx1"/>
                </a:solidFill>
              </a:rPr>
              <a:t>     Return “body”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>
                <a:solidFill>
                  <a:schemeClr val="tx1"/>
                </a:solidFill>
              </a:rPr>
              <a:t>     };</a:t>
            </a:r>
          </a:p>
          <a:p>
            <a:pPr>
              <a:lnSpc>
                <a:spcPct val="90000"/>
              </a:lnSpc>
            </a:pPr>
            <a:endParaRPr lang="en-US" sz="1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643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0020C851936A45AFEB0ECDFB91341B" ma:contentTypeVersion="6" ma:contentTypeDescription="Create a new document." ma:contentTypeScope="" ma:versionID="1920917bd214c49e94ed88111ad0cf63">
  <xsd:schema xmlns:xsd="http://www.w3.org/2001/XMLSchema" xmlns:xs="http://www.w3.org/2001/XMLSchema" xmlns:p="http://schemas.microsoft.com/office/2006/metadata/properties" xmlns:ns3="ccd60a29-9d4f-4dd6-b483-ccc11435d1e3" xmlns:ns4="283418e1-f434-4426-be56-e7764cf80d31" targetNamespace="http://schemas.microsoft.com/office/2006/metadata/properties" ma:root="true" ma:fieldsID="407c01aa1fc17ddd110dc50cdaa173a2" ns3:_="" ns4:_="">
    <xsd:import namespace="ccd60a29-9d4f-4dd6-b483-ccc11435d1e3"/>
    <xsd:import namespace="283418e1-f434-4426-be56-e7764cf80d3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60a29-9d4f-4dd6-b483-ccc11435d1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418e1-f434-4426-be56-e7764cf80d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D3EB9C-933A-4A8C-9106-2D9BF4335929}">
  <ds:schemaRefs>
    <ds:schemaRef ds:uri="283418e1-f434-4426-be56-e7764cf80d31"/>
    <ds:schemaRef ds:uri="ccd60a29-9d4f-4dd6-b483-ccc11435d1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32EFACF-C570-4448-ACCE-61C9A6F51A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BE7666-36C8-4D98-BF83-6557DAEB6177}">
  <ds:schemaRefs>
    <ds:schemaRef ds:uri="http://purl.org/dc/elements/1.1/"/>
    <ds:schemaRef ds:uri="283418e1-f434-4426-be56-e7764cf80d31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ccd60a29-9d4f-4dd6-b483-ccc11435d1e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7941</TotalTime>
  <Words>1353</Words>
  <Application>Microsoft Office PowerPoint</Application>
  <PresentationFormat>Widescreen</PresentationFormat>
  <Paragraphs>225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-apple-system</vt:lpstr>
      <vt:lpstr>Arial</vt:lpstr>
      <vt:lpstr>Calibri</vt:lpstr>
      <vt:lpstr>Century Gothic</vt:lpstr>
      <vt:lpstr>inter-regular</vt:lpstr>
      <vt:lpstr>Mesh</vt:lpstr>
      <vt:lpstr>Technical Backend    </vt:lpstr>
      <vt:lpstr>Java process &amp; JVM</vt:lpstr>
      <vt:lpstr>Garbage collection</vt:lpstr>
      <vt:lpstr>Multithreading</vt:lpstr>
      <vt:lpstr>Executor</vt:lpstr>
      <vt:lpstr>Contents </vt:lpstr>
      <vt:lpstr>Java8 Features </vt:lpstr>
      <vt:lpstr>Functional Interface </vt:lpstr>
      <vt:lpstr>Lambda Expressions</vt:lpstr>
      <vt:lpstr>Optional</vt:lpstr>
      <vt:lpstr>Stream API</vt:lpstr>
      <vt:lpstr>LocalDateTime</vt:lpstr>
      <vt:lpstr>Spring boot application and configuration  </vt:lpstr>
      <vt:lpstr>Spring REST</vt:lpstr>
      <vt:lpstr>Spring Data JPA</vt:lpstr>
      <vt:lpstr>Swagger</vt:lpstr>
      <vt:lpstr>Junit &amp; SonarQube</vt:lpstr>
      <vt:lpstr>Microservice Architecture</vt:lpstr>
      <vt:lpstr>Microservices Architecture </vt:lpstr>
      <vt:lpstr>Scaling</vt:lpstr>
      <vt:lpstr>Vertical Scaling(scale up)</vt:lpstr>
      <vt:lpstr>Horizontal Scaling(scale out)</vt:lpstr>
      <vt:lpstr>Auto Scaling </vt:lpstr>
      <vt:lpstr>Resilience in microservices</vt:lpstr>
      <vt:lpstr>Circuit Breaker pattern</vt:lpstr>
      <vt:lpstr>Load Balancer</vt:lpstr>
      <vt:lpstr>API Gateway</vt:lpstr>
      <vt:lpstr>Microservices saga pattern</vt:lpstr>
      <vt:lpstr>Spring cloud &amp; config</vt:lpstr>
      <vt:lpstr>Spring cloud &amp; config</vt:lpstr>
      <vt:lpstr>PCF (Pivotal Cloud Foundry)</vt:lpstr>
      <vt:lpstr>Production-ready Features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Consignment &amp; Truck Management System </dc:title>
  <dc:creator>k Anitha1</dc:creator>
  <cp:lastModifiedBy>Sushanth Goud</cp:lastModifiedBy>
  <cp:revision>62</cp:revision>
  <dcterms:created xsi:type="dcterms:W3CDTF">2022-11-07T17:00:14Z</dcterms:created>
  <dcterms:modified xsi:type="dcterms:W3CDTF">2024-09-03T10:36:29Z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0x010100280020C851936A45AFEB0ECDFB91341B</vt:lpwstr>
  </property>
</Properties>
</file>