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1" r:id="rId15"/>
    <p:sldId id="270"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AE69B6-0BD3-4596-BB71-F5BD223E4685}" type="datetimeFigureOut">
              <a:rPr lang="en-IN" smtClean="0"/>
              <a:t>26-07-2020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B21465-0A48-4D97-988E-206912CBD409}" type="slidenum">
              <a:rPr lang="en-IN" smtClean="0"/>
              <a:t>‹#›</a:t>
            </a:fld>
            <a:endParaRPr lang="en-IN"/>
          </a:p>
        </p:txBody>
      </p:sp>
    </p:spTree>
    <p:extLst>
      <p:ext uri="{BB962C8B-B14F-4D97-AF65-F5344CB8AC3E}">
        <p14:creationId xmlns:p14="http://schemas.microsoft.com/office/powerpoint/2010/main" val="3330012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AE69B6-0BD3-4596-BB71-F5BD223E4685}" type="datetimeFigureOut">
              <a:rPr lang="en-IN" smtClean="0"/>
              <a:t>26-07-2020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B21465-0A48-4D97-988E-206912CBD409}" type="slidenum">
              <a:rPr lang="en-IN" smtClean="0"/>
              <a:t>‹#›</a:t>
            </a:fld>
            <a:endParaRPr lang="en-IN"/>
          </a:p>
        </p:txBody>
      </p:sp>
    </p:spTree>
    <p:extLst>
      <p:ext uri="{BB962C8B-B14F-4D97-AF65-F5344CB8AC3E}">
        <p14:creationId xmlns:p14="http://schemas.microsoft.com/office/powerpoint/2010/main" val="128844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AE69B6-0BD3-4596-BB71-F5BD223E4685}" type="datetimeFigureOut">
              <a:rPr lang="en-IN" smtClean="0"/>
              <a:t>26-07-2020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B21465-0A48-4D97-988E-206912CBD40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37627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AE69B6-0BD3-4596-BB71-F5BD223E4685}" type="datetimeFigureOut">
              <a:rPr lang="en-IN" smtClean="0"/>
              <a:t>26-07-2020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B21465-0A48-4D97-988E-206912CBD409}" type="slidenum">
              <a:rPr lang="en-IN" smtClean="0"/>
              <a:t>‹#›</a:t>
            </a:fld>
            <a:endParaRPr lang="en-IN"/>
          </a:p>
        </p:txBody>
      </p:sp>
    </p:spTree>
    <p:extLst>
      <p:ext uri="{BB962C8B-B14F-4D97-AF65-F5344CB8AC3E}">
        <p14:creationId xmlns:p14="http://schemas.microsoft.com/office/powerpoint/2010/main" val="2461154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AE69B6-0BD3-4596-BB71-F5BD223E4685}" type="datetimeFigureOut">
              <a:rPr lang="en-IN" smtClean="0"/>
              <a:t>26-07-2020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B21465-0A48-4D97-988E-206912CBD40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1677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AE69B6-0BD3-4596-BB71-F5BD223E4685}" type="datetimeFigureOut">
              <a:rPr lang="en-IN" smtClean="0"/>
              <a:t>26-07-2020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B21465-0A48-4D97-988E-206912CBD409}" type="slidenum">
              <a:rPr lang="en-IN" smtClean="0"/>
              <a:t>‹#›</a:t>
            </a:fld>
            <a:endParaRPr lang="en-IN"/>
          </a:p>
        </p:txBody>
      </p:sp>
    </p:spTree>
    <p:extLst>
      <p:ext uri="{BB962C8B-B14F-4D97-AF65-F5344CB8AC3E}">
        <p14:creationId xmlns:p14="http://schemas.microsoft.com/office/powerpoint/2010/main" val="431739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AE69B6-0BD3-4596-BB71-F5BD223E4685}" type="datetimeFigureOut">
              <a:rPr lang="en-IN" smtClean="0"/>
              <a:t>26-07-2020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B21465-0A48-4D97-988E-206912CBD409}" type="slidenum">
              <a:rPr lang="en-IN" smtClean="0"/>
              <a:t>‹#›</a:t>
            </a:fld>
            <a:endParaRPr lang="en-IN"/>
          </a:p>
        </p:txBody>
      </p:sp>
    </p:spTree>
    <p:extLst>
      <p:ext uri="{BB962C8B-B14F-4D97-AF65-F5344CB8AC3E}">
        <p14:creationId xmlns:p14="http://schemas.microsoft.com/office/powerpoint/2010/main" val="4157020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AE69B6-0BD3-4596-BB71-F5BD223E4685}" type="datetimeFigureOut">
              <a:rPr lang="en-IN" smtClean="0"/>
              <a:t>26-07-2020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B21465-0A48-4D97-988E-206912CBD409}" type="slidenum">
              <a:rPr lang="en-IN" smtClean="0"/>
              <a:t>‹#›</a:t>
            </a:fld>
            <a:endParaRPr lang="en-IN"/>
          </a:p>
        </p:txBody>
      </p:sp>
    </p:spTree>
    <p:extLst>
      <p:ext uri="{BB962C8B-B14F-4D97-AF65-F5344CB8AC3E}">
        <p14:creationId xmlns:p14="http://schemas.microsoft.com/office/powerpoint/2010/main" val="2981065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AE69B6-0BD3-4596-BB71-F5BD223E4685}" type="datetimeFigureOut">
              <a:rPr lang="en-IN" smtClean="0"/>
              <a:t>26-07-2020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B21465-0A48-4D97-988E-206912CBD409}" type="slidenum">
              <a:rPr lang="en-IN" smtClean="0"/>
              <a:t>‹#›</a:t>
            </a:fld>
            <a:endParaRPr lang="en-IN"/>
          </a:p>
        </p:txBody>
      </p:sp>
    </p:spTree>
    <p:extLst>
      <p:ext uri="{BB962C8B-B14F-4D97-AF65-F5344CB8AC3E}">
        <p14:creationId xmlns:p14="http://schemas.microsoft.com/office/powerpoint/2010/main" val="1978707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AE69B6-0BD3-4596-BB71-F5BD223E4685}" type="datetimeFigureOut">
              <a:rPr lang="en-IN" smtClean="0"/>
              <a:t>26-07-2020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B21465-0A48-4D97-988E-206912CBD409}" type="slidenum">
              <a:rPr lang="en-IN" smtClean="0"/>
              <a:t>‹#›</a:t>
            </a:fld>
            <a:endParaRPr lang="en-IN"/>
          </a:p>
        </p:txBody>
      </p:sp>
    </p:spTree>
    <p:extLst>
      <p:ext uri="{BB962C8B-B14F-4D97-AF65-F5344CB8AC3E}">
        <p14:creationId xmlns:p14="http://schemas.microsoft.com/office/powerpoint/2010/main" val="3123919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AE69B6-0BD3-4596-BB71-F5BD223E4685}" type="datetimeFigureOut">
              <a:rPr lang="en-IN" smtClean="0"/>
              <a:t>26-07-2020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B21465-0A48-4D97-988E-206912CBD409}" type="slidenum">
              <a:rPr lang="en-IN" smtClean="0"/>
              <a:t>‹#›</a:t>
            </a:fld>
            <a:endParaRPr lang="en-IN"/>
          </a:p>
        </p:txBody>
      </p:sp>
    </p:spTree>
    <p:extLst>
      <p:ext uri="{BB962C8B-B14F-4D97-AF65-F5344CB8AC3E}">
        <p14:creationId xmlns:p14="http://schemas.microsoft.com/office/powerpoint/2010/main" val="118466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AE69B6-0BD3-4596-BB71-F5BD223E4685}" type="datetimeFigureOut">
              <a:rPr lang="en-IN" smtClean="0"/>
              <a:t>26-07-2020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B21465-0A48-4D97-988E-206912CBD409}" type="slidenum">
              <a:rPr lang="en-IN" smtClean="0"/>
              <a:t>‹#›</a:t>
            </a:fld>
            <a:endParaRPr lang="en-IN"/>
          </a:p>
        </p:txBody>
      </p:sp>
    </p:spTree>
    <p:extLst>
      <p:ext uri="{BB962C8B-B14F-4D97-AF65-F5344CB8AC3E}">
        <p14:creationId xmlns:p14="http://schemas.microsoft.com/office/powerpoint/2010/main" val="3035776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AE69B6-0BD3-4596-BB71-F5BD223E4685}" type="datetimeFigureOut">
              <a:rPr lang="en-IN" smtClean="0"/>
              <a:t>26-07-2020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B21465-0A48-4D97-988E-206912CBD409}" type="slidenum">
              <a:rPr lang="en-IN" smtClean="0"/>
              <a:t>‹#›</a:t>
            </a:fld>
            <a:endParaRPr lang="en-IN"/>
          </a:p>
        </p:txBody>
      </p:sp>
    </p:spTree>
    <p:extLst>
      <p:ext uri="{BB962C8B-B14F-4D97-AF65-F5344CB8AC3E}">
        <p14:creationId xmlns:p14="http://schemas.microsoft.com/office/powerpoint/2010/main" val="3109364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AE69B6-0BD3-4596-BB71-F5BD223E4685}" type="datetimeFigureOut">
              <a:rPr lang="en-IN" smtClean="0"/>
              <a:t>26-07-2020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B21465-0A48-4D97-988E-206912CBD409}" type="slidenum">
              <a:rPr lang="en-IN" smtClean="0"/>
              <a:t>‹#›</a:t>
            </a:fld>
            <a:endParaRPr lang="en-IN"/>
          </a:p>
        </p:txBody>
      </p:sp>
    </p:spTree>
    <p:extLst>
      <p:ext uri="{BB962C8B-B14F-4D97-AF65-F5344CB8AC3E}">
        <p14:creationId xmlns:p14="http://schemas.microsoft.com/office/powerpoint/2010/main" val="2871115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AE69B6-0BD3-4596-BB71-F5BD223E4685}" type="datetimeFigureOut">
              <a:rPr lang="en-IN" smtClean="0"/>
              <a:t>26-07-2020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B21465-0A48-4D97-988E-206912CBD409}" type="slidenum">
              <a:rPr lang="en-IN" smtClean="0"/>
              <a:t>‹#›</a:t>
            </a:fld>
            <a:endParaRPr lang="en-IN"/>
          </a:p>
        </p:txBody>
      </p:sp>
    </p:spTree>
    <p:extLst>
      <p:ext uri="{BB962C8B-B14F-4D97-AF65-F5344CB8AC3E}">
        <p14:creationId xmlns:p14="http://schemas.microsoft.com/office/powerpoint/2010/main" val="3526526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B21465-0A48-4D97-988E-206912CBD409}" type="slidenum">
              <a:rPr lang="en-IN" smtClean="0"/>
              <a:t>‹#›</a:t>
            </a:fld>
            <a:endParaRPr lang="en-IN"/>
          </a:p>
        </p:txBody>
      </p:sp>
      <p:sp>
        <p:nvSpPr>
          <p:cNvPr id="5" name="Date Placeholder 4"/>
          <p:cNvSpPr>
            <a:spLocks noGrp="1"/>
          </p:cNvSpPr>
          <p:nvPr>
            <p:ph type="dt" sz="half" idx="10"/>
          </p:nvPr>
        </p:nvSpPr>
        <p:spPr/>
        <p:txBody>
          <a:bodyPr/>
          <a:lstStyle/>
          <a:p>
            <a:fld id="{98AE69B6-0BD3-4596-BB71-F5BD223E4685}" type="datetimeFigureOut">
              <a:rPr lang="en-IN" smtClean="0"/>
              <a:t>26-07-2020</a:t>
            </a:fld>
            <a:endParaRPr lang="en-IN"/>
          </a:p>
        </p:txBody>
      </p:sp>
    </p:spTree>
    <p:extLst>
      <p:ext uri="{BB962C8B-B14F-4D97-AF65-F5344CB8AC3E}">
        <p14:creationId xmlns:p14="http://schemas.microsoft.com/office/powerpoint/2010/main" val="1344927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AE69B6-0BD3-4596-BB71-F5BD223E4685}" type="datetimeFigureOut">
              <a:rPr lang="en-IN" smtClean="0"/>
              <a:t>26-07-2020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9B21465-0A48-4D97-988E-206912CBD409}" type="slidenum">
              <a:rPr lang="en-IN" smtClean="0"/>
              <a:t>‹#›</a:t>
            </a:fld>
            <a:endParaRPr lang="en-IN"/>
          </a:p>
        </p:txBody>
      </p:sp>
    </p:spTree>
    <p:extLst>
      <p:ext uri="{BB962C8B-B14F-4D97-AF65-F5344CB8AC3E}">
        <p14:creationId xmlns:p14="http://schemas.microsoft.com/office/powerpoint/2010/main" val="17903384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475118"/>
            <a:ext cx="7766936" cy="2558466"/>
          </a:xfrm>
        </p:spPr>
        <p:txBody>
          <a:bodyPr/>
          <a:lstStyle/>
          <a:p>
            <a:pPr algn="ctr"/>
            <a:r>
              <a:rPr lang="en-IN" dirty="0" smtClean="0">
                <a:solidFill>
                  <a:schemeClr val="tx1"/>
                </a:solidFill>
                <a:latin typeface="Times New Roman" panose="02020603050405020304" pitchFamily="18" charset="0"/>
                <a:cs typeface="Times New Roman" panose="02020603050405020304" pitchFamily="18" charset="0"/>
              </a:rPr>
              <a:t>Recommending location for Indian Restaurant In Toronto</a:t>
            </a:r>
            <a:r>
              <a:rPr lang="en-IN" dirty="0" smtClean="0">
                <a:solidFill>
                  <a:schemeClr val="tx1"/>
                </a:solidFill>
              </a:rPr>
              <a:t> </a:t>
            </a:r>
            <a:endParaRPr lang="en-IN" dirty="0">
              <a:solidFill>
                <a:schemeClr val="tx1"/>
              </a:solidFill>
            </a:endParaRPr>
          </a:p>
        </p:txBody>
      </p:sp>
      <p:sp>
        <p:nvSpPr>
          <p:cNvPr id="3" name="Subtitle 2"/>
          <p:cNvSpPr>
            <a:spLocks noGrp="1"/>
          </p:cNvSpPr>
          <p:nvPr>
            <p:ph type="subTitle" idx="1"/>
          </p:nvPr>
        </p:nvSpPr>
        <p:spPr>
          <a:xfrm>
            <a:off x="1394923" y="4270076"/>
            <a:ext cx="7879079" cy="897147"/>
          </a:xfrm>
        </p:spPr>
        <p:txBody>
          <a:bodyPr>
            <a:noAutofit/>
          </a:bodyPr>
          <a:lstStyle/>
          <a:p>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79410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0637" y="569343"/>
            <a:ext cx="7766936" cy="626149"/>
          </a:xfrm>
        </p:spPr>
        <p:txBody>
          <a:bodyPr/>
          <a:lstStyle/>
          <a:p>
            <a:pPr algn="l"/>
            <a:r>
              <a:rPr lang="en-IN" sz="4000" dirty="0" smtClean="0">
                <a:solidFill>
                  <a:schemeClr val="tx1"/>
                </a:solidFill>
                <a:latin typeface="Times New Roman" panose="02020603050405020304" pitchFamily="18" charset="0"/>
                <a:cs typeface="Times New Roman" panose="02020603050405020304" pitchFamily="18" charset="0"/>
              </a:rPr>
              <a:t>Finalizing the data</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06735" y="1273129"/>
            <a:ext cx="7766936" cy="5257066"/>
          </a:xfrm>
        </p:spPr>
        <p:txBody>
          <a:bodyPr>
            <a:normAutofit/>
          </a:bodyPr>
          <a:lstStyle/>
          <a:p>
            <a:pPr marL="342900" indent="-342900" algn="just">
              <a:buClr>
                <a:schemeClr val="tx1"/>
              </a:buClr>
              <a:buFont typeface="Arial" panose="020B0604020202020204" pitchFamily="34" charset="0"/>
              <a:buChar char="•"/>
            </a:pPr>
            <a:r>
              <a:rPr lang="en-US" sz="1900" dirty="0" smtClean="0">
                <a:solidFill>
                  <a:schemeClr val="tx1"/>
                </a:solidFill>
                <a:latin typeface="Times New Roman" panose="02020603050405020304" pitchFamily="18" charset="0"/>
                <a:cs typeface="Times New Roman" panose="02020603050405020304" pitchFamily="18" charset="0"/>
              </a:rPr>
              <a:t>Now only neighbourhoods along with Indian restaurants and Thai restaurants are selected from previous table.</a:t>
            </a:r>
            <a:endParaRPr lang="en-IN" sz="19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
                <a:schemeClr val="tx1"/>
              </a:buClr>
              <a:buFont typeface="Arial" panose="020B0604020202020204" pitchFamily="34" charset="0"/>
              <a:buChar char="•"/>
            </a:pPr>
            <a:r>
              <a:rPr lang="en-US" sz="1900" dirty="0" smtClean="0">
                <a:solidFill>
                  <a:schemeClr val="tx1"/>
                </a:solidFill>
                <a:latin typeface="Times New Roman" panose="02020603050405020304" pitchFamily="18" charset="0"/>
                <a:cs typeface="Times New Roman" panose="02020603050405020304" pitchFamily="18" charset="0"/>
              </a:rPr>
              <a:t>This final data contains the occurrences of Indian and Thai restaurants in the neighbourhoods of Toronto.</a:t>
            </a:r>
            <a:endParaRPr lang="en-IN" sz="19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descr="G:\Desktop\Capstone Project\Img10.png"/>
          <p:cNvPicPr/>
          <p:nvPr/>
        </p:nvPicPr>
        <p:blipFill>
          <a:blip r:embed="rId2">
            <a:extLst>
              <a:ext uri="{28A0092B-C50C-407E-A947-70E740481C1C}">
                <a14:useLocalDpi xmlns:a14="http://schemas.microsoft.com/office/drawing/2010/main" val="0"/>
              </a:ext>
            </a:extLst>
          </a:blip>
          <a:srcRect/>
          <a:stretch>
            <a:fillRect/>
          </a:stretch>
        </p:blipFill>
        <p:spPr bwMode="auto">
          <a:xfrm>
            <a:off x="1399723" y="2958214"/>
            <a:ext cx="6980959" cy="2994660"/>
          </a:xfrm>
          <a:prstGeom prst="rect">
            <a:avLst/>
          </a:prstGeom>
          <a:noFill/>
          <a:ln>
            <a:noFill/>
          </a:ln>
        </p:spPr>
      </p:pic>
    </p:spTree>
    <p:extLst>
      <p:ext uri="{BB962C8B-B14F-4D97-AF65-F5344CB8AC3E}">
        <p14:creationId xmlns:p14="http://schemas.microsoft.com/office/powerpoint/2010/main" val="1556935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0637" y="569343"/>
            <a:ext cx="7766936" cy="626149"/>
          </a:xfrm>
        </p:spPr>
        <p:txBody>
          <a:bodyPr/>
          <a:lstStyle/>
          <a:p>
            <a:pPr algn="l"/>
            <a:r>
              <a:rPr lang="en-IN" sz="4000" dirty="0" smtClean="0">
                <a:solidFill>
                  <a:schemeClr val="tx1"/>
                </a:solidFill>
                <a:latin typeface="Times New Roman" panose="02020603050405020304" pitchFamily="18" charset="0"/>
                <a:cs typeface="Times New Roman" panose="02020603050405020304" pitchFamily="18" charset="0"/>
              </a:rPr>
              <a:t>Choosing number of clusters</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06735" y="1273129"/>
            <a:ext cx="7766936" cy="5257066"/>
          </a:xfrm>
        </p:spPr>
        <p:txBody>
          <a:bodyPr>
            <a:normAutofit/>
          </a:bodyPr>
          <a:lstStyle/>
          <a:p>
            <a:pPr marL="342900" indent="-342900" algn="just">
              <a:buClr>
                <a:schemeClr val="tx1"/>
              </a:buClr>
              <a:buFont typeface="Arial" panose="020B0604020202020204" pitchFamily="34" charset="0"/>
              <a:buChar char="•"/>
            </a:pPr>
            <a:r>
              <a:rPr lang="en-US" sz="1900" dirty="0" smtClean="0">
                <a:solidFill>
                  <a:schemeClr val="tx1"/>
                </a:solidFill>
                <a:latin typeface="Times New Roman" panose="02020603050405020304" pitchFamily="18" charset="0"/>
                <a:cs typeface="Times New Roman" panose="02020603050405020304" pitchFamily="18" charset="0"/>
              </a:rPr>
              <a:t>For initializing the K-Means model, we need to set up appropriate number of clusters.</a:t>
            </a:r>
            <a:endParaRPr lang="en-IN" sz="19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
                <a:schemeClr val="tx1"/>
              </a:buClr>
              <a:buFont typeface="Arial" panose="020B0604020202020204" pitchFamily="34" charset="0"/>
              <a:buChar char="•"/>
            </a:pPr>
            <a:r>
              <a:rPr lang="en-US" sz="1900" dirty="0" smtClean="0">
                <a:solidFill>
                  <a:schemeClr val="tx1"/>
                </a:solidFill>
                <a:latin typeface="Times New Roman" panose="02020603050405020304" pitchFamily="18" charset="0"/>
                <a:cs typeface="Times New Roman" panose="02020603050405020304" pitchFamily="18" charset="0"/>
              </a:rPr>
              <a:t>This can be done by calculating square errors for values of clusters ‘k’ from 1 to 10 by training the model against the above data for each value of k and plotting the values on graph.</a:t>
            </a:r>
          </a:p>
          <a:p>
            <a:pPr marL="342900" indent="-342900" algn="just">
              <a:buClr>
                <a:schemeClr val="tx1"/>
              </a:buClr>
              <a:buFont typeface="Arial" panose="020B0604020202020204" pitchFamily="34" charset="0"/>
              <a:buChar char="•"/>
            </a:pPr>
            <a:r>
              <a:rPr lang="en-US" sz="1900" dirty="0" smtClean="0">
                <a:solidFill>
                  <a:schemeClr val="tx1"/>
                </a:solidFill>
                <a:latin typeface="Times New Roman" panose="02020603050405020304" pitchFamily="18" charset="0"/>
                <a:cs typeface="Times New Roman" panose="02020603050405020304" pitchFamily="18" charset="0"/>
              </a:rPr>
              <a:t>The elbow method is used to find the correct value of k from this graph.</a:t>
            </a:r>
          </a:p>
          <a:p>
            <a:pPr marL="342900" indent="-342900" algn="just">
              <a:buClr>
                <a:schemeClr val="tx1"/>
              </a:buClr>
              <a:buFont typeface="Arial" panose="020B0604020202020204" pitchFamily="34" charset="0"/>
              <a:buChar char="•"/>
            </a:pPr>
            <a:endParaRPr lang="en-US" sz="1900" dirty="0">
              <a:solidFill>
                <a:schemeClr val="tx1"/>
              </a:solidFill>
              <a:latin typeface="Times New Roman" panose="02020603050405020304" pitchFamily="18" charset="0"/>
              <a:cs typeface="Times New Roman" panose="02020603050405020304" pitchFamily="18" charset="0"/>
            </a:endParaRPr>
          </a:p>
          <a:p>
            <a:pPr marL="342900" indent="-342900" algn="just">
              <a:buClr>
                <a:schemeClr val="tx1"/>
              </a:buClr>
              <a:buFont typeface="Arial" panose="020B0604020202020204" pitchFamily="34" charset="0"/>
              <a:buChar char="•"/>
            </a:pPr>
            <a:endParaRPr lang="en-IN" sz="19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6" name="Picture 5" descr="G:\Desktop\Capstone Project\Img13.png"/>
          <p:cNvPicPr/>
          <p:nvPr/>
        </p:nvPicPr>
        <p:blipFill>
          <a:blip r:embed="rId2">
            <a:extLst>
              <a:ext uri="{28A0092B-C50C-407E-A947-70E740481C1C}">
                <a14:useLocalDpi xmlns:a14="http://schemas.microsoft.com/office/drawing/2010/main" val="0"/>
              </a:ext>
            </a:extLst>
          </a:blip>
          <a:srcRect/>
          <a:stretch>
            <a:fillRect/>
          </a:stretch>
        </p:blipFill>
        <p:spPr bwMode="auto">
          <a:xfrm>
            <a:off x="1553187" y="3553148"/>
            <a:ext cx="6452126" cy="2598420"/>
          </a:xfrm>
          <a:prstGeom prst="rect">
            <a:avLst/>
          </a:prstGeom>
          <a:noFill/>
          <a:ln>
            <a:noFill/>
          </a:ln>
        </p:spPr>
      </p:pic>
    </p:spTree>
    <p:extLst>
      <p:ext uri="{BB962C8B-B14F-4D97-AF65-F5344CB8AC3E}">
        <p14:creationId xmlns:p14="http://schemas.microsoft.com/office/powerpoint/2010/main" val="3510725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0637" y="569343"/>
            <a:ext cx="7766936" cy="626149"/>
          </a:xfrm>
        </p:spPr>
        <p:txBody>
          <a:bodyPr/>
          <a:lstStyle/>
          <a:p>
            <a:pPr algn="l"/>
            <a:r>
              <a:rPr lang="en-IN" sz="4000" dirty="0" smtClean="0">
                <a:solidFill>
                  <a:schemeClr val="tx1"/>
                </a:solidFill>
                <a:latin typeface="Times New Roman" panose="02020603050405020304" pitchFamily="18" charset="0"/>
                <a:cs typeface="Times New Roman" panose="02020603050405020304" pitchFamily="18" charset="0"/>
              </a:rPr>
              <a:t>Forming clusters from the data</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06734" y="1273129"/>
            <a:ext cx="8007869" cy="5257066"/>
          </a:xfrm>
        </p:spPr>
        <p:txBody>
          <a:bodyPr>
            <a:normAutofit/>
          </a:bodyPr>
          <a:lstStyle/>
          <a:p>
            <a:pPr marL="342900" indent="-342900" algn="just">
              <a:buClr>
                <a:schemeClr val="tx1"/>
              </a:buClr>
              <a:buFont typeface="Arial" panose="020B0604020202020204" pitchFamily="34" charset="0"/>
              <a:buChar char="•"/>
            </a:pPr>
            <a:r>
              <a:rPr lang="en-US" sz="1900" dirty="0" smtClean="0">
                <a:solidFill>
                  <a:schemeClr val="tx1"/>
                </a:solidFill>
                <a:latin typeface="Times New Roman" panose="02020603050405020304" pitchFamily="18" charset="0"/>
                <a:cs typeface="Times New Roman" panose="02020603050405020304" pitchFamily="18" charset="0"/>
              </a:rPr>
              <a:t>After observing the above graph, we select the value of k as 3.</a:t>
            </a:r>
            <a:endParaRPr lang="en-IN" sz="19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
                <a:schemeClr val="tx1"/>
              </a:buClr>
              <a:buFont typeface="Arial" panose="020B0604020202020204" pitchFamily="34" charset="0"/>
              <a:buChar char="•"/>
            </a:pPr>
            <a:r>
              <a:rPr lang="en-US" sz="1900" dirty="0" smtClean="0">
                <a:solidFill>
                  <a:schemeClr val="tx1"/>
                </a:solidFill>
                <a:latin typeface="Times New Roman" panose="02020603050405020304" pitchFamily="18" charset="0"/>
                <a:cs typeface="Times New Roman" panose="02020603050405020304" pitchFamily="18" charset="0"/>
              </a:rPr>
              <a:t>So after clustering, we separate the neighbourhoods into 3 clusters.</a:t>
            </a:r>
          </a:p>
          <a:p>
            <a:pPr marL="342900" indent="-342900" algn="just">
              <a:buClr>
                <a:schemeClr val="tx1"/>
              </a:buClr>
              <a:buFont typeface="Arial" panose="020B0604020202020204" pitchFamily="34" charset="0"/>
              <a:buChar char="•"/>
            </a:pPr>
            <a:r>
              <a:rPr lang="en-US" sz="1900" dirty="0" smtClean="0">
                <a:solidFill>
                  <a:schemeClr val="tx1"/>
                </a:solidFill>
                <a:latin typeface="Times New Roman" panose="02020603050405020304" pitchFamily="18" charset="0"/>
                <a:cs typeface="Times New Roman" panose="02020603050405020304" pitchFamily="18" charset="0"/>
              </a:rPr>
              <a:t>The cluster labels are predicted for the given data and these cluster labels are added to our dataset.</a:t>
            </a:r>
          </a:p>
          <a:p>
            <a:pPr marL="342900" indent="-342900" algn="just">
              <a:buClr>
                <a:schemeClr val="tx1"/>
              </a:buClr>
              <a:buFont typeface="Arial" panose="020B0604020202020204" pitchFamily="34" charset="0"/>
              <a:buChar char="•"/>
            </a:pPr>
            <a:endParaRPr lang="en-US" sz="1900" dirty="0">
              <a:solidFill>
                <a:schemeClr val="tx1"/>
              </a:solidFill>
              <a:latin typeface="Times New Roman" panose="02020603050405020304" pitchFamily="18" charset="0"/>
              <a:cs typeface="Times New Roman" panose="02020603050405020304" pitchFamily="18" charset="0"/>
            </a:endParaRPr>
          </a:p>
          <a:p>
            <a:pPr marL="342900" indent="-342900" algn="just">
              <a:buClr>
                <a:schemeClr val="tx1"/>
              </a:buClr>
              <a:buFont typeface="Arial" panose="020B0604020202020204" pitchFamily="34" charset="0"/>
              <a:buChar char="•"/>
            </a:pPr>
            <a:endParaRPr lang="en-IN" sz="19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descr="G:\Desktop\Capstone Project\Img14.png"/>
          <p:cNvPicPr/>
          <p:nvPr/>
        </p:nvPicPr>
        <p:blipFill>
          <a:blip r:embed="rId2">
            <a:extLst>
              <a:ext uri="{28A0092B-C50C-407E-A947-70E740481C1C}">
                <a14:useLocalDpi xmlns:a14="http://schemas.microsoft.com/office/drawing/2010/main" val="0"/>
              </a:ext>
            </a:extLst>
          </a:blip>
          <a:srcRect/>
          <a:stretch>
            <a:fillRect/>
          </a:stretch>
        </p:blipFill>
        <p:spPr bwMode="auto">
          <a:xfrm>
            <a:off x="1292895" y="2984668"/>
            <a:ext cx="7480775" cy="2872740"/>
          </a:xfrm>
          <a:prstGeom prst="rect">
            <a:avLst/>
          </a:prstGeom>
          <a:noFill/>
          <a:ln>
            <a:noFill/>
          </a:ln>
        </p:spPr>
      </p:pic>
    </p:spTree>
    <p:extLst>
      <p:ext uri="{BB962C8B-B14F-4D97-AF65-F5344CB8AC3E}">
        <p14:creationId xmlns:p14="http://schemas.microsoft.com/office/powerpoint/2010/main" val="1204625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6132" y="370935"/>
            <a:ext cx="7766936" cy="626149"/>
          </a:xfrm>
        </p:spPr>
        <p:txBody>
          <a:bodyPr/>
          <a:lstStyle/>
          <a:p>
            <a:pPr algn="l"/>
            <a:r>
              <a:rPr lang="en-IN" sz="4000" dirty="0" smtClean="0">
                <a:solidFill>
                  <a:schemeClr val="tx1"/>
                </a:solidFill>
                <a:latin typeface="Times New Roman" panose="02020603050405020304" pitchFamily="18" charset="0"/>
                <a:cs typeface="Times New Roman" panose="02020603050405020304" pitchFamily="18" charset="0"/>
              </a:rPr>
              <a:t>Visualizing the clusters on the map</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29096" y="997083"/>
            <a:ext cx="8473696" cy="5334705"/>
          </a:xfrm>
        </p:spPr>
        <p:txBody>
          <a:bodyPr>
            <a:normAutofit/>
          </a:bodyPr>
          <a:lstStyle/>
          <a:p>
            <a:pPr marL="342900" indent="-342900" algn="just">
              <a:buClr>
                <a:schemeClr val="tx1"/>
              </a:buClr>
              <a:buFont typeface="Arial" panose="020B0604020202020204" pitchFamily="34" charset="0"/>
              <a:buChar char="•"/>
            </a:pPr>
            <a:r>
              <a:rPr lang="en-US" sz="1900" dirty="0" smtClean="0">
                <a:solidFill>
                  <a:schemeClr val="tx1"/>
                </a:solidFill>
                <a:latin typeface="Times New Roman" panose="02020603050405020304" pitchFamily="18" charset="0"/>
                <a:cs typeface="Times New Roman" panose="02020603050405020304" pitchFamily="18" charset="0"/>
              </a:rPr>
              <a:t>The 3 clusters are represented by 3 different colors.</a:t>
            </a:r>
            <a:endParaRPr lang="en-IN" sz="19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
                <a:schemeClr val="tx1"/>
              </a:buClr>
              <a:buFont typeface="Arial" panose="020B0604020202020204" pitchFamily="34" charset="0"/>
              <a:buChar char="•"/>
            </a:pPr>
            <a:r>
              <a:rPr lang="en-US" sz="1900" dirty="0" smtClean="0">
                <a:solidFill>
                  <a:schemeClr val="tx1"/>
                </a:solidFill>
                <a:latin typeface="Times New Roman" panose="02020603050405020304" pitchFamily="18" charset="0"/>
                <a:cs typeface="Times New Roman" panose="02020603050405020304" pitchFamily="18" charset="0"/>
              </a:rPr>
              <a:t>The red color represents cluster 0 which has neighbourhoods with high number of Indian and Thai restaurants.</a:t>
            </a:r>
          </a:p>
          <a:p>
            <a:pPr marL="342900" indent="-342900" algn="just">
              <a:buClr>
                <a:schemeClr val="tx1"/>
              </a:buClr>
              <a:buFont typeface="Arial" panose="020B0604020202020204" pitchFamily="34" charset="0"/>
              <a:buChar char="•"/>
            </a:pPr>
            <a:r>
              <a:rPr lang="en-US" sz="1900" dirty="0">
                <a:solidFill>
                  <a:schemeClr val="tx1"/>
                </a:solidFill>
                <a:latin typeface="Times New Roman" panose="02020603050405020304" pitchFamily="18" charset="0"/>
                <a:cs typeface="Times New Roman" panose="02020603050405020304" pitchFamily="18" charset="0"/>
              </a:rPr>
              <a:t>The </a:t>
            </a:r>
            <a:r>
              <a:rPr lang="en-US" sz="1900" dirty="0" smtClean="0">
                <a:solidFill>
                  <a:schemeClr val="tx1"/>
                </a:solidFill>
                <a:latin typeface="Times New Roman" panose="02020603050405020304" pitchFamily="18" charset="0"/>
                <a:cs typeface="Times New Roman" panose="02020603050405020304" pitchFamily="18" charset="0"/>
              </a:rPr>
              <a:t>blue </a:t>
            </a:r>
            <a:r>
              <a:rPr lang="en-US" sz="1900" dirty="0">
                <a:solidFill>
                  <a:schemeClr val="tx1"/>
                </a:solidFill>
                <a:latin typeface="Times New Roman" panose="02020603050405020304" pitchFamily="18" charset="0"/>
                <a:cs typeface="Times New Roman" panose="02020603050405020304" pitchFamily="18" charset="0"/>
              </a:rPr>
              <a:t>color represents cluster </a:t>
            </a:r>
            <a:r>
              <a:rPr lang="en-US" sz="1900" dirty="0" smtClean="0">
                <a:solidFill>
                  <a:schemeClr val="tx1"/>
                </a:solidFill>
                <a:latin typeface="Times New Roman" panose="02020603050405020304" pitchFamily="18" charset="0"/>
                <a:cs typeface="Times New Roman" panose="02020603050405020304" pitchFamily="18" charset="0"/>
              </a:rPr>
              <a:t>1 </a:t>
            </a:r>
            <a:r>
              <a:rPr lang="en-US" sz="1900" dirty="0">
                <a:solidFill>
                  <a:schemeClr val="tx1"/>
                </a:solidFill>
                <a:latin typeface="Times New Roman" panose="02020603050405020304" pitchFamily="18" charset="0"/>
                <a:cs typeface="Times New Roman" panose="02020603050405020304" pitchFamily="18" charset="0"/>
              </a:rPr>
              <a:t>which has neighbourhoods with </a:t>
            </a:r>
            <a:r>
              <a:rPr lang="en-US" sz="1900" dirty="0" smtClean="0">
                <a:solidFill>
                  <a:schemeClr val="tx1"/>
                </a:solidFill>
                <a:latin typeface="Times New Roman" panose="02020603050405020304" pitchFamily="18" charset="0"/>
                <a:cs typeface="Times New Roman" panose="02020603050405020304" pitchFamily="18" charset="0"/>
              </a:rPr>
              <a:t>very low number </a:t>
            </a:r>
            <a:r>
              <a:rPr lang="en-US" sz="1900" dirty="0">
                <a:solidFill>
                  <a:schemeClr val="tx1"/>
                </a:solidFill>
                <a:latin typeface="Times New Roman" panose="02020603050405020304" pitchFamily="18" charset="0"/>
                <a:cs typeface="Times New Roman" panose="02020603050405020304" pitchFamily="18" charset="0"/>
              </a:rPr>
              <a:t>of Indian and Thai restaurants</a:t>
            </a:r>
            <a:r>
              <a:rPr lang="en-US" sz="1900" dirty="0" smtClean="0">
                <a:solidFill>
                  <a:schemeClr val="tx1"/>
                </a:solidFill>
                <a:latin typeface="Times New Roman" panose="02020603050405020304" pitchFamily="18" charset="0"/>
                <a:cs typeface="Times New Roman" panose="02020603050405020304" pitchFamily="18" charset="0"/>
              </a:rPr>
              <a:t>.</a:t>
            </a:r>
          </a:p>
          <a:p>
            <a:pPr marL="342900" indent="-342900" algn="just">
              <a:buClr>
                <a:schemeClr val="tx1"/>
              </a:buClr>
              <a:buFont typeface="Arial" panose="020B0604020202020204" pitchFamily="34" charset="0"/>
              <a:buChar char="•"/>
            </a:pPr>
            <a:r>
              <a:rPr lang="en-US" sz="1900" dirty="0" smtClean="0">
                <a:solidFill>
                  <a:schemeClr val="tx1"/>
                </a:solidFill>
                <a:latin typeface="Times New Roman" panose="02020603050405020304" pitchFamily="18" charset="0"/>
                <a:cs typeface="Times New Roman" panose="02020603050405020304" pitchFamily="18" charset="0"/>
              </a:rPr>
              <a:t>The green color represents cluster 2 which has neighbourhoods with extremely high number of Thai restaurants.</a:t>
            </a:r>
          </a:p>
          <a:p>
            <a:pPr marL="342900" indent="-342900" algn="just">
              <a:buClr>
                <a:schemeClr val="tx1"/>
              </a:buClr>
              <a:buFont typeface="Arial" panose="020B0604020202020204" pitchFamily="34" charset="0"/>
              <a:buChar char="•"/>
            </a:pPr>
            <a:endParaRPr lang="en-US" sz="1900" dirty="0">
              <a:solidFill>
                <a:schemeClr val="tx1"/>
              </a:solidFill>
              <a:latin typeface="Times New Roman" panose="02020603050405020304" pitchFamily="18" charset="0"/>
              <a:cs typeface="Times New Roman" panose="02020603050405020304" pitchFamily="18" charset="0"/>
            </a:endParaRPr>
          </a:p>
          <a:p>
            <a:pPr marL="342900" indent="-342900" algn="just">
              <a:buClr>
                <a:schemeClr val="tx1"/>
              </a:buClr>
              <a:buFont typeface="Arial" panose="020B0604020202020204" pitchFamily="34" charset="0"/>
              <a:buChar char="•"/>
            </a:pPr>
            <a:endParaRPr lang="en-IN" sz="19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6" name="Picture 5" descr="G:\Desktop\Capstone Project\Img15.png"/>
          <p:cNvPicPr/>
          <p:nvPr/>
        </p:nvPicPr>
        <p:blipFill>
          <a:blip r:embed="rId2">
            <a:extLst>
              <a:ext uri="{28A0092B-C50C-407E-A947-70E740481C1C}">
                <a14:useLocalDpi xmlns:a14="http://schemas.microsoft.com/office/drawing/2010/main" val="0"/>
              </a:ext>
            </a:extLst>
          </a:blip>
          <a:srcRect/>
          <a:stretch>
            <a:fillRect/>
          </a:stretch>
        </p:blipFill>
        <p:spPr bwMode="auto">
          <a:xfrm>
            <a:off x="1582601" y="3625617"/>
            <a:ext cx="5551445" cy="2589518"/>
          </a:xfrm>
          <a:prstGeom prst="rect">
            <a:avLst/>
          </a:prstGeom>
          <a:noFill/>
          <a:ln>
            <a:noFill/>
          </a:ln>
        </p:spPr>
      </p:pic>
    </p:spTree>
    <p:extLst>
      <p:ext uri="{BB962C8B-B14F-4D97-AF65-F5344CB8AC3E}">
        <p14:creationId xmlns:p14="http://schemas.microsoft.com/office/powerpoint/2010/main" val="5492533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4757" y="370934"/>
            <a:ext cx="7766936" cy="626149"/>
          </a:xfrm>
        </p:spPr>
        <p:txBody>
          <a:bodyPr/>
          <a:lstStyle/>
          <a:p>
            <a:pPr algn="l"/>
            <a:r>
              <a:rPr lang="en-IN" sz="4000" dirty="0" smtClean="0">
                <a:solidFill>
                  <a:schemeClr val="tx1"/>
                </a:solidFill>
                <a:latin typeface="Times New Roman" panose="02020603050405020304" pitchFamily="18" charset="0"/>
                <a:cs typeface="Times New Roman" panose="02020603050405020304" pitchFamily="18" charset="0"/>
              </a:rPr>
              <a:t>Clusters </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37722" y="1281755"/>
            <a:ext cx="8473696" cy="5334705"/>
          </a:xfrm>
        </p:spPr>
        <p:txBody>
          <a:bodyPr>
            <a:normAutofit/>
          </a:bodyPr>
          <a:lstStyle/>
          <a:p>
            <a:pPr marL="342900" indent="-342900" algn="just">
              <a:buClr>
                <a:schemeClr val="tx1"/>
              </a:buClr>
              <a:buFont typeface="Arial" panose="020B0604020202020204" pitchFamily="34" charset="0"/>
              <a:buChar char="•"/>
            </a:pPr>
            <a:r>
              <a:rPr lang="en-US" sz="1900" dirty="0" smtClean="0">
                <a:solidFill>
                  <a:schemeClr val="tx1"/>
                </a:solidFill>
                <a:latin typeface="Times New Roman" panose="02020603050405020304" pitchFamily="18" charset="0"/>
                <a:cs typeface="Times New Roman" panose="02020603050405020304" pitchFamily="18" charset="0"/>
              </a:rPr>
              <a:t>Cluster 0 :</a:t>
            </a:r>
          </a:p>
          <a:p>
            <a:pPr marL="342900" indent="-342900" algn="just">
              <a:buClr>
                <a:schemeClr val="tx1"/>
              </a:buClr>
              <a:buFont typeface="Arial" panose="020B0604020202020204" pitchFamily="34" charset="0"/>
              <a:buChar char="•"/>
            </a:pPr>
            <a:endParaRPr lang="en-IN" sz="19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US" sz="1900" dirty="0">
              <a:solidFill>
                <a:schemeClr val="tx1"/>
              </a:solidFill>
              <a:latin typeface="Times New Roman" panose="02020603050405020304" pitchFamily="18" charset="0"/>
              <a:cs typeface="Times New Roman" panose="02020603050405020304" pitchFamily="18" charset="0"/>
            </a:endParaRPr>
          </a:p>
          <a:p>
            <a:pPr marL="342900" indent="-342900" algn="just">
              <a:buClr>
                <a:schemeClr val="tx1"/>
              </a:buClr>
              <a:buFont typeface="Arial" panose="020B0604020202020204" pitchFamily="34" charset="0"/>
              <a:buChar char="•"/>
            </a:pPr>
            <a:endParaRPr lang="en-IN" sz="19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smtClean="0">
              <a:solidFill>
                <a:schemeClr val="tx1"/>
              </a:solidFill>
              <a:latin typeface="Times New Roman" panose="02020603050405020304" pitchFamily="18" charset="0"/>
              <a:cs typeface="Times New Roman" panose="02020603050405020304" pitchFamily="18" charset="0"/>
            </a:endParaRPr>
          </a:p>
        </p:txBody>
      </p:sp>
      <p:pic>
        <p:nvPicPr>
          <p:cNvPr id="5" name="Picture 4" descr="G:\Desktop\Capstone Project\Img16.png"/>
          <p:cNvPicPr/>
          <p:nvPr/>
        </p:nvPicPr>
        <p:blipFill>
          <a:blip r:embed="rId2">
            <a:extLst>
              <a:ext uri="{28A0092B-C50C-407E-A947-70E740481C1C}">
                <a14:useLocalDpi xmlns:a14="http://schemas.microsoft.com/office/drawing/2010/main" val="0"/>
              </a:ext>
            </a:extLst>
          </a:blip>
          <a:srcRect/>
          <a:stretch>
            <a:fillRect/>
          </a:stretch>
        </p:blipFill>
        <p:spPr bwMode="auto">
          <a:xfrm>
            <a:off x="1380227" y="2044460"/>
            <a:ext cx="6754482" cy="3847381"/>
          </a:xfrm>
          <a:prstGeom prst="rect">
            <a:avLst/>
          </a:prstGeom>
          <a:noFill/>
          <a:ln>
            <a:noFill/>
          </a:ln>
        </p:spPr>
      </p:pic>
    </p:spTree>
    <p:extLst>
      <p:ext uri="{BB962C8B-B14F-4D97-AF65-F5344CB8AC3E}">
        <p14:creationId xmlns:p14="http://schemas.microsoft.com/office/powerpoint/2010/main" val="2232817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4757" y="370934"/>
            <a:ext cx="7766936" cy="626149"/>
          </a:xfrm>
        </p:spPr>
        <p:txBody>
          <a:bodyPr/>
          <a:lstStyle/>
          <a:p>
            <a:pPr algn="l"/>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06734" y="1028008"/>
            <a:ext cx="8473696" cy="5334705"/>
          </a:xfrm>
        </p:spPr>
        <p:txBody>
          <a:bodyPr>
            <a:normAutofit/>
          </a:bodyPr>
          <a:lstStyle/>
          <a:p>
            <a:pPr marL="342900" indent="-342900" algn="just">
              <a:buClr>
                <a:schemeClr val="tx1"/>
              </a:buClr>
              <a:buFont typeface="Arial" panose="020B0604020202020204" pitchFamily="34" charset="0"/>
              <a:buChar char="•"/>
            </a:pPr>
            <a:r>
              <a:rPr lang="en-US" sz="1900" dirty="0" smtClean="0">
                <a:solidFill>
                  <a:schemeClr val="tx1"/>
                </a:solidFill>
                <a:latin typeface="Times New Roman" panose="02020603050405020304" pitchFamily="18" charset="0"/>
                <a:cs typeface="Times New Roman" panose="02020603050405020304" pitchFamily="18" charset="0"/>
              </a:rPr>
              <a:t>Cluster 1 :</a:t>
            </a:r>
          </a:p>
          <a:p>
            <a:pPr marL="342900" indent="-342900" algn="just">
              <a:buClr>
                <a:schemeClr val="tx1"/>
              </a:buClr>
              <a:buFont typeface="Arial" panose="020B0604020202020204" pitchFamily="34" charset="0"/>
              <a:buChar char="•"/>
            </a:pPr>
            <a:endParaRPr lang="en-IN" sz="19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US" sz="1900" dirty="0">
              <a:solidFill>
                <a:schemeClr val="tx1"/>
              </a:solidFill>
              <a:latin typeface="Times New Roman" panose="02020603050405020304" pitchFamily="18" charset="0"/>
              <a:cs typeface="Times New Roman" panose="02020603050405020304" pitchFamily="18" charset="0"/>
            </a:endParaRPr>
          </a:p>
          <a:p>
            <a:pPr marL="342900" indent="-342900" algn="just">
              <a:buClr>
                <a:schemeClr val="tx1"/>
              </a:buClr>
              <a:buFont typeface="Arial" panose="020B0604020202020204" pitchFamily="34" charset="0"/>
              <a:buChar char="•"/>
            </a:pPr>
            <a:endParaRPr lang="en-IN" sz="19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lgn="just">
              <a:buClr>
                <a:schemeClr val="tx1"/>
              </a:buClr>
              <a:buFont typeface="Arial" panose="020B0604020202020204" pitchFamily="34" charset="0"/>
              <a:buChar char="•"/>
            </a:pPr>
            <a:r>
              <a:rPr lang="en-IN" sz="1900" dirty="0" smtClean="0">
                <a:solidFill>
                  <a:schemeClr val="tx1"/>
                </a:solidFill>
                <a:latin typeface="Times New Roman" panose="02020603050405020304" pitchFamily="18" charset="0"/>
                <a:cs typeface="Times New Roman" panose="02020603050405020304" pitchFamily="18" charset="0"/>
              </a:rPr>
              <a:t>Cluster 2 :</a:t>
            </a:r>
          </a:p>
          <a:p>
            <a:pPr algn="just">
              <a:buClr>
                <a:schemeClr val="tx1"/>
              </a:buClr>
            </a:pPr>
            <a:endParaRPr lang="en-IN" sz="2000" dirty="0" smtClean="0">
              <a:solidFill>
                <a:schemeClr val="tx1"/>
              </a:solidFill>
              <a:latin typeface="Times New Roman" panose="02020603050405020304" pitchFamily="18" charset="0"/>
              <a:cs typeface="Times New Roman" panose="02020603050405020304" pitchFamily="18" charset="0"/>
            </a:endParaRPr>
          </a:p>
        </p:txBody>
      </p:sp>
      <p:pic>
        <p:nvPicPr>
          <p:cNvPr id="8" name="Picture 7" descr="G:\Desktop\Capstone Project\Img18.png"/>
          <p:cNvPicPr/>
          <p:nvPr/>
        </p:nvPicPr>
        <p:blipFill>
          <a:blip r:embed="rId2">
            <a:extLst>
              <a:ext uri="{28A0092B-C50C-407E-A947-70E740481C1C}">
                <a14:useLocalDpi xmlns:a14="http://schemas.microsoft.com/office/drawing/2010/main" val="0"/>
              </a:ext>
            </a:extLst>
          </a:blip>
          <a:srcRect/>
          <a:stretch>
            <a:fillRect/>
          </a:stretch>
        </p:blipFill>
        <p:spPr bwMode="auto">
          <a:xfrm>
            <a:off x="1646594" y="5156971"/>
            <a:ext cx="5864454" cy="691737"/>
          </a:xfrm>
          <a:prstGeom prst="rect">
            <a:avLst/>
          </a:prstGeom>
          <a:noFill/>
          <a:ln>
            <a:noFill/>
          </a:ln>
        </p:spPr>
      </p:pic>
      <p:pic>
        <p:nvPicPr>
          <p:cNvPr id="9" name="Picture 8" descr="G:\Desktop\Capstone Project\Img17.png"/>
          <p:cNvPicPr/>
          <p:nvPr/>
        </p:nvPicPr>
        <p:blipFill>
          <a:blip r:embed="rId3">
            <a:extLst>
              <a:ext uri="{28A0092B-C50C-407E-A947-70E740481C1C}">
                <a14:useLocalDpi xmlns:a14="http://schemas.microsoft.com/office/drawing/2010/main" val="0"/>
              </a:ext>
            </a:extLst>
          </a:blip>
          <a:srcRect/>
          <a:stretch>
            <a:fillRect/>
          </a:stretch>
        </p:blipFill>
        <p:spPr bwMode="auto">
          <a:xfrm>
            <a:off x="1454251" y="1412359"/>
            <a:ext cx="6464797" cy="2512659"/>
          </a:xfrm>
          <a:prstGeom prst="rect">
            <a:avLst/>
          </a:prstGeom>
          <a:noFill/>
          <a:ln>
            <a:noFill/>
          </a:ln>
        </p:spPr>
      </p:pic>
    </p:spTree>
    <p:extLst>
      <p:ext uri="{BB962C8B-B14F-4D97-AF65-F5344CB8AC3E}">
        <p14:creationId xmlns:p14="http://schemas.microsoft.com/office/powerpoint/2010/main" val="30217998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1102" y="595221"/>
            <a:ext cx="7766936" cy="626149"/>
          </a:xfrm>
        </p:spPr>
        <p:txBody>
          <a:bodyPr/>
          <a:lstStyle/>
          <a:p>
            <a:pPr algn="l"/>
            <a:r>
              <a:rPr lang="en-IN" sz="4000" dirty="0" smtClean="0">
                <a:solidFill>
                  <a:schemeClr val="tx1"/>
                </a:solidFill>
                <a:latin typeface="Times New Roman" panose="02020603050405020304" pitchFamily="18" charset="0"/>
                <a:cs typeface="Times New Roman" panose="02020603050405020304" pitchFamily="18" charset="0"/>
              </a:rPr>
              <a:t>Observations</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37722" y="1764835"/>
            <a:ext cx="8473696" cy="5334705"/>
          </a:xfrm>
        </p:spPr>
        <p:txBody>
          <a:bodyPr>
            <a:normAutofit/>
          </a:bodyPr>
          <a:lstStyle/>
          <a:p>
            <a:pPr marL="342900" indent="-342900" algn="just">
              <a:buClr>
                <a:schemeClr val="tx1"/>
              </a:buClr>
              <a:buFont typeface="Arial" panose="020B0604020202020204" pitchFamily="34" charset="0"/>
              <a:buChar char="•"/>
            </a:pPr>
            <a:r>
              <a:rPr lang="en-IN" sz="1900" dirty="0">
                <a:solidFill>
                  <a:schemeClr val="tx1"/>
                </a:solidFill>
                <a:latin typeface="Times New Roman" panose="02020603050405020304" pitchFamily="18" charset="0"/>
                <a:cs typeface="Times New Roman" panose="02020603050405020304" pitchFamily="18" charset="0"/>
              </a:rPr>
              <a:t>It is not recommended to open the restaurant in any neighbourhoods which are in Cluster </a:t>
            </a:r>
            <a:r>
              <a:rPr lang="en-IN" sz="1900" dirty="0" smtClean="0">
                <a:solidFill>
                  <a:schemeClr val="tx1"/>
                </a:solidFill>
                <a:latin typeface="Times New Roman" panose="02020603050405020304" pitchFamily="18" charset="0"/>
                <a:cs typeface="Times New Roman" panose="02020603050405020304" pitchFamily="18" charset="0"/>
              </a:rPr>
              <a:t>0 as that </a:t>
            </a:r>
            <a:r>
              <a:rPr lang="en-IN" sz="1900" dirty="0">
                <a:solidFill>
                  <a:schemeClr val="tx1"/>
                </a:solidFill>
                <a:latin typeface="Times New Roman" panose="02020603050405020304" pitchFamily="18" charset="0"/>
                <a:cs typeface="Times New Roman" panose="02020603050405020304" pitchFamily="18" charset="0"/>
              </a:rPr>
              <a:t>cluster already has more than enough Indian </a:t>
            </a:r>
            <a:r>
              <a:rPr lang="en-IN" sz="1900" dirty="0" smtClean="0">
                <a:solidFill>
                  <a:schemeClr val="tx1"/>
                </a:solidFill>
                <a:latin typeface="Times New Roman" panose="02020603050405020304" pitchFamily="18" charset="0"/>
                <a:cs typeface="Times New Roman" panose="02020603050405020304" pitchFamily="18" charset="0"/>
              </a:rPr>
              <a:t>restaurants.</a:t>
            </a:r>
          </a:p>
          <a:p>
            <a:pPr marL="342900" indent="-342900" algn="just">
              <a:buClr>
                <a:schemeClr val="tx1"/>
              </a:buClr>
              <a:buFont typeface="Arial" panose="020B0604020202020204" pitchFamily="34" charset="0"/>
              <a:buChar char="•"/>
            </a:pPr>
            <a:r>
              <a:rPr lang="en-IN" sz="1900" dirty="0">
                <a:solidFill>
                  <a:schemeClr val="tx1"/>
                </a:solidFill>
                <a:latin typeface="Times New Roman" panose="02020603050405020304" pitchFamily="18" charset="0"/>
                <a:cs typeface="Times New Roman" panose="02020603050405020304" pitchFamily="18" charset="0"/>
              </a:rPr>
              <a:t>Opening the restaurant in this cluster would result in the restaurant facing very difficult competition right from the </a:t>
            </a:r>
            <a:r>
              <a:rPr lang="en-IN" sz="1900" dirty="0" smtClean="0">
                <a:solidFill>
                  <a:schemeClr val="tx1"/>
                </a:solidFill>
                <a:latin typeface="Times New Roman" panose="02020603050405020304" pitchFamily="18" charset="0"/>
                <a:cs typeface="Times New Roman" panose="02020603050405020304" pitchFamily="18" charset="0"/>
              </a:rPr>
              <a:t>beginning.</a:t>
            </a:r>
          </a:p>
          <a:p>
            <a:pPr marL="342900" indent="-342900" algn="just">
              <a:buClr>
                <a:schemeClr val="tx1"/>
              </a:buClr>
              <a:buFont typeface="Arial" panose="020B0604020202020204" pitchFamily="34" charset="0"/>
              <a:buChar char="•"/>
            </a:pPr>
            <a:r>
              <a:rPr lang="en-IN" sz="1900" dirty="0" smtClean="0">
                <a:solidFill>
                  <a:schemeClr val="tx1"/>
                </a:solidFill>
                <a:latin typeface="Times New Roman" panose="02020603050405020304" pitchFamily="18" charset="0"/>
                <a:cs typeface="Times New Roman" panose="02020603050405020304" pitchFamily="18" charset="0"/>
              </a:rPr>
              <a:t>Cluster 1 </a:t>
            </a:r>
            <a:r>
              <a:rPr lang="en-IN" sz="1900" dirty="0">
                <a:solidFill>
                  <a:schemeClr val="tx1"/>
                </a:solidFill>
                <a:latin typeface="Times New Roman" panose="02020603050405020304" pitchFamily="18" charset="0"/>
                <a:cs typeface="Times New Roman" panose="02020603050405020304" pitchFamily="18" charset="0"/>
              </a:rPr>
              <a:t>contains few Thai restaurants in some neighbourhoods, but even few Indian restaurants</a:t>
            </a:r>
            <a:r>
              <a:rPr lang="en-IN" sz="1900" dirty="0" smtClean="0">
                <a:solidFill>
                  <a:schemeClr val="tx1"/>
                </a:solidFill>
                <a:latin typeface="Times New Roman" panose="02020603050405020304" pitchFamily="18" charset="0"/>
                <a:cs typeface="Times New Roman" panose="02020603050405020304" pitchFamily="18" charset="0"/>
              </a:rPr>
              <a:t>.</a:t>
            </a:r>
          </a:p>
          <a:p>
            <a:pPr marL="342900" indent="-342900" algn="just">
              <a:buClr>
                <a:schemeClr val="tx1"/>
              </a:buClr>
              <a:buFont typeface="Arial" panose="020B0604020202020204" pitchFamily="34" charset="0"/>
              <a:buChar char="•"/>
            </a:pPr>
            <a:r>
              <a:rPr lang="en-IN" sz="1900" dirty="0">
                <a:solidFill>
                  <a:schemeClr val="tx1"/>
                </a:solidFill>
                <a:latin typeface="Times New Roman" panose="02020603050405020304" pitchFamily="18" charset="0"/>
                <a:cs typeface="Times New Roman" panose="02020603050405020304" pitchFamily="18" charset="0"/>
              </a:rPr>
              <a:t>The Indian restaurants are only situated in the neighbourhood of “</a:t>
            </a:r>
            <a:r>
              <a:rPr lang="en-IN" sz="1900" dirty="0" err="1">
                <a:solidFill>
                  <a:schemeClr val="tx1"/>
                </a:solidFill>
                <a:latin typeface="Times New Roman" panose="02020603050405020304" pitchFamily="18" charset="0"/>
                <a:cs typeface="Times New Roman" panose="02020603050405020304" pitchFamily="18" charset="0"/>
              </a:rPr>
              <a:t>Harbourfront</a:t>
            </a:r>
            <a:r>
              <a:rPr lang="en-IN" sz="1900" dirty="0">
                <a:solidFill>
                  <a:schemeClr val="tx1"/>
                </a:solidFill>
                <a:latin typeface="Times New Roman" panose="02020603050405020304" pitchFamily="18" charset="0"/>
                <a:cs typeface="Times New Roman" panose="02020603050405020304" pitchFamily="18" charset="0"/>
              </a:rPr>
              <a:t> East, Union Station, Toronto Islands</a:t>
            </a:r>
            <a:r>
              <a:rPr lang="en-IN" sz="1900" dirty="0" smtClean="0">
                <a:solidFill>
                  <a:schemeClr val="tx1"/>
                </a:solidFill>
                <a:latin typeface="Times New Roman" panose="02020603050405020304" pitchFamily="18" charset="0"/>
                <a:cs typeface="Times New Roman" panose="02020603050405020304" pitchFamily="18" charset="0"/>
              </a:rPr>
              <a:t>”.</a:t>
            </a:r>
          </a:p>
          <a:p>
            <a:pPr marL="342900" indent="-342900" algn="just">
              <a:buClr>
                <a:schemeClr val="tx1"/>
              </a:buClr>
              <a:buFont typeface="Arial" panose="020B0604020202020204" pitchFamily="34" charset="0"/>
              <a:buChar char="•"/>
            </a:pPr>
            <a:r>
              <a:rPr lang="en-IN" sz="1900" dirty="0">
                <a:solidFill>
                  <a:schemeClr val="tx1"/>
                </a:solidFill>
                <a:latin typeface="Times New Roman" panose="02020603050405020304" pitchFamily="18" charset="0"/>
                <a:cs typeface="Times New Roman" panose="02020603050405020304" pitchFamily="18" charset="0"/>
              </a:rPr>
              <a:t>“St. James Town” and “Garden District, Ryerson”</a:t>
            </a:r>
            <a:r>
              <a:rPr lang="en-IN" sz="1900" dirty="0" smtClean="0">
                <a:solidFill>
                  <a:schemeClr val="tx1"/>
                </a:solidFill>
                <a:latin typeface="Times New Roman" panose="02020603050405020304" pitchFamily="18" charset="0"/>
                <a:cs typeface="Times New Roman" panose="02020603050405020304" pitchFamily="18" charset="0"/>
              </a:rPr>
              <a:t> </a:t>
            </a:r>
            <a:r>
              <a:rPr lang="en-IN" sz="1900" dirty="0">
                <a:solidFill>
                  <a:schemeClr val="tx1"/>
                </a:solidFill>
                <a:latin typeface="Times New Roman" panose="02020603050405020304" pitchFamily="18" charset="0"/>
                <a:cs typeface="Times New Roman" panose="02020603050405020304" pitchFamily="18" charset="0"/>
              </a:rPr>
              <a:t>are 2 neighbourhoods which have some Thai </a:t>
            </a:r>
            <a:r>
              <a:rPr lang="en-IN" sz="1900" dirty="0" smtClean="0">
                <a:solidFill>
                  <a:schemeClr val="tx1"/>
                </a:solidFill>
                <a:latin typeface="Times New Roman" panose="02020603050405020304" pitchFamily="18" charset="0"/>
                <a:cs typeface="Times New Roman" panose="02020603050405020304" pitchFamily="18" charset="0"/>
              </a:rPr>
              <a:t>restaurants and there </a:t>
            </a:r>
            <a:r>
              <a:rPr lang="en-IN" sz="1900" dirty="0">
                <a:solidFill>
                  <a:schemeClr val="tx1"/>
                </a:solidFill>
                <a:latin typeface="Times New Roman" panose="02020603050405020304" pitchFamily="18" charset="0"/>
                <a:cs typeface="Times New Roman" panose="02020603050405020304" pitchFamily="18" charset="0"/>
              </a:rPr>
              <a:t>will be no competition as there are no Indian restaurants in that area.</a:t>
            </a:r>
            <a:endParaRPr lang="en-IN" sz="19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US" sz="1900" dirty="0">
              <a:solidFill>
                <a:schemeClr val="tx1"/>
              </a:solidFill>
              <a:latin typeface="Times New Roman" panose="02020603050405020304" pitchFamily="18" charset="0"/>
              <a:cs typeface="Times New Roman" panose="02020603050405020304" pitchFamily="18" charset="0"/>
            </a:endParaRPr>
          </a:p>
          <a:p>
            <a:pPr marL="342900" indent="-342900" algn="just">
              <a:buClr>
                <a:schemeClr val="tx1"/>
              </a:buClr>
              <a:buFont typeface="Arial" panose="020B0604020202020204" pitchFamily="34" charset="0"/>
              <a:buChar char="•"/>
            </a:pPr>
            <a:endParaRPr lang="en-IN" sz="19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70188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1102" y="595221"/>
            <a:ext cx="7766936" cy="626149"/>
          </a:xfrm>
        </p:spPr>
        <p:txBody>
          <a:bodyPr/>
          <a:lstStyle/>
          <a:p>
            <a:pPr algn="l"/>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37722" y="1583680"/>
            <a:ext cx="8473696" cy="3462773"/>
          </a:xfrm>
        </p:spPr>
        <p:txBody>
          <a:bodyPr>
            <a:normAutofit/>
          </a:bodyPr>
          <a:lstStyle/>
          <a:p>
            <a:pPr marL="342900" indent="-342900" algn="just">
              <a:lnSpc>
                <a:spcPct val="250000"/>
              </a:lnSpc>
              <a:buClr>
                <a:schemeClr val="tx1"/>
              </a:buClr>
              <a:buFont typeface="Arial" panose="020B0604020202020204" pitchFamily="34" charset="0"/>
              <a:buChar char="•"/>
            </a:pPr>
            <a:r>
              <a:rPr lang="en-IN" sz="1900" dirty="0">
                <a:solidFill>
                  <a:schemeClr val="tx1"/>
                </a:solidFill>
                <a:latin typeface="Times New Roman" panose="02020603050405020304" pitchFamily="18" charset="0"/>
                <a:cs typeface="Times New Roman" panose="02020603050405020304" pitchFamily="18" charset="0"/>
              </a:rPr>
              <a:t>Cluster </a:t>
            </a:r>
            <a:r>
              <a:rPr lang="en-IN" sz="1900" dirty="0" smtClean="0">
                <a:solidFill>
                  <a:schemeClr val="tx1"/>
                </a:solidFill>
                <a:latin typeface="Times New Roman" panose="02020603050405020304" pitchFamily="18" charset="0"/>
                <a:cs typeface="Times New Roman" panose="02020603050405020304" pitchFamily="18" charset="0"/>
              </a:rPr>
              <a:t>2</a:t>
            </a:r>
            <a:r>
              <a:rPr lang="en-IN" sz="1900" dirty="0">
                <a:solidFill>
                  <a:schemeClr val="tx1"/>
                </a:solidFill>
                <a:latin typeface="Times New Roman" panose="02020603050405020304" pitchFamily="18" charset="0"/>
                <a:cs typeface="Times New Roman" panose="02020603050405020304" pitchFamily="18" charset="0"/>
              </a:rPr>
              <a:t> </a:t>
            </a:r>
            <a:r>
              <a:rPr lang="en-IN" sz="1900" dirty="0" smtClean="0">
                <a:solidFill>
                  <a:schemeClr val="tx1"/>
                </a:solidFill>
                <a:latin typeface="Times New Roman" panose="02020603050405020304" pitchFamily="18" charset="0"/>
                <a:cs typeface="Times New Roman" panose="02020603050405020304" pitchFamily="18" charset="0"/>
              </a:rPr>
              <a:t>has </a:t>
            </a:r>
            <a:r>
              <a:rPr lang="en-IN" sz="1900" dirty="0">
                <a:solidFill>
                  <a:schemeClr val="tx1"/>
                </a:solidFill>
                <a:latin typeface="Times New Roman" panose="02020603050405020304" pitchFamily="18" charset="0"/>
                <a:cs typeface="Times New Roman" panose="02020603050405020304" pitchFamily="18" charset="0"/>
              </a:rPr>
              <a:t>a very high number of Thai restaurants in </a:t>
            </a:r>
            <a:r>
              <a:rPr lang="en-IN" sz="1900" dirty="0" smtClean="0">
                <a:solidFill>
                  <a:schemeClr val="tx1"/>
                </a:solidFill>
                <a:latin typeface="Times New Roman" panose="02020603050405020304" pitchFamily="18" charset="0"/>
                <a:cs typeface="Times New Roman" panose="02020603050405020304" pitchFamily="18" charset="0"/>
              </a:rPr>
              <a:t>that area.</a:t>
            </a:r>
          </a:p>
          <a:p>
            <a:pPr marL="342900" indent="-342900" algn="just">
              <a:buClr>
                <a:schemeClr val="tx1"/>
              </a:buClr>
              <a:buFont typeface="Arial" panose="020B0604020202020204" pitchFamily="34" charset="0"/>
              <a:buChar char="•"/>
            </a:pPr>
            <a:r>
              <a:rPr lang="en-IN" sz="1900" dirty="0" smtClean="0">
                <a:solidFill>
                  <a:schemeClr val="tx1"/>
                </a:solidFill>
                <a:latin typeface="Times New Roman" panose="02020603050405020304" pitchFamily="18" charset="0"/>
                <a:cs typeface="Times New Roman" panose="02020603050405020304" pitchFamily="18" charset="0"/>
              </a:rPr>
              <a:t>This is a </a:t>
            </a:r>
            <a:r>
              <a:rPr lang="en-IN" sz="1900" dirty="0">
                <a:solidFill>
                  <a:schemeClr val="tx1"/>
                </a:solidFill>
                <a:latin typeface="Times New Roman" panose="02020603050405020304" pitchFamily="18" charset="0"/>
                <a:cs typeface="Times New Roman" panose="02020603050405020304" pitchFamily="18" charset="0"/>
              </a:rPr>
              <a:t>very </a:t>
            </a:r>
            <a:r>
              <a:rPr lang="en-IN" sz="1900" dirty="0" smtClean="0">
                <a:solidFill>
                  <a:schemeClr val="tx1"/>
                </a:solidFill>
                <a:latin typeface="Times New Roman" panose="02020603050405020304" pitchFamily="18" charset="0"/>
                <a:cs typeface="Times New Roman" panose="02020603050405020304" pitchFamily="18" charset="0"/>
              </a:rPr>
              <a:t>high number </a:t>
            </a:r>
            <a:r>
              <a:rPr lang="en-IN" sz="1900" dirty="0">
                <a:solidFill>
                  <a:schemeClr val="tx1"/>
                </a:solidFill>
                <a:latin typeface="Times New Roman" panose="02020603050405020304" pitchFamily="18" charset="0"/>
                <a:cs typeface="Times New Roman" panose="02020603050405020304" pitchFamily="18" charset="0"/>
              </a:rPr>
              <a:t>and it would be preferable to observe this neighbourhood for some time if other cuisines are also preferred by people staying there</a:t>
            </a:r>
            <a:r>
              <a:rPr lang="en-IN" sz="1900" dirty="0" smtClean="0">
                <a:solidFill>
                  <a:schemeClr val="tx1"/>
                </a:solidFill>
                <a:latin typeface="Times New Roman" panose="02020603050405020304" pitchFamily="18" charset="0"/>
                <a:cs typeface="Times New Roman" panose="02020603050405020304" pitchFamily="18" charset="0"/>
              </a:rPr>
              <a:t>.</a:t>
            </a:r>
          </a:p>
          <a:p>
            <a:pPr marL="342900" indent="-342900" algn="just">
              <a:buClr>
                <a:schemeClr val="tx1"/>
              </a:buClr>
              <a:buFont typeface="Arial" panose="020B0604020202020204" pitchFamily="34" charset="0"/>
              <a:buChar char="•"/>
            </a:pPr>
            <a:r>
              <a:rPr lang="en-IN" sz="1900" dirty="0" smtClean="0">
                <a:solidFill>
                  <a:schemeClr val="tx1"/>
                </a:solidFill>
                <a:latin typeface="Times New Roman" panose="02020603050405020304" pitchFamily="18" charset="0"/>
                <a:cs typeface="Times New Roman" panose="02020603050405020304" pitchFamily="18" charset="0"/>
              </a:rPr>
              <a:t>It </a:t>
            </a:r>
            <a:r>
              <a:rPr lang="en-IN" sz="1900" dirty="0">
                <a:solidFill>
                  <a:schemeClr val="tx1"/>
                </a:solidFill>
                <a:latin typeface="Times New Roman" panose="02020603050405020304" pitchFamily="18" charset="0"/>
                <a:cs typeface="Times New Roman" panose="02020603050405020304" pitchFamily="18" charset="0"/>
              </a:rPr>
              <a:t>is not recommended to open a restaurant here at the </a:t>
            </a:r>
            <a:r>
              <a:rPr lang="en-IN" sz="1900" dirty="0" smtClean="0">
                <a:solidFill>
                  <a:schemeClr val="tx1"/>
                </a:solidFill>
                <a:latin typeface="Times New Roman" panose="02020603050405020304" pitchFamily="18" charset="0"/>
                <a:cs typeface="Times New Roman" panose="02020603050405020304" pitchFamily="18" charset="0"/>
              </a:rPr>
              <a:t>moment.</a:t>
            </a:r>
          </a:p>
          <a:p>
            <a:pPr marL="342900" indent="-342900" algn="just">
              <a:buClr>
                <a:schemeClr val="tx1"/>
              </a:buClr>
              <a:buFont typeface="Arial" panose="020B0604020202020204" pitchFamily="34" charset="0"/>
              <a:buChar char="•"/>
            </a:pPr>
            <a:r>
              <a:rPr lang="en-IN" sz="1900" dirty="0">
                <a:solidFill>
                  <a:schemeClr val="tx1"/>
                </a:solidFill>
                <a:latin typeface="Times New Roman" panose="02020603050405020304" pitchFamily="18" charset="0"/>
                <a:cs typeface="Times New Roman" panose="02020603050405020304" pitchFamily="18" charset="0"/>
              </a:rPr>
              <a:t>after studying the problem and observing the available data over the internet about neighbourhoods and venues, it is strongly recommended to open the Indian restaurant in “St. James Town” or “Garden District, Ryerson” areas</a:t>
            </a:r>
            <a:r>
              <a:rPr lang="en-IN" sz="1900" dirty="0" smtClean="0">
                <a:solidFill>
                  <a:schemeClr val="tx1"/>
                </a:solidFill>
                <a:latin typeface="Times New Roman" panose="02020603050405020304" pitchFamily="18" charset="0"/>
                <a:cs typeface="Times New Roman" panose="02020603050405020304" pitchFamily="18" charset="0"/>
              </a:rPr>
              <a:t>.</a:t>
            </a:r>
            <a:endParaRPr lang="en-US" sz="1900" dirty="0">
              <a:solidFill>
                <a:schemeClr val="tx1"/>
              </a:solidFill>
              <a:latin typeface="Times New Roman" panose="02020603050405020304" pitchFamily="18" charset="0"/>
              <a:cs typeface="Times New Roman" panose="02020603050405020304" pitchFamily="18" charset="0"/>
            </a:endParaRPr>
          </a:p>
          <a:p>
            <a:pPr marL="342900" indent="-342900" algn="just">
              <a:buClr>
                <a:schemeClr val="tx1"/>
              </a:buClr>
              <a:buFont typeface="Arial" panose="020B0604020202020204" pitchFamily="34" charset="0"/>
              <a:buChar char="•"/>
            </a:pPr>
            <a:endParaRPr lang="en-IN" sz="19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84662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1102" y="595221"/>
            <a:ext cx="7766936" cy="626149"/>
          </a:xfrm>
        </p:spPr>
        <p:txBody>
          <a:bodyPr/>
          <a:lstStyle/>
          <a:p>
            <a:pPr algn="l"/>
            <a:r>
              <a:rPr lang="en-IN" sz="4000" dirty="0" smtClean="0">
                <a:solidFill>
                  <a:schemeClr val="tx1"/>
                </a:solidFill>
                <a:latin typeface="Times New Roman" panose="02020603050405020304" pitchFamily="18" charset="0"/>
                <a:cs typeface="Times New Roman" panose="02020603050405020304" pitchFamily="18" charset="0"/>
              </a:rPr>
              <a:t>Conclusion</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68711" y="1618187"/>
            <a:ext cx="8473696" cy="3428266"/>
          </a:xfrm>
        </p:spPr>
        <p:txBody>
          <a:bodyPr>
            <a:normAutofit/>
          </a:bodyPr>
          <a:lstStyle/>
          <a:p>
            <a:pPr marL="342900" indent="-342900" algn="just">
              <a:buClr>
                <a:schemeClr val="tx1"/>
              </a:buClr>
              <a:buFont typeface="Arial" panose="020B0604020202020204" pitchFamily="34" charset="0"/>
              <a:buChar char="•"/>
            </a:pPr>
            <a:r>
              <a:rPr lang="en-IN" sz="1900" dirty="0">
                <a:solidFill>
                  <a:schemeClr val="tx1"/>
                </a:solidFill>
                <a:latin typeface="Times New Roman" panose="02020603050405020304" pitchFamily="18" charset="0"/>
                <a:cs typeface="Times New Roman" panose="02020603050405020304" pitchFamily="18" charset="0"/>
              </a:rPr>
              <a:t>I</a:t>
            </a:r>
            <a:r>
              <a:rPr lang="en-IN" sz="1900" dirty="0" smtClean="0">
                <a:solidFill>
                  <a:schemeClr val="tx1"/>
                </a:solidFill>
                <a:latin typeface="Times New Roman" panose="02020603050405020304" pitchFamily="18" charset="0"/>
                <a:cs typeface="Times New Roman" panose="02020603050405020304" pitchFamily="18" charset="0"/>
              </a:rPr>
              <a:t>n </a:t>
            </a:r>
            <a:r>
              <a:rPr lang="en-IN" sz="1900" dirty="0">
                <a:solidFill>
                  <a:schemeClr val="tx1"/>
                </a:solidFill>
                <a:latin typeface="Times New Roman" panose="02020603050405020304" pitchFamily="18" charset="0"/>
                <a:cs typeface="Times New Roman" panose="02020603050405020304" pitchFamily="18" charset="0"/>
              </a:rPr>
              <a:t>this </a:t>
            </a:r>
            <a:r>
              <a:rPr lang="en-IN" sz="1900" dirty="0" smtClean="0">
                <a:solidFill>
                  <a:schemeClr val="tx1"/>
                </a:solidFill>
                <a:latin typeface="Times New Roman" panose="02020603050405020304" pitchFamily="18" charset="0"/>
                <a:cs typeface="Times New Roman" panose="02020603050405020304" pitchFamily="18" charset="0"/>
              </a:rPr>
              <a:t>project, gone </a:t>
            </a:r>
            <a:r>
              <a:rPr lang="en-IN" sz="1900" dirty="0">
                <a:solidFill>
                  <a:schemeClr val="tx1"/>
                </a:solidFill>
                <a:latin typeface="Times New Roman" panose="02020603050405020304" pitchFamily="18" charset="0"/>
                <a:cs typeface="Times New Roman" panose="02020603050405020304" pitchFamily="18" charset="0"/>
              </a:rPr>
              <a:t>through data from various sources available over the internet and used the API services of Foursquare API to collect additional data about the places in the neighbourhoods of Toronto, Canada</a:t>
            </a:r>
            <a:r>
              <a:rPr lang="en-IN" sz="1900" dirty="0" smtClean="0">
                <a:solidFill>
                  <a:schemeClr val="tx1"/>
                </a:solidFill>
                <a:latin typeface="Times New Roman" panose="02020603050405020304" pitchFamily="18" charset="0"/>
                <a:cs typeface="Times New Roman" panose="02020603050405020304" pitchFamily="18" charset="0"/>
              </a:rPr>
              <a:t>.</a:t>
            </a:r>
          </a:p>
          <a:p>
            <a:pPr marL="342900" indent="-342900" algn="just">
              <a:buClr>
                <a:schemeClr val="tx1"/>
              </a:buClr>
              <a:buFont typeface="Arial" panose="020B0604020202020204" pitchFamily="34" charset="0"/>
              <a:buChar char="•"/>
            </a:pPr>
            <a:r>
              <a:rPr lang="en-IN" sz="1900" dirty="0">
                <a:solidFill>
                  <a:schemeClr val="tx1"/>
                </a:solidFill>
                <a:latin typeface="Times New Roman" panose="02020603050405020304" pitchFamily="18" charset="0"/>
                <a:cs typeface="Times New Roman" panose="02020603050405020304" pitchFamily="18" charset="0"/>
              </a:rPr>
              <a:t>Using this collected data, I managed to clean and format this data into a more condensed form in order to process it and used K-Means </a:t>
            </a:r>
            <a:r>
              <a:rPr lang="en-IN" sz="1900" dirty="0" smtClean="0">
                <a:solidFill>
                  <a:schemeClr val="tx1"/>
                </a:solidFill>
                <a:latin typeface="Times New Roman" panose="02020603050405020304" pitchFamily="18" charset="0"/>
                <a:cs typeface="Times New Roman" panose="02020603050405020304" pitchFamily="18" charset="0"/>
              </a:rPr>
              <a:t>clustering </a:t>
            </a:r>
            <a:r>
              <a:rPr lang="en-IN" sz="1900" dirty="0">
                <a:solidFill>
                  <a:schemeClr val="tx1"/>
                </a:solidFill>
                <a:latin typeface="Times New Roman" panose="02020603050405020304" pitchFamily="18" charset="0"/>
                <a:cs typeface="Times New Roman" panose="02020603050405020304" pitchFamily="18" charset="0"/>
              </a:rPr>
              <a:t>to cluster the neighbourhoods based on venues in these neighbourhoods</a:t>
            </a:r>
            <a:r>
              <a:rPr lang="en-IN" sz="1900" dirty="0" smtClean="0">
                <a:solidFill>
                  <a:schemeClr val="tx1"/>
                </a:solidFill>
                <a:latin typeface="Times New Roman" panose="02020603050405020304" pitchFamily="18" charset="0"/>
                <a:cs typeface="Times New Roman" panose="02020603050405020304" pitchFamily="18" charset="0"/>
              </a:rPr>
              <a:t>.</a:t>
            </a:r>
          </a:p>
          <a:p>
            <a:pPr marL="342900" indent="-342900" algn="just">
              <a:buClr>
                <a:schemeClr val="tx1"/>
              </a:buClr>
              <a:buFont typeface="Arial" panose="020B0604020202020204" pitchFamily="34" charset="0"/>
              <a:buChar char="•"/>
            </a:pPr>
            <a:r>
              <a:rPr lang="en-IN" sz="1900" dirty="0">
                <a:solidFill>
                  <a:schemeClr val="tx1"/>
                </a:solidFill>
                <a:latin typeface="Times New Roman" panose="02020603050405020304" pitchFamily="18" charset="0"/>
                <a:cs typeface="Times New Roman" panose="02020603050405020304" pitchFamily="18" charset="0"/>
              </a:rPr>
              <a:t>S</a:t>
            </a:r>
            <a:r>
              <a:rPr lang="en-IN" sz="1900" dirty="0" smtClean="0">
                <a:solidFill>
                  <a:schemeClr val="tx1"/>
                </a:solidFill>
                <a:latin typeface="Times New Roman" panose="02020603050405020304" pitchFamily="18" charset="0"/>
                <a:cs typeface="Times New Roman" panose="02020603050405020304" pitchFamily="18" charset="0"/>
              </a:rPr>
              <a:t>uccessfully </a:t>
            </a:r>
            <a:r>
              <a:rPr lang="en-IN" sz="1900" dirty="0">
                <a:solidFill>
                  <a:schemeClr val="tx1"/>
                </a:solidFill>
                <a:latin typeface="Times New Roman" panose="02020603050405020304" pitchFamily="18" charset="0"/>
                <a:cs typeface="Times New Roman" panose="02020603050405020304" pitchFamily="18" charset="0"/>
              </a:rPr>
              <a:t>segregated the neighbourhoods into different clusters and successfully identified potential places or areas for opening a new Indian restaurant</a:t>
            </a:r>
            <a:r>
              <a:rPr lang="en-IN" sz="1900" dirty="0" smtClean="0">
                <a:solidFill>
                  <a:schemeClr val="tx1"/>
                </a:solidFill>
                <a:latin typeface="Times New Roman" panose="02020603050405020304" pitchFamily="18" charset="0"/>
                <a:cs typeface="Times New Roman" panose="02020603050405020304" pitchFamily="18" charset="0"/>
              </a:rPr>
              <a:t>.</a:t>
            </a:r>
            <a:endParaRPr lang="en-US" sz="1900" dirty="0">
              <a:solidFill>
                <a:schemeClr val="tx1"/>
              </a:solidFill>
              <a:latin typeface="Times New Roman" panose="02020603050405020304" pitchFamily="18" charset="0"/>
              <a:cs typeface="Times New Roman" panose="02020603050405020304" pitchFamily="18" charset="0"/>
            </a:endParaRPr>
          </a:p>
          <a:p>
            <a:pPr marL="342900" indent="-342900" algn="just">
              <a:buClr>
                <a:schemeClr val="tx1"/>
              </a:buClr>
              <a:buFont typeface="Arial" panose="020B0604020202020204" pitchFamily="34" charset="0"/>
              <a:buChar char="•"/>
            </a:pPr>
            <a:endParaRPr lang="en-IN" sz="19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2716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9482" y="1009290"/>
            <a:ext cx="7766936" cy="626149"/>
          </a:xfrm>
        </p:spPr>
        <p:txBody>
          <a:bodyPr/>
          <a:lstStyle/>
          <a:p>
            <a:pPr algn="l"/>
            <a:r>
              <a:rPr lang="en-IN" sz="4000" dirty="0" smtClean="0">
                <a:solidFill>
                  <a:schemeClr val="tx1"/>
                </a:solidFill>
                <a:latin typeface="Times New Roman" panose="02020603050405020304" pitchFamily="18" charset="0"/>
                <a:cs typeface="Times New Roman" panose="02020603050405020304" pitchFamily="18" charset="0"/>
              </a:rPr>
              <a:t>Business Problem</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89482" y="1897811"/>
            <a:ext cx="7766936" cy="3890514"/>
          </a:xfrm>
        </p:spPr>
        <p:txBody>
          <a:bodyPr>
            <a:normAutofit fontScale="92500" lnSpcReduction="20000"/>
          </a:bodyPr>
          <a:lstStyle/>
          <a:p>
            <a:pPr marL="285750" indent="-285750" algn="just">
              <a:lnSpc>
                <a:spcPct val="120000"/>
              </a:lnSpc>
              <a:buClr>
                <a:schemeClr val="tx1"/>
              </a:buClr>
              <a:buFont typeface="Arial" panose="020B0604020202020204" pitchFamily="34" charset="0"/>
              <a:buChar char="•"/>
            </a:pPr>
            <a:r>
              <a:rPr lang="en-IN" sz="2000" dirty="0" smtClean="0">
                <a:solidFill>
                  <a:schemeClr val="tx1"/>
                </a:solidFill>
                <a:latin typeface="Times New Roman" panose="02020603050405020304" pitchFamily="18" charset="0"/>
                <a:cs typeface="Times New Roman" panose="02020603050405020304" pitchFamily="18" charset="0"/>
              </a:rPr>
              <a:t>A large number of Indians reside in Canada, especially in the city of Toronto.</a:t>
            </a:r>
          </a:p>
          <a:p>
            <a:pPr marL="285750" indent="-285750" algn="just">
              <a:lnSpc>
                <a:spcPct val="120000"/>
              </a:lnSpc>
              <a:buClr>
                <a:schemeClr val="tx1"/>
              </a:buClr>
              <a:buFont typeface="Arial" panose="020B0604020202020204" pitchFamily="34" charset="0"/>
              <a:buChar char="•"/>
            </a:pPr>
            <a:r>
              <a:rPr lang="en-IN" sz="2000" dirty="0" smtClean="0">
                <a:solidFill>
                  <a:schemeClr val="tx1"/>
                </a:solidFill>
                <a:latin typeface="Times New Roman" panose="02020603050405020304" pitchFamily="18" charset="0"/>
                <a:cs typeface="Times New Roman" panose="02020603050405020304" pitchFamily="18" charset="0"/>
              </a:rPr>
              <a:t>There are also many Asians living in Toronto. </a:t>
            </a:r>
          </a:p>
          <a:p>
            <a:pPr marL="285750" indent="-285750" algn="just">
              <a:lnSpc>
                <a:spcPct val="120000"/>
              </a:lnSpc>
              <a:buClr>
                <a:schemeClr val="tx1"/>
              </a:buClr>
              <a:buFont typeface="Arial" panose="020B0604020202020204" pitchFamily="34" charset="0"/>
              <a:buChar char="•"/>
            </a:pPr>
            <a:r>
              <a:rPr lang="en-IN" sz="2000" dirty="0" smtClean="0">
                <a:solidFill>
                  <a:schemeClr val="tx1"/>
                </a:solidFill>
                <a:latin typeface="Times New Roman" panose="02020603050405020304" pitchFamily="18" charset="0"/>
                <a:cs typeface="Times New Roman" panose="02020603050405020304" pitchFamily="18" charset="0"/>
              </a:rPr>
              <a:t>Indian cuisine is similar to Asian cuisine and hence this restaurant can attract Asians as well.</a:t>
            </a:r>
          </a:p>
          <a:p>
            <a:pPr marL="285750" indent="-285750" algn="just">
              <a:lnSpc>
                <a:spcPct val="120000"/>
              </a:lnSpc>
              <a:buClr>
                <a:schemeClr val="tx1"/>
              </a:buCl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An entrepreneur wishes to open an Indian restaurant which </a:t>
            </a:r>
            <a:r>
              <a:rPr lang="en-IN" sz="2000" dirty="0" smtClean="0">
                <a:solidFill>
                  <a:schemeClr val="tx1"/>
                </a:solidFill>
                <a:latin typeface="Times New Roman" panose="02020603050405020304" pitchFamily="18" charset="0"/>
                <a:cs typeface="Times New Roman" panose="02020603050405020304" pitchFamily="18" charset="0"/>
              </a:rPr>
              <a:t>caters not only </a:t>
            </a:r>
            <a:r>
              <a:rPr lang="en-IN" sz="2000" dirty="0">
                <a:solidFill>
                  <a:schemeClr val="tx1"/>
                </a:solidFill>
                <a:latin typeface="Times New Roman" panose="02020603050405020304" pitchFamily="18" charset="0"/>
                <a:cs typeface="Times New Roman" panose="02020603050405020304" pitchFamily="18" charset="0"/>
              </a:rPr>
              <a:t>to the tastes of the </a:t>
            </a:r>
            <a:r>
              <a:rPr lang="en-IN" sz="2000" dirty="0" smtClean="0">
                <a:solidFill>
                  <a:schemeClr val="tx1"/>
                </a:solidFill>
                <a:latin typeface="Times New Roman" panose="02020603050405020304" pitchFamily="18" charset="0"/>
                <a:cs typeface="Times New Roman" panose="02020603050405020304" pitchFamily="18" charset="0"/>
              </a:rPr>
              <a:t>Indians but also Asians and other locals living in that area.</a:t>
            </a:r>
          </a:p>
          <a:p>
            <a:pPr marL="285750" indent="-285750" algn="just">
              <a:lnSpc>
                <a:spcPct val="120000"/>
              </a:lnSpc>
              <a:buClr>
                <a:schemeClr val="tx1"/>
              </a:buClr>
              <a:buFont typeface="Arial" panose="020B0604020202020204" pitchFamily="34" charset="0"/>
              <a:buChar char="•"/>
            </a:pPr>
            <a:r>
              <a:rPr lang="en-IN" sz="2000" dirty="0" smtClean="0">
                <a:solidFill>
                  <a:schemeClr val="tx1"/>
                </a:solidFill>
                <a:latin typeface="Times New Roman" panose="02020603050405020304" pitchFamily="18" charset="0"/>
                <a:cs typeface="Times New Roman" panose="02020603050405020304" pitchFamily="18" charset="0"/>
              </a:rPr>
              <a:t>The entrepreneur thus wants to know potential places in Toronto for opening this Indian restaurant as a suitable location can be beneficial for the restaurant to be popular and also profitable.</a:t>
            </a:r>
          </a:p>
          <a:p>
            <a:pPr marL="285750" indent="-285750" algn="just">
              <a:buClr>
                <a:schemeClr val="tx1"/>
              </a:buClr>
              <a:buFont typeface="Arial" panose="020B0604020202020204" pitchFamily="34" charset="0"/>
              <a:buChar char="•"/>
            </a:pPr>
            <a:endParaRPr lang="en-IN" sz="20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1158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9482" y="1009290"/>
            <a:ext cx="7766936" cy="626149"/>
          </a:xfrm>
        </p:spPr>
        <p:txBody>
          <a:bodyPr/>
          <a:lstStyle/>
          <a:p>
            <a:pPr algn="l"/>
            <a:r>
              <a:rPr lang="en-IN" sz="4000" dirty="0" smtClean="0">
                <a:solidFill>
                  <a:schemeClr val="tx1"/>
                </a:solidFill>
                <a:latin typeface="Times New Roman" panose="02020603050405020304" pitchFamily="18" charset="0"/>
                <a:cs typeface="Times New Roman" panose="02020603050405020304" pitchFamily="18" charset="0"/>
              </a:rPr>
              <a:t>Data Acquisition and Cleaning</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89482" y="1897811"/>
            <a:ext cx="7947484" cy="3890514"/>
          </a:xfrm>
        </p:spPr>
        <p:txBody>
          <a:bodyPr>
            <a:normAutofit/>
          </a:bodyPr>
          <a:lstStyle/>
          <a:p>
            <a:pPr marL="285750" indent="-285750" algn="just">
              <a:lnSpc>
                <a:spcPct val="120000"/>
              </a:lnSpc>
              <a:buClr>
                <a:schemeClr val="tx1"/>
              </a:buClr>
              <a:buFont typeface="Arial" panose="020B0604020202020204" pitchFamily="34" charset="0"/>
              <a:buChar char="•"/>
            </a:pPr>
            <a:r>
              <a:rPr lang="en-IN" sz="2000" dirty="0" smtClean="0">
                <a:solidFill>
                  <a:schemeClr val="tx1"/>
                </a:solidFill>
                <a:latin typeface="Times New Roman" panose="02020603050405020304" pitchFamily="18" charset="0"/>
                <a:cs typeface="Times New Roman" panose="02020603050405020304" pitchFamily="18" charset="0"/>
              </a:rPr>
              <a:t>The list of neighbourhoods in Canada which contains the boroughs, their postal codes and neighbourhoods in each borough scraped from the Wikipedia page of postal codes of Canada  </a:t>
            </a:r>
          </a:p>
          <a:p>
            <a:pPr marL="285750" indent="-285750" algn="just">
              <a:lnSpc>
                <a:spcPct val="120000"/>
              </a:lnSpc>
              <a:buClr>
                <a:schemeClr val="tx1"/>
              </a:buClr>
              <a:buFont typeface="Arial" panose="020B0604020202020204" pitchFamily="34" charset="0"/>
              <a:buChar char="•"/>
            </a:pPr>
            <a:r>
              <a:rPr lang="en-IN" sz="2000" dirty="0" smtClean="0">
                <a:solidFill>
                  <a:schemeClr val="tx1"/>
                </a:solidFill>
                <a:latin typeface="Times New Roman" panose="02020603050405020304" pitchFamily="18" charset="0"/>
                <a:cs typeface="Times New Roman" panose="02020603050405020304" pitchFamily="18" charset="0"/>
              </a:rPr>
              <a:t>The data about the coordinates of  neighbourhoods can be extracted from the csv file provided by IBM</a:t>
            </a:r>
          </a:p>
          <a:p>
            <a:pPr marL="285750" indent="-285750" algn="just">
              <a:lnSpc>
                <a:spcPct val="120000"/>
              </a:lnSpc>
              <a:buClr>
                <a:schemeClr val="tx1"/>
              </a:buClr>
              <a:buFont typeface="Arial" panose="020B0604020202020204" pitchFamily="34" charset="0"/>
              <a:buChar char="•"/>
            </a:pPr>
            <a:r>
              <a:rPr lang="en-IN" sz="2000" dirty="0" smtClean="0">
                <a:solidFill>
                  <a:schemeClr val="tx1"/>
                </a:solidFill>
                <a:latin typeface="Times New Roman" panose="02020603050405020304" pitchFamily="18" charset="0"/>
                <a:cs typeface="Times New Roman" panose="02020603050405020304" pitchFamily="18" charset="0"/>
              </a:rPr>
              <a:t>The data about the venues in all neighbourhoods is accessed through API calls using Foursquare API services.</a:t>
            </a:r>
          </a:p>
          <a:p>
            <a:pPr marL="285750" indent="-285750" algn="just">
              <a:lnSpc>
                <a:spcPct val="120000"/>
              </a:lnSpc>
              <a:buClr>
                <a:schemeClr val="tx1"/>
              </a:buClr>
              <a:buFont typeface="Arial" panose="020B0604020202020204" pitchFamily="34" charset="0"/>
              <a:buChar char="•"/>
            </a:pPr>
            <a:r>
              <a:rPr lang="en-IN" sz="2000" dirty="0" smtClean="0">
                <a:solidFill>
                  <a:schemeClr val="tx1"/>
                </a:solidFill>
                <a:latin typeface="Times New Roman" panose="02020603050405020304" pitchFamily="18" charset="0"/>
                <a:cs typeface="Times New Roman" panose="02020603050405020304" pitchFamily="18" charset="0"/>
              </a:rPr>
              <a:t>The boroughs and neighbourhoods whose value was not available were removed from the dataset.</a:t>
            </a:r>
          </a:p>
          <a:p>
            <a:pPr marL="285750" indent="-285750" algn="just">
              <a:buClr>
                <a:schemeClr val="tx1"/>
              </a:buClr>
              <a:buFont typeface="Arial" panose="020B0604020202020204" pitchFamily="34" charset="0"/>
              <a:buChar char="•"/>
            </a:pPr>
            <a:endParaRPr lang="en-IN" sz="20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8658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9756" y="1009290"/>
            <a:ext cx="7766936" cy="626149"/>
          </a:xfrm>
        </p:spPr>
        <p:txBody>
          <a:bodyPr/>
          <a:lstStyle/>
          <a:p>
            <a:pPr algn="l"/>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89482" y="1635439"/>
            <a:ext cx="7947484" cy="3890514"/>
          </a:xfrm>
        </p:spPr>
        <p:txBody>
          <a:bodyPr>
            <a:normAutofit/>
          </a:bodyPr>
          <a:lstStyle/>
          <a:p>
            <a:pPr marL="285750" indent="-285750" algn="just">
              <a:lnSpc>
                <a:spcPct val="120000"/>
              </a:lnSpc>
              <a:buClr>
                <a:schemeClr val="tx1"/>
              </a:buClr>
              <a:buFont typeface="Arial" panose="020B0604020202020204" pitchFamily="34" charset="0"/>
              <a:buChar char="•"/>
            </a:pPr>
            <a:r>
              <a:rPr lang="en-IN" sz="2000" dirty="0" smtClean="0">
                <a:solidFill>
                  <a:schemeClr val="tx1"/>
                </a:solidFill>
                <a:latin typeface="Times New Roman" panose="02020603050405020304" pitchFamily="18" charset="0"/>
                <a:cs typeface="Times New Roman" panose="02020603050405020304" pitchFamily="18" charset="0"/>
              </a:rPr>
              <a:t>The table containing data about neighbourhoods and boroughs in Canada is merged with table containing the coordinates of all neighbourhoods  </a:t>
            </a:r>
          </a:p>
          <a:p>
            <a:pPr marL="285750" indent="-285750" algn="just">
              <a:lnSpc>
                <a:spcPct val="120000"/>
              </a:lnSpc>
              <a:buClr>
                <a:schemeClr val="tx1"/>
              </a:buClr>
              <a:buFont typeface="Arial" panose="020B0604020202020204" pitchFamily="34" charset="0"/>
              <a:buChar char="•"/>
            </a:pPr>
            <a:r>
              <a:rPr lang="en-IN" sz="2000" dirty="0" smtClean="0">
                <a:solidFill>
                  <a:schemeClr val="tx1"/>
                </a:solidFill>
                <a:latin typeface="Times New Roman" panose="02020603050405020304" pitchFamily="18" charset="0"/>
                <a:cs typeface="Times New Roman" panose="02020603050405020304" pitchFamily="18" charset="0"/>
              </a:rPr>
              <a:t>The boroughs and neighbourhoods which do not come under Toronto are dropped from the table</a:t>
            </a:r>
          </a:p>
          <a:p>
            <a:pPr marL="285750" indent="-285750" algn="just">
              <a:lnSpc>
                <a:spcPct val="120000"/>
              </a:lnSpc>
              <a:buClr>
                <a:schemeClr val="tx1"/>
              </a:buClr>
              <a:buFont typeface="Arial" panose="020B0604020202020204" pitchFamily="34" charset="0"/>
              <a:buChar char="•"/>
            </a:pPr>
            <a:r>
              <a:rPr lang="en-IN" sz="2000" dirty="0" smtClean="0">
                <a:solidFill>
                  <a:schemeClr val="tx1"/>
                </a:solidFill>
                <a:latin typeface="Times New Roman" panose="02020603050405020304" pitchFamily="18" charset="0"/>
                <a:cs typeface="Times New Roman" panose="02020603050405020304" pitchFamily="18" charset="0"/>
              </a:rPr>
              <a:t>The boroughs column is removed as it is not required hereafter.</a:t>
            </a:r>
          </a:p>
          <a:p>
            <a:pPr marL="285750" indent="-285750" algn="just">
              <a:lnSpc>
                <a:spcPct val="120000"/>
              </a:lnSpc>
              <a:buClr>
                <a:schemeClr val="tx1"/>
              </a:buClr>
              <a:buFont typeface="Arial" panose="020B0604020202020204" pitchFamily="34" charset="0"/>
              <a:buChar char="•"/>
            </a:pPr>
            <a:r>
              <a:rPr lang="en-IN" sz="2000" dirty="0" smtClean="0">
                <a:solidFill>
                  <a:schemeClr val="tx1"/>
                </a:solidFill>
                <a:latin typeface="Times New Roman" panose="02020603050405020304" pitchFamily="18" charset="0"/>
                <a:cs typeface="Times New Roman" panose="02020603050405020304" pitchFamily="18" charset="0"/>
              </a:rPr>
              <a:t>Using Foursquare API data about every venue in each neighbourhood is collected and merged with the existing table.</a:t>
            </a:r>
          </a:p>
          <a:p>
            <a:pPr algn="just">
              <a:buClr>
                <a:schemeClr val="tx1"/>
              </a:buClr>
            </a:pPr>
            <a:endParaRPr lang="en-IN" sz="20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120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9482" y="1009290"/>
            <a:ext cx="7766936" cy="626149"/>
          </a:xfrm>
        </p:spPr>
        <p:txBody>
          <a:bodyPr/>
          <a:lstStyle/>
          <a:p>
            <a:pPr algn="l"/>
            <a:r>
              <a:rPr lang="en-IN" sz="4000" dirty="0" smtClean="0">
                <a:solidFill>
                  <a:schemeClr val="tx1"/>
                </a:solidFill>
                <a:latin typeface="Times New Roman" panose="02020603050405020304" pitchFamily="18" charset="0"/>
                <a:cs typeface="Times New Roman" panose="02020603050405020304" pitchFamily="18" charset="0"/>
              </a:rPr>
              <a:t>Data till now…</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89482" y="1897811"/>
            <a:ext cx="7766936" cy="3890514"/>
          </a:xfrm>
        </p:spPr>
        <p:txBody>
          <a:bodyPr>
            <a:normAutofit/>
          </a:bodyPr>
          <a:lstStyle/>
          <a:p>
            <a:pPr algn="just">
              <a:buClr>
                <a:schemeClr val="tx1"/>
              </a:buClr>
            </a:pPr>
            <a:r>
              <a:rPr lang="en-IN" sz="2000" dirty="0" smtClean="0">
                <a:solidFill>
                  <a:schemeClr val="tx1"/>
                </a:solidFill>
                <a:latin typeface="Times New Roman" panose="02020603050405020304" pitchFamily="18" charset="0"/>
                <a:cs typeface="Times New Roman" panose="02020603050405020304" pitchFamily="18" charset="0"/>
              </a:rPr>
              <a:t>This is table that is formed after the previous steps were done:</a:t>
            </a:r>
          </a:p>
          <a:p>
            <a:pPr algn="just">
              <a:buClr>
                <a:schemeClr val="tx1"/>
              </a:buClr>
            </a:pPr>
            <a:endParaRPr lang="en-IN" sz="20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descr="G:\Desktop\Capstone Project\Img7.png"/>
          <p:cNvPicPr/>
          <p:nvPr/>
        </p:nvPicPr>
        <p:blipFill>
          <a:blip r:embed="rId2">
            <a:extLst>
              <a:ext uri="{28A0092B-C50C-407E-A947-70E740481C1C}">
                <a14:useLocalDpi xmlns:a14="http://schemas.microsoft.com/office/drawing/2010/main" val="0"/>
              </a:ext>
            </a:extLst>
          </a:blip>
          <a:srcRect/>
          <a:stretch>
            <a:fillRect/>
          </a:stretch>
        </p:blipFill>
        <p:spPr bwMode="auto">
          <a:xfrm>
            <a:off x="1194459" y="2487827"/>
            <a:ext cx="7716628" cy="3136596"/>
          </a:xfrm>
          <a:prstGeom prst="rect">
            <a:avLst/>
          </a:prstGeom>
          <a:noFill/>
          <a:ln>
            <a:noFill/>
          </a:ln>
        </p:spPr>
      </p:pic>
    </p:spTree>
    <p:extLst>
      <p:ext uri="{BB962C8B-B14F-4D97-AF65-F5344CB8AC3E}">
        <p14:creationId xmlns:p14="http://schemas.microsoft.com/office/powerpoint/2010/main" val="3733754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9482" y="1009290"/>
            <a:ext cx="7766936" cy="626149"/>
          </a:xfrm>
        </p:spPr>
        <p:txBody>
          <a:bodyPr/>
          <a:lstStyle/>
          <a:p>
            <a:pPr algn="l"/>
            <a:r>
              <a:rPr lang="en-IN" sz="4000" dirty="0" smtClean="0">
                <a:solidFill>
                  <a:schemeClr val="tx1"/>
                </a:solidFill>
                <a:latin typeface="Times New Roman" panose="02020603050405020304" pitchFamily="18" charset="0"/>
                <a:cs typeface="Times New Roman" panose="02020603050405020304" pitchFamily="18" charset="0"/>
              </a:rPr>
              <a:t>Methodology</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89482" y="1897811"/>
            <a:ext cx="7766936" cy="3890514"/>
          </a:xfrm>
        </p:spPr>
        <p:txBody>
          <a:bodyPr>
            <a:normAutofit fontScale="92500" lnSpcReduction="10000"/>
          </a:bodyPr>
          <a:lstStyle/>
          <a:p>
            <a:pPr marL="342900" indent="-342900" algn="just">
              <a:buClr>
                <a:schemeClr val="tx1"/>
              </a:buClr>
              <a:buFont typeface="Arial" panose="020B0604020202020204" pitchFamily="34" charset="0"/>
              <a:buChar char="•"/>
            </a:pPr>
            <a:r>
              <a:rPr lang="en-IN" sz="2000" dirty="0" smtClean="0">
                <a:solidFill>
                  <a:schemeClr val="tx1"/>
                </a:solidFill>
                <a:latin typeface="Times New Roman" panose="02020603050405020304" pitchFamily="18" charset="0"/>
                <a:cs typeface="Times New Roman" panose="02020603050405020304" pitchFamily="18" charset="0"/>
              </a:rPr>
              <a:t>Using an appropriate clustering algorithm, the neighbourhoods in Toronto can be grouped together into different clusters.</a:t>
            </a:r>
          </a:p>
          <a:p>
            <a:pPr marL="342900" indent="-342900" algn="just">
              <a:buClr>
                <a:schemeClr val="tx1"/>
              </a:buClr>
              <a:buFont typeface="Arial" panose="020B0604020202020204" pitchFamily="34" charset="0"/>
              <a:buChar char="•"/>
            </a:pPr>
            <a:r>
              <a:rPr lang="en-IN" sz="2000" dirty="0" smtClean="0">
                <a:solidFill>
                  <a:schemeClr val="tx1"/>
                </a:solidFill>
                <a:latin typeface="Times New Roman" panose="02020603050405020304" pitchFamily="18" charset="0"/>
                <a:cs typeface="Times New Roman" panose="02020603050405020304" pitchFamily="18" charset="0"/>
              </a:rPr>
              <a:t>These clusters are based on the number of Indian restaurants in the neighbourhoods.</a:t>
            </a:r>
          </a:p>
          <a:p>
            <a:pPr marL="342900" indent="-342900" algn="just">
              <a:buClr>
                <a:schemeClr val="tx1"/>
              </a:buClr>
              <a:buFont typeface="Arial" panose="020B0604020202020204" pitchFamily="34" charset="0"/>
              <a:buChar char="•"/>
            </a:pPr>
            <a:r>
              <a:rPr lang="en-IN" sz="2000" dirty="0" smtClean="0">
                <a:solidFill>
                  <a:schemeClr val="tx1"/>
                </a:solidFill>
                <a:latin typeface="Times New Roman" panose="02020603050405020304" pitchFamily="18" charset="0"/>
                <a:cs typeface="Times New Roman" panose="02020603050405020304" pitchFamily="18" charset="0"/>
              </a:rPr>
              <a:t>For this problem Asian restaurants have to be considered as well, but in place of Asian restaurants, Thai restaurants have been selected.</a:t>
            </a:r>
          </a:p>
          <a:p>
            <a:pPr marL="342900" indent="-342900" algn="just">
              <a:buClr>
                <a:schemeClr val="tx1"/>
              </a:buClr>
              <a:buFont typeface="Arial" panose="020B0604020202020204" pitchFamily="34" charset="0"/>
              <a:buChar char="•"/>
            </a:pPr>
            <a:r>
              <a:rPr lang="en-IN" sz="2000" dirty="0" smtClean="0">
                <a:solidFill>
                  <a:schemeClr val="tx1"/>
                </a:solidFill>
                <a:latin typeface="Times New Roman" panose="02020603050405020304" pitchFamily="18" charset="0"/>
                <a:cs typeface="Times New Roman" panose="02020603050405020304" pitchFamily="18" charset="0"/>
              </a:rPr>
              <a:t>The number of Asian restaurants was very less and could not have been used for solving this problem.</a:t>
            </a:r>
          </a:p>
          <a:p>
            <a:pPr marL="342900" indent="-342900" algn="just">
              <a:buClr>
                <a:schemeClr val="tx1"/>
              </a:buClr>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Neighbourhoods with occurrences of both Indian and Thai restaurants have to be studied and conclusion has to be made on the basis of competition from other existing restaurants in the area and scope for opening a new Indian restaurant there.</a:t>
            </a:r>
            <a:endParaRPr lang="en-IN" sz="20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4142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9482" y="1009290"/>
            <a:ext cx="7766936" cy="626149"/>
          </a:xfrm>
        </p:spPr>
        <p:txBody>
          <a:bodyPr/>
          <a:lstStyle/>
          <a:p>
            <a:pPr algn="l"/>
            <a:r>
              <a:rPr lang="en-IN" sz="4000" dirty="0" smtClean="0">
                <a:solidFill>
                  <a:schemeClr val="tx1"/>
                </a:solidFill>
                <a:latin typeface="Times New Roman" panose="02020603050405020304" pitchFamily="18" charset="0"/>
                <a:cs typeface="Times New Roman" panose="02020603050405020304" pitchFamily="18" charset="0"/>
              </a:rPr>
              <a:t>What is a Clustering Algorithm?</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89482" y="1897811"/>
            <a:ext cx="7766936" cy="3890514"/>
          </a:xfrm>
        </p:spPr>
        <p:txBody>
          <a:bodyPr>
            <a:normAutofit/>
          </a:bodyPr>
          <a:lstStyle/>
          <a:p>
            <a:pPr marL="342900" indent="-342900" algn="just">
              <a:buClr>
                <a:schemeClr val="tx1"/>
              </a:buClr>
              <a:buFont typeface="Arial" panose="020B0604020202020204" pitchFamily="34" charset="0"/>
              <a:buChar char="•"/>
            </a:pPr>
            <a:r>
              <a:rPr lang="en-US" sz="1900" dirty="0">
                <a:solidFill>
                  <a:schemeClr val="tx1"/>
                </a:solidFill>
                <a:latin typeface="Times New Roman" panose="02020603050405020304" pitchFamily="18" charset="0"/>
                <a:cs typeface="Times New Roman" panose="02020603050405020304" pitchFamily="18" charset="0"/>
              </a:rPr>
              <a:t>Clustering is a Machine Learning technique that involves the grouping of data points</a:t>
            </a:r>
            <a:r>
              <a:rPr lang="en-US" sz="1900" dirty="0" smtClean="0">
                <a:solidFill>
                  <a:schemeClr val="tx1"/>
                </a:solidFill>
                <a:latin typeface="Times New Roman" panose="02020603050405020304" pitchFamily="18" charset="0"/>
                <a:cs typeface="Times New Roman" panose="02020603050405020304" pitchFamily="18" charset="0"/>
              </a:rPr>
              <a:t>.</a:t>
            </a:r>
            <a:endParaRPr lang="en-IN" sz="19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
                <a:schemeClr val="tx1"/>
              </a:buClr>
              <a:buFont typeface="Arial" panose="020B0604020202020204" pitchFamily="34" charset="0"/>
              <a:buChar char="•"/>
            </a:pPr>
            <a:r>
              <a:rPr lang="en-US" sz="1900" dirty="0">
                <a:solidFill>
                  <a:schemeClr val="tx1"/>
                </a:solidFill>
                <a:latin typeface="Times New Roman" panose="02020603050405020304" pitchFamily="18" charset="0"/>
                <a:cs typeface="Times New Roman" panose="02020603050405020304" pitchFamily="18" charset="0"/>
              </a:rPr>
              <a:t>Given a set of data points, we can use a clustering algorithm to classify each data point into a specific group</a:t>
            </a:r>
            <a:r>
              <a:rPr lang="en-IN" sz="1900" dirty="0" smtClean="0">
                <a:solidFill>
                  <a:schemeClr val="tx1"/>
                </a:solidFill>
                <a:latin typeface="Times New Roman" panose="02020603050405020304" pitchFamily="18" charset="0"/>
                <a:cs typeface="Times New Roman" panose="02020603050405020304" pitchFamily="18" charset="0"/>
              </a:rPr>
              <a:t>.</a:t>
            </a:r>
          </a:p>
          <a:p>
            <a:pPr marL="342900" indent="-342900" algn="just">
              <a:buClr>
                <a:schemeClr val="tx1"/>
              </a:buClr>
              <a:buFont typeface="Arial" panose="020B0604020202020204" pitchFamily="34" charset="0"/>
              <a:buChar char="•"/>
            </a:pPr>
            <a:r>
              <a:rPr lang="en-US" sz="1900" dirty="0">
                <a:solidFill>
                  <a:schemeClr val="tx1"/>
                </a:solidFill>
                <a:latin typeface="Times New Roman" panose="02020603050405020304" pitchFamily="18" charset="0"/>
                <a:cs typeface="Times New Roman" panose="02020603050405020304" pitchFamily="18" charset="0"/>
              </a:rPr>
              <a:t>D</a:t>
            </a:r>
            <a:r>
              <a:rPr lang="en-US" sz="1900" dirty="0" smtClean="0">
                <a:solidFill>
                  <a:schemeClr val="tx1"/>
                </a:solidFill>
                <a:latin typeface="Times New Roman" panose="02020603050405020304" pitchFamily="18" charset="0"/>
                <a:cs typeface="Times New Roman" panose="02020603050405020304" pitchFamily="18" charset="0"/>
              </a:rPr>
              <a:t>ata </a:t>
            </a:r>
            <a:r>
              <a:rPr lang="en-US" sz="1900" dirty="0">
                <a:solidFill>
                  <a:schemeClr val="tx1"/>
                </a:solidFill>
                <a:latin typeface="Times New Roman" panose="02020603050405020304" pitchFamily="18" charset="0"/>
                <a:cs typeface="Times New Roman" panose="02020603050405020304" pitchFamily="18" charset="0"/>
              </a:rPr>
              <a:t>points that are in the same group should have similar properties and/or features, while data points in different groups should have highly dissimilar properties and/or features</a:t>
            </a:r>
            <a:r>
              <a:rPr lang="en-IN" sz="1900" dirty="0" smtClean="0">
                <a:solidFill>
                  <a:schemeClr val="tx1"/>
                </a:solidFill>
                <a:latin typeface="Times New Roman" panose="02020603050405020304" pitchFamily="18" charset="0"/>
                <a:cs typeface="Times New Roman" panose="02020603050405020304" pitchFamily="18" charset="0"/>
              </a:rPr>
              <a:t>.</a:t>
            </a:r>
          </a:p>
          <a:p>
            <a:pPr marL="342900" indent="-342900" algn="just">
              <a:buClr>
                <a:schemeClr val="tx1"/>
              </a:buClr>
              <a:buFont typeface="Arial" panose="020B0604020202020204" pitchFamily="34" charset="0"/>
              <a:buChar char="•"/>
            </a:pPr>
            <a:r>
              <a:rPr lang="en-US" sz="1900" dirty="0">
                <a:solidFill>
                  <a:schemeClr val="tx1"/>
                </a:solidFill>
                <a:latin typeface="Times New Roman" panose="02020603050405020304" pitchFamily="18" charset="0"/>
                <a:cs typeface="Times New Roman" panose="02020603050405020304" pitchFamily="18" charset="0"/>
              </a:rPr>
              <a:t>Clustering is a method of unsupervised learning and is a common technique for statistical data analysis used in many </a:t>
            </a:r>
            <a:r>
              <a:rPr lang="en-US" sz="1900" dirty="0" smtClean="0">
                <a:solidFill>
                  <a:schemeClr val="tx1"/>
                </a:solidFill>
                <a:latin typeface="Times New Roman" panose="02020603050405020304" pitchFamily="18" charset="0"/>
                <a:cs typeface="Times New Roman" panose="02020603050405020304" pitchFamily="18" charset="0"/>
              </a:rPr>
              <a:t>fields</a:t>
            </a:r>
            <a:r>
              <a:rPr lang="en-IN" sz="1900" dirty="0" smtClean="0">
                <a:solidFill>
                  <a:schemeClr val="tx1"/>
                </a:solidFill>
                <a:latin typeface="Times New Roman" panose="02020603050405020304" pitchFamily="18" charset="0"/>
                <a:cs typeface="Times New Roman" panose="02020603050405020304" pitchFamily="18" charset="0"/>
              </a:rPr>
              <a:t>.</a:t>
            </a:r>
          </a:p>
          <a:p>
            <a:pPr marL="342900" indent="-342900" algn="just">
              <a:buClr>
                <a:schemeClr val="tx1"/>
              </a:buClr>
              <a:buFont typeface="Arial" panose="020B0604020202020204" pitchFamily="34" charset="0"/>
              <a:buChar char="•"/>
            </a:pPr>
            <a:r>
              <a:rPr lang="en-US" sz="1900" dirty="0" smtClean="0">
                <a:solidFill>
                  <a:schemeClr val="tx1"/>
                </a:solidFill>
                <a:latin typeface="Times New Roman" panose="02020603050405020304" pitchFamily="18" charset="0"/>
                <a:cs typeface="Times New Roman" panose="02020603050405020304" pitchFamily="18" charset="0"/>
              </a:rPr>
              <a:t>K-Means clustering, Agglomerative Hierarchical clustering, DBSCAN clustering, Mean-Shift clustering are some clustering algorithms.</a:t>
            </a:r>
            <a:endParaRPr lang="en-IN" sz="19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3294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9482" y="1009290"/>
            <a:ext cx="7766936" cy="626149"/>
          </a:xfrm>
        </p:spPr>
        <p:txBody>
          <a:bodyPr/>
          <a:lstStyle/>
          <a:p>
            <a:pPr algn="l"/>
            <a:r>
              <a:rPr lang="en-IN" sz="4000" dirty="0" smtClean="0">
                <a:solidFill>
                  <a:schemeClr val="tx1"/>
                </a:solidFill>
                <a:latin typeface="Times New Roman" panose="02020603050405020304" pitchFamily="18" charset="0"/>
                <a:cs typeface="Times New Roman" panose="02020603050405020304" pitchFamily="18" charset="0"/>
              </a:rPr>
              <a:t>K-Means Clustering Algorithm</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89482" y="1897811"/>
            <a:ext cx="7766936" cy="3890514"/>
          </a:xfrm>
        </p:spPr>
        <p:txBody>
          <a:bodyPr>
            <a:normAutofit/>
          </a:bodyPr>
          <a:lstStyle/>
          <a:p>
            <a:pPr marL="342900" indent="-342900" algn="just">
              <a:buClr>
                <a:schemeClr val="tx1"/>
              </a:buClr>
              <a:buFont typeface="Arial" panose="020B0604020202020204" pitchFamily="34" charset="0"/>
              <a:buChar char="•"/>
            </a:pPr>
            <a:r>
              <a:rPr lang="en-US" sz="1900" dirty="0" smtClean="0">
                <a:solidFill>
                  <a:schemeClr val="tx1"/>
                </a:solidFill>
                <a:latin typeface="Times New Roman" panose="02020603050405020304" pitchFamily="18" charset="0"/>
                <a:cs typeface="Times New Roman" panose="02020603050405020304" pitchFamily="18" charset="0"/>
              </a:rPr>
              <a:t>For this project, we are using K-Means clustering algorithm.</a:t>
            </a:r>
            <a:endParaRPr lang="en-IN" sz="19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
                <a:schemeClr val="tx1"/>
              </a:buClr>
              <a:buFont typeface="Arial" panose="020B0604020202020204" pitchFamily="34" charset="0"/>
              <a:buChar char="•"/>
            </a:pPr>
            <a:r>
              <a:rPr lang="en-US" sz="1900" dirty="0">
                <a:solidFill>
                  <a:schemeClr val="tx1"/>
                </a:solidFill>
                <a:latin typeface="Times New Roman" panose="02020603050405020304" pitchFamily="18" charset="0"/>
                <a:cs typeface="Times New Roman" panose="02020603050405020304" pitchFamily="18" charset="0"/>
              </a:rPr>
              <a:t>To begin, we first select a number of classes/groups to use and randomly initialize their respective center points</a:t>
            </a:r>
            <a:r>
              <a:rPr lang="en-US" sz="1900" dirty="0" smtClean="0">
                <a:solidFill>
                  <a:schemeClr val="tx1"/>
                </a:solidFill>
                <a:latin typeface="Times New Roman" panose="02020603050405020304" pitchFamily="18" charset="0"/>
                <a:cs typeface="Times New Roman" panose="02020603050405020304" pitchFamily="18" charset="0"/>
              </a:rPr>
              <a:t>.</a:t>
            </a:r>
          </a:p>
          <a:p>
            <a:pPr marL="342900" indent="-342900" algn="just">
              <a:buClr>
                <a:schemeClr val="tx1"/>
              </a:buClr>
              <a:buFont typeface="Arial" panose="020B0604020202020204" pitchFamily="34" charset="0"/>
              <a:buChar char="•"/>
            </a:pPr>
            <a:r>
              <a:rPr lang="en-US" sz="1900" dirty="0">
                <a:solidFill>
                  <a:schemeClr val="tx1"/>
                </a:solidFill>
                <a:latin typeface="Times New Roman" panose="02020603050405020304" pitchFamily="18" charset="0"/>
                <a:cs typeface="Times New Roman" panose="02020603050405020304" pitchFamily="18" charset="0"/>
              </a:rPr>
              <a:t>Each data point is classified by computing the distance between that point and each group center, and then classifying the point to be in the group whose center is closest to </a:t>
            </a:r>
            <a:r>
              <a:rPr lang="en-US" sz="1900" dirty="0" smtClean="0">
                <a:solidFill>
                  <a:schemeClr val="tx1"/>
                </a:solidFill>
                <a:latin typeface="Times New Roman" panose="02020603050405020304" pitchFamily="18" charset="0"/>
                <a:cs typeface="Times New Roman" panose="02020603050405020304" pitchFamily="18" charset="0"/>
              </a:rPr>
              <a:t>it.</a:t>
            </a:r>
          </a:p>
          <a:p>
            <a:pPr marL="342900" indent="-342900" algn="just">
              <a:buClr>
                <a:schemeClr val="tx1"/>
              </a:buClr>
              <a:buFont typeface="Arial" panose="020B0604020202020204" pitchFamily="34" charset="0"/>
              <a:buChar char="•"/>
            </a:pPr>
            <a:r>
              <a:rPr lang="en-US" sz="1900" dirty="0">
                <a:solidFill>
                  <a:schemeClr val="tx1"/>
                </a:solidFill>
                <a:latin typeface="Times New Roman" panose="02020603050405020304" pitchFamily="18" charset="0"/>
                <a:cs typeface="Times New Roman" panose="02020603050405020304" pitchFamily="18" charset="0"/>
              </a:rPr>
              <a:t>Based on these classified points, we recompute the group center by taking the mean of all the vectors in the </a:t>
            </a:r>
            <a:r>
              <a:rPr lang="en-US" sz="1900" dirty="0" smtClean="0">
                <a:solidFill>
                  <a:schemeClr val="tx1"/>
                </a:solidFill>
                <a:latin typeface="Times New Roman" panose="02020603050405020304" pitchFamily="18" charset="0"/>
                <a:cs typeface="Times New Roman" panose="02020603050405020304" pitchFamily="18" charset="0"/>
              </a:rPr>
              <a:t>group</a:t>
            </a:r>
            <a:r>
              <a:rPr lang="en-IN" sz="1900" dirty="0" smtClean="0">
                <a:solidFill>
                  <a:schemeClr val="tx1"/>
                </a:solidFill>
                <a:latin typeface="Times New Roman" panose="02020603050405020304" pitchFamily="18" charset="0"/>
                <a:cs typeface="Times New Roman" panose="02020603050405020304" pitchFamily="18" charset="0"/>
              </a:rPr>
              <a:t>.</a:t>
            </a:r>
          </a:p>
          <a:p>
            <a:pPr marL="342900" indent="-342900" algn="just">
              <a:buClr>
                <a:schemeClr val="tx1"/>
              </a:buClr>
              <a:buFont typeface="Arial" panose="020B0604020202020204" pitchFamily="34" charset="0"/>
              <a:buChar char="•"/>
            </a:pPr>
            <a:r>
              <a:rPr lang="en-US" sz="1900" dirty="0">
                <a:solidFill>
                  <a:schemeClr val="tx1"/>
                </a:solidFill>
                <a:latin typeface="Times New Roman" panose="02020603050405020304" pitchFamily="18" charset="0"/>
                <a:cs typeface="Times New Roman" panose="02020603050405020304" pitchFamily="18" charset="0"/>
              </a:rPr>
              <a:t>Repeat these steps for a set number of iterations or until the group centers don’t change much between iterations</a:t>
            </a:r>
            <a:r>
              <a:rPr lang="en-US" sz="1900" dirty="0" smtClean="0">
                <a:solidFill>
                  <a:schemeClr val="tx1"/>
                </a:solidFill>
                <a:latin typeface="Times New Roman" panose="02020603050405020304" pitchFamily="18" charset="0"/>
                <a:cs typeface="Times New Roman" panose="02020603050405020304" pitchFamily="18" charset="0"/>
              </a:rPr>
              <a:t>.</a:t>
            </a:r>
            <a:endParaRPr lang="en-IN" sz="19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8524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0637" y="569343"/>
            <a:ext cx="7766936" cy="626149"/>
          </a:xfrm>
        </p:spPr>
        <p:txBody>
          <a:bodyPr/>
          <a:lstStyle/>
          <a:p>
            <a:pPr algn="l"/>
            <a:r>
              <a:rPr lang="en-IN" sz="4000" dirty="0" smtClean="0">
                <a:solidFill>
                  <a:schemeClr val="tx1"/>
                </a:solidFill>
                <a:latin typeface="Times New Roman" panose="02020603050405020304" pitchFamily="18" charset="0"/>
                <a:cs typeface="Times New Roman" panose="02020603050405020304" pitchFamily="18" charset="0"/>
              </a:rPr>
              <a:t>More changes in the data…</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98109" y="1195492"/>
            <a:ext cx="7766936" cy="5282946"/>
          </a:xfrm>
        </p:spPr>
        <p:txBody>
          <a:bodyPr>
            <a:normAutofit/>
          </a:bodyPr>
          <a:lstStyle/>
          <a:p>
            <a:pPr marL="342900" indent="-342900" algn="just">
              <a:buClr>
                <a:schemeClr val="tx1"/>
              </a:buClr>
              <a:buFont typeface="Arial" panose="020B0604020202020204" pitchFamily="34" charset="0"/>
              <a:buChar char="•"/>
            </a:pPr>
            <a:r>
              <a:rPr lang="en-US" sz="1900" dirty="0" smtClean="0">
                <a:solidFill>
                  <a:schemeClr val="tx1"/>
                </a:solidFill>
                <a:latin typeface="Times New Roman" panose="02020603050405020304" pitchFamily="18" charset="0"/>
                <a:cs typeface="Times New Roman" panose="02020603050405020304" pitchFamily="18" charset="0"/>
              </a:rPr>
              <a:t>The available data cannot be trained to the K-Means model as it has the venue categories as String values and not numeric values.</a:t>
            </a:r>
            <a:endParaRPr lang="en-IN" sz="1900" dirty="0" smtClean="0">
              <a:solidFill>
                <a:schemeClr val="tx1"/>
              </a:solidFill>
              <a:latin typeface="Times New Roman" panose="02020603050405020304" pitchFamily="18" charset="0"/>
              <a:cs typeface="Times New Roman" panose="02020603050405020304" pitchFamily="18" charset="0"/>
            </a:endParaRPr>
          </a:p>
          <a:p>
            <a:pPr marL="342900" indent="-342900" algn="just">
              <a:buClr>
                <a:schemeClr val="tx1"/>
              </a:buClr>
              <a:buFont typeface="Arial" panose="020B0604020202020204" pitchFamily="34" charset="0"/>
              <a:buChar char="•"/>
            </a:pPr>
            <a:r>
              <a:rPr lang="en-US" sz="1900" dirty="0" smtClean="0">
                <a:solidFill>
                  <a:schemeClr val="tx1"/>
                </a:solidFill>
                <a:latin typeface="Times New Roman" panose="02020603050405020304" pitchFamily="18" charset="0"/>
                <a:cs typeface="Times New Roman" panose="02020603050405020304" pitchFamily="18" charset="0"/>
              </a:rPr>
              <a:t>To convert the string values of venue categories to numeric values, we will use the technique ‘One-Hot Encoding’ to create dummy variables for each category.</a:t>
            </a:r>
          </a:p>
          <a:p>
            <a:pPr marL="342900" indent="-342900" algn="just">
              <a:buClr>
                <a:schemeClr val="tx1"/>
              </a:buClr>
              <a:buFont typeface="Arial" panose="020B0604020202020204" pitchFamily="34" charset="0"/>
              <a:buChar char="•"/>
            </a:pPr>
            <a:r>
              <a:rPr lang="en-US" sz="1900" dirty="0" smtClean="0">
                <a:solidFill>
                  <a:schemeClr val="tx1"/>
                </a:solidFill>
                <a:latin typeface="Times New Roman" panose="02020603050405020304" pitchFamily="18" charset="0"/>
                <a:cs typeface="Times New Roman" panose="02020603050405020304" pitchFamily="18" charset="0"/>
              </a:rPr>
              <a:t>Then the data is grouped according to neighbourhoods and the mean occurrence of each venue category is calculated for each neighbourhood.</a:t>
            </a:r>
            <a:endParaRPr lang="en-IN" sz="19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smtClean="0">
              <a:solidFill>
                <a:schemeClr val="tx1"/>
              </a:solidFill>
              <a:latin typeface="Times New Roman" panose="02020603050405020304" pitchFamily="18" charset="0"/>
              <a:cs typeface="Times New Roman" panose="02020603050405020304" pitchFamily="18" charset="0"/>
            </a:endParaRPr>
          </a:p>
          <a:p>
            <a:pPr algn="just">
              <a:buClr>
                <a:schemeClr val="tx1"/>
              </a:buClr>
            </a:pP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descr="G:\Desktop\Capstone Project\Img9.png"/>
          <p:cNvPicPr/>
          <p:nvPr/>
        </p:nvPicPr>
        <p:blipFill>
          <a:blip r:embed="rId2">
            <a:extLst>
              <a:ext uri="{28A0092B-C50C-407E-A947-70E740481C1C}">
                <a14:useLocalDpi xmlns:a14="http://schemas.microsoft.com/office/drawing/2010/main" val="0"/>
              </a:ext>
            </a:extLst>
          </a:blip>
          <a:srcRect/>
          <a:stretch>
            <a:fillRect/>
          </a:stretch>
        </p:blipFill>
        <p:spPr bwMode="auto">
          <a:xfrm>
            <a:off x="1342060" y="3855555"/>
            <a:ext cx="6559736" cy="2460901"/>
          </a:xfrm>
          <a:prstGeom prst="rect">
            <a:avLst/>
          </a:prstGeom>
          <a:noFill/>
          <a:ln>
            <a:noFill/>
          </a:ln>
        </p:spPr>
      </p:pic>
    </p:spTree>
    <p:extLst>
      <p:ext uri="{BB962C8B-B14F-4D97-AF65-F5344CB8AC3E}">
        <p14:creationId xmlns:p14="http://schemas.microsoft.com/office/powerpoint/2010/main" val="3268452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261</TotalTime>
  <Words>1256</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Times New Roman</vt:lpstr>
      <vt:lpstr>Trebuchet MS</vt:lpstr>
      <vt:lpstr>Wingdings 3</vt:lpstr>
      <vt:lpstr>Facet</vt:lpstr>
      <vt:lpstr>Recommending location for Indian Restaurant In Toronto </vt:lpstr>
      <vt:lpstr>Business Problem</vt:lpstr>
      <vt:lpstr>Data Acquisition and Cleaning</vt:lpstr>
      <vt:lpstr>PowerPoint Presentation</vt:lpstr>
      <vt:lpstr>Data till now…</vt:lpstr>
      <vt:lpstr>Methodology</vt:lpstr>
      <vt:lpstr>What is a Clustering Algorithm?</vt:lpstr>
      <vt:lpstr>K-Means Clustering Algorithm</vt:lpstr>
      <vt:lpstr>More changes in the data…</vt:lpstr>
      <vt:lpstr>Finalizing the data</vt:lpstr>
      <vt:lpstr>Choosing number of clusters</vt:lpstr>
      <vt:lpstr>Forming clusters from the data</vt:lpstr>
      <vt:lpstr>Visualizing the clusters on the map</vt:lpstr>
      <vt:lpstr>Clusters </vt:lpstr>
      <vt:lpstr>PowerPoint Presentation</vt:lpstr>
      <vt:lpstr>Observations</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Recommending location for Indian Restaurant In Toronto </dc:title>
  <dc:creator>Sushant</dc:creator>
  <cp:lastModifiedBy>Sushant</cp:lastModifiedBy>
  <cp:revision>26</cp:revision>
  <dcterms:created xsi:type="dcterms:W3CDTF">2020-07-26T16:46:52Z</dcterms:created>
  <dcterms:modified xsi:type="dcterms:W3CDTF">2020-07-26T21:08:14Z</dcterms:modified>
</cp:coreProperties>
</file>