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56"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A8C36C-C630-459C-9F82-B63C6A291139}"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E3883-54B0-4BC7-9B23-732BAD58C2A9}" type="slidenum">
              <a:rPr lang="en-IN" smtClean="0"/>
              <a:t>‹#›</a:t>
            </a:fld>
            <a:endParaRPr lang="en-IN"/>
          </a:p>
        </p:txBody>
      </p:sp>
    </p:spTree>
    <p:extLst>
      <p:ext uri="{BB962C8B-B14F-4D97-AF65-F5344CB8AC3E}">
        <p14:creationId xmlns:p14="http://schemas.microsoft.com/office/powerpoint/2010/main" val="236357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8C36C-C630-459C-9F82-B63C6A291139}"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E3883-54B0-4BC7-9B23-732BAD58C2A9}" type="slidenum">
              <a:rPr lang="en-IN" smtClean="0"/>
              <a:t>‹#›</a:t>
            </a:fld>
            <a:endParaRPr lang="en-IN"/>
          </a:p>
        </p:txBody>
      </p:sp>
    </p:spTree>
    <p:extLst>
      <p:ext uri="{BB962C8B-B14F-4D97-AF65-F5344CB8AC3E}">
        <p14:creationId xmlns:p14="http://schemas.microsoft.com/office/powerpoint/2010/main" val="331175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8C36C-C630-459C-9F82-B63C6A291139}"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E3883-54B0-4BC7-9B23-732BAD58C2A9}" type="slidenum">
              <a:rPr lang="en-IN" smtClean="0"/>
              <a:t>‹#›</a:t>
            </a:fld>
            <a:endParaRPr lang="en-IN"/>
          </a:p>
        </p:txBody>
      </p:sp>
    </p:spTree>
    <p:extLst>
      <p:ext uri="{BB962C8B-B14F-4D97-AF65-F5344CB8AC3E}">
        <p14:creationId xmlns:p14="http://schemas.microsoft.com/office/powerpoint/2010/main" val="375437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8C36C-C630-459C-9F82-B63C6A291139}"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E3883-54B0-4BC7-9B23-732BAD58C2A9}" type="slidenum">
              <a:rPr lang="en-IN" smtClean="0"/>
              <a:t>‹#›</a:t>
            </a:fld>
            <a:endParaRPr lang="en-IN"/>
          </a:p>
        </p:txBody>
      </p:sp>
    </p:spTree>
    <p:extLst>
      <p:ext uri="{BB962C8B-B14F-4D97-AF65-F5344CB8AC3E}">
        <p14:creationId xmlns:p14="http://schemas.microsoft.com/office/powerpoint/2010/main" val="44474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A8C36C-C630-459C-9F82-B63C6A291139}"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EE3883-54B0-4BC7-9B23-732BAD58C2A9}" type="slidenum">
              <a:rPr lang="en-IN" smtClean="0"/>
              <a:t>‹#›</a:t>
            </a:fld>
            <a:endParaRPr lang="en-IN"/>
          </a:p>
        </p:txBody>
      </p:sp>
    </p:spTree>
    <p:extLst>
      <p:ext uri="{BB962C8B-B14F-4D97-AF65-F5344CB8AC3E}">
        <p14:creationId xmlns:p14="http://schemas.microsoft.com/office/powerpoint/2010/main" val="118048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A8C36C-C630-459C-9F82-B63C6A291139}" type="datetimeFigureOut">
              <a:rPr lang="en-IN" smtClean="0"/>
              <a:t>06-07-2025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EE3883-54B0-4BC7-9B23-732BAD58C2A9}" type="slidenum">
              <a:rPr lang="en-IN" smtClean="0"/>
              <a:t>‹#›</a:t>
            </a:fld>
            <a:endParaRPr lang="en-IN"/>
          </a:p>
        </p:txBody>
      </p:sp>
    </p:spTree>
    <p:extLst>
      <p:ext uri="{BB962C8B-B14F-4D97-AF65-F5344CB8AC3E}">
        <p14:creationId xmlns:p14="http://schemas.microsoft.com/office/powerpoint/2010/main" val="366818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A8C36C-C630-459C-9F82-B63C6A291139}" type="datetimeFigureOut">
              <a:rPr lang="en-IN" smtClean="0"/>
              <a:t>06-07-2025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EE3883-54B0-4BC7-9B23-732BAD58C2A9}" type="slidenum">
              <a:rPr lang="en-IN" smtClean="0"/>
              <a:t>‹#›</a:t>
            </a:fld>
            <a:endParaRPr lang="en-IN"/>
          </a:p>
        </p:txBody>
      </p:sp>
    </p:spTree>
    <p:extLst>
      <p:ext uri="{BB962C8B-B14F-4D97-AF65-F5344CB8AC3E}">
        <p14:creationId xmlns:p14="http://schemas.microsoft.com/office/powerpoint/2010/main" val="3414773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8C36C-C630-459C-9F82-B63C6A291139}" type="datetimeFigureOut">
              <a:rPr lang="en-IN" smtClean="0"/>
              <a:t>06-07-2025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EE3883-54B0-4BC7-9B23-732BAD58C2A9}" type="slidenum">
              <a:rPr lang="en-IN" smtClean="0"/>
              <a:t>‹#›</a:t>
            </a:fld>
            <a:endParaRPr lang="en-IN"/>
          </a:p>
        </p:txBody>
      </p:sp>
    </p:spTree>
    <p:extLst>
      <p:ext uri="{BB962C8B-B14F-4D97-AF65-F5344CB8AC3E}">
        <p14:creationId xmlns:p14="http://schemas.microsoft.com/office/powerpoint/2010/main" val="49696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8C36C-C630-459C-9F82-B63C6A291139}" type="datetimeFigureOut">
              <a:rPr lang="en-IN" smtClean="0"/>
              <a:t>06-07-2025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EE3883-54B0-4BC7-9B23-732BAD58C2A9}" type="slidenum">
              <a:rPr lang="en-IN" smtClean="0"/>
              <a:t>‹#›</a:t>
            </a:fld>
            <a:endParaRPr lang="en-IN"/>
          </a:p>
        </p:txBody>
      </p:sp>
    </p:spTree>
    <p:extLst>
      <p:ext uri="{BB962C8B-B14F-4D97-AF65-F5344CB8AC3E}">
        <p14:creationId xmlns:p14="http://schemas.microsoft.com/office/powerpoint/2010/main" val="258770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A8C36C-C630-459C-9F82-B63C6A291139}" type="datetimeFigureOut">
              <a:rPr lang="en-IN" smtClean="0"/>
              <a:t>06-07-2025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EE3883-54B0-4BC7-9B23-732BAD58C2A9}" type="slidenum">
              <a:rPr lang="en-IN" smtClean="0"/>
              <a:t>‹#›</a:t>
            </a:fld>
            <a:endParaRPr lang="en-IN"/>
          </a:p>
        </p:txBody>
      </p:sp>
    </p:spTree>
    <p:extLst>
      <p:ext uri="{BB962C8B-B14F-4D97-AF65-F5344CB8AC3E}">
        <p14:creationId xmlns:p14="http://schemas.microsoft.com/office/powerpoint/2010/main" val="327773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A8C36C-C630-459C-9F82-B63C6A291139}" type="datetimeFigureOut">
              <a:rPr lang="en-IN" smtClean="0"/>
              <a:t>06-07-2025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EE3883-54B0-4BC7-9B23-732BAD58C2A9}" type="slidenum">
              <a:rPr lang="en-IN" smtClean="0"/>
              <a:t>‹#›</a:t>
            </a:fld>
            <a:endParaRPr lang="en-IN"/>
          </a:p>
        </p:txBody>
      </p:sp>
    </p:spTree>
    <p:extLst>
      <p:ext uri="{BB962C8B-B14F-4D97-AF65-F5344CB8AC3E}">
        <p14:creationId xmlns:p14="http://schemas.microsoft.com/office/powerpoint/2010/main" val="369198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8C36C-C630-459C-9F82-B63C6A291139}" type="datetimeFigureOut">
              <a:rPr lang="en-IN" smtClean="0"/>
              <a:t>06-07-2025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E3883-54B0-4BC7-9B23-732BAD58C2A9}" type="slidenum">
              <a:rPr lang="en-IN" smtClean="0"/>
              <a:t>‹#›</a:t>
            </a:fld>
            <a:endParaRPr lang="en-IN"/>
          </a:p>
        </p:txBody>
      </p:sp>
    </p:spTree>
    <p:extLst>
      <p:ext uri="{BB962C8B-B14F-4D97-AF65-F5344CB8AC3E}">
        <p14:creationId xmlns:p14="http://schemas.microsoft.com/office/powerpoint/2010/main" val="33958863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file/d/1Qi7Acbparx8fs7PYTe1xgL_uY4MLLBTC/view?usp=drive_lin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D38C-4EDC-1DD2-F5D9-DE6DA2D95EE0}"/>
              </a:ext>
            </a:extLst>
          </p:cNvPr>
          <p:cNvSpPr>
            <a:spLocks noGrp="1"/>
          </p:cNvSpPr>
          <p:nvPr>
            <p:ph type="title"/>
          </p:nvPr>
        </p:nvSpPr>
        <p:spPr/>
        <p:txBody>
          <a:bodyPr>
            <a:normAutofit/>
          </a:bodyPr>
          <a:lstStyle/>
          <a:p>
            <a:r>
              <a:rPr lang="en-US" sz="1800" dirty="0"/>
              <a:t>Task 1 : </a:t>
            </a:r>
            <a:r>
              <a:rPr lang="en-US" sz="1800" b="1" dirty="0"/>
              <a:t>Identifying the Top Branch by Sales Growth Rate (6 Marks)</a:t>
            </a:r>
            <a:br>
              <a:rPr lang="en-US" sz="1800" b="1" dirty="0"/>
            </a:br>
            <a:r>
              <a:rPr lang="en-US" sz="1800" b="1" dirty="0"/>
              <a:t>	Walmart wants to identify which branch has exhibited the highest sales growth over time. Analyze the 	total sales for each branch and compare the growth rate across months to find the top performer</a:t>
            </a:r>
            <a:r>
              <a:rPr lang="en-US" sz="1800" dirty="0"/>
              <a:t>.</a:t>
            </a:r>
            <a:endParaRPr lang="en-IN" sz="1800" dirty="0"/>
          </a:p>
        </p:txBody>
      </p:sp>
      <p:sp>
        <p:nvSpPr>
          <p:cNvPr id="3" name="Text Placeholder 2">
            <a:extLst>
              <a:ext uri="{FF2B5EF4-FFF2-40B4-BE49-F238E27FC236}">
                <a16:creationId xmlns:a16="http://schemas.microsoft.com/office/drawing/2014/main" id="{33DC3180-1DA8-6769-61D4-ABDC6ECE1127}"/>
              </a:ext>
            </a:extLst>
          </p:cNvPr>
          <p:cNvSpPr>
            <a:spLocks noGrp="1"/>
          </p:cNvSpPr>
          <p:nvPr>
            <p:ph type="body" idx="1"/>
          </p:nvPr>
        </p:nvSpPr>
        <p:spPr>
          <a:xfrm>
            <a:off x="3084225" y="1642413"/>
            <a:ext cx="5157787" cy="406545"/>
          </a:xfrm>
        </p:spPr>
        <p:txBody>
          <a:bodyPr>
            <a:normAutofit lnSpcReduction="10000"/>
          </a:bodyPr>
          <a:lstStyle/>
          <a:p>
            <a:pPr algn="ctr"/>
            <a:r>
              <a:rPr lang="en-US" dirty="0"/>
              <a:t>SQL QUERY</a:t>
            </a:r>
            <a:endParaRPr lang="en-IN" dirty="0"/>
          </a:p>
        </p:txBody>
      </p:sp>
      <p:sp>
        <p:nvSpPr>
          <p:cNvPr id="4" name="Content Placeholder 3">
            <a:extLst>
              <a:ext uri="{FF2B5EF4-FFF2-40B4-BE49-F238E27FC236}">
                <a16:creationId xmlns:a16="http://schemas.microsoft.com/office/drawing/2014/main" id="{E9966502-22B6-7663-9EC5-DD1B5C0CA378}"/>
              </a:ext>
            </a:extLst>
          </p:cNvPr>
          <p:cNvSpPr>
            <a:spLocks noGrp="1"/>
          </p:cNvSpPr>
          <p:nvPr>
            <p:ph sz="half" idx="2"/>
          </p:nvPr>
        </p:nvSpPr>
        <p:spPr>
          <a:xfrm>
            <a:off x="207818" y="2154237"/>
            <a:ext cx="11873346" cy="2491582"/>
          </a:xfrm>
        </p:spPr>
        <p:txBody>
          <a:bodyPr>
            <a:normAutofit fontScale="92500" lnSpcReduction="20000"/>
          </a:bodyPr>
          <a:lstStyle/>
          <a:p>
            <a:pPr marL="0" indent="0">
              <a:buNone/>
            </a:pPr>
            <a:r>
              <a:rPr lang="en-US" sz="1800" dirty="0"/>
              <a:t>     WITH </a:t>
            </a:r>
            <a:r>
              <a:rPr lang="en-US" sz="1800" dirty="0" err="1"/>
              <a:t>Monthly_Sales</a:t>
            </a:r>
            <a:r>
              <a:rPr lang="en-US" sz="1800" dirty="0"/>
              <a:t> AS (  SELECT Branch, MONTHNAME(Date) AS Month, SUM(Total) AS Sales  FROM </a:t>
            </a:r>
            <a:r>
              <a:rPr lang="en-US" sz="1800" dirty="0" err="1"/>
              <a:t>walmartsales</a:t>
            </a:r>
            <a:r>
              <a:rPr lang="en-US" sz="1800" dirty="0"/>
              <a:t> </a:t>
            </a:r>
          </a:p>
          <a:p>
            <a:pPr marL="0" indent="0">
              <a:buNone/>
            </a:pPr>
            <a:r>
              <a:rPr lang="en-US" sz="1800" dirty="0"/>
              <a:t>     GROUP BY Branch, Month),</a:t>
            </a:r>
          </a:p>
          <a:p>
            <a:pPr marL="0" indent="0" algn="just">
              <a:buNone/>
            </a:pPr>
            <a:r>
              <a:rPr lang="en-US" sz="1800" dirty="0"/>
              <a:t>     </a:t>
            </a:r>
            <a:r>
              <a:rPr lang="en-US" sz="1800" dirty="0" err="1"/>
              <a:t>Growth_Calculator</a:t>
            </a:r>
            <a:r>
              <a:rPr lang="en-US" sz="1800" dirty="0"/>
              <a:t> AS (  SELECT Branch, Month, Sales,  LAG(Sales) OVER (PARTITION BY Branch ORDER BY Month)</a:t>
            </a:r>
          </a:p>
          <a:p>
            <a:pPr marL="0" indent="0" algn="just">
              <a:buNone/>
            </a:pPr>
            <a:r>
              <a:rPr lang="en-US" sz="1800" dirty="0"/>
              <a:t>     AS  </a:t>
            </a:r>
            <a:r>
              <a:rPr lang="en-US" sz="1800" dirty="0" err="1"/>
              <a:t>Prev_Sales</a:t>
            </a:r>
            <a:r>
              <a:rPr lang="en-US" sz="1800" dirty="0"/>
              <a:t>  FROM </a:t>
            </a:r>
            <a:r>
              <a:rPr lang="en-US" sz="1800" dirty="0" err="1"/>
              <a:t>Monthly_Sales</a:t>
            </a:r>
            <a:r>
              <a:rPr lang="en-US" sz="1800" dirty="0"/>
              <a:t>)</a:t>
            </a:r>
          </a:p>
          <a:p>
            <a:pPr marL="0" indent="0">
              <a:buNone/>
            </a:pPr>
            <a:r>
              <a:rPr lang="en-US" sz="1800" dirty="0"/>
              <a:t>     SELECT </a:t>
            </a:r>
            <a:r>
              <a:rPr lang="en-US" sz="1800" dirty="0" err="1"/>
              <a:t>Branch,Month</a:t>
            </a:r>
            <a:r>
              <a:rPr lang="en-US" sz="1800" dirty="0"/>
              <a:t>, ROUND(((Sales - </a:t>
            </a:r>
            <a:r>
              <a:rPr lang="en-US" sz="1800" dirty="0" err="1"/>
              <a:t>Prev_Sales</a:t>
            </a:r>
            <a:r>
              <a:rPr lang="en-US" sz="1800" dirty="0"/>
              <a:t>) / </a:t>
            </a:r>
            <a:r>
              <a:rPr lang="en-US" sz="1800" dirty="0" err="1"/>
              <a:t>Prev_Sales</a:t>
            </a:r>
            <a:r>
              <a:rPr lang="en-US" sz="1800" dirty="0"/>
              <a:t>) * 100, 2) AS </a:t>
            </a:r>
            <a:r>
              <a:rPr lang="en-US" sz="1800" dirty="0" err="1"/>
              <a:t>Percent_Growth_Rate</a:t>
            </a:r>
            <a:endParaRPr lang="en-US" sz="1800" dirty="0"/>
          </a:p>
          <a:p>
            <a:pPr marL="0" indent="0">
              <a:buNone/>
            </a:pPr>
            <a:r>
              <a:rPr lang="en-US" sz="1800" dirty="0"/>
              <a:t>     FROM </a:t>
            </a:r>
            <a:r>
              <a:rPr lang="en-US" sz="1800" dirty="0" err="1"/>
              <a:t>Growth_Calculator</a:t>
            </a:r>
            <a:r>
              <a:rPr lang="en-US" sz="1800" dirty="0"/>
              <a:t> WHERE </a:t>
            </a:r>
            <a:r>
              <a:rPr lang="en-US" sz="1800" dirty="0" err="1"/>
              <a:t>Prev_Sales</a:t>
            </a:r>
            <a:r>
              <a:rPr lang="en-US" sz="1800" dirty="0"/>
              <a:t> IS NOT NULL</a:t>
            </a:r>
          </a:p>
          <a:p>
            <a:pPr marL="0" indent="0">
              <a:buNone/>
            </a:pPr>
            <a:r>
              <a:rPr lang="en-US" sz="1800" dirty="0"/>
              <a:t>     GROUP BY </a:t>
            </a:r>
            <a:r>
              <a:rPr lang="en-US" sz="1800" dirty="0" err="1"/>
              <a:t>Branch,Month</a:t>
            </a:r>
            <a:endParaRPr lang="en-US" sz="1800" dirty="0"/>
          </a:p>
          <a:p>
            <a:pPr marL="0" indent="0">
              <a:buNone/>
            </a:pPr>
            <a:r>
              <a:rPr lang="en-US" sz="1800" dirty="0"/>
              <a:t>     ORDER BY </a:t>
            </a:r>
            <a:r>
              <a:rPr lang="en-US" sz="1800" dirty="0" err="1"/>
              <a:t>Percent_Growth_Rate</a:t>
            </a:r>
            <a:r>
              <a:rPr lang="en-US" sz="1800" dirty="0"/>
              <a:t>  DESC LIMIT 1;</a:t>
            </a:r>
            <a:endParaRPr lang="en-IN" sz="1800" dirty="0"/>
          </a:p>
        </p:txBody>
      </p:sp>
      <p:sp>
        <p:nvSpPr>
          <p:cNvPr id="5" name="Text Placeholder 4">
            <a:extLst>
              <a:ext uri="{FF2B5EF4-FFF2-40B4-BE49-F238E27FC236}">
                <a16:creationId xmlns:a16="http://schemas.microsoft.com/office/drawing/2014/main" id="{DA22B32C-E723-702F-F1C1-2DD568DBF350}"/>
              </a:ext>
            </a:extLst>
          </p:cNvPr>
          <p:cNvSpPr>
            <a:spLocks noGrp="1"/>
          </p:cNvSpPr>
          <p:nvPr>
            <p:ph type="body" sz="quarter" idx="3"/>
          </p:nvPr>
        </p:nvSpPr>
        <p:spPr>
          <a:xfrm>
            <a:off x="207818" y="5624729"/>
            <a:ext cx="2876407" cy="406544"/>
          </a:xfrm>
        </p:spPr>
        <p:txBody>
          <a:bodyPr>
            <a:normAutofit lnSpcReduction="10000"/>
          </a:bodyPr>
          <a:lstStyle/>
          <a:p>
            <a:pPr algn="ctr"/>
            <a:r>
              <a:rPr lang="en-US" dirty="0"/>
              <a:t>OUTPUT</a:t>
            </a:r>
            <a:endParaRPr lang="en-IN" dirty="0"/>
          </a:p>
        </p:txBody>
      </p:sp>
      <p:pic>
        <p:nvPicPr>
          <p:cNvPr id="8" name="Content Placeholder 7">
            <a:extLst>
              <a:ext uri="{FF2B5EF4-FFF2-40B4-BE49-F238E27FC236}">
                <a16:creationId xmlns:a16="http://schemas.microsoft.com/office/drawing/2014/main" id="{CDECEDEA-FE65-6E80-197A-2782ABD7019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2715491" y="4645818"/>
            <a:ext cx="9268692" cy="2045927"/>
          </a:xfrm>
        </p:spPr>
      </p:pic>
    </p:spTree>
    <p:extLst>
      <p:ext uri="{BB962C8B-B14F-4D97-AF65-F5344CB8AC3E}">
        <p14:creationId xmlns:p14="http://schemas.microsoft.com/office/powerpoint/2010/main" val="1461693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E5B50-98BC-F759-C5F2-2E2D1E4F6B02}"/>
              </a:ext>
            </a:extLst>
          </p:cNvPr>
          <p:cNvSpPr>
            <a:spLocks noGrp="1"/>
          </p:cNvSpPr>
          <p:nvPr>
            <p:ph type="title"/>
          </p:nvPr>
        </p:nvSpPr>
        <p:spPr>
          <a:xfrm>
            <a:off x="839788" y="457200"/>
            <a:ext cx="10964285" cy="942109"/>
          </a:xfrm>
        </p:spPr>
        <p:txBody>
          <a:bodyPr>
            <a:noAutofit/>
          </a:bodyPr>
          <a:lstStyle/>
          <a:p>
            <a:r>
              <a:rPr lang="en-US" sz="2400" dirty="0"/>
              <a:t>Task 10 : </a:t>
            </a:r>
            <a:r>
              <a:rPr lang="en-US" sz="2400" b="1" dirty="0"/>
              <a:t>Analyzing Sales Trends by Day of the Week (6 Marks)</a:t>
            </a:r>
            <a:br>
              <a:rPr lang="en-US" sz="2400" b="1" dirty="0"/>
            </a:br>
            <a:r>
              <a:rPr lang="en-US" sz="2400" b="1" dirty="0"/>
              <a:t>  	   Walmart wants to analyze the sales patterns to determine which day of the 	   week brings the highest sales</a:t>
            </a:r>
            <a:endParaRPr lang="en-IN" sz="2400" b="1" dirty="0"/>
          </a:p>
        </p:txBody>
      </p:sp>
      <p:pic>
        <p:nvPicPr>
          <p:cNvPr id="3" name="Picture Placeholder 2">
            <a:extLst>
              <a:ext uri="{FF2B5EF4-FFF2-40B4-BE49-F238E27FC236}">
                <a16:creationId xmlns:a16="http://schemas.microsoft.com/office/drawing/2014/main" id="{07344ED4-A8EA-7236-DA57-DFD1D2C301B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050473" y="4215537"/>
            <a:ext cx="6248400" cy="2351517"/>
          </a:xfrm>
          <a:prstGeom prst="rect">
            <a:avLst/>
          </a:prstGeom>
        </p:spPr>
      </p:pic>
      <p:sp>
        <p:nvSpPr>
          <p:cNvPr id="6" name="Text Placeholder 5">
            <a:extLst>
              <a:ext uri="{FF2B5EF4-FFF2-40B4-BE49-F238E27FC236}">
                <a16:creationId xmlns:a16="http://schemas.microsoft.com/office/drawing/2014/main" id="{20554E9E-85CB-9284-595C-4186AB8350D2}"/>
              </a:ext>
            </a:extLst>
          </p:cNvPr>
          <p:cNvSpPr>
            <a:spLocks noGrp="1"/>
          </p:cNvSpPr>
          <p:nvPr>
            <p:ph type="body" sz="half" idx="2"/>
          </p:nvPr>
        </p:nvSpPr>
        <p:spPr>
          <a:xfrm>
            <a:off x="613857" y="1627908"/>
            <a:ext cx="10964285" cy="2486891"/>
          </a:xfrm>
        </p:spPr>
        <p:txBody>
          <a:bodyPr>
            <a:normAutofit/>
          </a:bodyPr>
          <a:lstStyle/>
          <a:p>
            <a:pPr algn="ctr"/>
            <a:r>
              <a:rPr lang="en-US" sz="2800" b="1" dirty="0"/>
              <a:t>SQL QUERY</a:t>
            </a:r>
          </a:p>
          <a:p>
            <a:r>
              <a:rPr lang="en-US" sz="2400" dirty="0"/>
              <a:t>SELECT DAYNAME(Date) AS </a:t>
            </a:r>
            <a:r>
              <a:rPr lang="en-US" sz="2400" dirty="0" err="1"/>
              <a:t>Day_of_week</a:t>
            </a:r>
            <a:r>
              <a:rPr lang="en-US" sz="2400" dirty="0"/>
              <a:t> , ROUND(SUM(Total), 2) AS </a:t>
            </a:r>
            <a:r>
              <a:rPr lang="en-US" sz="2400" dirty="0" err="1"/>
              <a:t>Total_sales</a:t>
            </a:r>
            <a:endParaRPr lang="en-US" sz="2400" dirty="0"/>
          </a:p>
          <a:p>
            <a:r>
              <a:rPr lang="en-US" sz="2400" dirty="0"/>
              <a:t>FROM </a:t>
            </a:r>
            <a:r>
              <a:rPr lang="en-US" sz="2400" dirty="0" err="1"/>
              <a:t>walmartsales</a:t>
            </a:r>
            <a:endParaRPr lang="en-US" sz="2400" dirty="0"/>
          </a:p>
          <a:p>
            <a:r>
              <a:rPr lang="en-US" sz="2400" dirty="0"/>
              <a:t>GROUP BY </a:t>
            </a:r>
            <a:r>
              <a:rPr lang="en-US" sz="2400" dirty="0" err="1"/>
              <a:t>Day_of_week</a:t>
            </a:r>
            <a:endParaRPr lang="en-US" sz="2400" dirty="0"/>
          </a:p>
          <a:p>
            <a:r>
              <a:rPr lang="en-US" sz="2400" dirty="0"/>
              <a:t>ORDER BY </a:t>
            </a:r>
            <a:r>
              <a:rPr lang="en-US" sz="2400" dirty="0" err="1"/>
              <a:t>Total_sales</a:t>
            </a:r>
            <a:r>
              <a:rPr lang="en-US" sz="2400" dirty="0"/>
              <a:t> DESC;</a:t>
            </a:r>
            <a:endParaRPr lang="en-IN" sz="2400" dirty="0"/>
          </a:p>
        </p:txBody>
      </p:sp>
    </p:spTree>
    <p:extLst>
      <p:ext uri="{BB962C8B-B14F-4D97-AF65-F5344CB8AC3E}">
        <p14:creationId xmlns:p14="http://schemas.microsoft.com/office/powerpoint/2010/main" val="3207387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C391-54E5-45DA-69CC-4F09BC193F2B}"/>
              </a:ext>
            </a:extLst>
          </p:cNvPr>
          <p:cNvSpPr>
            <a:spLocks noGrp="1"/>
          </p:cNvSpPr>
          <p:nvPr>
            <p:ph type="ctrTitle"/>
          </p:nvPr>
        </p:nvSpPr>
        <p:spPr>
          <a:xfrm>
            <a:off x="415636" y="942181"/>
            <a:ext cx="5846619" cy="1316037"/>
          </a:xfrm>
        </p:spPr>
        <p:txBody>
          <a:bodyPr/>
          <a:lstStyle/>
          <a:p>
            <a:r>
              <a:rPr lang="en-US" b="1" dirty="0"/>
              <a:t>Video Link</a:t>
            </a:r>
            <a:endParaRPr lang="en-IN" b="1" dirty="0"/>
          </a:p>
        </p:txBody>
      </p:sp>
      <p:sp>
        <p:nvSpPr>
          <p:cNvPr id="3" name="Subtitle 2">
            <a:extLst>
              <a:ext uri="{FF2B5EF4-FFF2-40B4-BE49-F238E27FC236}">
                <a16:creationId xmlns:a16="http://schemas.microsoft.com/office/drawing/2014/main" id="{6F2FA5B1-411A-6FAE-E881-65F2E315690D}"/>
              </a:ext>
            </a:extLst>
          </p:cNvPr>
          <p:cNvSpPr>
            <a:spLocks noGrp="1"/>
          </p:cNvSpPr>
          <p:nvPr>
            <p:ph type="subTitle" idx="1"/>
          </p:nvPr>
        </p:nvSpPr>
        <p:spPr>
          <a:xfrm>
            <a:off x="1385454" y="2465965"/>
            <a:ext cx="9144000" cy="1316037"/>
          </a:xfrm>
        </p:spPr>
        <p:txBody>
          <a:bodyPr/>
          <a:lstStyle/>
          <a:p>
            <a:r>
              <a:rPr lang="en-IN" dirty="0">
                <a:hlinkClick r:id="rId2"/>
              </a:rPr>
              <a:t>https://drive.google.com/file/d/1Qi7Acbparx8fs7PYTe1xgL_uY4MLLBTC/view?usp=drive_link</a:t>
            </a:r>
            <a:endParaRPr lang="en-IN" dirty="0"/>
          </a:p>
        </p:txBody>
      </p:sp>
    </p:spTree>
    <p:extLst>
      <p:ext uri="{BB962C8B-B14F-4D97-AF65-F5344CB8AC3E}">
        <p14:creationId xmlns:p14="http://schemas.microsoft.com/office/powerpoint/2010/main" val="139878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684B-C6D6-1EFB-84DB-657CEDB140D3}"/>
              </a:ext>
            </a:extLst>
          </p:cNvPr>
          <p:cNvSpPr>
            <a:spLocks noGrp="1"/>
          </p:cNvSpPr>
          <p:nvPr>
            <p:ph type="title"/>
          </p:nvPr>
        </p:nvSpPr>
        <p:spPr>
          <a:xfrm>
            <a:off x="676203" y="110837"/>
            <a:ext cx="10839594" cy="1600200"/>
          </a:xfrm>
        </p:spPr>
        <p:txBody>
          <a:bodyPr>
            <a:normAutofit/>
          </a:bodyPr>
          <a:lstStyle/>
          <a:p>
            <a:r>
              <a:rPr lang="en-US" sz="1800" dirty="0"/>
              <a:t>Task 2 :     </a:t>
            </a:r>
            <a:r>
              <a:rPr lang="en-US" sz="1800" b="1" dirty="0"/>
              <a:t>Finding the Most Profitable Product Line for Each Branch (6 Marks)</a:t>
            </a:r>
            <a:br>
              <a:rPr lang="en-US" sz="1800" b="1" dirty="0"/>
            </a:br>
            <a:r>
              <a:rPr lang="en-US" sz="1800" b="1" dirty="0"/>
              <a:t>                  Walmart needs to determine which product line contributes the highest profit to each branch. The profit  	margin should be calculated based on the difference between the gross income and cost of goods sold  	started with getting a table where I grouped each </a:t>
            </a:r>
            <a:r>
              <a:rPr lang="en-US" sz="1800" b="1" dirty="0" err="1"/>
              <a:t>bracnh</a:t>
            </a:r>
            <a:r>
              <a:rPr lang="en-US" sz="1800" b="1" dirty="0"/>
              <a:t> and respective </a:t>
            </a:r>
            <a:r>
              <a:rPr lang="en-US" sz="1800" b="1" dirty="0" err="1"/>
              <a:t>productline</a:t>
            </a:r>
            <a:r>
              <a:rPr lang="en-US" sz="1800" b="1" dirty="0"/>
              <a:t> to get total profit from 	each branch</a:t>
            </a:r>
            <a:endParaRPr lang="en-IN" sz="1800" b="1" dirty="0"/>
          </a:p>
        </p:txBody>
      </p:sp>
      <p:pic>
        <p:nvPicPr>
          <p:cNvPr id="6" name="Picture Placeholder 5">
            <a:extLst>
              <a:ext uri="{FF2B5EF4-FFF2-40B4-BE49-F238E27FC236}">
                <a16:creationId xmlns:a16="http://schemas.microsoft.com/office/drawing/2014/main" id="{1482201F-96A6-6F49-17CE-F8F43992B58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230189" y="4364183"/>
            <a:ext cx="11490756" cy="2189015"/>
          </a:xfrm>
          <a:prstGeom prst="rect">
            <a:avLst/>
          </a:prstGeom>
        </p:spPr>
      </p:pic>
      <p:sp>
        <p:nvSpPr>
          <p:cNvPr id="4" name="Text Placeholder 3">
            <a:extLst>
              <a:ext uri="{FF2B5EF4-FFF2-40B4-BE49-F238E27FC236}">
                <a16:creationId xmlns:a16="http://schemas.microsoft.com/office/drawing/2014/main" id="{4D50E007-41F0-5CF1-A452-AB00F3695796}"/>
              </a:ext>
            </a:extLst>
          </p:cNvPr>
          <p:cNvSpPr>
            <a:spLocks noGrp="1"/>
          </p:cNvSpPr>
          <p:nvPr>
            <p:ph type="body" sz="half" idx="2"/>
          </p:nvPr>
        </p:nvSpPr>
        <p:spPr>
          <a:xfrm>
            <a:off x="230188" y="1856509"/>
            <a:ext cx="11850976" cy="2507674"/>
          </a:xfrm>
        </p:spPr>
        <p:txBody>
          <a:bodyPr>
            <a:normAutofit lnSpcReduction="10000"/>
          </a:bodyPr>
          <a:lstStyle/>
          <a:p>
            <a:pPr algn="ctr"/>
            <a:r>
              <a:rPr lang="en-US" sz="2400" b="1" dirty="0"/>
              <a:t>SQL QUERY</a:t>
            </a:r>
          </a:p>
          <a:p>
            <a:r>
              <a:rPr lang="en-US" sz="1800" dirty="0"/>
              <a:t>WITH Profits AS (  SELECT Branch, `Product line`, SUM(`gross income`) AS </a:t>
            </a:r>
            <a:r>
              <a:rPr lang="en-US" sz="1800" dirty="0" err="1"/>
              <a:t>Total_Profit</a:t>
            </a:r>
            <a:r>
              <a:rPr lang="en-US" sz="1800" dirty="0"/>
              <a:t>  FROM </a:t>
            </a:r>
            <a:r>
              <a:rPr lang="en-US" sz="1800" dirty="0" err="1"/>
              <a:t>walmartsales</a:t>
            </a:r>
            <a:r>
              <a:rPr lang="en-US" sz="1800" dirty="0"/>
              <a:t>  GROUP BY Branch, `Product line`),</a:t>
            </a:r>
          </a:p>
          <a:p>
            <a:endParaRPr lang="en-US" sz="1800" dirty="0"/>
          </a:p>
          <a:p>
            <a:r>
              <a:rPr lang="en-US" sz="1800" dirty="0" err="1"/>
              <a:t>Profit_Ranking</a:t>
            </a:r>
            <a:r>
              <a:rPr lang="en-US" sz="1800" dirty="0"/>
              <a:t> AS (  SELECT *, RANK() OVER (PARTITION BY Branch ORDER BY </a:t>
            </a:r>
            <a:r>
              <a:rPr lang="en-US" sz="1800" dirty="0" err="1"/>
              <a:t>Total_Profit</a:t>
            </a:r>
            <a:r>
              <a:rPr lang="en-US" sz="1800" dirty="0"/>
              <a:t> DESC) AS </a:t>
            </a:r>
            <a:r>
              <a:rPr lang="en-US" sz="1800" dirty="0" err="1"/>
              <a:t>profit_rank</a:t>
            </a:r>
            <a:r>
              <a:rPr lang="en-US" sz="1800" dirty="0"/>
              <a:t>  FROM Profits)</a:t>
            </a:r>
          </a:p>
          <a:p>
            <a:endParaRPr lang="en-US" sz="1800" dirty="0"/>
          </a:p>
          <a:p>
            <a:r>
              <a:rPr lang="en-US" sz="1800" dirty="0"/>
              <a:t>SELECT </a:t>
            </a:r>
            <a:r>
              <a:rPr lang="en-US" sz="1800" dirty="0" err="1"/>
              <a:t>Branch,`Product</a:t>
            </a:r>
            <a:r>
              <a:rPr lang="en-US" sz="1800" dirty="0"/>
              <a:t> line`,</a:t>
            </a:r>
            <a:r>
              <a:rPr lang="en-US" sz="1800" dirty="0" err="1"/>
              <a:t>Total_ProfitFROM</a:t>
            </a:r>
            <a:r>
              <a:rPr lang="en-US" sz="1800" dirty="0"/>
              <a:t> </a:t>
            </a:r>
            <a:r>
              <a:rPr lang="en-US" sz="1800" dirty="0" err="1"/>
              <a:t>Profit_RankingWHERE</a:t>
            </a:r>
            <a:r>
              <a:rPr lang="en-US" sz="1800" dirty="0"/>
              <a:t> </a:t>
            </a:r>
            <a:r>
              <a:rPr lang="en-US" sz="1800" dirty="0" err="1"/>
              <a:t>profit_rank</a:t>
            </a:r>
            <a:r>
              <a:rPr lang="en-US" sz="1800" dirty="0"/>
              <a:t> = 1;</a:t>
            </a:r>
            <a:endParaRPr lang="en-IN" sz="1800" dirty="0"/>
          </a:p>
        </p:txBody>
      </p:sp>
    </p:spTree>
    <p:extLst>
      <p:ext uri="{BB962C8B-B14F-4D97-AF65-F5344CB8AC3E}">
        <p14:creationId xmlns:p14="http://schemas.microsoft.com/office/powerpoint/2010/main" val="311736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F916-0FD3-2577-E509-93E6398B10BB}"/>
              </a:ext>
            </a:extLst>
          </p:cNvPr>
          <p:cNvSpPr>
            <a:spLocks noGrp="1"/>
          </p:cNvSpPr>
          <p:nvPr>
            <p:ph type="title"/>
          </p:nvPr>
        </p:nvSpPr>
        <p:spPr>
          <a:xfrm>
            <a:off x="839788" y="180109"/>
            <a:ext cx="11102830" cy="1205346"/>
          </a:xfrm>
        </p:spPr>
        <p:txBody>
          <a:bodyPr>
            <a:normAutofit/>
          </a:bodyPr>
          <a:lstStyle/>
          <a:p>
            <a:r>
              <a:rPr lang="en-US" sz="2000" dirty="0"/>
              <a:t>Task 3 : </a:t>
            </a:r>
            <a:r>
              <a:rPr lang="en-US" sz="2000" b="1" dirty="0"/>
              <a:t>Analyzing Customer Segmentation Based on Spending (6 Marks)</a:t>
            </a:r>
            <a:br>
              <a:rPr lang="en-US" sz="2000" b="1" dirty="0"/>
            </a:br>
            <a:r>
              <a:rPr lang="en-US" sz="2000" b="1" dirty="0"/>
              <a:t>              Walmart wants to segment customers based on their average spending behavior. Classify customers 	into three tiers: High, Medium, and Low spenders based on their total purchase amounts.</a:t>
            </a:r>
            <a:endParaRPr lang="en-IN" sz="2000" b="1" dirty="0"/>
          </a:p>
        </p:txBody>
      </p:sp>
      <p:pic>
        <p:nvPicPr>
          <p:cNvPr id="6" name="Picture Placeholder 5">
            <a:extLst>
              <a:ext uri="{FF2B5EF4-FFF2-40B4-BE49-F238E27FC236}">
                <a16:creationId xmlns:a16="http://schemas.microsoft.com/office/drawing/2014/main" id="{0E4E20C3-474B-DC7F-A9A7-A2269F6E6E3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4211783" y="1496291"/>
            <a:ext cx="7827818" cy="5041942"/>
          </a:xfrm>
          <a:prstGeom prst="rect">
            <a:avLst/>
          </a:prstGeom>
        </p:spPr>
      </p:pic>
      <p:sp>
        <p:nvSpPr>
          <p:cNvPr id="4" name="Text Placeholder 3">
            <a:extLst>
              <a:ext uri="{FF2B5EF4-FFF2-40B4-BE49-F238E27FC236}">
                <a16:creationId xmlns:a16="http://schemas.microsoft.com/office/drawing/2014/main" id="{8AB76855-5033-B7D0-BB88-1E3047B515AA}"/>
              </a:ext>
            </a:extLst>
          </p:cNvPr>
          <p:cNvSpPr>
            <a:spLocks noGrp="1"/>
          </p:cNvSpPr>
          <p:nvPr>
            <p:ph type="body" sz="half" idx="2"/>
          </p:nvPr>
        </p:nvSpPr>
        <p:spPr>
          <a:xfrm>
            <a:off x="152399" y="1496291"/>
            <a:ext cx="3932237" cy="5041942"/>
          </a:xfrm>
        </p:spPr>
        <p:txBody>
          <a:bodyPr>
            <a:normAutofit/>
          </a:bodyPr>
          <a:lstStyle/>
          <a:p>
            <a:pPr algn="ctr"/>
            <a:r>
              <a:rPr lang="en-US" sz="2400" b="1" dirty="0"/>
              <a:t>SQL QUERY</a:t>
            </a:r>
            <a:endParaRPr lang="en-IN" sz="2400" b="1" dirty="0"/>
          </a:p>
          <a:p>
            <a:r>
              <a:rPr lang="en-US" sz="2000" dirty="0"/>
              <a:t>SELECT `</a:t>
            </a:r>
            <a:r>
              <a:rPr lang="en-US" sz="2000" dirty="0" err="1"/>
              <a:t>CustomerID</a:t>
            </a:r>
            <a:r>
              <a:rPr lang="en-US" sz="2000" dirty="0"/>
              <a:t>`, round(sum(Total),2) AS </a:t>
            </a:r>
            <a:r>
              <a:rPr lang="en-US" sz="2000" dirty="0" err="1"/>
              <a:t>Total_sales</a:t>
            </a:r>
            <a:r>
              <a:rPr lang="en-US" sz="2000" dirty="0"/>
              <a:t>,</a:t>
            </a:r>
          </a:p>
          <a:p>
            <a:r>
              <a:rPr lang="en-US" sz="2000" dirty="0"/>
              <a:t>CASE WHEN round(sum(Total),2) &gt; 23000 THEN 'High’	</a:t>
            </a:r>
          </a:p>
          <a:p>
            <a:r>
              <a:rPr lang="en-US" sz="2000" dirty="0"/>
              <a:t>WHEN round(sum(Total),2) BETWEEN 21000 AND 23000 THEN 'Medium’ </a:t>
            </a:r>
          </a:p>
          <a:p>
            <a:r>
              <a:rPr lang="en-US" sz="2000" dirty="0"/>
              <a:t>ELSE 'Low’</a:t>
            </a:r>
          </a:p>
          <a:p>
            <a:r>
              <a:rPr lang="en-US" sz="2000" dirty="0"/>
              <a:t>END AS </a:t>
            </a:r>
            <a:r>
              <a:rPr lang="en-US" sz="2000" dirty="0" err="1"/>
              <a:t>spenders_category</a:t>
            </a:r>
            <a:endParaRPr lang="en-US" sz="2000" dirty="0"/>
          </a:p>
          <a:p>
            <a:r>
              <a:rPr lang="en-US" sz="2000" dirty="0"/>
              <a:t>FROM </a:t>
            </a:r>
            <a:r>
              <a:rPr lang="en-US" sz="2000" dirty="0" err="1"/>
              <a:t>walmartsalesgroup</a:t>
            </a:r>
            <a:r>
              <a:rPr lang="en-US" sz="2000" dirty="0"/>
              <a:t> by `Customer ID`;</a:t>
            </a:r>
            <a:endParaRPr lang="en-IN" sz="2000" dirty="0"/>
          </a:p>
        </p:txBody>
      </p:sp>
    </p:spTree>
    <p:extLst>
      <p:ext uri="{BB962C8B-B14F-4D97-AF65-F5344CB8AC3E}">
        <p14:creationId xmlns:p14="http://schemas.microsoft.com/office/powerpoint/2010/main" val="254148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2F36-11C8-D0D3-C7B4-4C5975C794FB}"/>
              </a:ext>
            </a:extLst>
          </p:cNvPr>
          <p:cNvSpPr>
            <a:spLocks noGrp="1"/>
          </p:cNvSpPr>
          <p:nvPr>
            <p:ph type="title"/>
          </p:nvPr>
        </p:nvSpPr>
        <p:spPr>
          <a:xfrm>
            <a:off x="839788" y="338688"/>
            <a:ext cx="11144394" cy="1300648"/>
          </a:xfrm>
        </p:spPr>
        <p:txBody>
          <a:bodyPr>
            <a:normAutofit/>
          </a:bodyPr>
          <a:lstStyle/>
          <a:p>
            <a:r>
              <a:rPr lang="en-US" sz="2000" dirty="0"/>
              <a:t>Task 4 : </a:t>
            </a:r>
            <a:r>
              <a:rPr lang="en-US" sz="2400" b="1" dirty="0"/>
              <a:t>Detecting Anomalies in Sales Transactions (6 </a:t>
            </a:r>
            <a:r>
              <a:rPr lang="en-US" sz="2400" b="1" dirty="0" err="1"/>
              <a:t>Marrks</a:t>
            </a:r>
            <a:r>
              <a:rPr lang="en-US" sz="2400" b="1" dirty="0"/>
              <a:t>)</a:t>
            </a:r>
            <a:br>
              <a:rPr lang="en-US" sz="2400" b="1" dirty="0"/>
            </a:br>
            <a:r>
              <a:rPr lang="en-US" sz="2400" b="1" dirty="0"/>
              <a:t>            Walmart suspects that some transactions have unusually high or low sales  	compared to the average for the product line. Identify these anomalies.</a:t>
            </a:r>
            <a:endParaRPr lang="en-IN" sz="2400" b="1" dirty="0"/>
          </a:p>
        </p:txBody>
      </p:sp>
      <p:pic>
        <p:nvPicPr>
          <p:cNvPr id="6" name="Picture Placeholder 5">
            <a:extLst>
              <a:ext uri="{FF2B5EF4-FFF2-40B4-BE49-F238E27FC236}">
                <a16:creationId xmlns:a16="http://schemas.microsoft.com/office/drawing/2014/main" id="{90A9E226-A7AB-E1C4-B9AE-301A6F021A0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4433455" y="1757848"/>
            <a:ext cx="7550727" cy="4947752"/>
          </a:xfrm>
          <a:prstGeom prst="rect">
            <a:avLst/>
          </a:prstGeom>
        </p:spPr>
      </p:pic>
      <p:sp>
        <p:nvSpPr>
          <p:cNvPr id="4" name="Text Placeholder 3">
            <a:extLst>
              <a:ext uri="{FF2B5EF4-FFF2-40B4-BE49-F238E27FC236}">
                <a16:creationId xmlns:a16="http://schemas.microsoft.com/office/drawing/2014/main" id="{B1BE2D52-24C4-5006-B501-673FF88ADF80}"/>
              </a:ext>
            </a:extLst>
          </p:cNvPr>
          <p:cNvSpPr>
            <a:spLocks noGrp="1"/>
          </p:cNvSpPr>
          <p:nvPr>
            <p:ph type="body" sz="half" idx="2"/>
          </p:nvPr>
        </p:nvSpPr>
        <p:spPr>
          <a:xfrm>
            <a:off x="207818" y="1757848"/>
            <a:ext cx="3932237" cy="4761464"/>
          </a:xfrm>
        </p:spPr>
        <p:txBody>
          <a:bodyPr>
            <a:normAutofit fontScale="92500" lnSpcReduction="10000"/>
          </a:bodyPr>
          <a:lstStyle/>
          <a:p>
            <a:pPr algn="ctr"/>
            <a:r>
              <a:rPr lang="en-US" sz="2400" b="1" dirty="0"/>
              <a:t>SQL QUERY</a:t>
            </a:r>
          </a:p>
          <a:p>
            <a:r>
              <a:rPr lang="en-US" dirty="0"/>
              <a:t>WITH </a:t>
            </a:r>
            <a:r>
              <a:rPr lang="en-US" dirty="0" err="1"/>
              <a:t>productdata</a:t>
            </a:r>
            <a:r>
              <a:rPr lang="en-US" dirty="0"/>
              <a:t> AS </a:t>
            </a:r>
          </a:p>
          <a:p>
            <a:r>
              <a:rPr lang="en-US" dirty="0"/>
              <a:t>(SELECT `Product line`,</a:t>
            </a:r>
          </a:p>
          <a:p>
            <a:r>
              <a:rPr lang="en-US" dirty="0"/>
              <a:t>round(AVG(Total),2) AS </a:t>
            </a:r>
            <a:r>
              <a:rPr lang="en-US" dirty="0" err="1"/>
              <a:t>avg_total</a:t>
            </a:r>
            <a:r>
              <a:rPr lang="en-US" dirty="0"/>
              <a:t>,</a:t>
            </a:r>
          </a:p>
          <a:p>
            <a:r>
              <a:rPr lang="en-US" dirty="0"/>
              <a:t>round(</a:t>
            </a:r>
            <a:r>
              <a:rPr lang="en-US" dirty="0" err="1"/>
              <a:t>stddev</a:t>
            </a:r>
            <a:r>
              <a:rPr lang="en-US" dirty="0"/>
              <a:t>(Total),2) AS </a:t>
            </a:r>
            <a:r>
              <a:rPr lang="en-US" dirty="0" err="1"/>
              <a:t>std_total</a:t>
            </a:r>
            <a:endParaRPr lang="en-US" dirty="0"/>
          </a:p>
          <a:p>
            <a:r>
              <a:rPr lang="en-US" dirty="0"/>
              <a:t>FROM </a:t>
            </a:r>
            <a:r>
              <a:rPr lang="en-US" dirty="0" err="1"/>
              <a:t>walmartsalesGROUP</a:t>
            </a:r>
            <a:r>
              <a:rPr lang="en-US" dirty="0"/>
              <a:t> BY `Product line`),</a:t>
            </a:r>
          </a:p>
          <a:p>
            <a:r>
              <a:rPr lang="en-IN" dirty="0" err="1"/>
              <a:t>annomalities</a:t>
            </a:r>
            <a:r>
              <a:rPr lang="en-IN" dirty="0"/>
              <a:t> AS </a:t>
            </a:r>
          </a:p>
          <a:p>
            <a:r>
              <a:rPr lang="en-IN" dirty="0"/>
              <a:t> (SELECT </a:t>
            </a:r>
            <a:r>
              <a:rPr lang="en-IN" dirty="0" err="1"/>
              <a:t>w.`Product</a:t>
            </a:r>
            <a:r>
              <a:rPr lang="en-IN" dirty="0"/>
              <a:t> line`, </a:t>
            </a:r>
            <a:r>
              <a:rPr lang="en-IN" dirty="0" err="1"/>
              <a:t>pd.avg_total,pd.std_total</a:t>
            </a:r>
            <a:r>
              <a:rPr lang="en-IN" dirty="0"/>
              <a:t> </a:t>
            </a:r>
          </a:p>
          <a:p>
            <a:r>
              <a:rPr lang="en-IN" dirty="0"/>
              <a:t>FROM </a:t>
            </a:r>
            <a:r>
              <a:rPr lang="en-IN" dirty="0" err="1"/>
              <a:t>productdata</a:t>
            </a:r>
            <a:r>
              <a:rPr lang="en-IN" dirty="0"/>
              <a:t> pd JOIN </a:t>
            </a:r>
            <a:r>
              <a:rPr lang="en-IN" dirty="0" err="1"/>
              <a:t>walmartsales</a:t>
            </a:r>
            <a:r>
              <a:rPr lang="en-IN" dirty="0"/>
              <a:t> w ON </a:t>
            </a:r>
            <a:r>
              <a:rPr lang="en-IN" dirty="0" err="1"/>
              <a:t>w.`Product</a:t>
            </a:r>
            <a:r>
              <a:rPr lang="en-IN" dirty="0"/>
              <a:t> line` = </a:t>
            </a:r>
            <a:r>
              <a:rPr lang="en-IN" dirty="0" err="1"/>
              <a:t>pd.`Product</a:t>
            </a:r>
            <a:r>
              <a:rPr lang="en-IN" dirty="0"/>
              <a:t> line`</a:t>
            </a:r>
          </a:p>
          <a:p>
            <a:r>
              <a:rPr lang="en-IN" dirty="0"/>
              <a:t>WHERE </a:t>
            </a:r>
            <a:r>
              <a:rPr lang="en-IN" dirty="0" err="1"/>
              <a:t>w.Total</a:t>
            </a:r>
            <a:r>
              <a:rPr lang="en-IN" dirty="0"/>
              <a:t> &gt; </a:t>
            </a:r>
            <a:r>
              <a:rPr lang="en-IN" dirty="0" err="1"/>
              <a:t>pd.avg_total</a:t>
            </a:r>
            <a:r>
              <a:rPr lang="en-IN" dirty="0"/>
              <a:t> + 2 * </a:t>
            </a:r>
            <a:r>
              <a:rPr lang="en-IN" dirty="0" err="1"/>
              <a:t>pd.std_total</a:t>
            </a:r>
            <a:r>
              <a:rPr lang="en-IN" dirty="0"/>
              <a:t> OR </a:t>
            </a:r>
            <a:r>
              <a:rPr lang="en-IN" dirty="0" err="1"/>
              <a:t>w.total</a:t>
            </a:r>
            <a:r>
              <a:rPr lang="en-IN" dirty="0"/>
              <a:t> &lt; </a:t>
            </a:r>
            <a:r>
              <a:rPr lang="en-IN" dirty="0" err="1"/>
              <a:t>pd.avg_total</a:t>
            </a:r>
            <a:r>
              <a:rPr lang="en-IN" dirty="0"/>
              <a:t> - 2 * </a:t>
            </a:r>
            <a:r>
              <a:rPr lang="en-IN" dirty="0" err="1"/>
              <a:t>pd.std_total</a:t>
            </a:r>
            <a:r>
              <a:rPr lang="en-IN" dirty="0"/>
              <a:t>)</a:t>
            </a:r>
          </a:p>
          <a:p>
            <a:r>
              <a:rPr lang="en-IN" dirty="0"/>
              <a:t>SELECT * , </a:t>
            </a:r>
            <a:r>
              <a:rPr lang="en-IN" dirty="0" err="1"/>
              <a:t>avg_total</a:t>
            </a:r>
            <a:r>
              <a:rPr lang="en-IN" dirty="0"/>
              <a:t> + 2 * </a:t>
            </a:r>
            <a:r>
              <a:rPr lang="en-IN" dirty="0" err="1"/>
              <a:t>std_total</a:t>
            </a:r>
            <a:r>
              <a:rPr lang="en-IN" dirty="0"/>
              <a:t> AS </a:t>
            </a:r>
            <a:r>
              <a:rPr lang="en-IN" dirty="0" err="1"/>
              <a:t>high_threshold</a:t>
            </a:r>
            <a:r>
              <a:rPr lang="en-IN" dirty="0"/>
              <a:t> , </a:t>
            </a:r>
          </a:p>
          <a:p>
            <a:r>
              <a:rPr lang="en-IN" dirty="0" err="1"/>
              <a:t>avg_total</a:t>
            </a:r>
            <a:r>
              <a:rPr lang="en-IN" dirty="0"/>
              <a:t> - 2 * </a:t>
            </a:r>
            <a:r>
              <a:rPr lang="en-IN" dirty="0" err="1"/>
              <a:t>std_total</a:t>
            </a:r>
            <a:r>
              <a:rPr lang="en-IN" dirty="0"/>
              <a:t> AS </a:t>
            </a:r>
            <a:r>
              <a:rPr lang="en-IN" dirty="0" err="1"/>
              <a:t>low_threshold</a:t>
            </a:r>
            <a:r>
              <a:rPr lang="en-IN" dirty="0"/>
              <a:t> FROM </a:t>
            </a:r>
            <a:r>
              <a:rPr lang="en-IN" dirty="0" err="1"/>
              <a:t>annomalities</a:t>
            </a:r>
            <a:r>
              <a:rPr lang="en-IN" dirty="0"/>
              <a:t>;</a:t>
            </a:r>
          </a:p>
        </p:txBody>
      </p:sp>
    </p:spTree>
    <p:extLst>
      <p:ext uri="{BB962C8B-B14F-4D97-AF65-F5344CB8AC3E}">
        <p14:creationId xmlns:p14="http://schemas.microsoft.com/office/powerpoint/2010/main" val="84124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FC48-1082-920E-CD02-5CB65F6A2A07}"/>
              </a:ext>
            </a:extLst>
          </p:cNvPr>
          <p:cNvSpPr>
            <a:spLocks noGrp="1"/>
          </p:cNvSpPr>
          <p:nvPr>
            <p:ph type="title"/>
          </p:nvPr>
        </p:nvSpPr>
        <p:spPr>
          <a:xfrm>
            <a:off x="825934" y="152400"/>
            <a:ext cx="11144393" cy="1191491"/>
          </a:xfrm>
        </p:spPr>
        <p:txBody>
          <a:bodyPr>
            <a:normAutofit/>
          </a:bodyPr>
          <a:lstStyle/>
          <a:p>
            <a:r>
              <a:rPr lang="en-US" sz="2400" dirty="0"/>
              <a:t>Task 5 : </a:t>
            </a:r>
            <a:r>
              <a:rPr lang="en-US" sz="2400" b="1" dirty="0"/>
              <a:t>Most Popular Payment Method by City (6 Marks)</a:t>
            </a:r>
            <a:br>
              <a:rPr lang="en-US" sz="2400" b="1" dirty="0"/>
            </a:br>
            <a:r>
              <a:rPr lang="en-US" sz="2400" b="1" dirty="0"/>
              <a:t>	Walmart needs to determine the most popular payment method in each city to 	tailor marketing strategies.</a:t>
            </a:r>
            <a:endParaRPr lang="en-IN" sz="2400" b="1" dirty="0"/>
          </a:p>
        </p:txBody>
      </p:sp>
      <p:pic>
        <p:nvPicPr>
          <p:cNvPr id="6" name="Picture Placeholder 5">
            <a:extLst>
              <a:ext uri="{FF2B5EF4-FFF2-40B4-BE49-F238E27FC236}">
                <a16:creationId xmlns:a16="http://schemas.microsoft.com/office/drawing/2014/main" id="{E02C448C-2DF0-7DEE-ED25-E4EBEBB2FEB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1413163" y="4087090"/>
            <a:ext cx="7675419" cy="2428783"/>
          </a:xfrm>
          <a:prstGeom prst="rect">
            <a:avLst/>
          </a:prstGeom>
        </p:spPr>
      </p:pic>
      <p:sp>
        <p:nvSpPr>
          <p:cNvPr id="4" name="Text Placeholder 3">
            <a:extLst>
              <a:ext uri="{FF2B5EF4-FFF2-40B4-BE49-F238E27FC236}">
                <a16:creationId xmlns:a16="http://schemas.microsoft.com/office/drawing/2014/main" id="{EBEB2B6A-5882-495C-B93E-BB1F0D6F22B0}"/>
              </a:ext>
            </a:extLst>
          </p:cNvPr>
          <p:cNvSpPr>
            <a:spLocks noGrp="1"/>
          </p:cNvSpPr>
          <p:nvPr>
            <p:ph type="body" sz="half" idx="2"/>
          </p:nvPr>
        </p:nvSpPr>
        <p:spPr>
          <a:xfrm>
            <a:off x="166254" y="1658308"/>
            <a:ext cx="11804073" cy="2428783"/>
          </a:xfrm>
        </p:spPr>
        <p:txBody>
          <a:bodyPr>
            <a:normAutofit fontScale="92500" lnSpcReduction="20000"/>
          </a:bodyPr>
          <a:lstStyle/>
          <a:p>
            <a:pPr algn="ctr"/>
            <a:r>
              <a:rPr lang="en-US" sz="2400" b="1" dirty="0"/>
              <a:t>SQL QUERY</a:t>
            </a:r>
          </a:p>
          <a:p>
            <a:r>
              <a:rPr lang="en-US" sz="2200" dirty="0"/>
              <a:t>SELECT City, Payment</a:t>
            </a:r>
          </a:p>
          <a:p>
            <a:r>
              <a:rPr lang="en-US" sz="2200" dirty="0"/>
              <a:t>FROM (SELECT City, Payment,     RANK() OVER (PARTITION BY City ORDER BY COUNT(*) DESC) AS </a:t>
            </a:r>
            <a:r>
              <a:rPr lang="en-US" sz="2200" dirty="0" err="1"/>
              <a:t>payment_rank</a:t>
            </a:r>
            <a:r>
              <a:rPr lang="en-US" sz="2200" dirty="0"/>
              <a:t>	</a:t>
            </a:r>
          </a:p>
          <a:p>
            <a:r>
              <a:rPr lang="en-US" sz="2200" dirty="0"/>
              <a:t>FROM </a:t>
            </a:r>
            <a:r>
              <a:rPr lang="en-US" sz="2200" dirty="0" err="1"/>
              <a:t>walmartsales</a:t>
            </a:r>
            <a:r>
              <a:rPr lang="en-US" sz="2200" dirty="0"/>
              <a:t>	</a:t>
            </a:r>
          </a:p>
          <a:p>
            <a:r>
              <a:rPr lang="en-US" sz="2200" dirty="0"/>
              <a:t>GROUP BY City, Payment) </a:t>
            </a:r>
            <a:r>
              <a:rPr lang="en-US" sz="2200" dirty="0" err="1"/>
              <a:t>popular_payment</a:t>
            </a:r>
            <a:endParaRPr lang="en-US" sz="2200" dirty="0"/>
          </a:p>
          <a:p>
            <a:r>
              <a:rPr lang="en-US" sz="2200" dirty="0"/>
              <a:t>WHERE </a:t>
            </a:r>
            <a:r>
              <a:rPr lang="en-US" sz="2200" dirty="0" err="1"/>
              <a:t>payment_rank</a:t>
            </a:r>
            <a:r>
              <a:rPr lang="en-US" sz="2200" dirty="0"/>
              <a:t> = 1;</a:t>
            </a:r>
            <a:endParaRPr lang="en-IN" sz="2200" dirty="0"/>
          </a:p>
        </p:txBody>
      </p:sp>
    </p:spTree>
    <p:extLst>
      <p:ext uri="{BB962C8B-B14F-4D97-AF65-F5344CB8AC3E}">
        <p14:creationId xmlns:p14="http://schemas.microsoft.com/office/powerpoint/2010/main" val="22998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61F7-7C53-CC7E-D8A9-0558030A3237}"/>
              </a:ext>
            </a:extLst>
          </p:cNvPr>
          <p:cNvSpPr>
            <a:spLocks noGrp="1"/>
          </p:cNvSpPr>
          <p:nvPr>
            <p:ph type="title"/>
          </p:nvPr>
        </p:nvSpPr>
        <p:spPr>
          <a:xfrm>
            <a:off x="839788" y="457200"/>
            <a:ext cx="11227521" cy="955964"/>
          </a:xfrm>
        </p:spPr>
        <p:txBody>
          <a:bodyPr>
            <a:noAutofit/>
          </a:bodyPr>
          <a:lstStyle/>
          <a:p>
            <a:r>
              <a:rPr lang="en-US" sz="2400" dirty="0"/>
              <a:t>Task 6 : </a:t>
            </a:r>
            <a:r>
              <a:rPr lang="en-US" sz="2400" b="1" dirty="0"/>
              <a:t>Monthly Sales Distribution by Gender (6 Marks)</a:t>
            </a:r>
            <a:br>
              <a:rPr lang="en-US" sz="2400" b="1" dirty="0"/>
            </a:br>
            <a:r>
              <a:rPr lang="en-US" sz="2400" b="1" dirty="0"/>
              <a:t>              Walmart wants to understand the sales distribution between male and female 	customers on a monthly basis.</a:t>
            </a:r>
            <a:endParaRPr lang="en-IN" sz="2400" b="1" dirty="0"/>
          </a:p>
        </p:txBody>
      </p:sp>
      <p:pic>
        <p:nvPicPr>
          <p:cNvPr id="6" name="Picture Placeholder 5">
            <a:extLst>
              <a:ext uri="{FF2B5EF4-FFF2-40B4-BE49-F238E27FC236}">
                <a16:creationId xmlns:a16="http://schemas.microsoft.com/office/drawing/2014/main" id="{6DF780B3-6F46-7730-4080-EA2279552A8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1565564" y="4225637"/>
            <a:ext cx="8063345" cy="2355272"/>
          </a:xfrm>
          <a:prstGeom prst="rect">
            <a:avLst/>
          </a:prstGeom>
        </p:spPr>
      </p:pic>
      <p:sp>
        <p:nvSpPr>
          <p:cNvPr id="4" name="Text Placeholder 3">
            <a:extLst>
              <a:ext uri="{FF2B5EF4-FFF2-40B4-BE49-F238E27FC236}">
                <a16:creationId xmlns:a16="http://schemas.microsoft.com/office/drawing/2014/main" id="{30FD8D8E-F83F-E887-47EE-7231A08F5C2C}"/>
              </a:ext>
            </a:extLst>
          </p:cNvPr>
          <p:cNvSpPr>
            <a:spLocks noGrp="1"/>
          </p:cNvSpPr>
          <p:nvPr>
            <p:ph type="body" sz="half" idx="2"/>
          </p:nvPr>
        </p:nvSpPr>
        <p:spPr>
          <a:xfrm>
            <a:off x="124691" y="1523206"/>
            <a:ext cx="11831782" cy="2827121"/>
          </a:xfrm>
        </p:spPr>
        <p:txBody>
          <a:bodyPr/>
          <a:lstStyle/>
          <a:p>
            <a:pPr algn="ctr"/>
            <a:r>
              <a:rPr lang="en-US" sz="2800" b="1" dirty="0"/>
              <a:t>SQL QUERY</a:t>
            </a:r>
          </a:p>
          <a:p>
            <a:r>
              <a:rPr lang="en-US" sz="2400" dirty="0"/>
              <a:t>SELECT MONTHNAME(Date) AS month, Gender, SUM(Total) AS </a:t>
            </a:r>
            <a:r>
              <a:rPr lang="en-US" sz="2400" dirty="0" err="1"/>
              <a:t>Total_sales</a:t>
            </a:r>
            <a:endParaRPr lang="en-US" sz="2400" dirty="0"/>
          </a:p>
          <a:p>
            <a:r>
              <a:rPr lang="en-US" sz="2400" dirty="0"/>
              <a:t>FROM </a:t>
            </a:r>
            <a:r>
              <a:rPr lang="en-US" sz="2400" dirty="0" err="1"/>
              <a:t>walmartsales</a:t>
            </a:r>
            <a:endParaRPr lang="en-US" sz="2400" dirty="0"/>
          </a:p>
          <a:p>
            <a:r>
              <a:rPr lang="en-US" sz="2400" dirty="0"/>
              <a:t>GROUP BY month , Gender</a:t>
            </a:r>
          </a:p>
          <a:p>
            <a:r>
              <a:rPr lang="en-US" sz="2400" dirty="0"/>
              <a:t>ORDER BY month , Gender;</a:t>
            </a:r>
            <a:endParaRPr lang="en-IN" sz="2400" dirty="0"/>
          </a:p>
        </p:txBody>
      </p:sp>
    </p:spTree>
    <p:extLst>
      <p:ext uri="{BB962C8B-B14F-4D97-AF65-F5344CB8AC3E}">
        <p14:creationId xmlns:p14="http://schemas.microsoft.com/office/powerpoint/2010/main" val="319835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D14A-9E33-9EEA-9380-98324BB13B4D}"/>
              </a:ext>
            </a:extLst>
          </p:cNvPr>
          <p:cNvSpPr>
            <a:spLocks noGrp="1"/>
          </p:cNvSpPr>
          <p:nvPr>
            <p:ph type="title"/>
          </p:nvPr>
        </p:nvSpPr>
        <p:spPr>
          <a:xfrm>
            <a:off x="457200" y="457200"/>
            <a:ext cx="11554691" cy="955964"/>
          </a:xfrm>
        </p:spPr>
        <p:txBody>
          <a:bodyPr>
            <a:noAutofit/>
          </a:bodyPr>
          <a:lstStyle/>
          <a:p>
            <a:r>
              <a:rPr lang="en-US" sz="2400" dirty="0"/>
              <a:t>Task 7 : </a:t>
            </a:r>
            <a:r>
              <a:rPr lang="en-US" sz="2400" b="1" dirty="0"/>
              <a:t>Best Product Line by Customer Type (6 Marks)</a:t>
            </a:r>
            <a:br>
              <a:rPr lang="en-US" sz="2400" b="1" dirty="0"/>
            </a:br>
            <a:r>
              <a:rPr lang="en-US" sz="2400" b="1" dirty="0"/>
              <a:t>              Walmart wants to know which product lines are preferred by different customer 	types(Member vs. Normal).</a:t>
            </a:r>
            <a:endParaRPr lang="en-IN" sz="2400" b="1" dirty="0"/>
          </a:p>
        </p:txBody>
      </p:sp>
      <p:pic>
        <p:nvPicPr>
          <p:cNvPr id="6" name="Picture Placeholder 5">
            <a:extLst>
              <a:ext uri="{FF2B5EF4-FFF2-40B4-BE49-F238E27FC236}">
                <a16:creationId xmlns:a16="http://schemas.microsoft.com/office/drawing/2014/main" id="{A1B24C4E-0C84-E7CF-DC1B-C0B93C90D53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74618" y="4613563"/>
            <a:ext cx="7758546" cy="1925782"/>
          </a:xfrm>
          <a:prstGeom prst="rect">
            <a:avLst/>
          </a:prstGeom>
        </p:spPr>
      </p:pic>
      <p:sp>
        <p:nvSpPr>
          <p:cNvPr id="4" name="Text Placeholder 3">
            <a:extLst>
              <a:ext uri="{FF2B5EF4-FFF2-40B4-BE49-F238E27FC236}">
                <a16:creationId xmlns:a16="http://schemas.microsoft.com/office/drawing/2014/main" id="{1E998E9A-DD7A-61A9-D1E6-261C6BAEAAE9}"/>
              </a:ext>
            </a:extLst>
          </p:cNvPr>
          <p:cNvSpPr>
            <a:spLocks noGrp="1"/>
          </p:cNvSpPr>
          <p:nvPr>
            <p:ph type="body" sz="half" idx="2"/>
          </p:nvPr>
        </p:nvSpPr>
        <p:spPr>
          <a:xfrm>
            <a:off x="304800" y="1638300"/>
            <a:ext cx="11554691" cy="2750127"/>
          </a:xfrm>
        </p:spPr>
        <p:txBody>
          <a:bodyPr/>
          <a:lstStyle/>
          <a:p>
            <a:pPr algn="ctr"/>
            <a:r>
              <a:rPr lang="en-US" sz="2400" b="1" dirty="0"/>
              <a:t>SQL QUERY</a:t>
            </a:r>
          </a:p>
          <a:p>
            <a:r>
              <a:rPr lang="en-US" sz="2000" dirty="0"/>
              <a:t>WITH </a:t>
            </a:r>
            <a:r>
              <a:rPr lang="en-US" sz="2000" dirty="0" err="1"/>
              <a:t>Customer_Product</a:t>
            </a:r>
            <a:r>
              <a:rPr lang="en-US" sz="2000" dirty="0"/>
              <a:t> AS (  SELECT `Customer type`, `Product line`, SUM(Total) AS Revenue  </a:t>
            </a:r>
          </a:p>
          <a:p>
            <a:r>
              <a:rPr lang="en-US" sz="2000" dirty="0"/>
              <a:t>FROM </a:t>
            </a:r>
            <a:r>
              <a:rPr lang="en-US" sz="2000" dirty="0" err="1"/>
              <a:t>walmartsales</a:t>
            </a:r>
            <a:r>
              <a:rPr lang="en-US" sz="2000" dirty="0"/>
              <a:t>  GROUP BY `Customer type`, `Product line`),</a:t>
            </a:r>
          </a:p>
          <a:p>
            <a:r>
              <a:rPr lang="en-US" sz="2000" dirty="0" err="1"/>
              <a:t>Ranked_Product</a:t>
            </a:r>
            <a:r>
              <a:rPr lang="en-US" sz="2000" dirty="0"/>
              <a:t> AS (  SELECT *, RANK() OVER (PARTITION BY `Customer type` ORDER BY Revenue DESC) AS ranking   FROM </a:t>
            </a:r>
            <a:r>
              <a:rPr lang="en-US" sz="2000" dirty="0" err="1"/>
              <a:t>Customer_Product</a:t>
            </a:r>
            <a:r>
              <a:rPr lang="en-US" sz="2000" dirty="0"/>
              <a:t>)</a:t>
            </a:r>
          </a:p>
          <a:p>
            <a:r>
              <a:rPr lang="en-US" sz="2000" dirty="0"/>
              <a:t>SELECT `Customer type`, `Product line`, </a:t>
            </a:r>
            <a:r>
              <a:rPr lang="en-US" sz="2000" dirty="0" err="1"/>
              <a:t>RevenueFROM</a:t>
            </a:r>
            <a:r>
              <a:rPr lang="en-US" sz="2000" dirty="0"/>
              <a:t> </a:t>
            </a:r>
            <a:r>
              <a:rPr lang="en-US" sz="2000" dirty="0" err="1"/>
              <a:t>Ranked_ProductWHERE</a:t>
            </a:r>
            <a:r>
              <a:rPr lang="en-US" sz="2000" dirty="0"/>
              <a:t> ranking = 1;</a:t>
            </a:r>
            <a:endParaRPr lang="en-IN" sz="2000" dirty="0"/>
          </a:p>
        </p:txBody>
      </p:sp>
    </p:spTree>
    <p:extLst>
      <p:ext uri="{BB962C8B-B14F-4D97-AF65-F5344CB8AC3E}">
        <p14:creationId xmlns:p14="http://schemas.microsoft.com/office/powerpoint/2010/main" val="211652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C0A4-E739-0AFE-DCC6-DFEF7F615940}"/>
              </a:ext>
            </a:extLst>
          </p:cNvPr>
          <p:cNvSpPr>
            <a:spLocks noGrp="1"/>
          </p:cNvSpPr>
          <p:nvPr>
            <p:ph type="title"/>
          </p:nvPr>
        </p:nvSpPr>
        <p:spPr>
          <a:xfrm>
            <a:off x="839788" y="457200"/>
            <a:ext cx="11116685" cy="872836"/>
          </a:xfrm>
        </p:spPr>
        <p:txBody>
          <a:bodyPr>
            <a:noAutofit/>
          </a:bodyPr>
          <a:lstStyle/>
          <a:p>
            <a:r>
              <a:rPr lang="en-US" sz="2400" dirty="0"/>
              <a:t>Task 8 : </a:t>
            </a:r>
            <a:r>
              <a:rPr lang="en-US" sz="2400" b="1" dirty="0"/>
              <a:t>Identifying Repeat Customers (6 Marks)</a:t>
            </a:r>
            <a:br>
              <a:rPr lang="en-US" sz="2400" b="1" dirty="0"/>
            </a:br>
            <a:r>
              <a:rPr lang="en-US" sz="2400" b="1" dirty="0"/>
              <a:t>              Walmart needs to identify customers who made repeat purchases within a specific  	time frame (e.g., within 30 Days)</a:t>
            </a:r>
            <a:endParaRPr lang="en-IN" sz="2400" b="1" dirty="0"/>
          </a:p>
        </p:txBody>
      </p:sp>
      <p:pic>
        <p:nvPicPr>
          <p:cNvPr id="6" name="Picture Placeholder 5">
            <a:extLst>
              <a:ext uri="{FF2B5EF4-FFF2-40B4-BE49-F238E27FC236}">
                <a16:creationId xmlns:a16="http://schemas.microsoft.com/office/drawing/2014/main" id="{FFC177DE-1DFF-7047-3352-F6FD71C8ACF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418" r="6418"/>
          <a:stretch>
            <a:fillRect/>
          </a:stretch>
        </p:blipFill>
        <p:spPr>
          <a:xfrm>
            <a:off x="5612679" y="1343891"/>
            <a:ext cx="6172200" cy="4873625"/>
          </a:xfrm>
        </p:spPr>
      </p:pic>
      <p:sp>
        <p:nvSpPr>
          <p:cNvPr id="4" name="Text Placeholder 3">
            <a:extLst>
              <a:ext uri="{FF2B5EF4-FFF2-40B4-BE49-F238E27FC236}">
                <a16:creationId xmlns:a16="http://schemas.microsoft.com/office/drawing/2014/main" id="{C7F3BE0F-72D2-9712-1599-672C120E5393}"/>
              </a:ext>
            </a:extLst>
          </p:cNvPr>
          <p:cNvSpPr>
            <a:spLocks noGrp="1"/>
          </p:cNvSpPr>
          <p:nvPr>
            <p:ph type="body" sz="half" idx="2"/>
          </p:nvPr>
        </p:nvSpPr>
        <p:spPr>
          <a:xfrm>
            <a:off x="166254" y="1869570"/>
            <a:ext cx="5749637" cy="4850462"/>
          </a:xfrm>
        </p:spPr>
        <p:txBody>
          <a:bodyPr/>
          <a:lstStyle/>
          <a:p>
            <a:pPr algn="ctr"/>
            <a:r>
              <a:rPr lang="en-US" sz="2800" b="1" dirty="0"/>
              <a:t>SQL QUERY</a:t>
            </a:r>
          </a:p>
          <a:p>
            <a:r>
              <a:rPr lang="en-US" sz="2400" dirty="0"/>
              <a:t>SELECT DISTINCT `Customer ID`</a:t>
            </a:r>
          </a:p>
          <a:p>
            <a:r>
              <a:rPr lang="en-US" sz="2400" dirty="0"/>
              <a:t>FROM ( SELECT `Customer ID`, Date, LAG(Date) OVER (PARTITION BY `Customer ID` ORDER BY Date) AS  </a:t>
            </a:r>
            <a:r>
              <a:rPr lang="en-US" sz="2400" dirty="0" err="1"/>
              <a:t>prev_date</a:t>
            </a:r>
            <a:r>
              <a:rPr lang="en-US" sz="2400" dirty="0"/>
              <a:t>   </a:t>
            </a:r>
          </a:p>
          <a:p>
            <a:r>
              <a:rPr lang="en-US" sz="2400" dirty="0"/>
              <a:t>FROM </a:t>
            </a:r>
            <a:r>
              <a:rPr lang="en-US" sz="2400" dirty="0" err="1"/>
              <a:t>walmartsales</a:t>
            </a:r>
            <a:r>
              <a:rPr lang="en-US" sz="2400" dirty="0"/>
              <a:t>) AS sub</a:t>
            </a:r>
          </a:p>
          <a:p>
            <a:r>
              <a:rPr lang="en-US" sz="2400" dirty="0"/>
              <a:t>WHERE DATEDIFF(Date, </a:t>
            </a:r>
            <a:r>
              <a:rPr lang="en-US" sz="2400" dirty="0" err="1"/>
              <a:t>prev_date</a:t>
            </a:r>
            <a:r>
              <a:rPr lang="en-US" sz="2400" dirty="0"/>
              <a:t>) &lt;= 30;</a:t>
            </a:r>
            <a:endParaRPr lang="en-IN" sz="2400" dirty="0"/>
          </a:p>
        </p:txBody>
      </p:sp>
    </p:spTree>
    <p:extLst>
      <p:ext uri="{BB962C8B-B14F-4D97-AF65-F5344CB8AC3E}">
        <p14:creationId xmlns:p14="http://schemas.microsoft.com/office/powerpoint/2010/main" val="367692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715A-B616-474F-950C-8648919E20CF}"/>
              </a:ext>
            </a:extLst>
          </p:cNvPr>
          <p:cNvSpPr>
            <a:spLocks noGrp="1"/>
          </p:cNvSpPr>
          <p:nvPr>
            <p:ph type="title"/>
          </p:nvPr>
        </p:nvSpPr>
        <p:spPr>
          <a:xfrm>
            <a:off x="839788" y="457200"/>
            <a:ext cx="11199812" cy="1011382"/>
          </a:xfrm>
        </p:spPr>
        <p:txBody>
          <a:bodyPr>
            <a:noAutofit/>
          </a:bodyPr>
          <a:lstStyle/>
          <a:p>
            <a:r>
              <a:rPr lang="en-US" sz="2400" dirty="0"/>
              <a:t>Task 9 : </a:t>
            </a:r>
            <a:r>
              <a:rPr lang="en-US" sz="2400" b="1" dirty="0"/>
              <a:t>Finding Top 5 Customers by Sales Volume (6 Marks)</a:t>
            </a:r>
            <a:br>
              <a:rPr lang="en-US" sz="2400" b="1" dirty="0"/>
            </a:br>
            <a:r>
              <a:rPr lang="en-US" sz="2400" b="1" dirty="0"/>
              <a:t>              Walmart wants to reward its top 5 customers who have generated the most sales    	Revenue.</a:t>
            </a:r>
            <a:endParaRPr lang="en-IN" sz="2400" b="1" dirty="0"/>
          </a:p>
        </p:txBody>
      </p:sp>
      <p:pic>
        <p:nvPicPr>
          <p:cNvPr id="6" name="Picture Placeholder 5">
            <a:extLst>
              <a:ext uri="{FF2B5EF4-FFF2-40B4-BE49-F238E27FC236}">
                <a16:creationId xmlns:a16="http://schemas.microsoft.com/office/drawing/2014/main" id="{7D8E5AA7-F790-1308-81F7-DD411DCE8C5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31818" y="4502727"/>
            <a:ext cx="7675418" cy="2229264"/>
          </a:xfrm>
          <a:prstGeom prst="rect">
            <a:avLst/>
          </a:prstGeom>
        </p:spPr>
      </p:pic>
      <p:sp>
        <p:nvSpPr>
          <p:cNvPr id="4" name="Text Placeholder 3">
            <a:extLst>
              <a:ext uri="{FF2B5EF4-FFF2-40B4-BE49-F238E27FC236}">
                <a16:creationId xmlns:a16="http://schemas.microsoft.com/office/drawing/2014/main" id="{F49728B6-CF09-8314-27E8-ED484472CD19}"/>
              </a:ext>
            </a:extLst>
          </p:cNvPr>
          <p:cNvSpPr>
            <a:spLocks noGrp="1"/>
          </p:cNvSpPr>
          <p:nvPr>
            <p:ph type="body" sz="half" idx="2"/>
          </p:nvPr>
        </p:nvSpPr>
        <p:spPr>
          <a:xfrm>
            <a:off x="618116" y="1600200"/>
            <a:ext cx="11199812" cy="2902527"/>
          </a:xfrm>
        </p:spPr>
        <p:txBody>
          <a:bodyPr>
            <a:normAutofit/>
          </a:bodyPr>
          <a:lstStyle/>
          <a:p>
            <a:pPr algn="ctr"/>
            <a:r>
              <a:rPr lang="en-US" sz="2800" b="1" dirty="0"/>
              <a:t>SQL QUERY</a:t>
            </a:r>
          </a:p>
          <a:p>
            <a:r>
              <a:rPr lang="en-US" sz="2400" dirty="0"/>
              <a:t>SELECT `Customer ID` , ROUND(SUM(Total), 2) AS </a:t>
            </a:r>
            <a:r>
              <a:rPr lang="en-US" sz="2400" dirty="0" err="1"/>
              <a:t>Total_sales</a:t>
            </a:r>
            <a:endParaRPr lang="en-US" sz="2400" dirty="0"/>
          </a:p>
          <a:p>
            <a:r>
              <a:rPr lang="en-US" sz="2400" dirty="0"/>
              <a:t>FROM </a:t>
            </a:r>
            <a:r>
              <a:rPr lang="en-US" sz="2400" dirty="0" err="1"/>
              <a:t>walmartsales</a:t>
            </a:r>
            <a:endParaRPr lang="en-US" sz="2400" dirty="0"/>
          </a:p>
          <a:p>
            <a:r>
              <a:rPr lang="en-US" sz="2400" dirty="0"/>
              <a:t>GROUP BY `Customer ID`</a:t>
            </a:r>
          </a:p>
          <a:p>
            <a:r>
              <a:rPr lang="en-US" sz="2400" dirty="0"/>
              <a:t>ORDER BY </a:t>
            </a:r>
            <a:r>
              <a:rPr lang="en-US" sz="2400" dirty="0" err="1"/>
              <a:t>Total_sales</a:t>
            </a:r>
            <a:r>
              <a:rPr lang="en-US" sz="2400" dirty="0"/>
              <a:t> DESC</a:t>
            </a:r>
          </a:p>
          <a:p>
            <a:r>
              <a:rPr lang="en-US" sz="2400" dirty="0"/>
              <a:t>LIMIT 5;</a:t>
            </a:r>
            <a:endParaRPr lang="en-IN" sz="2400" dirty="0"/>
          </a:p>
        </p:txBody>
      </p:sp>
    </p:spTree>
    <p:extLst>
      <p:ext uri="{BB962C8B-B14F-4D97-AF65-F5344CB8AC3E}">
        <p14:creationId xmlns:p14="http://schemas.microsoft.com/office/powerpoint/2010/main" val="18720361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128</TotalTime>
  <Words>1172</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Task 1 : Identifying the Top Branch by Sales Growth Rate (6 Marks)  Walmart wants to identify which branch has exhibited the highest sales growth over time. Analyze the  total sales for each branch and compare the growth rate across months to find the top performer.</vt:lpstr>
      <vt:lpstr>Task 2 :     Finding the Most Profitable Product Line for Each Branch (6 Marks)                   Walmart needs to determine which product line contributes the highest profit to each branch. The profit   margin should be calculated based on the difference between the gross income and cost of goods sold   started with getting a table where I grouped each bracnh and respective productline to get total profit from  each branch</vt:lpstr>
      <vt:lpstr>Task 3 : Analyzing Customer Segmentation Based on Spending (6 Marks)               Walmart wants to segment customers based on their average spending behavior. Classify customers  into three tiers: High, Medium, and Low spenders based on their total purchase amounts.</vt:lpstr>
      <vt:lpstr>Task 4 : Detecting Anomalies in Sales Transactions (6 Marrks)             Walmart suspects that some transactions have unusually high or low sales   compared to the average for the product line. Identify these anomalies.</vt:lpstr>
      <vt:lpstr>Task 5 : Most Popular Payment Method by City (6 Marks)  Walmart needs to determine the most popular payment method in each city to  tailor marketing strategies.</vt:lpstr>
      <vt:lpstr>Task 6 : Monthly Sales Distribution by Gender (6 Marks)               Walmart wants to understand the sales distribution between male and female  customers on a monthly basis.</vt:lpstr>
      <vt:lpstr>Task 7 : Best Product Line by Customer Type (6 Marks)               Walmart wants to know which product lines are preferred by different customer  types(Member vs. Normal).</vt:lpstr>
      <vt:lpstr>Task 8 : Identifying Repeat Customers (6 Marks)               Walmart needs to identify customers who made repeat purchases within a specific   time frame (e.g., within 30 Days)</vt:lpstr>
      <vt:lpstr>Task 9 : Finding Top 5 Customers by Sales Volume (6 Marks)               Walmart wants to reward its top 5 customers who have generated the most sales     Revenue.</vt:lpstr>
      <vt:lpstr>Task 10 : Analyzing Sales Trends by Day of the Week (6 Marks)       Walmart wants to analyze the sales patterns to determine which day of the     week brings the highest sales</vt:lpstr>
      <vt:lpstr>Video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58</cp:revision>
  <dcterms:created xsi:type="dcterms:W3CDTF">2025-07-05T11:05:34Z</dcterms:created>
  <dcterms:modified xsi:type="dcterms:W3CDTF">2025-07-06T07:32:43Z</dcterms:modified>
</cp:coreProperties>
</file>