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8" r:id="rId10"/>
    <p:sldId id="267" r:id="rId11"/>
    <p:sldId id="271" r:id="rId12"/>
    <p:sldId id="270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221F6-80B0-4688-9832-D01526E9E718}" v="398" dt="2021-12-07T23:10:04.510"/>
    <p1510:client id="{42673A74-5C17-46F9-A178-8691C8A74AC9}" v="14" dt="2021-12-07T21:30:03.492"/>
    <p1510:client id="{70916BD5-3DFE-2056-0C43-2D7D4002C7B9}" v="10" dt="2021-12-07T22:33:49.469"/>
    <p1510:client id="{C8113D71-95B5-6E5A-4ED8-79F0F2F22CF1}" v="13" dt="2021-12-08T01:02:26.591"/>
    <p1510:client id="{D7B8BFC5-58DF-7037-312B-490353F7B1C0}" v="636" dt="2021-12-08T13:35:36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6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s40842-016-0040-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1BE6615A-CC14-46F9-9500-3CEA46DCA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36" r="-1" b="24629"/>
          <a:stretch/>
        </p:blipFill>
        <p:spPr>
          <a:xfrm>
            <a:off x="20" y="100652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057" y="1323646"/>
            <a:ext cx="9992264" cy="3063240"/>
          </a:xfrm>
        </p:spPr>
        <p:txBody>
          <a:bodyPr>
            <a:normAutofit fontScale="90000"/>
          </a:bodyPr>
          <a:lstStyle/>
          <a:p>
            <a:r>
              <a:rPr lang="en-US" sz="9600">
                <a:ea typeface="+mj-lt"/>
                <a:cs typeface="+mj-lt"/>
              </a:rPr>
              <a:t>US Diabetes Readmission Prediction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576" y="4901357"/>
            <a:ext cx="3278038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>
                <a:cs typeface="Calibri"/>
              </a:rPr>
              <a:t>Shushant </a:t>
            </a:r>
            <a:r>
              <a:rPr lang="en-US" sz="3200" err="1">
                <a:cs typeface="Calibri"/>
              </a:rPr>
              <a:t>Nirantar</a:t>
            </a:r>
            <a:endParaRPr lang="en-US"/>
          </a:p>
          <a:p>
            <a:pPr algn="l"/>
            <a:r>
              <a:rPr lang="en-US" sz="3200">
                <a:cs typeface="Calibri"/>
              </a:rPr>
              <a:t>Rohan Shukla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1F8B83-1084-413A-A813-4AC83BD698DF}"/>
              </a:ext>
            </a:extLst>
          </p:cNvPr>
          <p:cNvSpPr txBox="1">
            <a:spLocks/>
          </p:cNvSpPr>
          <p:nvPr/>
        </p:nvSpPr>
        <p:spPr>
          <a:xfrm>
            <a:off x="8758859" y="4901357"/>
            <a:ext cx="3278038" cy="1536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>
                <a:cs typeface="Calibri"/>
              </a:rPr>
              <a:t>sniranta@iu.edu</a:t>
            </a:r>
            <a:endParaRPr lang="en-US"/>
          </a:p>
          <a:p>
            <a:pPr algn="r"/>
            <a:r>
              <a:rPr lang="en-US" sz="3200">
                <a:cs typeface="Calibri"/>
              </a:rPr>
              <a:t>roshukla@iu.edu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34296-83FE-4995-A67B-AE0F2468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Data Modelling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092C-9B78-433D-AA89-6CCC930B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We run the model on various train-test splits and other various parameters for the following classification algorithms:</a:t>
            </a:r>
          </a:p>
          <a:p>
            <a:pPr lvl="1"/>
            <a:r>
              <a:rPr lang="en-US" sz="2200">
                <a:cs typeface="Calibri"/>
              </a:rPr>
              <a:t>RandomForest</a:t>
            </a:r>
          </a:p>
          <a:p>
            <a:pPr lvl="1"/>
            <a:r>
              <a:rPr lang="en-US" sz="2200">
                <a:cs typeface="Calibri"/>
              </a:rPr>
              <a:t>Vanilla DecisionTree</a:t>
            </a:r>
          </a:p>
          <a:p>
            <a:pPr lvl="1"/>
            <a:r>
              <a:rPr lang="en-US" sz="2200">
                <a:cs typeface="Calibri"/>
              </a:rPr>
              <a:t>Adaboost</a:t>
            </a:r>
          </a:p>
          <a:p>
            <a:pPr lvl="1"/>
            <a:r>
              <a:rPr lang="en-US" sz="2200">
                <a:cs typeface="Calibri"/>
              </a:rPr>
              <a:t>Bagging</a:t>
            </a:r>
          </a:p>
          <a:p>
            <a:pPr lvl="1"/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8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34296-83FE-4995-A67B-AE0F2468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Data Modelling</a:t>
            </a:r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092C-9B78-433D-AA89-6CCC930B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4EB46A-1A27-49E7-97D5-CC406C6E3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47214"/>
              </p:ext>
            </p:extLst>
          </p:nvPr>
        </p:nvGraphicFramePr>
        <p:xfrm>
          <a:off x="557784" y="3311845"/>
          <a:ext cx="11164825" cy="232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30">
                  <a:extLst>
                    <a:ext uri="{9D8B030D-6E8A-4147-A177-3AD203B41FA5}">
                      <a16:colId xmlns:a16="http://schemas.microsoft.com/office/drawing/2014/main" val="735677878"/>
                    </a:ext>
                  </a:extLst>
                </a:gridCol>
                <a:gridCol w="2902314">
                  <a:extLst>
                    <a:ext uri="{9D8B030D-6E8A-4147-A177-3AD203B41FA5}">
                      <a16:colId xmlns:a16="http://schemas.microsoft.com/office/drawing/2014/main" val="3709269750"/>
                    </a:ext>
                  </a:extLst>
                </a:gridCol>
                <a:gridCol w="2637023">
                  <a:extLst>
                    <a:ext uri="{9D8B030D-6E8A-4147-A177-3AD203B41FA5}">
                      <a16:colId xmlns:a16="http://schemas.microsoft.com/office/drawing/2014/main" val="3707718550"/>
                    </a:ext>
                  </a:extLst>
                </a:gridCol>
                <a:gridCol w="2024814">
                  <a:extLst>
                    <a:ext uri="{9D8B030D-6E8A-4147-A177-3AD203B41FA5}">
                      <a16:colId xmlns:a16="http://schemas.microsoft.com/office/drawing/2014/main" val="1416755497"/>
                    </a:ext>
                  </a:extLst>
                </a:gridCol>
                <a:gridCol w="1820744">
                  <a:extLst>
                    <a:ext uri="{9D8B030D-6E8A-4147-A177-3AD203B41FA5}">
                      <a16:colId xmlns:a16="http://schemas.microsoft.com/office/drawing/2014/main" val="1899432991"/>
                    </a:ext>
                  </a:extLst>
                </a:gridCol>
              </a:tblGrid>
              <a:tr h="1069956">
                <a:tc>
                  <a:txBody>
                    <a:bodyPr/>
                    <a:lstStyle/>
                    <a:p>
                      <a:r>
                        <a:rPr lang="en-US" sz="2900"/>
                        <a:t>Target Classes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 err="1"/>
                        <a:t>RandomForest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Vanilla </a:t>
                      </a:r>
                      <a:r>
                        <a:rPr lang="en-US" sz="2900" err="1"/>
                        <a:t>DecisionTree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 err="1"/>
                        <a:t>Adaboost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Bagging</a:t>
                      </a:r>
                    </a:p>
                  </a:txBody>
                  <a:tcPr marL="149192" marR="149192" marT="74596" marB="74596"/>
                </a:tc>
                <a:extLst>
                  <a:ext uri="{0D108BD9-81ED-4DB2-BD59-A6C34878D82A}">
                    <a16:rowId xmlns:a16="http://schemas.microsoft.com/office/drawing/2014/main" val="4248507644"/>
                  </a:ext>
                </a:extLst>
              </a:tr>
              <a:tr h="629165">
                <a:tc>
                  <a:txBody>
                    <a:bodyPr/>
                    <a:lstStyle/>
                    <a:p>
                      <a:r>
                        <a:rPr lang="en-US" sz="2900"/>
                        <a:t>2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0.8865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0.8228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0.8859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0.8811</a:t>
                      </a:r>
                    </a:p>
                  </a:txBody>
                  <a:tcPr marL="149192" marR="149192" marT="74596" marB="74596"/>
                </a:tc>
                <a:extLst>
                  <a:ext uri="{0D108BD9-81ED-4DB2-BD59-A6C34878D82A}">
                    <a16:rowId xmlns:a16="http://schemas.microsoft.com/office/drawing/2014/main" val="1724356329"/>
                  </a:ext>
                </a:extLst>
              </a:tr>
              <a:tr h="629165">
                <a:tc>
                  <a:txBody>
                    <a:bodyPr/>
                    <a:lstStyle/>
                    <a:p>
                      <a:r>
                        <a:rPr lang="en-US" sz="2900"/>
                        <a:t>3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0.5846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0.5213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0.5867</a:t>
                      </a:r>
                    </a:p>
                  </a:txBody>
                  <a:tcPr marL="149192" marR="149192" marT="74596" marB="7459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0.5762</a:t>
                      </a:r>
                    </a:p>
                  </a:txBody>
                  <a:tcPr marL="149192" marR="149192" marT="74596" marB="74596"/>
                </a:tc>
                <a:extLst>
                  <a:ext uri="{0D108BD9-81ED-4DB2-BD59-A6C34878D82A}">
                    <a16:rowId xmlns:a16="http://schemas.microsoft.com/office/drawing/2014/main" val="363083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17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34296-83FE-4995-A67B-AE0F2468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Future Work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092C-9B78-433D-AA89-6CCC930B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We aim to improve our existing models for better classification of readmission rates</a:t>
            </a:r>
          </a:p>
          <a:p>
            <a:r>
              <a:rPr lang="en-US" sz="2200">
                <a:cs typeface="Calibri"/>
              </a:rPr>
              <a:t>We also aim try the neural network algorithms on the current dataset.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455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DCBE5-2001-4133-8B94-3B003E48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References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7EBA-B3A7-47A4-A768-11E15FA8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Beata Strack, Jonathan P. DeShazo, Chris Gennings, Juan L. Olmo, Sebastian Ventura, Krzysztof J. Cios, and John N. Clore, “Impact of HbA1c Measurement on Hospital Readmission Rates: Analysis of 70,000 Clinical Database Patient Records,” BioMed Research International, vol. 2014, Article ID 781670, 11 pages, 2014.</a:t>
            </a:r>
          </a:p>
          <a:p>
            <a:r>
              <a:rPr lang="en-US" sz="2200">
                <a:ea typeface="+mn-lt"/>
                <a:cs typeface="+mn-lt"/>
              </a:rPr>
              <a:t>Ostling, S., Wyckoff, J., Ciarkowski, S.L. </a:t>
            </a:r>
            <a:r>
              <a:rPr lang="en-US" sz="2200" i="1">
                <a:ea typeface="+mn-lt"/>
                <a:cs typeface="+mn-lt"/>
              </a:rPr>
              <a:t>et al.</a:t>
            </a:r>
            <a:r>
              <a:rPr lang="en-US" sz="2200">
                <a:ea typeface="+mn-lt"/>
                <a:cs typeface="+mn-lt"/>
              </a:rPr>
              <a:t> The relationship between diabetes mellitus and 30-day readmission rates. </a:t>
            </a:r>
            <a:r>
              <a:rPr lang="en-US" sz="2200" i="1">
                <a:ea typeface="+mn-lt"/>
                <a:cs typeface="+mn-lt"/>
              </a:rPr>
              <a:t>Clin Diabetes Endocrinol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b="1">
                <a:ea typeface="+mn-lt"/>
                <a:cs typeface="+mn-lt"/>
              </a:rPr>
              <a:t>3, </a:t>
            </a:r>
            <a:r>
              <a:rPr lang="en-US" sz="2200">
                <a:ea typeface="+mn-lt"/>
                <a:cs typeface="+mn-lt"/>
              </a:rPr>
              <a:t>3 (2017). </a:t>
            </a:r>
            <a:r>
              <a:rPr lang="en-US" sz="2200">
                <a:ea typeface="+mn-lt"/>
                <a:cs typeface="+mn-lt"/>
                <a:hlinkClick r:id="rId2"/>
              </a:rPr>
              <a:t>https://doi.org/10.1186/s40842-016-0040-x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Soh JGS, Wong WP, Mukhopadhyay A</a:t>
            </a:r>
            <a:r>
              <a:rPr lang="en-US" sz="2200" i="1">
                <a:ea typeface="+mn-lt"/>
                <a:cs typeface="+mn-lt"/>
              </a:rPr>
              <a:t>, et al </a:t>
            </a:r>
            <a:r>
              <a:rPr lang="en-US" sz="2200">
                <a:ea typeface="+mn-lt"/>
                <a:cs typeface="+mn-lt"/>
              </a:rPr>
              <a:t>Predictors of 30-day unplanned hospital readmission among adult patients with diabetes mellitus: a systematic review with meta-analysis </a:t>
            </a:r>
            <a:r>
              <a:rPr lang="en-US" sz="2200" i="1">
                <a:ea typeface="+mn-lt"/>
                <a:cs typeface="+mn-lt"/>
              </a:rPr>
              <a:t>BMJ Open Diabetes Research and Care </a:t>
            </a:r>
            <a:r>
              <a:rPr lang="en-US" sz="2200">
                <a:ea typeface="+mn-lt"/>
                <a:cs typeface="+mn-lt"/>
              </a:rPr>
              <a:t>2020;</a:t>
            </a:r>
            <a:r>
              <a:rPr lang="en-US" sz="2200" b="1">
                <a:ea typeface="+mn-lt"/>
                <a:cs typeface="+mn-lt"/>
              </a:rPr>
              <a:t>8:</a:t>
            </a:r>
            <a:r>
              <a:rPr lang="en-US" sz="2200">
                <a:ea typeface="+mn-lt"/>
                <a:cs typeface="+mn-lt"/>
              </a:rPr>
              <a:t>e001227. doi: 10.1136/bmjdrc-2020-001227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616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8F13B-77BE-4C74-8D53-5C38E45F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  <a:cs typeface="Calibri Light"/>
              </a:rPr>
              <a:t>THANK YOU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D608-3BAC-4372-A478-43139BE0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8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01B4C-1ECF-403E-81BC-8469EF4F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Motivation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40CA-D0D7-4FEE-B763-EC102E1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10% of the people in United States have diabetes</a:t>
            </a:r>
            <a:endParaRPr lang="en-US" sz="2200"/>
          </a:p>
          <a:p>
            <a:r>
              <a:rPr lang="en-US" sz="2200">
                <a:cs typeface="Calibri"/>
              </a:rPr>
              <a:t>Almost 34 million of the United States population have pre-diabetes</a:t>
            </a:r>
          </a:p>
          <a:p>
            <a:r>
              <a:rPr lang="en-US" sz="2200">
                <a:cs typeface="Calibri"/>
              </a:rPr>
              <a:t>More than 1.5 million people in United States are diagnosed with diabetes every year</a:t>
            </a:r>
          </a:p>
          <a:p>
            <a:r>
              <a:rPr lang="en-US" sz="2200">
                <a:cs typeface="Calibri"/>
              </a:rPr>
              <a:t>7th leading cause of death.</a:t>
            </a:r>
          </a:p>
        </p:txBody>
      </p:sp>
    </p:spTree>
    <p:extLst>
      <p:ext uri="{BB962C8B-B14F-4D97-AF65-F5344CB8AC3E}">
        <p14:creationId xmlns:p14="http://schemas.microsoft.com/office/powerpoint/2010/main" val="414909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73F9-3499-4A96-847C-548698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Dataset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B6DD-0316-4F09-AB19-096BF212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Data Source: </a:t>
            </a:r>
          </a:p>
          <a:p>
            <a:pPr lvl="1"/>
            <a:r>
              <a:rPr lang="en-US" sz="2200">
                <a:ea typeface="+mn-lt"/>
                <a:cs typeface="+mn-lt"/>
              </a:rPr>
              <a:t>Center for Clinical and Translational Research, Virginia Commonwealth University</a:t>
            </a:r>
          </a:p>
          <a:p>
            <a:pPr lvl="1"/>
            <a:r>
              <a:rPr lang="en-US" sz="2200">
                <a:ea typeface="+mn-lt"/>
                <a:cs typeface="+mn-lt"/>
              </a:rPr>
              <a:t>de-identified abstract of the Health Facts database (Cerner Corporation, Kansas City, MO)</a:t>
            </a:r>
          </a:p>
          <a:p>
            <a:pPr lvl="1"/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1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73F9-3499-4A96-847C-548698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Dataset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B6DD-0316-4F09-AB19-096BF212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Represents 10 years (1999-2008) of clinical care at 130 US hospitals and integrated delivery networks</a:t>
            </a:r>
          </a:p>
          <a:p>
            <a:r>
              <a:rPr lang="en-US" sz="2200">
                <a:ea typeface="+mn-lt"/>
                <a:cs typeface="+mn-lt"/>
              </a:rPr>
              <a:t>74 million unique encounters corresponding to 17 million unique patients, was undertaken to provide such an assessment and to find future directions which might lead to improvements in patient safety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lvl="1"/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4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34296-83FE-4995-A67B-AE0F2468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Dataset Attributes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092C-9B78-433D-AA89-6CCC930B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Picture 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CA19AE82-D61C-4AF0-A944-AEB262FE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15" y="2606462"/>
            <a:ext cx="2582386" cy="3639312"/>
          </a:xfrm>
          <a:prstGeom prst="rect">
            <a:avLst/>
          </a:prstGeom>
        </p:spPr>
      </p:pic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B55D38FC-F4E1-4051-9243-2E1CBF27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42" y="2606462"/>
            <a:ext cx="2723761" cy="3639312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FEB9CDF-5581-4272-881A-A32705D1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44" y="2599364"/>
            <a:ext cx="2668480" cy="258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4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34296-83FE-4995-A67B-AE0F2468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Data Preprocessing</a:t>
            </a:r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092C-9B78-433D-AA89-6CCC930B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Checking missing values: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B5D2B23-551B-4E55-B9CC-1240C4E4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62" y="2734056"/>
            <a:ext cx="1017186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34296-83FE-4995-A67B-AE0F2468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Data Preprocessing</a:t>
            </a:r>
            <a:endParaRPr lang="en-US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092C-9B78-433D-AA89-6CCC930B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Checking missing values:</a:t>
            </a:r>
          </a:p>
          <a:p>
            <a:endParaRPr lang="en-US" sz="1800">
              <a:cs typeface="Calibri"/>
            </a:endParaRPr>
          </a:p>
        </p:txBody>
      </p:sp>
      <p:pic>
        <p:nvPicPr>
          <p:cNvPr id="6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3D51A8-CE1C-4019-8EFA-3A6AB68B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68" y="2734056"/>
            <a:ext cx="533925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34296-83FE-4995-A67B-AE0F2468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Exploratory Data Analysis</a:t>
            </a:r>
            <a:endParaRPr lang="en-US" sz="3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092C-9B78-433D-AA89-6CCC930B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Checking each attributes and cleaning them</a:t>
            </a:r>
          </a:p>
          <a:p>
            <a:endParaRPr lang="en-US" sz="1800">
              <a:cs typeface="Calibri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B9E1865-7E14-45C2-82F6-F05519DC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38" y="2729397"/>
            <a:ext cx="3619599" cy="3483864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A54FC3F-F692-4564-AF77-E6EFCC72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22" y="2729397"/>
            <a:ext cx="361959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34296-83FE-4995-A67B-AE0F2468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Exploratory Data Analysis</a:t>
            </a:r>
            <a:endParaRPr 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092C-9B78-433D-AA89-6CCC930B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Checking each attributes and the proportion of target counts in each</a:t>
            </a:r>
            <a:endParaRPr lang="en-US" sz="1800">
              <a:ea typeface="+mn-lt"/>
              <a:cs typeface="+mn-lt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7242672-BDD9-4E57-BC38-096ADDE0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4" y="2606462"/>
            <a:ext cx="3557427" cy="3639312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04A273A-3768-4146-B958-83FD9DC27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2701102"/>
            <a:ext cx="3584448" cy="3450031"/>
          </a:xfrm>
          <a:prstGeom prst="rect">
            <a:avLst/>
          </a:prstGeom>
        </p:spPr>
      </p:pic>
      <p:pic>
        <p:nvPicPr>
          <p:cNvPr id="8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736C589-30D1-451F-AFFE-E928BAA8D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2701102"/>
            <a:ext cx="3584448" cy="34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403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 Diabetes Readmission Prediction</vt:lpstr>
      <vt:lpstr>Motivation</vt:lpstr>
      <vt:lpstr>Dataset</vt:lpstr>
      <vt:lpstr>Dataset</vt:lpstr>
      <vt:lpstr>Dataset Attributes</vt:lpstr>
      <vt:lpstr>Data Preprocessing</vt:lpstr>
      <vt:lpstr>Data Preprocessing</vt:lpstr>
      <vt:lpstr>Exploratory Data Analysis</vt:lpstr>
      <vt:lpstr>Exploratory Data Analysis</vt:lpstr>
      <vt:lpstr>Data Modelling</vt:lpstr>
      <vt:lpstr>Data Modelling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ROHAN</cp:lastModifiedBy>
  <cp:revision>16</cp:revision>
  <dcterms:created xsi:type="dcterms:W3CDTF">2021-12-07T20:29:55Z</dcterms:created>
  <dcterms:modified xsi:type="dcterms:W3CDTF">2021-12-08T20:28:56Z</dcterms:modified>
</cp:coreProperties>
</file>