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5f36ea03c_2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5f36ea03c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5f36ea03c_2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5f36ea03c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65f36ea03c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65f36ea03c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5f36ea03c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5f36ea03c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5f36ea03c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65f36ea03c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5f36ea03c_2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5f36ea03c_2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5f36ea03c_2_1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5f36ea03c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5f36ea03c_2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5f36ea03c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5f36ea03c_2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65f36ea03c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5f36ea03c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5f36ea03c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5f36ea03c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65f36ea03c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5f36ea03c_2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5f36ea03c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5f36ea03c_2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65f36ea03c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5f36ea03c_2_2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65f36ea03c_2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5f36ea03c_2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65f36ea03c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5f36ea03c_2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5f36ea03c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5f36ea03c_2_2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5f36ea03c_2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5f36ea03c_2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5f36ea03c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5f36ea03c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5f36ea03c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5f36ea03c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5f36ea03c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5f36ea03c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5f36ea03c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5f36ea03c_2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5f36ea03c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5f36ea03c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5f36ea03c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5f36ea03c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5f36ea03c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schools.com/css/css_selectors.asp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hoenixnap.com/kb/install-vscode-ubuntu" TargetMode="External"/><Relationship Id="rId4" Type="http://schemas.openxmlformats.org/officeDocument/2006/relationships/hyperlink" Target="https://www.geeksforgeeks.org/how-to-install-visual-studio-code-on-windows/" TargetMode="External"/><Relationship Id="rId5" Type="http://schemas.openxmlformats.org/officeDocument/2006/relationships/hyperlink" Target="https://code.visualstudio.com/docs/setup/mac" TargetMode="External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84147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Tutorial 3: HTML and CSS</a:t>
            </a:r>
            <a:endParaRPr sz="4000"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7950" y="2301150"/>
            <a:ext cx="7688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 104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Spring, 2024-25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729450" y="3867250"/>
            <a:ext cx="422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TA: Kritin Gupta</a:t>
            </a:r>
            <a:endParaRPr sz="18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Credits: </a:t>
            </a:r>
            <a:r>
              <a:rPr lang="en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Sabyasachi &amp; Guramrit Singh</a:t>
            </a:r>
            <a:endParaRPr sz="11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0" y="-12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Tables, Lists and Formatting</a:t>
            </a:r>
            <a:endParaRPr sz="3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40"/>
          </a:p>
        </p:txBody>
      </p:sp>
      <p:sp>
        <p:nvSpPr>
          <p:cNvPr id="189" name="Google Shape;189;p34"/>
          <p:cNvSpPr txBox="1"/>
          <p:nvPr/>
        </p:nvSpPr>
        <p:spPr>
          <a:xfrm>
            <a:off x="6383825" y="643925"/>
            <a:ext cx="26961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❖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Tables are created using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&lt;table&gt;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tag.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&lt;tr&gt;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represents table rows.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&lt;th&gt;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&lt;td&gt;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are table header and table data respectively.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❖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List items are defined inside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&lt;li&gt;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tags.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&lt;ol&gt;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creates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ordered lists, and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&lt;ul&gt;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creates unordered lists.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❖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Try out nesting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&lt;ol&gt;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inside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&lt;ol&gt;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and same for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&lt;ul&gt;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!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❖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Definition lists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&lt;dl&gt;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creates a list of terms with definition.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❖"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&lt;b&gt;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(bold) and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&lt;i&gt;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(italic) are text styling tags.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❖"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&lt;sub&gt;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&lt;sup&gt;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produce subscripting and superscripting respectively.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❖"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&lt;mark&gt;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&lt;ins&gt;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&lt;del&gt;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are used to highlight, underline and strikethrough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5125"/>
            <a:ext cx="6061699" cy="43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0" y="-12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Links and images</a:t>
            </a:r>
            <a:endParaRPr sz="3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40"/>
          </a:p>
        </p:txBody>
      </p:sp>
      <p:sp>
        <p:nvSpPr>
          <p:cNvPr id="196" name="Google Shape;196;p35"/>
          <p:cNvSpPr txBox="1"/>
          <p:nvPr/>
        </p:nvSpPr>
        <p:spPr>
          <a:xfrm>
            <a:off x="28513" y="4057975"/>
            <a:ext cx="9087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url is written in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href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attribute of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&lt;a&gt;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tag, text enclosed in between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 &lt;a&gt;</a:t>
            </a:r>
            <a:r>
              <a:rPr i="1" lang="en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&lt;/a&gt;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is displayed on the webpage. When clicked, the page redirects to the url, to open on a new tab, set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target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attribute to </a:t>
            </a:r>
            <a:r>
              <a:rPr lang="en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“_blank”.</a:t>
            </a:r>
            <a:endParaRPr sz="16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image location is given to the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src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attribute of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&lt;img&gt;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tag, height and width can be adjusted.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113" y="565125"/>
            <a:ext cx="8269778" cy="349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0" y="-12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Videos and iframe</a:t>
            </a:r>
            <a:endParaRPr sz="3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40"/>
          </a:p>
        </p:txBody>
      </p:sp>
      <p:sp>
        <p:nvSpPr>
          <p:cNvPr id="203" name="Google Shape;203;p36"/>
          <p:cNvSpPr txBox="1"/>
          <p:nvPr/>
        </p:nvSpPr>
        <p:spPr>
          <a:xfrm>
            <a:off x="28513" y="4057975"/>
            <a:ext cx="908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Like images, video location is given to the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src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attribute of the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&lt;video&gt;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tag. The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controls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attribute adds video controls like play, pause and volume.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&lt;iframe&gt;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tag can be used to display a youtube video in the web page.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50" y="565125"/>
            <a:ext cx="7331402" cy="33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0" y="-12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Favicon and Comments</a:t>
            </a:r>
            <a:endParaRPr sz="3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40"/>
          </a:p>
        </p:txBody>
      </p:sp>
      <p:sp>
        <p:nvSpPr>
          <p:cNvPr id="210" name="Google Shape;210;p37"/>
          <p:cNvSpPr txBox="1"/>
          <p:nvPr/>
        </p:nvSpPr>
        <p:spPr>
          <a:xfrm>
            <a:off x="28513" y="4057975"/>
            <a:ext cx="908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solidFill>
                  <a:srgbClr val="242424"/>
                </a:solidFill>
                <a:latin typeface="Lato"/>
                <a:ea typeface="Lato"/>
                <a:cs typeface="Lato"/>
                <a:sym typeface="Lato"/>
              </a:rPr>
              <a:t>Everything between</a:t>
            </a:r>
            <a:r>
              <a:rPr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 &lt;!--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and the </a:t>
            </a:r>
            <a:r>
              <a:rPr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--&gt;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will be hidden from the display on the web page.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To setup a favicon, we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&lt;link&gt;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our current document to the icon in the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href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attribute, we also specify the type of linked resource to be an icon by setting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rel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type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attributes as shown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75" y="737800"/>
            <a:ext cx="8839199" cy="3214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338" y="486713"/>
            <a:ext cx="5991225" cy="14001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0" y="-12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Forms</a:t>
            </a:r>
            <a:endParaRPr sz="3740"/>
          </a:p>
        </p:txBody>
      </p:sp>
      <p:sp>
        <p:nvSpPr>
          <p:cNvPr id="218" name="Google Shape;218;p38"/>
          <p:cNvSpPr txBox="1"/>
          <p:nvPr/>
        </p:nvSpPr>
        <p:spPr>
          <a:xfrm>
            <a:off x="6056251" y="579725"/>
            <a:ext cx="2960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❖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We use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&lt;form&gt;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to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create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form,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action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attribute specified the target URL where the data will be sent,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attribute defines the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HTTP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method to be used.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➢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 case of get, the data is displayed in the URL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❖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&lt;input&gt;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tags are used to take any input from user side. The attribute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type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specifies what kind of input. By default it is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“text”</a:t>
            </a:r>
            <a:endParaRPr sz="12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➢"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ype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“radio”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: Single Choice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➢"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ype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=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“checkbox”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: Multi Choice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➢"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ype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“button”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: Clickable button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➢"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ype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=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“submit”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: Submitting form data to a handler that is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specified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in the action attribute of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&lt;form&gt;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75" y="579725"/>
            <a:ext cx="5827701" cy="4476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8"/>
          <p:cNvSpPr txBox="1"/>
          <p:nvPr/>
        </p:nvSpPr>
        <p:spPr>
          <a:xfrm>
            <a:off x="3575250" y="2292950"/>
            <a:ext cx="2481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❖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for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attribute in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&lt;label&gt;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corresponds to the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attribute of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&lt;input&gt;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. </a:t>
            </a:r>
            <a:endParaRPr sz="12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❖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attribute is used for server side script.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❖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 case of buttons and submit input, the </a:t>
            </a: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value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attribute determines the text on the button.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❖"/>
            </a:pPr>
            <a:r>
              <a:rPr lang="en" sz="12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&lt;select&gt;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tag lists a dropdown. More on this in Exercise!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ctrTitle"/>
          </p:nvPr>
        </p:nvSpPr>
        <p:spPr>
          <a:xfrm>
            <a:off x="727950" y="1711625"/>
            <a:ext cx="76881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CSS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6576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Class and ID</a:t>
            </a:r>
            <a:endParaRPr sz="2400">
              <a:solidFill>
                <a:schemeClr val="dk1"/>
              </a:solidFill>
            </a:endParaRPr>
          </a:p>
          <a:p>
            <a:pPr indent="-36576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Inline Styling</a:t>
            </a:r>
            <a:endParaRPr sz="2400">
              <a:solidFill>
                <a:schemeClr val="dk1"/>
              </a:solidFill>
            </a:endParaRPr>
          </a:p>
          <a:p>
            <a:pPr indent="-36576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Internal Styling</a:t>
            </a:r>
            <a:endParaRPr sz="2400">
              <a:solidFill>
                <a:schemeClr val="dk1"/>
              </a:solidFill>
            </a:endParaRPr>
          </a:p>
          <a:p>
            <a:pPr indent="-36576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External Styling</a:t>
            </a:r>
            <a:endParaRPr sz="2400">
              <a:solidFill>
                <a:schemeClr val="dk1"/>
              </a:solidFill>
            </a:endParaRPr>
          </a:p>
          <a:p>
            <a:pPr indent="-36576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Div element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0" y="-12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Class and ID</a:t>
            </a:r>
            <a:endParaRPr sz="3740"/>
          </a:p>
        </p:txBody>
      </p:sp>
      <p:sp>
        <p:nvSpPr>
          <p:cNvPr id="231" name="Google Shape;231;p40"/>
          <p:cNvSpPr txBox="1"/>
          <p:nvPr/>
        </p:nvSpPr>
        <p:spPr>
          <a:xfrm>
            <a:off x="28525" y="1381475"/>
            <a:ext cx="9087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Classes are used to group HTML elements together and apply styles or behavior to multiple elements simultaneously.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Lato"/>
              <a:buChar char="➢"/>
            </a:pP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&lt;tag</a:t>
            </a:r>
            <a:r>
              <a:rPr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class</a:t>
            </a:r>
            <a:r>
              <a:rPr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en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"classname"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n" sz="1600">
                <a:solidFill>
                  <a:srgbClr val="242424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&lt;/tag&gt;</a:t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600"/>
              <a:buFont typeface="Roboto Mon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Elements can have multiple classes separated by spaces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Roboto Mono"/>
              <a:buChar char="➢"/>
            </a:pP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&lt;tag</a:t>
            </a:r>
            <a:r>
              <a:rPr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class</a:t>
            </a:r>
            <a:r>
              <a:rPr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="</a:t>
            </a:r>
            <a:r>
              <a:rPr lang="en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class1 class2"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n" sz="1600">
                <a:solidFill>
                  <a:srgbClr val="242424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&lt;/tag&gt;</a:t>
            </a:r>
            <a:endParaRPr sz="16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242424"/>
                </a:solidFill>
                <a:latin typeface="Lato"/>
                <a:ea typeface="Lato"/>
                <a:cs typeface="Lato"/>
                <a:sym typeface="Lato"/>
              </a:rPr>
              <a:t>IDs are used to uniquely identify a single HTML element on a page. </a:t>
            </a:r>
            <a:r>
              <a:rPr lang="en" sz="1600">
                <a:solidFill>
                  <a:srgbClr val="242424"/>
                </a:solidFill>
                <a:latin typeface="Lato"/>
                <a:ea typeface="Lato"/>
                <a:cs typeface="Lato"/>
                <a:sym typeface="Lato"/>
              </a:rPr>
              <a:t>IDs must be unique within a document. No two elements should share the same ID.</a:t>
            </a:r>
            <a:endParaRPr sz="1600">
              <a:solidFill>
                <a:srgbClr val="24242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Lato"/>
              <a:buChar char="➢"/>
            </a:pP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&lt;tag id</a:t>
            </a:r>
            <a:r>
              <a:rPr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r>
              <a:rPr lang="en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"elementID"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&gt;</a:t>
            </a:r>
            <a:r>
              <a:rPr lang="en" sz="1600">
                <a:solidFill>
                  <a:srgbClr val="242424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&lt;/tag&gt;</a:t>
            </a:r>
            <a:endParaRPr sz="1600">
              <a:solidFill>
                <a:srgbClr val="24242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600"/>
              <a:buFont typeface="Roboto Mon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Classes and IDs are commonly used in CSS to apply styles to specific groups of elements: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Roboto Mono"/>
              <a:buChar char="➢"/>
            </a:pPr>
            <a:r>
              <a:rPr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.classname { /* styles */ }</a:t>
            </a:r>
            <a:endParaRPr sz="1600">
              <a:solidFill>
                <a:srgbClr val="24242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Roboto Mono"/>
              <a:buChar char="➢"/>
            </a:pPr>
            <a:r>
              <a:rPr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#elementID { /* styles */ }</a:t>
            </a:r>
            <a:endParaRPr sz="16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Lato"/>
              <a:buChar char="➢"/>
            </a:pPr>
            <a:r>
              <a:rPr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tagname {/* styles */ }</a:t>
            </a:r>
            <a:endParaRPr sz="16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600"/>
              <a:buFont typeface="Lato"/>
              <a:buChar char="❖"/>
            </a:pPr>
            <a:r>
              <a:rPr lang="en" sz="1600">
                <a:solidFill>
                  <a:srgbClr val="242424"/>
                </a:solidFill>
                <a:latin typeface="Lato"/>
                <a:ea typeface="Lato"/>
                <a:cs typeface="Lato"/>
                <a:sym typeface="Lato"/>
              </a:rPr>
              <a:t>Classes are often used in JavaScript for selecting and manipulating groups of elements, whereas IDs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are to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target and manipulate specific elements.</a:t>
            </a:r>
            <a:endParaRPr sz="16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0" y="-12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Inline Styling</a:t>
            </a:r>
            <a:endParaRPr sz="3740"/>
          </a:p>
        </p:txBody>
      </p:sp>
      <p:sp>
        <p:nvSpPr>
          <p:cNvPr id="237" name="Google Shape;237;p41"/>
          <p:cNvSpPr txBox="1"/>
          <p:nvPr/>
        </p:nvSpPr>
        <p:spPr>
          <a:xfrm>
            <a:off x="28488" y="3811275"/>
            <a:ext cx="9087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Inline styling involves applying styles directly to individual HTML elements using the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style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attribute.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In this example, the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style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attribute is used to set the color to </a:t>
            </a:r>
            <a:r>
              <a:rPr lang="en" sz="16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red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for the Question and </a:t>
            </a:r>
            <a:r>
              <a:rPr lang="en" sz="1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blue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for the Answer and the font size is 20px for both the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&lt;p&gt;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tags.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587946"/>
            <a:ext cx="9144001" cy="3015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0" y="-12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Internal Styling</a:t>
            </a:r>
            <a:endParaRPr sz="3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40"/>
          </a:p>
        </p:txBody>
      </p:sp>
      <p:sp>
        <p:nvSpPr>
          <p:cNvPr id="244" name="Google Shape;244;p42"/>
          <p:cNvSpPr txBox="1"/>
          <p:nvPr/>
        </p:nvSpPr>
        <p:spPr>
          <a:xfrm>
            <a:off x="28513" y="4057975"/>
            <a:ext cx="9087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Internal styling is achieved by placing CSS rules within a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&lt;style&gt;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tag in the HTML document, typically within the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&lt;head&gt;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section.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Follow the CSS syntax to add styles to different elemen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ts, classes, ids. Selector </a:t>
            </a:r>
            <a:r>
              <a:rPr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describes styling for all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&lt;p&gt;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tags, Selector </a:t>
            </a:r>
            <a:r>
              <a:rPr lang="en" sz="16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p.que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describes styling for all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&lt;p&gt;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tags with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class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= </a:t>
            </a:r>
            <a:r>
              <a:rPr lang="en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“que”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75" y="565125"/>
            <a:ext cx="6787937" cy="33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1620" y="2670395"/>
            <a:ext cx="3754250" cy="14240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0" y="-12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External Styling</a:t>
            </a:r>
            <a:endParaRPr sz="3740"/>
          </a:p>
        </p:txBody>
      </p:sp>
      <p:sp>
        <p:nvSpPr>
          <p:cNvPr id="252" name="Google Shape;252;p43"/>
          <p:cNvSpPr txBox="1"/>
          <p:nvPr/>
        </p:nvSpPr>
        <p:spPr>
          <a:xfrm>
            <a:off x="4027219" y="3361075"/>
            <a:ext cx="4847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External styling involves linking an external CSS file to the HTML document using the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&lt;link&gt;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element within the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&lt;head&gt;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section.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To read more about CSS selectors: </a:t>
            </a:r>
            <a:r>
              <a:rPr lang="en" sz="16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https://www.w3schools.com/css/css_selectors.asp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50" y="643000"/>
            <a:ext cx="3745300" cy="4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7224" y="618325"/>
            <a:ext cx="3418725" cy="26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Topics </a:t>
            </a:r>
            <a:endParaRPr sz="4800"/>
          </a:p>
        </p:txBody>
      </p:sp>
      <p:sp>
        <p:nvSpPr>
          <p:cNvPr id="139" name="Google Shape;139;p26"/>
          <p:cNvSpPr txBox="1"/>
          <p:nvPr>
            <p:ph idx="2" type="body"/>
          </p:nvPr>
        </p:nvSpPr>
        <p:spPr>
          <a:xfrm>
            <a:off x="5070950" y="1718250"/>
            <a:ext cx="3949500" cy="18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Studio Code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HTML tags (review)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Exercises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0" y="-12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&lt;div&gt; element</a:t>
            </a:r>
            <a:endParaRPr sz="3740"/>
          </a:p>
        </p:txBody>
      </p:sp>
      <p:pic>
        <p:nvPicPr>
          <p:cNvPr id="260" name="Google Shape;2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25" y="552775"/>
            <a:ext cx="7380199" cy="44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4"/>
          <p:cNvSpPr txBox="1"/>
          <p:nvPr/>
        </p:nvSpPr>
        <p:spPr>
          <a:xfrm>
            <a:off x="5704775" y="2628075"/>
            <a:ext cx="33303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❖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&lt;div&gt;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element is a container used to group and structure content on a web page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Common attributes include </a:t>
            </a:r>
            <a:r>
              <a:rPr lang="en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class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to uniquely identify or style the </a:t>
            </a:r>
            <a:r>
              <a:rPr lang="en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&lt;div&gt;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&lt;div&gt;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elements can be nested to create hierarchies and organize content in a structured manner.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❖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Notice how styling is applied to div classes separately.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ctrTitle"/>
          </p:nvPr>
        </p:nvSpPr>
        <p:spPr>
          <a:xfrm>
            <a:off x="727950" y="1711625"/>
            <a:ext cx="76881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Exercises</a:t>
            </a:r>
            <a:endParaRPr sz="5300"/>
          </a:p>
          <a:p>
            <a:pPr indent="-42545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" sz="3100">
                <a:solidFill>
                  <a:schemeClr val="dk1"/>
                </a:solidFill>
              </a:rPr>
              <a:t>HTML</a:t>
            </a:r>
            <a:endParaRPr sz="3100">
              <a:solidFill>
                <a:schemeClr val="dk1"/>
              </a:solidFill>
            </a:endParaRPr>
          </a:p>
          <a:p>
            <a:pPr indent="-42545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" sz="3100">
                <a:solidFill>
                  <a:schemeClr val="dk1"/>
                </a:solidFill>
              </a:rPr>
              <a:t>CSS</a:t>
            </a:r>
            <a:endParaRPr sz="3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0" y="-12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Exercise 1 (Template with HTML)</a:t>
            </a:r>
            <a:endParaRPr sz="3740"/>
          </a:p>
        </p:txBody>
      </p:sp>
      <p:sp>
        <p:nvSpPr>
          <p:cNvPr id="272" name="Google Shape;272;p46"/>
          <p:cNvSpPr txBox="1"/>
          <p:nvPr/>
        </p:nvSpPr>
        <p:spPr>
          <a:xfrm>
            <a:off x="164193" y="1402050"/>
            <a:ext cx="41097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 simple template of a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IITB CSE student information page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Deliverables: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➢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Favicon and Title of the web page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➢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Table of students with their information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➢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Hyperlinked names with their webpages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➢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 form to collect information of a new student to be added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➢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All input sections except Website is mandatory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➢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Dropdown for Graduation Year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➢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Placeholder Text as shown in Figure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➢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Submit Button(Non Functional as of Now)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❖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Solution: </a:t>
            </a:r>
            <a:r>
              <a:rPr lang="en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index.html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(provided)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650" y="1151000"/>
            <a:ext cx="4326313" cy="33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type="title"/>
          </p:nvPr>
        </p:nvSpPr>
        <p:spPr>
          <a:xfrm>
            <a:off x="0" y="-12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Exercise 2 (Styling with CSS)</a:t>
            </a:r>
            <a:endParaRPr sz="3740"/>
          </a:p>
        </p:txBody>
      </p:sp>
      <p:sp>
        <p:nvSpPr>
          <p:cNvPr id="279" name="Google Shape;279;p47"/>
          <p:cNvSpPr txBox="1"/>
          <p:nvPr/>
        </p:nvSpPr>
        <p:spPr>
          <a:xfrm>
            <a:off x="250550" y="1264500"/>
            <a:ext cx="4140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In extension to the previous exercise, now add styling to enhance the visual appeal of the HTML template.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Additionally, remove the default features of the </a:t>
            </a:r>
            <a:r>
              <a:rPr lang="en" sz="16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&lt;a&gt;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tag, where in the links are blue and underlined. Instead now, it shows underline only when hovered.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Do all the styling in file </a:t>
            </a:r>
            <a:r>
              <a:rPr lang="en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styles.css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and link it with the html file.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Solution: </a:t>
            </a:r>
            <a:r>
              <a:rPr lang="en" sz="16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styles.css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(provided)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❖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Coming Up (Next Week):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➢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On submitting details of a new student, it updates the table above.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375" y="565125"/>
            <a:ext cx="4176519" cy="442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ctrTitle"/>
          </p:nvPr>
        </p:nvSpPr>
        <p:spPr>
          <a:xfrm>
            <a:off x="727950" y="23701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ctrTitle"/>
          </p:nvPr>
        </p:nvSpPr>
        <p:spPr>
          <a:xfrm>
            <a:off x="727950" y="1711625"/>
            <a:ext cx="7688100" cy="26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Visual Studio Code</a:t>
            </a:r>
            <a:endParaRPr sz="5300"/>
          </a:p>
          <a:p>
            <a:pPr indent="-428978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6"/>
              <a:buChar char="●"/>
            </a:pPr>
            <a:r>
              <a:rPr lang="en" sz="3155">
                <a:solidFill>
                  <a:schemeClr val="dk1"/>
                </a:solidFill>
              </a:rPr>
              <a:t>Introduction</a:t>
            </a:r>
            <a:endParaRPr sz="3155">
              <a:solidFill>
                <a:schemeClr val="dk1"/>
              </a:solidFill>
            </a:endParaRPr>
          </a:p>
          <a:p>
            <a:pPr indent="-428978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6"/>
              <a:buChar char="●"/>
            </a:pPr>
            <a:r>
              <a:rPr lang="en" sz="3155">
                <a:solidFill>
                  <a:schemeClr val="dk1"/>
                </a:solidFill>
              </a:rPr>
              <a:t>Demo</a:t>
            </a:r>
            <a:endParaRPr sz="315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0" y="-12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VS Code</a:t>
            </a:r>
            <a:endParaRPr sz="3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40"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75750" y="1265400"/>
            <a:ext cx="8992500" cy="3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279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82829"/>
                </a:solidFill>
              </a:rPr>
              <a:t>Some pros of </a:t>
            </a:r>
            <a:r>
              <a:rPr lang="en" sz="2000">
                <a:solidFill>
                  <a:srgbClr val="9900FF"/>
                </a:solidFill>
              </a:rPr>
              <a:t>VSCode</a:t>
            </a:r>
            <a:r>
              <a:rPr lang="en" sz="1900">
                <a:solidFill>
                  <a:srgbClr val="9900FF"/>
                </a:solidFill>
              </a:rPr>
              <a:t> </a:t>
            </a:r>
            <a:r>
              <a:rPr lang="en" sz="1900">
                <a:solidFill>
                  <a:srgbClr val="282829"/>
                </a:solidFill>
              </a:rPr>
              <a:t>:-</a:t>
            </a:r>
            <a:endParaRPr sz="1900">
              <a:solidFill>
                <a:srgbClr val="282829"/>
              </a:solidFill>
            </a:endParaRPr>
          </a:p>
          <a:p>
            <a:pPr indent="-342900" lvl="0" marL="457200" marR="279400" rtl="0" algn="l">
              <a:spcBef>
                <a:spcPts val="1100"/>
              </a:spcBef>
              <a:spcAft>
                <a:spcPts val="0"/>
              </a:spcAft>
              <a:buClr>
                <a:srgbClr val="282829"/>
              </a:buClr>
              <a:buSzPts val="1800"/>
              <a:buChar char="❖"/>
            </a:pPr>
            <a:r>
              <a:rPr lang="en" sz="1800">
                <a:solidFill>
                  <a:srgbClr val="282829"/>
                </a:solidFill>
              </a:rPr>
              <a:t>It is free and open-source.</a:t>
            </a:r>
            <a:endParaRPr sz="1800">
              <a:solidFill>
                <a:srgbClr val="282829"/>
              </a:solidFill>
            </a:endParaRPr>
          </a:p>
          <a:p>
            <a:pPr indent="-342900" lvl="0" marL="457200" marR="2794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800"/>
              <a:buChar char="❖"/>
            </a:pPr>
            <a:r>
              <a:rPr lang="en" sz="1800">
                <a:solidFill>
                  <a:srgbClr val="282829"/>
                </a:solidFill>
              </a:rPr>
              <a:t>It is cross-platform, so it can be used on Windows, macOS, and Linux.</a:t>
            </a:r>
            <a:endParaRPr sz="1800">
              <a:solidFill>
                <a:srgbClr val="282829"/>
              </a:solidFill>
            </a:endParaRPr>
          </a:p>
          <a:p>
            <a:pPr indent="-342900" lvl="0" marL="457200" marR="2794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800"/>
              <a:buChar char="❖"/>
            </a:pPr>
            <a:r>
              <a:rPr lang="en" sz="1800">
                <a:solidFill>
                  <a:srgbClr val="282829"/>
                </a:solidFill>
              </a:rPr>
              <a:t>It is extensible, with a large number of extensions available to add new features and functionality.</a:t>
            </a:r>
            <a:endParaRPr sz="1800">
              <a:solidFill>
                <a:srgbClr val="282829"/>
              </a:solidFill>
            </a:endParaRPr>
          </a:p>
          <a:p>
            <a:pPr indent="-342900" lvl="0" marL="457200" marR="2794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800"/>
              <a:buChar char="❖"/>
            </a:pPr>
            <a:r>
              <a:rPr lang="en" sz="1800">
                <a:solidFill>
                  <a:srgbClr val="282829"/>
                </a:solidFill>
              </a:rPr>
              <a:t>It is customizable, so you can change the look and feel to suit your preferences.</a:t>
            </a:r>
            <a:endParaRPr sz="1800">
              <a:solidFill>
                <a:srgbClr val="282829"/>
              </a:solidFill>
            </a:endParaRPr>
          </a:p>
          <a:p>
            <a:pPr indent="-342900" lvl="0" marL="457200" marR="2794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800"/>
              <a:buChar char="❖"/>
            </a:pPr>
            <a:r>
              <a:rPr lang="en" sz="1800">
                <a:solidFill>
                  <a:srgbClr val="282829"/>
                </a:solidFill>
              </a:rPr>
              <a:t>It is lightweight and fast, so it can be used on even older computers.</a:t>
            </a:r>
            <a:endParaRPr sz="1800">
              <a:solidFill>
                <a:srgbClr val="282829"/>
              </a:solidFill>
            </a:endParaRPr>
          </a:p>
          <a:p>
            <a:pPr indent="-342900" lvl="0" marL="457200" marR="2794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800"/>
              <a:buChar char="❖"/>
            </a:pPr>
            <a:r>
              <a:rPr lang="en" sz="1800">
                <a:solidFill>
                  <a:srgbClr val="282829"/>
                </a:solidFill>
              </a:rPr>
              <a:t>It has a large and active community, with a lot of resources available online.</a:t>
            </a:r>
            <a:endParaRPr sz="1800">
              <a:solidFill>
                <a:srgbClr val="282829"/>
              </a:solidFill>
            </a:endParaRPr>
          </a:p>
          <a:p>
            <a:pPr indent="-342900" lvl="0" marL="457200" marR="2794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800"/>
              <a:buChar char="❖"/>
            </a:pPr>
            <a:r>
              <a:rPr lang="en" sz="1800">
                <a:solidFill>
                  <a:srgbClr val="282829"/>
                </a:solidFill>
              </a:rPr>
              <a:t>It is a popular choice for web development, data science etc</a:t>
            </a:r>
            <a:endParaRPr sz="1800">
              <a:solidFill>
                <a:srgbClr val="282829"/>
              </a:solidFill>
            </a:endParaRPr>
          </a:p>
          <a:p>
            <a:pPr indent="-342900" lvl="0" marL="457200" marR="2794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800"/>
              <a:buChar char="❖"/>
            </a:pPr>
            <a:r>
              <a:rPr lang="en" sz="1800">
                <a:solidFill>
                  <a:srgbClr val="282829"/>
                </a:solidFill>
              </a:rPr>
              <a:t>It has built-in git support</a:t>
            </a:r>
            <a:endParaRPr sz="1800">
              <a:solidFill>
                <a:srgbClr val="282829"/>
              </a:solidFill>
            </a:endParaRPr>
          </a:p>
          <a:p>
            <a:pPr indent="-342900" lvl="0" marL="457200" marR="2794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800"/>
              <a:buChar char="❖"/>
            </a:pPr>
            <a:r>
              <a:rPr lang="en" sz="1800">
                <a:solidFill>
                  <a:srgbClr val="282829"/>
                </a:solidFill>
              </a:rPr>
              <a:t>It has intellisense, </a:t>
            </a:r>
            <a:r>
              <a:rPr lang="en" sz="1800">
                <a:solidFill>
                  <a:srgbClr val="282829"/>
                </a:solidFill>
                <a:highlight>
                  <a:srgbClr val="FFFFFF"/>
                </a:highlight>
              </a:rPr>
              <a:t>an intelligent code completion feature.</a:t>
            </a:r>
            <a:endParaRPr sz="1800">
              <a:solidFill>
                <a:srgbClr val="28282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0" y="-12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Installation</a:t>
            </a:r>
            <a:endParaRPr sz="3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40"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75750" y="1265400"/>
            <a:ext cx="8992500" cy="3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279400" rtl="0" algn="l">
              <a:spcBef>
                <a:spcPts val="0"/>
              </a:spcBef>
              <a:spcAft>
                <a:spcPts val="0"/>
              </a:spcAft>
              <a:buClr>
                <a:srgbClr val="282829"/>
              </a:buClr>
              <a:buSzPts val="1800"/>
              <a:buChar char="❖"/>
            </a:pPr>
            <a:r>
              <a:rPr lang="en" sz="1900">
                <a:solidFill>
                  <a:srgbClr val="282829"/>
                </a:solidFill>
              </a:rPr>
              <a:t>For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Ubuntu</a:t>
            </a:r>
            <a:r>
              <a:rPr lang="en" sz="1900">
                <a:solidFill>
                  <a:srgbClr val="282829"/>
                </a:solidFill>
              </a:rPr>
              <a:t>, </a:t>
            </a:r>
            <a:r>
              <a:rPr lang="en" sz="1900" u="sng">
                <a:solidFill>
                  <a:schemeClr val="hlink"/>
                </a:solidFill>
                <a:hlinkClick r:id="rId4"/>
              </a:rPr>
              <a:t>Windows</a:t>
            </a:r>
            <a:r>
              <a:rPr lang="en" sz="1900">
                <a:solidFill>
                  <a:srgbClr val="282829"/>
                </a:solidFill>
              </a:rPr>
              <a:t>, </a:t>
            </a:r>
            <a:r>
              <a:rPr lang="en" sz="1900" u="sng">
                <a:solidFill>
                  <a:schemeClr val="hlink"/>
                </a:solidFill>
                <a:hlinkClick r:id="rId5"/>
              </a:rPr>
              <a:t>MacOS</a:t>
            </a:r>
            <a:endParaRPr sz="1900">
              <a:solidFill>
                <a:srgbClr val="282829"/>
              </a:solidFill>
            </a:endParaRPr>
          </a:p>
          <a:p>
            <a:pPr indent="0" lvl="0" marL="457200" marR="2794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900">
              <a:solidFill>
                <a:srgbClr val="282829"/>
              </a:solidFill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550" y="2049413"/>
            <a:ext cx="7238901" cy="23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0" y="-82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Useful Features</a:t>
            </a:r>
            <a:endParaRPr sz="3740"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175" y="1557200"/>
            <a:ext cx="4631900" cy="270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/>
          <p:nvPr/>
        </p:nvSpPr>
        <p:spPr>
          <a:xfrm>
            <a:off x="439700" y="1308025"/>
            <a:ext cx="38577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 integrated terminal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Auto-save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Syntax highlighting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Many, many extensions like IntelliSense, Live Preview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VS Code IntelliSense is </a:t>
            </a:r>
            <a:r>
              <a:rPr lang="en" sz="1600">
                <a:solidFill>
                  <a:schemeClr val="accent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provided for JavaScript, TypeScript, JSON, HTML, CSS, SCSS, and Less out of the box.</a:t>
            </a:r>
            <a:endParaRPr sz="1600">
              <a:solidFill>
                <a:schemeClr val="accent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accent1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Can have a richer IntelliSense by installing language extensions</a:t>
            </a:r>
            <a:endParaRPr sz="1600">
              <a:solidFill>
                <a:schemeClr val="accent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ctrTitle"/>
          </p:nvPr>
        </p:nvSpPr>
        <p:spPr>
          <a:xfrm>
            <a:off x="727950" y="1711625"/>
            <a:ext cx="76881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HTML tags (review)</a:t>
            </a:r>
            <a:endParaRPr sz="53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VSCode preview extension</a:t>
            </a:r>
            <a:endParaRPr sz="2400">
              <a:solidFill>
                <a:schemeClr val="dk1"/>
              </a:solidFill>
            </a:endParaRPr>
          </a:p>
          <a:p>
            <a:pPr indent="-3810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Tags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0" y="-12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HTML Document</a:t>
            </a:r>
            <a:endParaRPr sz="3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40"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5" y="586363"/>
            <a:ext cx="4412603" cy="44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/>
        </p:nvSpPr>
        <p:spPr>
          <a:xfrm>
            <a:off x="4676925" y="762425"/>
            <a:ext cx="44127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❖"/>
            </a:pPr>
            <a:r>
              <a:rPr lang="en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declares the document type to be </a:t>
            </a:r>
            <a:r>
              <a:rPr lang="en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r>
              <a:rPr lang="en" sz="20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0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❖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HTML document is enclosed between </a:t>
            </a:r>
            <a:r>
              <a:rPr lang="en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tags.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❖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HTML document is divided in two parts, head and body.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❖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head element enclosed within </a:t>
            </a:r>
            <a:r>
              <a:rPr lang="en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&lt;head&gt;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&lt;/head&gt;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represents a collection of metadata for the Document.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❖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body element present in  </a:t>
            </a:r>
            <a:r>
              <a:rPr lang="en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&lt;body&gt;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&lt;/body&gt;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represents the content of the document.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0" y="-12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40"/>
              <a:t>Title, headings and paragraphs.</a:t>
            </a:r>
            <a:endParaRPr sz="3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40"/>
          </a:p>
        </p:txBody>
      </p:sp>
      <p:sp>
        <p:nvSpPr>
          <p:cNvPr id="182" name="Google Shape;182;p33"/>
          <p:cNvSpPr txBox="1"/>
          <p:nvPr/>
        </p:nvSpPr>
        <p:spPr>
          <a:xfrm>
            <a:off x="188388" y="4210375"/>
            <a:ext cx="895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❖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title of the webpage is written within </a:t>
            </a:r>
            <a:r>
              <a:rPr lang="en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&lt;title&gt;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&lt;/title&gt;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in the head element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❖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There are 6 heading levels, from </a:t>
            </a:r>
            <a:r>
              <a:rPr lang="en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&lt;h1&gt;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to </a:t>
            </a:r>
            <a:r>
              <a:rPr lang="en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&lt;h6&gt;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 largest to smallest.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❖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paragraph is written inside </a:t>
            </a:r>
            <a:r>
              <a:rPr lang="en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&lt;p&gt;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&lt;/p&gt;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, whereas </a:t>
            </a:r>
            <a:r>
              <a:rPr lang="en" sz="1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&lt;br&gt;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is used to break line.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75" y="565125"/>
            <a:ext cx="8102426" cy="367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