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1" d="100"/>
          <a:sy n="71" d="100"/>
        </p:scale>
        <p:origin x="6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0CAB94-B254-423F-9C72-E9505288157E}"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A7D80-870F-44CF-AB37-7682E6353276}" type="slidenum">
              <a:rPr lang="en-US" smtClean="0"/>
              <a:t>‹#›</a:t>
            </a:fld>
            <a:endParaRPr lang="en-US"/>
          </a:p>
        </p:txBody>
      </p:sp>
    </p:spTree>
    <p:extLst>
      <p:ext uri="{BB962C8B-B14F-4D97-AF65-F5344CB8AC3E}">
        <p14:creationId xmlns:p14="http://schemas.microsoft.com/office/powerpoint/2010/main" val="1901089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0CAB94-B254-423F-9C72-E9505288157E}"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A7D80-870F-44CF-AB37-7682E6353276}" type="slidenum">
              <a:rPr lang="en-US" smtClean="0"/>
              <a:t>‹#›</a:t>
            </a:fld>
            <a:endParaRPr lang="en-US"/>
          </a:p>
        </p:txBody>
      </p:sp>
    </p:spTree>
    <p:extLst>
      <p:ext uri="{BB962C8B-B14F-4D97-AF65-F5344CB8AC3E}">
        <p14:creationId xmlns:p14="http://schemas.microsoft.com/office/powerpoint/2010/main" val="236632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0CAB94-B254-423F-9C72-E9505288157E}"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A7D80-870F-44CF-AB37-7682E6353276}" type="slidenum">
              <a:rPr lang="en-US" smtClean="0"/>
              <a:t>‹#›</a:t>
            </a:fld>
            <a:endParaRPr lang="en-US"/>
          </a:p>
        </p:txBody>
      </p:sp>
    </p:spTree>
    <p:extLst>
      <p:ext uri="{BB962C8B-B14F-4D97-AF65-F5344CB8AC3E}">
        <p14:creationId xmlns:p14="http://schemas.microsoft.com/office/powerpoint/2010/main" val="150832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0CAB94-B254-423F-9C72-E9505288157E}"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A7D80-870F-44CF-AB37-7682E6353276}" type="slidenum">
              <a:rPr lang="en-US" smtClean="0"/>
              <a:t>‹#›</a:t>
            </a:fld>
            <a:endParaRPr lang="en-US"/>
          </a:p>
        </p:txBody>
      </p:sp>
    </p:spTree>
    <p:extLst>
      <p:ext uri="{BB962C8B-B14F-4D97-AF65-F5344CB8AC3E}">
        <p14:creationId xmlns:p14="http://schemas.microsoft.com/office/powerpoint/2010/main" val="173880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0CAB94-B254-423F-9C72-E9505288157E}"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A7D80-870F-44CF-AB37-7682E6353276}" type="slidenum">
              <a:rPr lang="en-US" smtClean="0"/>
              <a:t>‹#›</a:t>
            </a:fld>
            <a:endParaRPr lang="en-US"/>
          </a:p>
        </p:txBody>
      </p:sp>
    </p:spTree>
    <p:extLst>
      <p:ext uri="{BB962C8B-B14F-4D97-AF65-F5344CB8AC3E}">
        <p14:creationId xmlns:p14="http://schemas.microsoft.com/office/powerpoint/2010/main" val="417495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0CAB94-B254-423F-9C72-E9505288157E}"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A7D80-870F-44CF-AB37-7682E6353276}" type="slidenum">
              <a:rPr lang="en-US" smtClean="0"/>
              <a:t>‹#›</a:t>
            </a:fld>
            <a:endParaRPr lang="en-US"/>
          </a:p>
        </p:txBody>
      </p:sp>
    </p:spTree>
    <p:extLst>
      <p:ext uri="{BB962C8B-B14F-4D97-AF65-F5344CB8AC3E}">
        <p14:creationId xmlns:p14="http://schemas.microsoft.com/office/powerpoint/2010/main" val="67170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0CAB94-B254-423F-9C72-E9505288157E}" type="datetimeFigureOut">
              <a:rPr lang="en-US" smtClean="0"/>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A7D80-870F-44CF-AB37-7682E6353276}" type="slidenum">
              <a:rPr lang="en-US" smtClean="0"/>
              <a:t>‹#›</a:t>
            </a:fld>
            <a:endParaRPr lang="en-US"/>
          </a:p>
        </p:txBody>
      </p:sp>
    </p:spTree>
    <p:extLst>
      <p:ext uri="{BB962C8B-B14F-4D97-AF65-F5344CB8AC3E}">
        <p14:creationId xmlns:p14="http://schemas.microsoft.com/office/powerpoint/2010/main" val="396332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0CAB94-B254-423F-9C72-E9505288157E}" type="datetimeFigureOut">
              <a:rPr lang="en-US" smtClean="0"/>
              <a:t>11/23/2022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A7D80-870F-44CF-AB37-7682E6353276}" type="slidenum">
              <a:rPr lang="en-US" smtClean="0"/>
              <a:t>‹#›</a:t>
            </a:fld>
            <a:endParaRPr lang="en-US"/>
          </a:p>
        </p:txBody>
      </p:sp>
    </p:spTree>
    <p:extLst>
      <p:ext uri="{BB962C8B-B14F-4D97-AF65-F5344CB8AC3E}">
        <p14:creationId xmlns:p14="http://schemas.microsoft.com/office/powerpoint/2010/main" val="1766753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CAB94-B254-423F-9C72-E9505288157E}" type="datetimeFigureOut">
              <a:rPr lang="en-US" smtClean="0"/>
              <a:t>11/23/2022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A7D80-870F-44CF-AB37-7682E6353276}" type="slidenum">
              <a:rPr lang="en-US" smtClean="0"/>
              <a:t>‹#›</a:t>
            </a:fld>
            <a:endParaRPr lang="en-US"/>
          </a:p>
        </p:txBody>
      </p:sp>
    </p:spTree>
    <p:extLst>
      <p:ext uri="{BB962C8B-B14F-4D97-AF65-F5344CB8AC3E}">
        <p14:creationId xmlns:p14="http://schemas.microsoft.com/office/powerpoint/2010/main" val="243954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0CAB94-B254-423F-9C72-E9505288157E}"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A7D80-870F-44CF-AB37-7682E6353276}" type="slidenum">
              <a:rPr lang="en-US" smtClean="0"/>
              <a:t>‹#›</a:t>
            </a:fld>
            <a:endParaRPr lang="en-US"/>
          </a:p>
        </p:txBody>
      </p:sp>
    </p:spTree>
    <p:extLst>
      <p:ext uri="{BB962C8B-B14F-4D97-AF65-F5344CB8AC3E}">
        <p14:creationId xmlns:p14="http://schemas.microsoft.com/office/powerpoint/2010/main" val="72831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0CAB94-B254-423F-9C72-E9505288157E}"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A7D80-870F-44CF-AB37-7682E6353276}" type="slidenum">
              <a:rPr lang="en-US" smtClean="0"/>
              <a:t>‹#›</a:t>
            </a:fld>
            <a:endParaRPr lang="en-US"/>
          </a:p>
        </p:txBody>
      </p:sp>
    </p:spTree>
    <p:extLst>
      <p:ext uri="{BB962C8B-B14F-4D97-AF65-F5344CB8AC3E}">
        <p14:creationId xmlns:p14="http://schemas.microsoft.com/office/powerpoint/2010/main" val="189081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CAB94-B254-423F-9C72-E9505288157E}" type="datetimeFigureOut">
              <a:rPr lang="en-US" smtClean="0"/>
              <a:t>11/23/2022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A7D80-870F-44CF-AB37-7682E6353276}" type="slidenum">
              <a:rPr lang="en-US" smtClean="0"/>
              <a:t>‹#›</a:t>
            </a:fld>
            <a:endParaRPr lang="en-US"/>
          </a:p>
        </p:txBody>
      </p:sp>
    </p:spTree>
    <p:extLst>
      <p:ext uri="{BB962C8B-B14F-4D97-AF65-F5344CB8AC3E}">
        <p14:creationId xmlns:p14="http://schemas.microsoft.com/office/powerpoint/2010/main" val="686837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2.bin"/><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9624" y="174814"/>
            <a:ext cx="11577917" cy="4693022"/>
          </a:xfrm>
          <a:prstGeom prst="rect">
            <a:avLst/>
          </a:prstGeom>
        </p:spPr>
      </p:pic>
      <p:pic>
        <p:nvPicPr>
          <p:cNvPr id="7" name="Picture 6"/>
          <p:cNvPicPr>
            <a:picLocks noChangeAspect="1"/>
          </p:cNvPicPr>
          <p:nvPr/>
        </p:nvPicPr>
        <p:blipFill>
          <a:blip r:embed="rId3"/>
          <a:stretch>
            <a:fillRect/>
          </a:stretch>
        </p:blipFill>
        <p:spPr>
          <a:xfrm>
            <a:off x="495579" y="4992781"/>
            <a:ext cx="11270597" cy="1390650"/>
          </a:xfrm>
          <a:prstGeom prst="rect">
            <a:avLst/>
          </a:prstGeom>
        </p:spPr>
      </p:pic>
    </p:spTree>
    <p:extLst>
      <p:ext uri="{BB962C8B-B14F-4D97-AF65-F5344CB8AC3E}">
        <p14:creationId xmlns:p14="http://schemas.microsoft.com/office/powerpoint/2010/main" val="363481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6665" y="169208"/>
            <a:ext cx="10825723" cy="6669549"/>
          </a:xfrm>
          <a:prstGeom prst="rect">
            <a:avLst/>
          </a:prstGeom>
        </p:spPr>
      </p:pic>
    </p:spTree>
    <p:extLst>
      <p:ext uri="{BB962C8B-B14F-4D97-AF65-F5344CB8AC3E}">
        <p14:creationId xmlns:p14="http://schemas.microsoft.com/office/powerpoint/2010/main" val="3272816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759" y="335896"/>
            <a:ext cx="7986993" cy="4773621"/>
          </a:xfrm>
          <a:prstGeom prst="rect">
            <a:avLst/>
          </a:prstGeom>
        </p:spPr>
      </p:pic>
    </p:spTree>
    <p:extLst>
      <p:ext uri="{BB962C8B-B14F-4D97-AF65-F5344CB8AC3E}">
        <p14:creationId xmlns:p14="http://schemas.microsoft.com/office/powerpoint/2010/main" val="1878457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5469" y="350182"/>
            <a:ext cx="11057135" cy="5929593"/>
          </a:xfrm>
          <a:prstGeom prst="rect">
            <a:avLst/>
          </a:prstGeom>
        </p:spPr>
      </p:pic>
    </p:spTree>
    <p:extLst>
      <p:ext uri="{BB962C8B-B14F-4D97-AF65-F5344CB8AC3E}">
        <p14:creationId xmlns:p14="http://schemas.microsoft.com/office/powerpoint/2010/main" val="127911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Contact </a:t>
            </a:r>
            <a:r>
              <a:rPr lang="en-US" b="1" dirty="0" smtClean="0">
                <a:latin typeface="Times New Roman" panose="02020603050405020304" pitchFamily="18" charset="0"/>
                <a:cs typeface="Times New Roman" panose="02020603050405020304" pitchFamily="18" charset="0"/>
              </a:rPr>
              <a:t>Potential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200000"/>
              </a:lnSpc>
            </a:pP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electrostatic potential that exists between samples of two dissimilar electrically conductive materials (metals or semiconductors with different electron work functions) that have been brought into thermal equilibrium with each other, usually through a physical contact.</a:t>
            </a:r>
          </a:p>
          <a:p>
            <a:endParaRPr lang="en-US" dirty="0"/>
          </a:p>
        </p:txBody>
      </p:sp>
    </p:spTree>
    <p:extLst>
      <p:ext uri="{BB962C8B-B14F-4D97-AF65-F5344CB8AC3E}">
        <p14:creationId xmlns:p14="http://schemas.microsoft.com/office/powerpoint/2010/main" val="391875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a:latin typeface="Times New Roman" panose="02020603050405020304" pitchFamily="18" charset="0"/>
                <a:cs typeface="Times New Roman" panose="02020603050405020304" pitchFamily="18" charset="0"/>
              </a:rPr>
              <a:t>Field Emission</a:t>
            </a:r>
          </a:p>
        </p:txBody>
      </p:sp>
      <p:sp>
        <p:nvSpPr>
          <p:cNvPr id="3" name="Content Placeholder 2"/>
          <p:cNvSpPr>
            <a:spLocks noGrp="1"/>
          </p:cNvSpPr>
          <p:nvPr>
            <p:ph idx="1"/>
          </p:nvPr>
        </p:nvSpPr>
        <p:spPr>
          <a:xfrm>
            <a:off x="336176" y="1035424"/>
            <a:ext cx="11658600" cy="5472952"/>
          </a:xfrm>
        </p:spPr>
        <p:txBody>
          <a:bodyPr>
            <a:normAutofit/>
          </a:bodyPr>
          <a:lstStyle/>
          <a:p>
            <a:pPr algn="just">
              <a:lnSpc>
                <a:spcPct val="20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ejection of electron from the metal surface by applying very strong electric field at the surface of a metal is known as field emission. </a:t>
            </a:r>
            <a:endParaRPr lang="en-US" dirty="0" smtClean="0">
              <a:latin typeface="Times New Roman" panose="02020603050405020304" pitchFamily="18" charset="0"/>
              <a:cs typeface="Times New Roman" panose="02020603050405020304" pitchFamily="18" charset="0"/>
            </a:endParaRPr>
          </a:p>
          <a:p>
            <a:pPr algn="just">
              <a:lnSpc>
                <a:spcPct val="200000"/>
              </a:lnSpc>
            </a:pPr>
            <a:r>
              <a:rPr lang="en-US" dirty="0" smtClean="0">
                <a:latin typeface="Times New Roman" panose="02020603050405020304" pitchFamily="18" charset="0"/>
                <a:cs typeface="Times New Roman" panose="02020603050405020304" pitchFamily="18" charset="0"/>
              </a:rPr>
              <a:t>Even </a:t>
            </a:r>
            <a:r>
              <a:rPr lang="en-US" dirty="0">
                <a:latin typeface="Times New Roman" panose="02020603050405020304" pitchFamily="18" charset="0"/>
                <a:cs typeface="Times New Roman" panose="02020603050405020304" pitchFamily="18" charset="0"/>
              </a:rPr>
              <a:t>at room temperature the field emission starts. </a:t>
            </a:r>
            <a:endParaRPr lang="en-US" dirty="0" smtClean="0">
              <a:latin typeface="Times New Roman" panose="02020603050405020304" pitchFamily="18" charset="0"/>
              <a:cs typeface="Times New Roman" panose="02020603050405020304" pitchFamily="18" charset="0"/>
            </a:endParaRPr>
          </a:p>
          <a:p>
            <a:pPr algn="just">
              <a:lnSpc>
                <a:spcPct val="200000"/>
              </a:lnSpc>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requires millions of volts per centimeter distance between the emitting surface and the positive conductor.</a:t>
            </a:r>
          </a:p>
          <a:p>
            <a:pPr algn="just">
              <a:lnSpc>
                <a:spcPct val="2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254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99329" y="502011"/>
            <a:ext cx="3988079"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Field Emission current density</a:t>
            </a:r>
            <a:r>
              <a:rPr lang="en-US" sz="2400" b="1" dirty="0">
                <a:latin typeface="Calibri" panose="020F0502020204030204" pitchFamily="34" charset="0"/>
                <a:ea typeface="Calibri" panose="020F0502020204030204" pitchFamily="34" charset="0"/>
                <a:cs typeface="Times New Roman" panose="02020603050405020304" pitchFamily="18" charset="0"/>
              </a:rPr>
              <a:t> </a:t>
            </a:r>
            <a:endParaRPr lang="en-US" sz="2400" dirty="0"/>
          </a:p>
        </p:txBody>
      </p:sp>
      <p:sp>
        <p:nvSpPr>
          <p:cNvPr id="6" name="Rectangle 2"/>
          <p:cNvSpPr>
            <a:spLocks noChangeArrowheads="1"/>
          </p:cNvSpPr>
          <p:nvPr/>
        </p:nvSpPr>
        <p:spPr bwMode="auto">
          <a:xfrm>
            <a:off x="3160942" y="372719"/>
            <a:ext cx="38529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674993070"/>
              </p:ext>
            </p:extLst>
          </p:nvPr>
        </p:nvGraphicFramePr>
        <p:xfrm>
          <a:off x="4943345" y="219445"/>
          <a:ext cx="4442701" cy="813932"/>
        </p:xfrm>
        <a:graphic>
          <a:graphicData uri="http://schemas.openxmlformats.org/presentationml/2006/ole">
            <mc:AlternateContent xmlns:mc="http://schemas.openxmlformats.org/markup-compatibility/2006">
              <mc:Choice xmlns:v="urn:schemas-microsoft-com:vml" Requires="v">
                <p:oleObj spid="_x0000_s2077" name="Equation" r:id="rId3" imgW="964781" imgH="304668" progId="Equation.DSMT4">
                  <p:embed/>
                </p:oleObj>
              </mc:Choice>
              <mc:Fallback>
                <p:oleObj name="Equation" r:id="rId3" imgW="964781" imgH="304668"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345" y="219445"/>
                        <a:ext cx="4442701" cy="813932"/>
                      </a:xfrm>
                      <a:prstGeom prst="rect">
                        <a:avLst/>
                      </a:prstGeom>
                      <a:noFill/>
                    </p:spPr>
                  </p:pic>
                </p:oleObj>
              </mc:Fallback>
            </mc:AlternateContent>
          </a:graphicData>
        </a:graphic>
      </p:graphicFrame>
      <p:sp>
        <p:nvSpPr>
          <p:cNvPr id="8" name="Rectangle 7"/>
          <p:cNvSpPr/>
          <p:nvPr/>
        </p:nvSpPr>
        <p:spPr>
          <a:xfrm>
            <a:off x="1436905" y="1993757"/>
            <a:ext cx="1031821"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Where</a:t>
            </a:r>
            <a:endParaRPr lang="en-US" sz="2400" dirty="0"/>
          </a:p>
        </p:txBody>
      </p:sp>
      <p:sp>
        <p:nvSpPr>
          <p:cNvPr id="9" name="Rectangle 5"/>
          <p:cNvSpPr>
            <a:spLocks noChangeArrowheads="1"/>
          </p:cNvSpPr>
          <p:nvPr/>
        </p:nvSpPr>
        <p:spPr bwMode="auto">
          <a:xfrm>
            <a:off x="2675964" y="19058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858498831"/>
              </p:ext>
            </p:extLst>
          </p:nvPr>
        </p:nvGraphicFramePr>
        <p:xfrm>
          <a:off x="2675964" y="1671876"/>
          <a:ext cx="1769427" cy="1132433"/>
        </p:xfrm>
        <a:graphic>
          <a:graphicData uri="http://schemas.openxmlformats.org/presentationml/2006/ole">
            <mc:AlternateContent xmlns:mc="http://schemas.openxmlformats.org/markup-compatibility/2006">
              <mc:Choice xmlns:v="urn:schemas-microsoft-com:vml" Requires="v">
                <p:oleObj spid="_x0000_s2078" name="Equation" r:id="rId5" imgW="711200" imgH="457200" progId="Equation.DSMT4">
                  <p:embed/>
                </p:oleObj>
              </mc:Choice>
              <mc:Fallback>
                <p:oleObj name="Equation" r:id="rId5" imgW="711200" imgH="457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5964" y="1671876"/>
                        <a:ext cx="1769427" cy="1132433"/>
                      </a:xfrm>
                      <a:prstGeom prst="rect">
                        <a:avLst/>
                      </a:prstGeom>
                      <a:noFill/>
                    </p:spPr>
                  </p:pic>
                </p:oleObj>
              </mc:Fallback>
            </mc:AlternateContent>
          </a:graphicData>
        </a:graphic>
      </p:graphicFrame>
      <p:sp>
        <p:nvSpPr>
          <p:cNvPr id="11" name="Rectangle 7"/>
          <p:cNvSpPr>
            <a:spLocks noChangeArrowheads="1"/>
          </p:cNvSpPr>
          <p:nvPr/>
        </p:nvSpPr>
        <p:spPr bwMode="auto">
          <a:xfrm>
            <a:off x="5399222" y="1753802"/>
            <a:ext cx="1328957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3635093446"/>
              </p:ext>
            </p:extLst>
          </p:nvPr>
        </p:nvGraphicFramePr>
        <p:xfrm>
          <a:off x="5399222" y="1519790"/>
          <a:ext cx="6473295" cy="1406290"/>
        </p:xfrm>
        <a:graphic>
          <a:graphicData uri="http://schemas.openxmlformats.org/presentationml/2006/ole">
            <mc:AlternateContent xmlns:mc="http://schemas.openxmlformats.org/markup-compatibility/2006">
              <mc:Choice xmlns:v="urn:schemas-microsoft-com:vml" Requires="v">
                <p:oleObj spid="_x0000_s2079" name="Equation" r:id="rId7" imgW="2832100" imgH="508000" progId="Equation.DSMT4">
                  <p:embed/>
                </p:oleObj>
              </mc:Choice>
              <mc:Fallback>
                <p:oleObj name="Equation" r:id="rId7" imgW="2832100" imgH="5080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9222" y="1519790"/>
                        <a:ext cx="6473295" cy="1406290"/>
                      </a:xfrm>
                      <a:prstGeom prst="rect">
                        <a:avLst/>
                      </a:prstGeom>
                      <a:noFill/>
                    </p:spPr>
                  </p:pic>
                </p:oleObj>
              </mc:Fallback>
            </mc:AlternateContent>
          </a:graphicData>
        </a:graphic>
      </p:graphicFrame>
    </p:spTree>
    <p:extLst>
      <p:ext uri="{BB962C8B-B14F-4D97-AF65-F5344CB8AC3E}">
        <p14:creationId xmlns:p14="http://schemas.microsoft.com/office/powerpoint/2010/main" val="774709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a:latin typeface="Times New Roman" panose="02020603050405020304" pitchFamily="18" charset="0"/>
                <a:cs typeface="Times New Roman" panose="02020603050405020304" pitchFamily="18" charset="0"/>
              </a:rPr>
              <a:t>Secondary emission</a:t>
            </a:r>
          </a:p>
        </p:txBody>
      </p:sp>
      <p:sp>
        <p:nvSpPr>
          <p:cNvPr id="3" name="Content Placeholder 2"/>
          <p:cNvSpPr>
            <a:spLocks noGrp="1"/>
          </p:cNvSpPr>
          <p:nvPr>
            <p:ph idx="1"/>
          </p:nvPr>
        </p:nvSpPr>
        <p:spPr>
          <a:xfrm>
            <a:off x="282388" y="1325563"/>
            <a:ext cx="11685494" cy="5169366"/>
          </a:xfrm>
        </p:spPr>
        <p:txBody>
          <a:bodyPr>
            <a:normAutofit/>
          </a:bodyPr>
          <a:lstStyle/>
          <a:p>
            <a:pPr>
              <a:lnSpc>
                <a:spcPct val="200000"/>
              </a:lnSpc>
            </a:pPr>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a very high speed electron or other particles is bombarded on the metal surface the electron emission starts. </a:t>
            </a:r>
            <a:endParaRPr lang="en-US" dirty="0" smtClean="0">
              <a:latin typeface="Times New Roman" panose="02020603050405020304" pitchFamily="18" charset="0"/>
              <a:cs typeface="Times New Roman" panose="02020603050405020304" pitchFamily="18" charset="0"/>
            </a:endParaRPr>
          </a:p>
          <a:p>
            <a:pPr>
              <a:lnSpc>
                <a:spcPct val="200000"/>
              </a:lnSpc>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type of electron emission is called secondary emission. </a:t>
            </a:r>
            <a:endParaRPr lang="en-US" dirty="0" smtClean="0">
              <a:latin typeface="Times New Roman" panose="02020603050405020304" pitchFamily="18" charset="0"/>
              <a:cs typeface="Times New Roman" panose="02020603050405020304" pitchFamily="18" charset="0"/>
            </a:endParaRPr>
          </a:p>
          <a:p>
            <a:pPr>
              <a:lnSpc>
                <a:spcPct val="20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electron that strikes the metal surface is called primary electron and the emitted electrons are called secondary electrons.</a:t>
            </a:r>
          </a:p>
          <a:p>
            <a:endParaRPr lang="en-US" dirty="0"/>
          </a:p>
        </p:txBody>
      </p:sp>
    </p:spTree>
    <p:extLst>
      <p:ext uri="{BB962C8B-B14F-4D97-AF65-F5344CB8AC3E}">
        <p14:creationId xmlns:p14="http://schemas.microsoft.com/office/powerpoint/2010/main" val="235952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47166" y="524435"/>
            <a:ext cx="10919010" cy="6064624"/>
          </a:xfrm>
          <a:prstGeom prst="rect">
            <a:avLst/>
          </a:prstGeom>
        </p:spPr>
      </p:pic>
    </p:spTree>
    <p:extLst>
      <p:ext uri="{BB962C8B-B14F-4D97-AF65-F5344CB8AC3E}">
        <p14:creationId xmlns:p14="http://schemas.microsoft.com/office/powerpoint/2010/main" val="571275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3412" y="215153"/>
            <a:ext cx="11582879" cy="6252882"/>
          </a:xfrm>
          <a:prstGeom prst="rect">
            <a:avLst/>
          </a:prstGeom>
        </p:spPr>
      </p:pic>
    </p:spTree>
    <p:extLst>
      <p:ext uri="{BB962C8B-B14F-4D97-AF65-F5344CB8AC3E}">
        <p14:creationId xmlns:p14="http://schemas.microsoft.com/office/powerpoint/2010/main" val="2839613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5493" y="188259"/>
            <a:ext cx="11698941" cy="6400800"/>
          </a:xfrm>
          <a:prstGeom prst="rect">
            <a:avLst/>
          </a:prstGeom>
        </p:spPr>
      </p:pic>
    </p:spTree>
    <p:extLst>
      <p:ext uri="{BB962C8B-B14F-4D97-AF65-F5344CB8AC3E}">
        <p14:creationId xmlns:p14="http://schemas.microsoft.com/office/powerpoint/2010/main" val="304034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8942" y="322729"/>
            <a:ext cx="11725834" cy="5957047"/>
          </a:xfrm>
          <a:prstGeom prst="rect">
            <a:avLst/>
          </a:prstGeom>
        </p:spPr>
      </p:pic>
    </p:spTree>
    <p:extLst>
      <p:ext uri="{BB962C8B-B14F-4D97-AF65-F5344CB8AC3E}">
        <p14:creationId xmlns:p14="http://schemas.microsoft.com/office/powerpoint/2010/main" val="273318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1329" y="174812"/>
            <a:ext cx="11456895" cy="6400799"/>
          </a:xfrm>
          <a:prstGeom prst="rect">
            <a:avLst/>
          </a:prstGeom>
        </p:spPr>
      </p:pic>
    </p:spTree>
    <p:extLst>
      <p:ext uri="{BB962C8B-B14F-4D97-AF65-F5344CB8AC3E}">
        <p14:creationId xmlns:p14="http://schemas.microsoft.com/office/powerpoint/2010/main" val="2153024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770094" y="564776"/>
            <a:ext cx="6239435" cy="5661212"/>
          </a:xfrm>
          <a:prstGeom prst="rect">
            <a:avLst/>
          </a:prstGeom>
        </p:spPr>
      </p:pic>
    </p:spTree>
    <p:extLst>
      <p:ext uri="{BB962C8B-B14F-4D97-AF65-F5344CB8AC3E}">
        <p14:creationId xmlns:p14="http://schemas.microsoft.com/office/powerpoint/2010/main" val="248872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97541" y="363072"/>
            <a:ext cx="11591365" cy="1976716"/>
          </a:xfrm>
          <a:prstGeom prst="rect">
            <a:avLst/>
          </a:prstGeom>
        </p:spPr>
      </p:pic>
      <p:pic>
        <p:nvPicPr>
          <p:cNvPr id="4" name="Picture 3"/>
          <p:cNvPicPr>
            <a:picLocks noChangeAspect="1"/>
          </p:cNvPicPr>
          <p:nvPr/>
        </p:nvPicPr>
        <p:blipFill>
          <a:blip r:embed="rId3"/>
          <a:stretch>
            <a:fillRect/>
          </a:stretch>
        </p:blipFill>
        <p:spPr>
          <a:xfrm>
            <a:off x="349624" y="2339788"/>
            <a:ext cx="11645151" cy="4195482"/>
          </a:xfrm>
          <a:prstGeom prst="rect">
            <a:avLst/>
          </a:prstGeom>
        </p:spPr>
      </p:pic>
    </p:spTree>
    <p:extLst>
      <p:ext uri="{BB962C8B-B14F-4D97-AF65-F5344CB8AC3E}">
        <p14:creationId xmlns:p14="http://schemas.microsoft.com/office/powerpoint/2010/main" val="2909534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2143" y="196942"/>
            <a:ext cx="11896325" cy="6176963"/>
          </a:xfrm>
          <a:prstGeom prst="rect">
            <a:avLst/>
          </a:prstGeom>
        </p:spPr>
      </p:pic>
    </p:spTree>
    <p:extLst>
      <p:ext uri="{BB962C8B-B14F-4D97-AF65-F5344CB8AC3E}">
        <p14:creationId xmlns:p14="http://schemas.microsoft.com/office/powerpoint/2010/main" val="900365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4679" y="245687"/>
            <a:ext cx="11556576" cy="4528019"/>
          </a:xfrm>
          <a:prstGeom prst="rect">
            <a:avLst/>
          </a:prstGeom>
        </p:spPr>
      </p:pic>
      <p:pic>
        <p:nvPicPr>
          <p:cNvPr id="3" name="Picture 2"/>
          <p:cNvPicPr>
            <a:picLocks noChangeAspect="1"/>
          </p:cNvPicPr>
          <p:nvPr/>
        </p:nvPicPr>
        <p:blipFill>
          <a:blip r:embed="rId3"/>
          <a:stretch>
            <a:fillRect/>
          </a:stretch>
        </p:blipFill>
        <p:spPr>
          <a:xfrm>
            <a:off x="2816599" y="4625506"/>
            <a:ext cx="2750484" cy="961191"/>
          </a:xfrm>
          <a:prstGeom prst="rect">
            <a:avLst/>
          </a:prstGeom>
        </p:spPr>
      </p:pic>
    </p:spTree>
    <p:extLst>
      <p:ext uri="{BB962C8B-B14F-4D97-AF65-F5344CB8AC3E}">
        <p14:creationId xmlns:p14="http://schemas.microsoft.com/office/powerpoint/2010/main" val="130021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30928" y="405091"/>
            <a:ext cx="10986060" cy="6009155"/>
          </a:xfrm>
          <a:prstGeom prst="rect">
            <a:avLst/>
          </a:prstGeom>
        </p:spPr>
      </p:pic>
    </p:spTree>
    <p:extLst>
      <p:ext uri="{BB962C8B-B14F-4D97-AF65-F5344CB8AC3E}">
        <p14:creationId xmlns:p14="http://schemas.microsoft.com/office/powerpoint/2010/main" val="1082075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153</Words>
  <Application>Microsoft Office PowerPoint</Application>
  <PresentationFormat>Widescreen</PresentationFormat>
  <Paragraphs>12</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Office Theme</vt:lpstr>
      <vt:lpstr>MathType 6.0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Contact Potential</vt:lpstr>
      <vt:lpstr>Field Emission</vt:lpstr>
      <vt:lpstr>PowerPoint Presentation</vt:lpstr>
      <vt:lpstr>Secondary emission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dc:creator>
  <cp:lastModifiedBy>use</cp:lastModifiedBy>
  <cp:revision>24</cp:revision>
  <dcterms:created xsi:type="dcterms:W3CDTF">2022-11-15T12:44:32Z</dcterms:created>
  <dcterms:modified xsi:type="dcterms:W3CDTF">2022-11-23T13:58:07Z</dcterms:modified>
</cp:coreProperties>
</file>