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9" r:id="rId4"/>
    <p:sldId id="258" r:id="rId5"/>
    <p:sldId id="270" r:id="rId6"/>
    <p:sldId id="271" r:id="rId7"/>
    <p:sldId id="265" r:id="rId8"/>
    <p:sldId id="262" r:id="rId9"/>
    <p:sldId id="263" r:id="rId10"/>
    <p:sldId id="264" r:id="rId11"/>
    <p:sldId id="267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862-7D26-456F-BAB0-A7F2036A278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FED-CC5F-4DFE-B933-D987FFDBD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8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862-7D26-456F-BAB0-A7F2036A278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FED-CC5F-4DFE-B933-D987FFDBD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862-7D26-456F-BAB0-A7F2036A278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FED-CC5F-4DFE-B933-D987FFDBD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94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862-7D26-456F-BAB0-A7F2036A278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FED-CC5F-4DFE-B933-D987FFDBD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851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862-7D26-456F-BAB0-A7F2036A278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FED-CC5F-4DFE-B933-D987FFDBD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2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862-7D26-456F-BAB0-A7F2036A278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FED-CC5F-4DFE-B933-D987FFDBD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97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862-7D26-456F-BAB0-A7F2036A278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FED-CC5F-4DFE-B933-D987FFDBD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2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862-7D26-456F-BAB0-A7F2036A278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FED-CC5F-4DFE-B933-D987FFDBD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75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862-7D26-456F-BAB0-A7F2036A278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FED-CC5F-4DFE-B933-D987FFDBD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8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862-7D26-456F-BAB0-A7F2036A278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FED-CC5F-4DFE-B933-D987FFDBD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3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862-7D26-456F-BAB0-A7F2036A278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FED-CC5F-4DFE-B933-D987FFDBD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4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862-7D26-456F-BAB0-A7F2036A278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FED-CC5F-4DFE-B933-D987FFDBD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862-7D26-456F-BAB0-A7F2036A278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FED-CC5F-4DFE-B933-D987FFDBD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9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862-7D26-456F-BAB0-A7F2036A278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FED-CC5F-4DFE-B933-D987FFDBD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862-7D26-456F-BAB0-A7F2036A278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FED-CC5F-4DFE-B933-D987FFDBD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862-7D26-456F-BAB0-A7F2036A278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FED-CC5F-4DFE-B933-D987FFDBD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3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3862-7D26-456F-BAB0-A7F2036A278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D1FED-CC5F-4DFE-B933-D987FFDBD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7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F53862-7D26-456F-BAB0-A7F2036A2784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D1FED-CC5F-4DFE-B933-D987FFDBD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63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539E-1179-477C-8CDB-968A41918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96" y="1901952"/>
            <a:ext cx="11338559" cy="1933597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>
                <a:solidFill>
                  <a:schemeClr val="bg1"/>
                </a:solidFill>
              </a:rPr>
              <a:t>Credit Card </a:t>
            </a:r>
            <a:r>
              <a:rPr lang="en-US" sz="6000" b="1" i="1" dirty="0" smtClean="0">
                <a:solidFill>
                  <a:schemeClr val="bg1"/>
                </a:solidFill>
              </a:rPr>
              <a:t>Fraud Detection</a:t>
            </a:r>
            <a:r>
              <a:rPr lang="en-US" sz="6000" b="1" i="1" dirty="0">
                <a:solidFill>
                  <a:schemeClr val="bg1"/>
                </a:solidFill>
              </a:rPr>
              <a:t>: Capstone </a:t>
            </a:r>
            <a:r>
              <a:rPr lang="en-US" sz="6000" b="1" i="1" dirty="0" smtClean="0">
                <a:solidFill>
                  <a:schemeClr val="bg1"/>
                </a:solidFill>
              </a:rPr>
              <a:t>Project.</a:t>
            </a:r>
            <a:endParaRPr lang="en-US" sz="6000" b="1" i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5437F-5ED0-4D2C-9E3E-FD3AD935D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7568" y="5735637"/>
            <a:ext cx="3089430" cy="101139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-sushant singh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9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BA8D-BFC2-4A3A-9A71-2D7EE3FE5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" y="128016"/>
            <a:ext cx="11686032" cy="640994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                 </a:t>
            </a:r>
            <a:r>
              <a:rPr lang="en-US" sz="2800" b="1" dirty="0" smtClean="0">
                <a:solidFill>
                  <a:schemeClr val="bg1"/>
                </a:solidFill>
              </a:rPr>
              <a:t>Distribution </a:t>
            </a:r>
            <a:r>
              <a:rPr lang="en-US" sz="2800" b="1" dirty="0">
                <a:solidFill>
                  <a:schemeClr val="bg1"/>
                </a:solidFill>
              </a:rPr>
              <a:t>of amount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068BE-4EB9-4EDA-9F6A-75E7F8F97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1"/>
          <a:stretch/>
        </p:blipFill>
        <p:spPr bwMode="auto">
          <a:xfrm>
            <a:off x="571192" y="520788"/>
            <a:ext cx="3389260" cy="294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AC7910-EDBE-49E9-82BC-5634635CE6C5}"/>
              </a:ext>
            </a:extLst>
          </p:cNvPr>
          <p:cNvSpPr/>
          <p:nvPr/>
        </p:nvSpPr>
        <p:spPr>
          <a:xfrm>
            <a:off x="4803952" y="4211480"/>
            <a:ext cx="6311800" cy="186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Fraud Transaction mean is way higher than non-fraud </a:t>
            </a:r>
            <a:r>
              <a:rPr lang="en-US" dirty="0" smtClean="0"/>
              <a:t>transaction.</a:t>
            </a:r>
          </a:p>
          <a:p>
            <a:endParaRPr lang="en-US" dirty="0"/>
          </a:p>
          <a:p>
            <a:r>
              <a:rPr lang="en-US" dirty="0"/>
              <a:t>Mean of Non Fraud Transactions: 67.6</a:t>
            </a:r>
          </a:p>
          <a:p>
            <a:r>
              <a:rPr lang="en-US" dirty="0"/>
              <a:t>Mean of Fraud Transactions: 530.6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33068BE-4EB9-4EDA-9F6A-75E7F8F97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5" r="31999"/>
          <a:stretch/>
        </p:blipFill>
        <p:spPr bwMode="auto">
          <a:xfrm>
            <a:off x="665621" y="3438457"/>
            <a:ext cx="3366883" cy="297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33068BE-4EB9-4EDA-9F6A-75E7F8F97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9" t="6109"/>
          <a:stretch/>
        </p:blipFill>
        <p:spPr bwMode="auto">
          <a:xfrm>
            <a:off x="5338789" y="679681"/>
            <a:ext cx="3594899" cy="307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90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BA8D-BFC2-4A3A-9A71-2D7EE3FE5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2" y="237744"/>
            <a:ext cx="11686032" cy="639165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Fraud among different age groups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860" y="807848"/>
            <a:ext cx="6711696" cy="43742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AC7910-EDBE-49E9-82BC-5634635CE6C5}"/>
              </a:ext>
            </a:extLst>
          </p:cNvPr>
          <p:cNvSpPr/>
          <p:nvPr/>
        </p:nvSpPr>
        <p:spPr>
          <a:xfrm>
            <a:off x="1251672" y="5589544"/>
            <a:ext cx="9720072" cy="829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Maximum </a:t>
            </a:r>
            <a:r>
              <a:rPr lang="en-US" dirty="0"/>
              <a:t>of the transactions are made by the people in age group 35-55 approximately.</a:t>
            </a:r>
          </a:p>
        </p:txBody>
      </p:sp>
    </p:spTree>
    <p:extLst>
      <p:ext uri="{BB962C8B-B14F-4D97-AF65-F5344CB8AC3E}">
        <p14:creationId xmlns:p14="http://schemas.microsoft.com/office/powerpoint/2010/main" val="321302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BA8D-BFC2-4A3A-9A71-2D7EE3FE5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149322"/>
            <a:ext cx="11768327" cy="642521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</a:rPr>
              <a:t>Key Insights </a:t>
            </a:r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Transaction </a:t>
            </a:r>
            <a:r>
              <a:rPr lang="en-US" dirty="0">
                <a:solidFill>
                  <a:schemeClr val="bg1"/>
                </a:solidFill>
              </a:rPr>
              <a:t>amount, category and gender are the most important </a:t>
            </a:r>
            <a:r>
              <a:rPr lang="en-US" dirty="0" smtClean="0">
                <a:solidFill>
                  <a:schemeClr val="bg1"/>
                </a:solidFill>
              </a:rPr>
              <a:t>variables.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Gas </a:t>
            </a:r>
            <a:r>
              <a:rPr lang="en-US" dirty="0">
                <a:solidFill>
                  <a:schemeClr val="bg1"/>
                </a:solidFill>
              </a:rPr>
              <a:t>and transport, grocery and shopping are the top three </a:t>
            </a:r>
            <a:r>
              <a:rPr lang="en-US" dirty="0" smtClean="0">
                <a:solidFill>
                  <a:schemeClr val="bg1"/>
                </a:solidFill>
              </a:rPr>
              <a:t>categories.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AC7910-EDBE-49E9-82BC-5634635CE6C5}"/>
              </a:ext>
            </a:extLst>
          </p:cNvPr>
          <p:cNvSpPr/>
          <p:nvPr/>
        </p:nvSpPr>
        <p:spPr>
          <a:xfrm>
            <a:off x="358139" y="1773936"/>
            <a:ext cx="5745480" cy="3950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Current </a:t>
            </a:r>
            <a:r>
              <a:rPr lang="en-US" b="1" dirty="0" smtClean="0">
                <a:solidFill>
                  <a:schemeClr val="bg1"/>
                </a:solidFill>
              </a:rPr>
              <a:t>Losses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77,183 credit card transactions per month.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402 fraudulent transactions per month.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$ 530.66 amount per fraud transaction.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Total costs incurred from fraud transactions is $ 213,392.22.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C7910-EDBE-49E9-82BC-5634635CE6C5}"/>
              </a:ext>
            </a:extLst>
          </p:cNvPr>
          <p:cNvSpPr/>
          <p:nvPr/>
        </p:nvSpPr>
        <p:spPr>
          <a:xfrm>
            <a:off x="6428232" y="1773936"/>
            <a:ext cx="5462016" cy="3950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q"/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</a:rPr>
              <a:t>After </a:t>
            </a:r>
            <a:r>
              <a:rPr lang="en-US" b="1" dirty="0">
                <a:solidFill>
                  <a:schemeClr val="bg1"/>
                </a:solidFill>
              </a:rPr>
              <a:t>Model </a:t>
            </a:r>
            <a:r>
              <a:rPr lang="en-US" b="1" dirty="0" smtClean="0">
                <a:solidFill>
                  <a:schemeClr val="bg1"/>
                </a:solidFill>
              </a:rPr>
              <a:t>Deployment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1720 fraudulent transactions detected by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$1.5 cost to provide customer support to these transactions that is $ 2,580.38 in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68 fraudulent transactions not detected by model which amounts to $ 35,908.09 loss.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Total cost incurred after new model deployment is $ 38,488.46.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Final savings after new model deployment is $174,903.76 that is reduction in losses by ~82%.</a:t>
            </a:r>
          </a:p>
        </p:txBody>
      </p:sp>
    </p:spTree>
    <p:extLst>
      <p:ext uri="{BB962C8B-B14F-4D97-AF65-F5344CB8AC3E}">
        <p14:creationId xmlns:p14="http://schemas.microsoft.com/office/powerpoint/2010/main" val="175201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BA8D-BFC2-4A3A-9A71-2D7EE3FE5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04186"/>
            <a:ext cx="11713463" cy="647093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chemeClr val="bg1"/>
                </a:solidFill>
              </a:rPr>
              <a:t>Appendix: Data </a:t>
            </a:r>
            <a:r>
              <a:rPr lang="en-US" sz="3000" b="1" dirty="0" smtClean="0">
                <a:solidFill>
                  <a:schemeClr val="bg1"/>
                </a:solidFill>
              </a:rPr>
              <a:t>Methodology</a:t>
            </a:r>
          </a:p>
          <a:p>
            <a:pPr marL="0" indent="0" algn="ctr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Different type of model where built on top of data </a:t>
            </a:r>
            <a:r>
              <a:rPr lang="en-US" sz="2800" dirty="0" smtClean="0">
                <a:solidFill>
                  <a:schemeClr val="bg1"/>
                </a:solidFill>
              </a:rPr>
              <a:t>dataset.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Class imbalance adjusted using Oversampling </a:t>
            </a:r>
            <a:r>
              <a:rPr lang="en-US" sz="2800" dirty="0" smtClean="0">
                <a:solidFill>
                  <a:schemeClr val="bg1"/>
                </a:solidFill>
              </a:rPr>
              <a:t>technique.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</a:t>
            </a:r>
            <a:r>
              <a:rPr lang="en-US" sz="2800" dirty="0" smtClean="0">
                <a:solidFill>
                  <a:schemeClr val="bg1"/>
                </a:solidFill>
              </a:rPr>
              <a:t>ue </a:t>
            </a:r>
            <a:r>
              <a:rPr lang="en-US" sz="2800" dirty="0">
                <a:solidFill>
                  <a:schemeClr val="bg1"/>
                </a:solidFill>
              </a:rPr>
              <a:t>to extensive computational times when using Grid Search Cross </a:t>
            </a:r>
            <a:r>
              <a:rPr lang="en-US" sz="2800" dirty="0">
                <a:solidFill>
                  <a:schemeClr val="bg1"/>
                </a:solidFill>
              </a:rPr>
              <a:t>Validation </a:t>
            </a:r>
            <a:r>
              <a:rPr lang="en-US" sz="2800" dirty="0" smtClean="0">
                <a:solidFill>
                  <a:schemeClr val="bg1"/>
                </a:solidFill>
              </a:rPr>
              <a:t>manual hyper parameter </a:t>
            </a:r>
            <a:r>
              <a:rPr lang="en-US" sz="2800" dirty="0">
                <a:solidFill>
                  <a:schemeClr val="bg1"/>
                </a:solidFill>
              </a:rPr>
              <a:t>tuning </a:t>
            </a:r>
            <a:r>
              <a:rPr lang="en-US" sz="2800" dirty="0" smtClean="0">
                <a:solidFill>
                  <a:schemeClr val="bg1"/>
                </a:solidFill>
              </a:rPr>
              <a:t>was done. 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Among the three used model building techniques decision trees and random forest techniques gives the best results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</a:rPr>
              <a:t>Decision </a:t>
            </a:r>
            <a:r>
              <a:rPr lang="en-US" sz="2800" dirty="0" smtClean="0">
                <a:solidFill>
                  <a:schemeClr val="bg1"/>
                </a:solidFill>
              </a:rPr>
              <a:t>Tree </a:t>
            </a:r>
            <a:r>
              <a:rPr lang="en-US" sz="2800" dirty="0">
                <a:solidFill>
                  <a:schemeClr val="bg1"/>
                </a:solidFill>
              </a:rPr>
              <a:t>model and Random forest model has the highest recall and </a:t>
            </a:r>
            <a:r>
              <a:rPr lang="en-US" sz="2800" dirty="0" smtClean="0">
                <a:solidFill>
                  <a:schemeClr val="bg1"/>
                </a:solidFill>
              </a:rPr>
              <a:t>accuracy.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98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FD3C-1C9D-4DA1-AE0B-9B86084C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29311"/>
            <a:ext cx="8946541" cy="13255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E55B-BA50-4519-9874-DDA4CD6442B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bg1"/>
                </a:solidFill>
              </a:rPr>
              <a:t>Objective</a:t>
            </a:r>
            <a:endParaRPr lang="en-US" sz="24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</a:rPr>
              <a:t>Background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</a:rPr>
              <a:t>Key Insights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</a:rPr>
              <a:t>Cost Benefit Analysis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bg1"/>
                </a:solidFill>
              </a:rPr>
              <a:t>Appendix: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o </a:t>
            </a:r>
            <a:r>
              <a:rPr lang="en-US" sz="2400" b="1" dirty="0">
                <a:solidFill>
                  <a:schemeClr val="bg1"/>
                </a:solidFill>
              </a:rPr>
              <a:t>Data Methodology</a:t>
            </a:r>
          </a:p>
        </p:txBody>
      </p:sp>
    </p:spTree>
    <p:extLst>
      <p:ext uri="{BB962C8B-B14F-4D97-AF65-F5344CB8AC3E}">
        <p14:creationId xmlns:p14="http://schemas.microsoft.com/office/powerpoint/2010/main" val="63181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B179-85FD-4CD5-81DF-7F04A7AB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BA8D-BFC2-4A3A-9A71-2D7EE3FE5E8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To stop the huge losses that are </a:t>
            </a:r>
            <a:r>
              <a:rPr lang="en-US" sz="2800" dirty="0">
                <a:solidFill>
                  <a:schemeClr val="bg1"/>
                </a:solidFill>
              </a:rPr>
              <a:t>being incurred due to frauds and </a:t>
            </a:r>
            <a:r>
              <a:rPr lang="en-US" sz="2800" dirty="0" smtClean="0">
                <a:solidFill>
                  <a:schemeClr val="bg1"/>
                </a:solidFill>
              </a:rPr>
              <a:t> a manual credit card fraud </a:t>
            </a:r>
            <a:r>
              <a:rPr lang="en-US" sz="2800" dirty="0">
                <a:solidFill>
                  <a:schemeClr val="bg1"/>
                </a:solidFill>
              </a:rPr>
              <a:t>detection system.</a:t>
            </a:r>
          </a:p>
          <a:p>
            <a:r>
              <a:rPr lang="en-US" sz="2800" dirty="0">
                <a:solidFill>
                  <a:schemeClr val="bg1"/>
                </a:solidFill>
              </a:rPr>
              <a:t>To </a:t>
            </a:r>
            <a:r>
              <a:rPr lang="en-US" sz="2800" dirty="0" smtClean="0">
                <a:solidFill>
                  <a:schemeClr val="bg1"/>
                </a:solidFill>
              </a:rPr>
              <a:t>decrease </a:t>
            </a:r>
            <a:r>
              <a:rPr lang="en-US" sz="2800" dirty="0">
                <a:solidFill>
                  <a:schemeClr val="bg1"/>
                </a:solidFill>
              </a:rPr>
              <a:t>losses due </a:t>
            </a:r>
            <a:r>
              <a:rPr lang="en-US" sz="2800" dirty="0" smtClean="0">
                <a:solidFill>
                  <a:schemeClr val="bg1"/>
                </a:solidFill>
              </a:rPr>
              <a:t>to credit card </a:t>
            </a:r>
            <a:r>
              <a:rPr lang="en-US" sz="2800" dirty="0">
                <a:solidFill>
                  <a:schemeClr val="bg1"/>
                </a:solidFill>
              </a:rPr>
              <a:t>payment </a:t>
            </a:r>
            <a:r>
              <a:rPr lang="en-US" sz="2800" b="1" dirty="0">
                <a:solidFill>
                  <a:schemeClr val="bg1"/>
                </a:solidFill>
              </a:rPr>
              <a:t>fraud</a:t>
            </a:r>
            <a:r>
              <a:rPr lang="en-US" sz="2800" dirty="0">
                <a:solidFill>
                  <a:schemeClr val="bg1"/>
                </a:solidFill>
              </a:rPr>
              <a:t> for both merchants and issuing </a:t>
            </a:r>
            <a:r>
              <a:rPr lang="en-US" sz="2800" dirty="0" smtClean="0">
                <a:solidFill>
                  <a:schemeClr val="bg1"/>
                </a:solidFill>
              </a:rPr>
              <a:t>banks.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To increase </a:t>
            </a:r>
            <a:r>
              <a:rPr lang="en-US" sz="2800" dirty="0">
                <a:solidFill>
                  <a:schemeClr val="bg1"/>
                </a:solidFill>
              </a:rPr>
              <a:t>revenue opportunities for merchants.</a:t>
            </a:r>
          </a:p>
        </p:txBody>
      </p:sp>
    </p:spTree>
    <p:extLst>
      <p:ext uri="{BB962C8B-B14F-4D97-AF65-F5344CB8AC3E}">
        <p14:creationId xmlns:p14="http://schemas.microsoft.com/office/powerpoint/2010/main" val="194756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B179-85FD-4CD5-81DF-7F04A7AB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BA8D-BFC2-4A3A-9A71-2D7EE3FE5E8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Multiple visual to view the different trend in the data.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To </a:t>
            </a:r>
            <a:r>
              <a:rPr lang="en-US" sz="2800" dirty="0">
                <a:solidFill>
                  <a:schemeClr val="bg1"/>
                </a:solidFill>
              </a:rPr>
              <a:t>detect </a:t>
            </a:r>
            <a:r>
              <a:rPr lang="en-US" sz="2800" dirty="0" smtClean="0">
                <a:solidFill>
                  <a:schemeClr val="bg1"/>
                </a:solidFill>
              </a:rPr>
              <a:t>frauds </a:t>
            </a:r>
            <a:r>
              <a:rPr lang="en-US" sz="2800" dirty="0">
                <a:solidFill>
                  <a:schemeClr val="bg1"/>
                </a:solidFill>
              </a:rPr>
              <a:t>early and stop losses Machine Learning model has been </a:t>
            </a:r>
            <a:r>
              <a:rPr lang="en-US" sz="2800" dirty="0" smtClean="0">
                <a:solidFill>
                  <a:schemeClr val="bg1"/>
                </a:solidFill>
              </a:rPr>
              <a:t>built.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 </a:t>
            </a:r>
            <a:r>
              <a:rPr lang="en-US" sz="2800" dirty="0" smtClean="0">
                <a:solidFill>
                  <a:schemeClr val="bg1"/>
                </a:solidFill>
              </a:rPr>
              <a:t>cost </a:t>
            </a:r>
            <a:r>
              <a:rPr lang="en-US" sz="2800" dirty="0">
                <a:solidFill>
                  <a:schemeClr val="bg1"/>
                </a:solidFill>
              </a:rPr>
              <a:t>benefit analysis </a:t>
            </a:r>
            <a:r>
              <a:rPr lang="en-US" sz="2800" dirty="0" smtClean="0">
                <a:solidFill>
                  <a:schemeClr val="bg1"/>
                </a:solidFill>
              </a:rPr>
              <a:t>is also </a:t>
            </a:r>
            <a:r>
              <a:rPr lang="en-US" sz="2800" dirty="0">
                <a:solidFill>
                  <a:schemeClr val="bg1"/>
                </a:solidFill>
              </a:rPr>
              <a:t>been </a:t>
            </a:r>
            <a:r>
              <a:rPr lang="en-US" sz="2800" dirty="0" smtClean="0">
                <a:solidFill>
                  <a:schemeClr val="bg1"/>
                </a:solidFill>
              </a:rPr>
              <a:t>done.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5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B179-85FD-4CD5-81DF-7F04A7AB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 </a:t>
            </a:r>
            <a:r>
              <a:rPr lang="en-US" b="1" dirty="0">
                <a:solidFill>
                  <a:schemeClr val="bg1"/>
                </a:solidFill>
              </a:rPr>
              <a:t>Understanding</a:t>
            </a:r>
            <a:r>
              <a:rPr lang="en-US" b="1" dirty="0"/>
              <a:t>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BA8D-BFC2-4A3A-9A71-2D7EE3FE5E8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Data has 1852394 rows </a:t>
            </a:r>
            <a:r>
              <a:rPr lang="en-US" sz="2600" dirty="0" smtClean="0">
                <a:solidFill>
                  <a:schemeClr val="bg1"/>
                </a:solidFill>
              </a:rPr>
              <a:t>and on </a:t>
            </a:r>
            <a:r>
              <a:rPr lang="en-US" sz="2600" dirty="0">
                <a:solidFill>
                  <a:schemeClr val="bg1"/>
                </a:solidFill>
              </a:rPr>
              <a:t>dropping one irrelevant column it make it 22 </a:t>
            </a:r>
            <a:r>
              <a:rPr lang="en-US" sz="2600" dirty="0" smtClean="0">
                <a:solidFill>
                  <a:schemeClr val="bg1"/>
                </a:solidFill>
              </a:rPr>
              <a:t>columns.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It contains a total of 18,52,394 transactions, out of which 9,651 are fraudulent transactions. </a:t>
            </a:r>
            <a:endParaRPr lang="en-US" sz="2600" dirty="0" smtClean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The given data has no null </a:t>
            </a:r>
            <a:r>
              <a:rPr lang="en-US" sz="2600" dirty="0" smtClean="0">
                <a:solidFill>
                  <a:schemeClr val="bg1"/>
                </a:solidFill>
              </a:rPr>
              <a:t>values</a:t>
            </a:r>
          </a:p>
          <a:p>
            <a:r>
              <a:rPr lang="en-US" sz="2600" dirty="0" smtClean="0">
                <a:solidFill>
                  <a:schemeClr val="bg1"/>
                </a:solidFill>
              </a:rPr>
              <a:t>The </a:t>
            </a:r>
            <a:r>
              <a:rPr lang="en-US" sz="2600" dirty="0">
                <a:solidFill>
                  <a:schemeClr val="bg1"/>
                </a:solidFill>
              </a:rPr>
              <a:t>data set is highly imbalanced, with the positive class (frauds) accounting for 0.52% of the total transactions</a:t>
            </a:r>
            <a:r>
              <a:rPr lang="en-US" sz="26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719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B179-85FD-4CD5-81DF-7F04A7AB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Exploratory </a:t>
            </a:r>
            <a:r>
              <a:rPr lang="en-US" b="1" dirty="0">
                <a:solidFill>
                  <a:schemeClr val="bg1"/>
                </a:solidFill>
              </a:rPr>
              <a:t>Data </a:t>
            </a:r>
            <a:r>
              <a:rPr lang="en-US" b="1" dirty="0" smtClean="0">
                <a:solidFill>
                  <a:schemeClr val="bg1"/>
                </a:solidFill>
              </a:rPr>
              <a:t>Analysis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BA8D-BFC2-4A3A-9A71-2D7EE3FE5E8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Derived time, days and years from transaction time column.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Converted </a:t>
            </a:r>
            <a:r>
              <a:rPr lang="en-US" dirty="0">
                <a:solidFill>
                  <a:schemeClr val="bg1"/>
                </a:solidFill>
              </a:rPr>
              <a:t>datatypes into required format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Most </a:t>
            </a:r>
            <a:r>
              <a:rPr lang="en-US" dirty="0">
                <a:solidFill>
                  <a:schemeClr val="bg1"/>
                </a:solidFill>
              </a:rPr>
              <a:t>females use more credit cards than males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According to the data Sunday and Monday are the days of week which have highest card transaction.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50% of our customers are from age group 35-55.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Minimum </a:t>
            </a:r>
            <a:r>
              <a:rPr lang="en-US" dirty="0">
                <a:solidFill>
                  <a:schemeClr val="bg1"/>
                </a:solidFill>
              </a:rPr>
              <a:t>age of customer is </a:t>
            </a:r>
            <a:r>
              <a:rPr lang="en-US" dirty="0" smtClean="0">
                <a:solidFill>
                  <a:schemeClr val="bg1"/>
                </a:solidFill>
              </a:rPr>
              <a:t>14 and Maximum </a:t>
            </a:r>
            <a:r>
              <a:rPr lang="en-US" dirty="0">
                <a:solidFill>
                  <a:schemeClr val="bg1"/>
                </a:solidFill>
              </a:rPr>
              <a:t>age of customer is 96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Highest number of transactions happened in the month of December where as lowest happened in February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8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BA8D-BFC2-4A3A-9A71-2D7EE3FE5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7" y="201168"/>
            <a:ext cx="11777472" cy="646480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</a:rPr>
              <a:t>Correlation heatmap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E9E0DF-E728-42F9-BD2E-64D455856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83" y="746168"/>
            <a:ext cx="8393607" cy="481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AC7910-EDBE-49E9-82BC-5634635CE6C5}"/>
              </a:ext>
            </a:extLst>
          </p:cNvPr>
          <p:cNvSpPr/>
          <p:nvPr/>
        </p:nvSpPr>
        <p:spPr>
          <a:xfrm>
            <a:off x="4009645" y="5709673"/>
            <a:ext cx="4105656" cy="78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No highly </a:t>
            </a:r>
            <a:r>
              <a:rPr lang="en-US" dirty="0"/>
              <a:t>correlated numeric data.</a:t>
            </a:r>
          </a:p>
        </p:txBody>
      </p:sp>
    </p:spTree>
    <p:extLst>
      <p:ext uri="{BB962C8B-B14F-4D97-AF65-F5344CB8AC3E}">
        <p14:creationId xmlns:p14="http://schemas.microsoft.com/office/powerpoint/2010/main" val="4010330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BA8D-BFC2-4A3A-9A71-2D7EE3FE5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177552"/>
            <a:ext cx="11709647" cy="649845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EDA-Univariate/</a:t>
            </a:r>
            <a:r>
              <a:rPr lang="en-US" sz="2800" b="1" dirty="0" smtClean="0">
                <a:solidFill>
                  <a:schemeClr val="bg1"/>
                </a:solidFill>
              </a:rPr>
              <a:t>Bivariate </a:t>
            </a:r>
            <a:r>
              <a:rPr lang="en-US" sz="2800" b="1" dirty="0">
                <a:solidFill>
                  <a:schemeClr val="bg1"/>
                </a:solidFill>
              </a:rPr>
              <a:t>Analysis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bg1"/>
                </a:solidFill>
              </a:rPr>
              <a:t>        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          Female </a:t>
            </a:r>
            <a:r>
              <a:rPr lang="en-US" b="1" dirty="0">
                <a:solidFill>
                  <a:schemeClr val="bg1"/>
                </a:solidFill>
              </a:rPr>
              <a:t>vs male users</a:t>
            </a:r>
            <a:r>
              <a:rPr lang="en-US" dirty="0"/>
              <a:t>                   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fraud vs non-fraud</a:t>
            </a:r>
            <a:r>
              <a:rPr lang="en-US" dirty="0" smtClean="0"/>
              <a:t>               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r>
              <a:rPr lang="en-US" b="1" dirty="0" smtClean="0">
                <a:solidFill>
                  <a:schemeClr val="bg1"/>
                </a:solidFill>
              </a:rPr>
              <a:t>ransaction </a:t>
            </a:r>
            <a:r>
              <a:rPr lang="en-US" b="1" dirty="0">
                <a:solidFill>
                  <a:schemeClr val="bg1"/>
                </a:solidFill>
              </a:rPr>
              <a:t>category 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AC7910-EDBE-49E9-82BC-5634635CE6C5}"/>
              </a:ext>
            </a:extLst>
          </p:cNvPr>
          <p:cNvSpPr/>
          <p:nvPr/>
        </p:nvSpPr>
        <p:spPr>
          <a:xfrm>
            <a:off x="960120" y="4883017"/>
            <a:ext cx="3127248" cy="1289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are more female users than male users.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2EBD3E-3E86-40FA-AEF6-92DA2308D2A4}"/>
              </a:ext>
            </a:extLst>
          </p:cNvPr>
          <p:cNvSpPr/>
          <p:nvPr/>
        </p:nvSpPr>
        <p:spPr>
          <a:xfrm>
            <a:off x="8860536" y="4883017"/>
            <a:ext cx="2599671" cy="1224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are five categories whose transactions are higher than </a:t>
            </a:r>
            <a:r>
              <a:rPr lang="en-US" dirty="0" smtClean="0"/>
              <a:t>150000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2" b="75617"/>
          <a:stretch/>
        </p:blipFill>
        <p:spPr>
          <a:xfrm>
            <a:off x="334333" y="1558886"/>
            <a:ext cx="7540579" cy="31549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79" b="73316"/>
          <a:stretch/>
        </p:blipFill>
        <p:spPr>
          <a:xfrm>
            <a:off x="7874912" y="1558886"/>
            <a:ext cx="3585295" cy="33241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AC7910-EDBE-49E9-82BC-5634635CE6C5}"/>
              </a:ext>
            </a:extLst>
          </p:cNvPr>
          <p:cNvSpPr/>
          <p:nvPr/>
        </p:nvSpPr>
        <p:spPr>
          <a:xfrm>
            <a:off x="4888173" y="4883018"/>
            <a:ext cx="3277419" cy="1289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 can see the </a:t>
            </a:r>
            <a:r>
              <a:rPr lang="en-US" dirty="0"/>
              <a:t>data is highly imbalanced.</a:t>
            </a:r>
          </a:p>
        </p:txBody>
      </p:sp>
    </p:spTree>
    <p:extLst>
      <p:ext uri="{BB962C8B-B14F-4D97-AF65-F5344CB8AC3E}">
        <p14:creationId xmlns:p14="http://schemas.microsoft.com/office/powerpoint/2010/main" val="137250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BA8D-BFC2-4A3A-9A71-2D7EE3FE5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2" y="201168"/>
            <a:ext cx="11795760" cy="636422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</a:t>
            </a:r>
            <a:r>
              <a:rPr lang="en-US" b="1" dirty="0" smtClean="0">
                <a:solidFill>
                  <a:schemeClr val="bg1"/>
                </a:solidFill>
              </a:rPr>
              <a:t>  Distribution </a:t>
            </a:r>
            <a:r>
              <a:rPr lang="en-US" b="1" dirty="0">
                <a:solidFill>
                  <a:schemeClr val="bg1"/>
                </a:solidFill>
              </a:rPr>
              <a:t>of transactions made on days of week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BFFD73-ED69-48DE-AC4D-D4D91D047BE5}"/>
              </a:ext>
            </a:extLst>
          </p:cNvPr>
          <p:cNvSpPr/>
          <p:nvPr/>
        </p:nvSpPr>
        <p:spPr>
          <a:xfrm>
            <a:off x="1389888" y="5568695"/>
            <a:ext cx="9893808" cy="865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Sunday and Monday are two days of week when most of the transactions take place.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48" y="762356"/>
            <a:ext cx="9491472" cy="467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41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1595</TotalTime>
  <Words>582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Credit Card Fraud Detection: Capstone Project.</vt:lpstr>
      <vt:lpstr>AGENDA</vt:lpstr>
      <vt:lpstr>OBJECTIVE</vt:lpstr>
      <vt:lpstr>Background</vt:lpstr>
      <vt:lpstr>Data Understanding  </vt:lpstr>
      <vt:lpstr>Exploratory 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CREDIT CARD FRAUD ANALYSIS</dc:title>
  <dc:creator>Bramhani Kottada</dc:creator>
  <cp:lastModifiedBy>sushant singh</cp:lastModifiedBy>
  <cp:revision>51</cp:revision>
  <dcterms:created xsi:type="dcterms:W3CDTF">2021-06-29T18:04:16Z</dcterms:created>
  <dcterms:modified xsi:type="dcterms:W3CDTF">2021-07-11T12:38:03Z</dcterms:modified>
</cp:coreProperties>
</file>