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9" r:id="rId5"/>
    <p:sldId id="258" r:id="rId6"/>
    <p:sldId id="260" r:id="rId7"/>
    <p:sldId id="257" r:id="rId8"/>
    <p:sldId id="261" r:id="rId9"/>
    <p:sldId id="262" r:id="rId10"/>
    <p:sldId id="263" r:id="rId11"/>
    <p:sldId id="264" r:id="rId12"/>
    <p:sldId id="265" r:id="rId13"/>
    <p:sldId id="266" r:id="rId14"/>
    <p:sldId id="267" r:id="rId15"/>
    <p:sldId id="278" r:id="rId16"/>
    <p:sldId id="275" r:id="rId17"/>
    <p:sldId id="276" r:id="rId18"/>
    <p:sldId id="277"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209BD-4DBF-474C-91A8-0195273120A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131F-8185-4852-9836-51D8F58229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70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209BD-4DBF-474C-91A8-0195273120A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115560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209BD-4DBF-474C-91A8-0195273120A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410937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209BD-4DBF-474C-91A8-0195273120A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357540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209BD-4DBF-474C-91A8-0195273120A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131F-8185-4852-9836-51D8F58229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209BD-4DBF-474C-91A8-0195273120AC}"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362697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209BD-4DBF-474C-91A8-0195273120AC}"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169659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209BD-4DBF-474C-91A8-0195273120AC}"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301805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C209BD-4DBF-474C-91A8-0195273120AC}" type="datetimeFigureOut">
              <a:rPr lang="en-US" smtClean="0"/>
              <a:t>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107578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C209BD-4DBF-474C-91A8-0195273120AC}" type="datetimeFigureOut">
              <a:rPr lang="en-US" smtClean="0"/>
              <a:t>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B7131F-8185-4852-9836-51D8F5822930}" type="slidenum">
              <a:rPr lang="en-US" smtClean="0"/>
              <a:t>‹#›</a:t>
            </a:fld>
            <a:endParaRPr lang="en-US"/>
          </a:p>
        </p:txBody>
      </p:sp>
    </p:spTree>
    <p:extLst>
      <p:ext uri="{BB962C8B-B14F-4D97-AF65-F5344CB8AC3E}">
        <p14:creationId xmlns:p14="http://schemas.microsoft.com/office/powerpoint/2010/main" val="163410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209BD-4DBF-474C-91A8-0195273120AC}"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131F-8185-4852-9836-51D8F5822930}" type="slidenum">
              <a:rPr lang="en-US" smtClean="0"/>
              <a:t>‹#›</a:t>
            </a:fld>
            <a:endParaRPr lang="en-US"/>
          </a:p>
        </p:txBody>
      </p:sp>
    </p:spTree>
    <p:extLst>
      <p:ext uri="{BB962C8B-B14F-4D97-AF65-F5344CB8AC3E}">
        <p14:creationId xmlns:p14="http://schemas.microsoft.com/office/powerpoint/2010/main" val="390092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C209BD-4DBF-474C-91A8-0195273120AC}" type="datetimeFigureOut">
              <a:rPr lang="en-US" smtClean="0"/>
              <a:t>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B7131F-8185-4852-9836-51D8F582293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7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1100051" y="1261526"/>
            <a:ext cx="10157303" cy="2281707"/>
          </a:xfrm>
        </p:spPr>
        <p:txBody>
          <a:bodyPr/>
          <a:lstStyle/>
          <a:p>
            <a:r>
              <a:rPr lang="en-US" dirty="0">
                <a:latin typeface="Arial Rounded MT Bold" panose="020F0704030504030204" pitchFamily="34" charset="0"/>
              </a:rPr>
              <a:t>Lending Club Case Study</a:t>
            </a:r>
          </a:p>
        </p:txBody>
      </p:sp>
      <p:sp>
        <p:nvSpPr>
          <p:cNvPr id="6" name="TextBox 5">
            <a:extLst>
              <a:ext uri="{FF2B5EF4-FFF2-40B4-BE49-F238E27FC236}">
                <a16:creationId xmlns:a16="http://schemas.microsoft.com/office/drawing/2014/main" id="{06A372E2-FFF3-7C1C-CBF4-C11CDC70F8FD}"/>
              </a:ext>
            </a:extLst>
          </p:cNvPr>
          <p:cNvSpPr txBox="1"/>
          <p:nvPr/>
        </p:nvSpPr>
        <p:spPr>
          <a:xfrm>
            <a:off x="1259633" y="4702629"/>
            <a:ext cx="9647853" cy="646331"/>
          </a:xfrm>
          <a:prstGeom prst="rect">
            <a:avLst/>
          </a:prstGeom>
          <a:noFill/>
        </p:spPr>
        <p:txBody>
          <a:bodyPr wrap="square" rtlCol="0">
            <a:spAutoFit/>
          </a:bodyPr>
          <a:lstStyle/>
          <a:p>
            <a:pPr algn="ctr"/>
            <a:r>
              <a:rPr lang="en-US" dirty="0"/>
              <a:t>Here the objective is to help the investors to take the right decision in terms of which borrower to lend loan who will not be defaulting in future.</a:t>
            </a:r>
          </a:p>
        </p:txBody>
      </p:sp>
      <p:pic>
        <p:nvPicPr>
          <p:cNvPr id="8" name="Picture 7">
            <a:extLst>
              <a:ext uri="{FF2B5EF4-FFF2-40B4-BE49-F238E27FC236}">
                <a16:creationId xmlns:a16="http://schemas.microsoft.com/office/drawing/2014/main" id="{FD8F6552-D63A-8FF6-9926-49BEB6F3C1F7}"/>
              </a:ext>
            </a:extLst>
          </p:cNvPr>
          <p:cNvPicPr>
            <a:picLocks noChangeAspect="1"/>
          </p:cNvPicPr>
          <p:nvPr/>
        </p:nvPicPr>
        <p:blipFill>
          <a:blip r:embed="rId2"/>
          <a:stretch>
            <a:fillRect/>
          </a:stretch>
        </p:blipFill>
        <p:spPr>
          <a:xfrm>
            <a:off x="109454" y="5831633"/>
            <a:ext cx="1396557" cy="469751"/>
          </a:xfrm>
          <a:prstGeom prst="rect">
            <a:avLst/>
          </a:prstGeom>
        </p:spPr>
      </p:pic>
    </p:spTree>
    <p:extLst>
      <p:ext uri="{BB962C8B-B14F-4D97-AF65-F5344CB8AC3E}">
        <p14:creationId xmlns:p14="http://schemas.microsoft.com/office/powerpoint/2010/main" val="86953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1066800" y="321740"/>
            <a:ext cx="10058400" cy="469751"/>
          </a:xfrm>
        </p:spPr>
        <p:txBody>
          <a:bodyPr>
            <a:normAutofit/>
          </a:bodyPr>
          <a:lstStyle/>
          <a:p>
            <a:r>
              <a:rPr lang="en-US" sz="2400" dirty="0">
                <a:latin typeface="Arial Rounded MT Bold" panose="020F0704030504030204" pitchFamily="34" charset="0"/>
              </a:rPr>
              <a:t>Comparison with grades, sub grades vs </a:t>
            </a:r>
            <a:r>
              <a:rPr lang="en-US" sz="2400" dirty="0" err="1">
                <a:latin typeface="Arial Rounded MT Bold" panose="020F0704030504030204" pitchFamily="34" charset="0"/>
              </a:rPr>
              <a:t>loan_status</a:t>
            </a:r>
            <a:endParaRPr lang="en-US" sz="2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3074" name="Picture 2">
            <a:extLst>
              <a:ext uri="{FF2B5EF4-FFF2-40B4-BE49-F238E27FC236}">
                <a16:creationId xmlns:a16="http://schemas.microsoft.com/office/drawing/2014/main" id="{362B68F8-D929-ACED-A0AD-11BAD07F6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251" y="791491"/>
            <a:ext cx="5619750"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29A855-85AC-0D6B-DE93-F40CC09F1517}"/>
              </a:ext>
            </a:extLst>
          </p:cNvPr>
          <p:cNvSpPr txBox="1"/>
          <p:nvPr/>
        </p:nvSpPr>
        <p:spPr>
          <a:xfrm>
            <a:off x="1380930" y="2259449"/>
            <a:ext cx="4180115"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Grades from D and above have higher chances to default the loan payment in future.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Sub grades from 3 and above have higher chances of being defaulters.</a:t>
            </a:r>
          </a:p>
        </p:txBody>
      </p:sp>
    </p:spTree>
    <p:extLst>
      <p:ext uri="{BB962C8B-B14F-4D97-AF65-F5344CB8AC3E}">
        <p14:creationId xmlns:p14="http://schemas.microsoft.com/office/powerpoint/2010/main" val="360158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29329" y="363893"/>
            <a:ext cx="10058400" cy="574206"/>
          </a:xfrm>
        </p:spPr>
        <p:txBody>
          <a:bodyPr>
            <a:normAutofit/>
          </a:bodyPr>
          <a:lstStyle/>
          <a:p>
            <a:r>
              <a:rPr lang="en-US" sz="2400" dirty="0">
                <a:latin typeface="Arial Rounded MT Bold" panose="020F0704030504030204" pitchFamily="34" charset="0"/>
              </a:rPr>
              <a:t>Comparison with loan term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6D7E22E3-01D8-E40C-3241-3AC5C1EFCADE}"/>
              </a:ext>
            </a:extLst>
          </p:cNvPr>
          <p:cNvPicPr>
            <a:picLocks noChangeAspect="1"/>
          </p:cNvPicPr>
          <p:nvPr/>
        </p:nvPicPr>
        <p:blipFill>
          <a:blip r:embed="rId3"/>
          <a:stretch>
            <a:fillRect/>
          </a:stretch>
        </p:blipFill>
        <p:spPr>
          <a:xfrm>
            <a:off x="5242843" y="1432621"/>
            <a:ext cx="6560382" cy="3293734"/>
          </a:xfrm>
          <a:prstGeom prst="rect">
            <a:avLst/>
          </a:prstGeom>
        </p:spPr>
      </p:pic>
      <p:sp>
        <p:nvSpPr>
          <p:cNvPr id="3" name="TextBox 2">
            <a:extLst>
              <a:ext uri="{FF2B5EF4-FFF2-40B4-BE49-F238E27FC236}">
                <a16:creationId xmlns:a16="http://schemas.microsoft.com/office/drawing/2014/main" id="{9564557F-1CEC-0380-EDCD-D79CFF5B02D3}"/>
              </a:ext>
            </a:extLst>
          </p:cNvPr>
          <p:cNvSpPr txBox="1"/>
          <p:nvPr/>
        </p:nvSpPr>
        <p:spPr>
          <a:xfrm>
            <a:off x="1427583" y="2080727"/>
            <a:ext cx="3377681"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 can clearly see that the borrowers with shorter duration of loan term have defaulted the payment 25% more than the ones who had opted for 60 months duration.</a:t>
            </a:r>
          </a:p>
        </p:txBody>
      </p:sp>
    </p:spTree>
    <p:extLst>
      <p:ext uri="{BB962C8B-B14F-4D97-AF65-F5344CB8AC3E}">
        <p14:creationId xmlns:p14="http://schemas.microsoft.com/office/powerpoint/2010/main" val="368919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19999" y="556616"/>
            <a:ext cx="10058400" cy="469751"/>
          </a:xfrm>
        </p:spPr>
        <p:txBody>
          <a:bodyPr>
            <a:normAutofit/>
          </a:bodyPr>
          <a:lstStyle/>
          <a:p>
            <a:r>
              <a:rPr lang="en-US" sz="2400" dirty="0">
                <a:latin typeface="Arial Rounded MT Bold" panose="020F0704030504030204" pitchFamily="34" charset="0"/>
              </a:rPr>
              <a:t>Comparison with verification status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833DDC3F-F3DC-A344-AB2E-A64404E61A1E}"/>
              </a:ext>
            </a:extLst>
          </p:cNvPr>
          <p:cNvPicPr>
            <a:picLocks noChangeAspect="1"/>
          </p:cNvPicPr>
          <p:nvPr/>
        </p:nvPicPr>
        <p:blipFill>
          <a:blip r:embed="rId3"/>
          <a:stretch>
            <a:fillRect/>
          </a:stretch>
        </p:blipFill>
        <p:spPr>
          <a:xfrm>
            <a:off x="4980963" y="1073020"/>
            <a:ext cx="6766082" cy="3232612"/>
          </a:xfrm>
          <a:prstGeom prst="rect">
            <a:avLst/>
          </a:prstGeom>
        </p:spPr>
      </p:pic>
      <p:sp>
        <p:nvSpPr>
          <p:cNvPr id="5" name="TextBox 4">
            <a:extLst>
              <a:ext uri="{FF2B5EF4-FFF2-40B4-BE49-F238E27FC236}">
                <a16:creationId xmlns:a16="http://schemas.microsoft.com/office/drawing/2014/main" id="{49FF6B3D-1E0D-69C4-05F1-6FD2277A34B9}"/>
              </a:ext>
            </a:extLst>
          </p:cNvPr>
          <p:cNvSpPr txBox="1"/>
          <p:nvPr/>
        </p:nvSpPr>
        <p:spPr>
          <a:xfrm>
            <a:off x="1166327" y="2388637"/>
            <a:ext cx="356807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we find the non verified and verified without a proper source have the highest chances of defaulting loan in future.</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386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686733" y="403034"/>
            <a:ext cx="10058400" cy="469752"/>
          </a:xfrm>
        </p:spPr>
        <p:txBody>
          <a:bodyPr>
            <a:normAutofit/>
          </a:bodyPr>
          <a:lstStyle/>
          <a:p>
            <a:r>
              <a:rPr lang="en-US" sz="2400" dirty="0">
                <a:latin typeface="Arial Rounded MT Bold" panose="020F0704030504030204" pitchFamily="34" charset="0"/>
              </a:rPr>
              <a:t>Comparison with employment length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7" name="Picture 6">
            <a:extLst>
              <a:ext uri="{FF2B5EF4-FFF2-40B4-BE49-F238E27FC236}">
                <a16:creationId xmlns:a16="http://schemas.microsoft.com/office/drawing/2014/main" id="{07D721D2-AC7A-FF5B-5411-53FEF4849901}"/>
              </a:ext>
            </a:extLst>
          </p:cNvPr>
          <p:cNvPicPr>
            <a:picLocks noChangeAspect="1"/>
          </p:cNvPicPr>
          <p:nvPr/>
        </p:nvPicPr>
        <p:blipFill>
          <a:blip r:embed="rId3"/>
          <a:stretch>
            <a:fillRect/>
          </a:stretch>
        </p:blipFill>
        <p:spPr>
          <a:xfrm>
            <a:off x="4243651" y="872786"/>
            <a:ext cx="7948349" cy="3756986"/>
          </a:xfrm>
          <a:prstGeom prst="rect">
            <a:avLst/>
          </a:prstGeom>
        </p:spPr>
      </p:pic>
      <p:sp>
        <p:nvSpPr>
          <p:cNvPr id="8" name="TextBox 7">
            <a:extLst>
              <a:ext uri="{FF2B5EF4-FFF2-40B4-BE49-F238E27FC236}">
                <a16:creationId xmlns:a16="http://schemas.microsoft.com/office/drawing/2014/main" id="{B99D4542-41A9-C83F-344A-3ADF4427087D}"/>
              </a:ext>
            </a:extLst>
          </p:cNvPr>
          <p:cNvSpPr txBox="1"/>
          <p:nvPr/>
        </p:nvSpPr>
        <p:spPr>
          <a:xfrm>
            <a:off x="1175657" y="2261621"/>
            <a:ext cx="2724539"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Borrowers whose employment term is </a:t>
            </a:r>
            <a:r>
              <a:rPr lang="en-US" sz="1400" dirty="0" err="1">
                <a:latin typeface="Arial" panose="020B0604020202020204" pitchFamily="34" charset="0"/>
                <a:cs typeface="Arial" panose="020B0604020202020204" pitchFamily="34" charset="0"/>
              </a:rPr>
              <a:t>upto</a:t>
            </a:r>
            <a:r>
              <a:rPr lang="en-US" sz="1400" dirty="0">
                <a:latin typeface="Arial" panose="020B0604020202020204" pitchFamily="34" charset="0"/>
                <a:cs typeface="Arial" panose="020B0604020202020204" pitchFamily="34" charset="0"/>
              </a:rPr>
              <a:t> 1years has maximum chances to default, additionally also borrowers who have employment term of 4-8yrs still have chances to default.</a:t>
            </a:r>
          </a:p>
        </p:txBody>
      </p:sp>
    </p:spTree>
    <p:extLst>
      <p:ext uri="{BB962C8B-B14F-4D97-AF65-F5344CB8AC3E}">
        <p14:creationId xmlns:p14="http://schemas.microsoft.com/office/powerpoint/2010/main" val="153689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01337" y="530442"/>
            <a:ext cx="10058400" cy="469752"/>
          </a:xfrm>
        </p:spPr>
        <p:txBody>
          <a:bodyPr>
            <a:normAutofit/>
          </a:bodyPr>
          <a:lstStyle/>
          <a:p>
            <a:r>
              <a:rPr lang="en-US" sz="2400" dirty="0">
                <a:latin typeface="Arial Rounded MT Bold" panose="020F0704030504030204" pitchFamily="34" charset="0"/>
              </a:rPr>
              <a:t>Comparison with interest rate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3B732CD7-761A-153B-7A54-8F370E77135F}"/>
              </a:ext>
            </a:extLst>
          </p:cNvPr>
          <p:cNvPicPr>
            <a:picLocks noChangeAspect="1"/>
          </p:cNvPicPr>
          <p:nvPr/>
        </p:nvPicPr>
        <p:blipFill>
          <a:blip r:embed="rId3"/>
          <a:stretch>
            <a:fillRect/>
          </a:stretch>
        </p:blipFill>
        <p:spPr>
          <a:xfrm>
            <a:off x="4689752" y="1259380"/>
            <a:ext cx="7366066" cy="3819442"/>
          </a:xfrm>
          <a:prstGeom prst="rect">
            <a:avLst/>
          </a:prstGeom>
        </p:spPr>
      </p:pic>
      <p:sp>
        <p:nvSpPr>
          <p:cNvPr id="5" name="TextBox 4">
            <a:extLst>
              <a:ext uri="{FF2B5EF4-FFF2-40B4-BE49-F238E27FC236}">
                <a16:creationId xmlns:a16="http://schemas.microsoft.com/office/drawing/2014/main" id="{02D7B073-1AA2-7E58-0E88-B2AB26CB5A0F}"/>
              </a:ext>
            </a:extLst>
          </p:cNvPr>
          <p:cNvSpPr txBox="1"/>
          <p:nvPr/>
        </p:nvSpPr>
        <p:spPr>
          <a:xfrm>
            <a:off x="1231641" y="2461806"/>
            <a:ext cx="360161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 really don't see any important relation between the interest rate and the defaulters hence this cannot be considered an important metric.</a:t>
            </a:r>
          </a:p>
        </p:txBody>
      </p:sp>
    </p:spTree>
    <p:extLst>
      <p:ext uri="{BB962C8B-B14F-4D97-AF65-F5344CB8AC3E}">
        <p14:creationId xmlns:p14="http://schemas.microsoft.com/office/powerpoint/2010/main" val="320651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01337" y="530442"/>
            <a:ext cx="10058400" cy="469752"/>
          </a:xfrm>
        </p:spPr>
        <p:txBody>
          <a:bodyPr>
            <a:normAutofit/>
          </a:bodyPr>
          <a:lstStyle/>
          <a:p>
            <a:r>
              <a:rPr lang="en-US" sz="2400" dirty="0">
                <a:latin typeface="Arial Rounded MT Bold" panose="020F0704030504030204" pitchFamily="34" charset="0"/>
              </a:rPr>
              <a:t>Comparison with purpose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82ABADB3-66E5-66E5-A9B7-16D9E9E21D22}"/>
              </a:ext>
            </a:extLst>
          </p:cNvPr>
          <p:cNvPicPr>
            <a:picLocks noChangeAspect="1"/>
          </p:cNvPicPr>
          <p:nvPr/>
        </p:nvPicPr>
        <p:blipFill>
          <a:blip r:embed="rId3"/>
          <a:stretch>
            <a:fillRect/>
          </a:stretch>
        </p:blipFill>
        <p:spPr>
          <a:xfrm>
            <a:off x="3949845" y="1000194"/>
            <a:ext cx="8024555" cy="4176122"/>
          </a:xfrm>
          <a:prstGeom prst="rect">
            <a:avLst/>
          </a:prstGeom>
        </p:spPr>
      </p:pic>
      <p:sp>
        <p:nvSpPr>
          <p:cNvPr id="5" name="TextBox 4">
            <a:extLst>
              <a:ext uri="{FF2B5EF4-FFF2-40B4-BE49-F238E27FC236}">
                <a16:creationId xmlns:a16="http://schemas.microsoft.com/office/drawing/2014/main" id="{7D6FD9A0-5375-7E3F-7DAA-F40B6920BE84}"/>
              </a:ext>
            </a:extLst>
          </p:cNvPr>
          <p:cNvSpPr txBox="1"/>
          <p:nvPr/>
        </p:nvSpPr>
        <p:spPr>
          <a:xfrm>
            <a:off x="901337" y="2461806"/>
            <a:ext cx="3048508" cy="96719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Borrowers falling under the category of debt consolidation, small business, credit card are most likely to default.</a:t>
            </a:r>
          </a:p>
        </p:txBody>
      </p:sp>
    </p:spTree>
    <p:extLst>
      <p:ext uri="{BB962C8B-B14F-4D97-AF65-F5344CB8AC3E}">
        <p14:creationId xmlns:p14="http://schemas.microsoft.com/office/powerpoint/2010/main" val="21338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01337" y="530442"/>
            <a:ext cx="10058400" cy="469752"/>
          </a:xfrm>
        </p:spPr>
        <p:txBody>
          <a:bodyPr>
            <a:normAutofit/>
          </a:bodyPr>
          <a:lstStyle/>
          <a:p>
            <a:r>
              <a:rPr lang="en-US" sz="2400" dirty="0">
                <a:latin typeface="Arial Rounded MT Bold" panose="020F0704030504030204" pitchFamily="34" charset="0"/>
              </a:rPr>
              <a:t>Comparison with Annual income, </a:t>
            </a:r>
            <a:r>
              <a:rPr lang="en-US" sz="2400" dirty="0" err="1">
                <a:latin typeface="Arial Rounded MT Bold" panose="020F0704030504030204" pitchFamily="34" charset="0"/>
              </a:rPr>
              <a:t>dti</a:t>
            </a:r>
            <a:r>
              <a:rPr lang="en-US" sz="2400" dirty="0">
                <a:latin typeface="Arial Rounded MT Bold" panose="020F0704030504030204" pitchFamily="34" charset="0"/>
              </a:rPr>
              <a:t>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C9A7E6F5-26EF-972F-0AA0-B2C07A031F2E}"/>
              </a:ext>
            </a:extLst>
          </p:cNvPr>
          <p:cNvPicPr>
            <a:picLocks noChangeAspect="1"/>
          </p:cNvPicPr>
          <p:nvPr/>
        </p:nvPicPr>
        <p:blipFill>
          <a:blip r:embed="rId3"/>
          <a:stretch>
            <a:fillRect/>
          </a:stretch>
        </p:blipFill>
        <p:spPr>
          <a:xfrm>
            <a:off x="6129251" y="1177476"/>
            <a:ext cx="5151566" cy="4168501"/>
          </a:xfrm>
          <a:prstGeom prst="rect">
            <a:avLst/>
          </a:prstGeom>
        </p:spPr>
      </p:pic>
      <p:sp>
        <p:nvSpPr>
          <p:cNvPr id="5" name="TextBox 4">
            <a:extLst>
              <a:ext uri="{FF2B5EF4-FFF2-40B4-BE49-F238E27FC236}">
                <a16:creationId xmlns:a16="http://schemas.microsoft.com/office/drawing/2014/main" id="{1F9C6714-27D2-8D25-B256-338F1F857CCC}"/>
              </a:ext>
            </a:extLst>
          </p:cNvPr>
          <p:cNvSpPr txBox="1"/>
          <p:nvPr/>
        </p:nvSpPr>
        <p:spPr>
          <a:xfrm>
            <a:off x="1250301" y="2261621"/>
            <a:ext cx="4404049"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Borrowers who have salaries </a:t>
            </a:r>
            <a:r>
              <a:rPr lang="en-US" sz="1400" dirty="0" err="1">
                <a:latin typeface="Arial" panose="020B0604020202020204" pitchFamily="34" charset="0"/>
                <a:cs typeface="Arial" panose="020B0604020202020204" pitchFamily="34" charset="0"/>
              </a:rPr>
              <a:t>upto</a:t>
            </a:r>
            <a:r>
              <a:rPr lang="en-US" sz="1400" dirty="0">
                <a:latin typeface="Arial" panose="020B0604020202020204" pitchFamily="34" charset="0"/>
                <a:cs typeface="Arial" panose="020B0604020202020204" pitchFamily="34" charset="0"/>
              </a:rPr>
              <a:t> 1,500,000 are more likely to default loan payment.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But as compared to </a:t>
            </a:r>
            <a:r>
              <a:rPr lang="en-US" sz="1400" dirty="0" err="1">
                <a:latin typeface="Arial" panose="020B0604020202020204" pitchFamily="34" charset="0"/>
                <a:cs typeface="Arial" panose="020B0604020202020204" pitchFamily="34" charset="0"/>
              </a:rPr>
              <a:t>dti</a:t>
            </a:r>
            <a:r>
              <a:rPr lang="en-US" sz="1400" dirty="0">
                <a:latin typeface="Arial" panose="020B0604020202020204" pitchFamily="34" charset="0"/>
                <a:cs typeface="Arial" panose="020B0604020202020204" pitchFamily="34" charset="0"/>
              </a:rPr>
              <a:t> feature there is no significant relation which can help to predict the borrowers who can default loan payment in future.</a:t>
            </a:r>
          </a:p>
        </p:txBody>
      </p:sp>
    </p:spTree>
    <p:extLst>
      <p:ext uri="{BB962C8B-B14F-4D97-AF65-F5344CB8AC3E}">
        <p14:creationId xmlns:p14="http://schemas.microsoft.com/office/powerpoint/2010/main" val="256536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01337" y="530442"/>
            <a:ext cx="10058400" cy="469752"/>
          </a:xfrm>
        </p:spPr>
        <p:txBody>
          <a:bodyPr>
            <a:normAutofit/>
          </a:bodyPr>
          <a:lstStyle/>
          <a:p>
            <a:r>
              <a:rPr lang="en-US" sz="2400" dirty="0">
                <a:latin typeface="Arial Rounded MT Bold" panose="020F0704030504030204" pitchFamily="34" charset="0"/>
              </a:rPr>
              <a:t>Comparison with loan issue date vs </a:t>
            </a:r>
            <a:r>
              <a:rPr lang="en-US" sz="2400" dirty="0" err="1">
                <a:latin typeface="Arial Rounded MT Bold" panose="020F0704030504030204" pitchFamily="34" charset="0"/>
              </a:rPr>
              <a:t>loan_status</a:t>
            </a:r>
            <a:endParaRPr lang="en-US" sz="2400" dirty="0"/>
          </a:p>
        </p:txBody>
      </p:sp>
      <p:sp>
        <p:nvSpPr>
          <p:cNvPr id="3" name="Subtitle 2">
            <a:extLst>
              <a:ext uri="{FF2B5EF4-FFF2-40B4-BE49-F238E27FC236}">
                <a16:creationId xmlns:a16="http://schemas.microsoft.com/office/drawing/2014/main" id="{C76A379A-554A-6157-A430-2078E4064FC1}"/>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74C48CAA-B43F-E4F1-5841-FCDFD68ACFDF}"/>
              </a:ext>
            </a:extLst>
          </p:cNvPr>
          <p:cNvPicPr>
            <a:picLocks noChangeAspect="1"/>
          </p:cNvPicPr>
          <p:nvPr/>
        </p:nvPicPr>
        <p:blipFill>
          <a:blip r:embed="rId3"/>
          <a:stretch>
            <a:fillRect/>
          </a:stretch>
        </p:blipFill>
        <p:spPr>
          <a:xfrm>
            <a:off x="5318451" y="1000194"/>
            <a:ext cx="6696970" cy="3689248"/>
          </a:xfrm>
          <a:prstGeom prst="rect">
            <a:avLst/>
          </a:prstGeom>
        </p:spPr>
      </p:pic>
      <p:sp>
        <p:nvSpPr>
          <p:cNvPr id="5" name="TextBox 4">
            <a:extLst>
              <a:ext uri="{FF2B5EF4-FFF2-40B4-BE49-F238E27FC236}">
                <a16:creationId xmlns:a16="http://schemas.microsoft.com/office/drawing/2014/main" id="{4AE94FE1-7DCB-0AB6-09ED-9FAD4548709C}"/>
              </a:ext>
            </a:extLst>
          </p:cNvPr>
          <p:cNvSpPr txBox="1"/>
          <p:nvPr/>
        </p:nvSpPr>
        <p:spPr>
          <a:xfrm>
            <a:off x="998376" y="2304832"/>
            <a:ext cx="4217436"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 see that there are more defaulters for the years 2010 or before where there could be covid or recession which would have impacted so many defaulters. But the trend has settled down in the further years.</a:t>
            </a:r>
          </a:p>
        </p:txBody>
      </p:sp>
    </p:spTree>
    <p:extLst>
      <p:ext uri="{BB962C8B-B14F-4D97-AF65-F5344CB8AC3E}">
        <p14:creationId xmlns:p14="http://schemas.microsoft.com/office/powerpoint/2010/main" val="9647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901337" y="530442"/>
            <a:ext cx="10058400" cy="469752"/>
          </a:xfrm>
        </p:spPr>
        <p:txBody>
          <a:bodyPr>
            <a:normAutofit/>
          </a:bodyPr>
          <a:lstStyle/>
          <a:p>
            <a:r>
              <a:rPr lang="en-US" sz="2400" dirty="0">
                <a:latin typeface="Arial Rounded MT Bold" panose="020F0704030504030204" pitchFamily="34" charset="0"/>
              </a:rPr>
              <a:t>Comparison with confidence(investors) vs </a:t>
            </a:r>
            <a:r>
              <a:rPr lang="en-US" sz="2400" dirty="0" err="1">
                <a:latin typeface="Arial Rounded MT Bold" panose="020F0704030504030204" pitchFamily="34" charset="0"/>
              </a:rPr>
              <a:t>loan_status</a:t>
            </a:r>
            <a:endParaRPr lang="en-US" sz="2400" dirty="0"/>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6" name="Picture 5">
            <a:extLst>
              <a:ext uri="{FF2B5EF4-FFF2-40B4-BE49-F238E27FC236}">
                <a16:creationId xmlns:a16="http://schemas.microsoft.com/office/drawing/2014/main" id="{42FE979C-26C3-4F42-C846-BAAD22A859D7}"/>
              </a:ext>
            </a:extLst>
          </p:cNvPr>
          <p:cNvPicPr>
            <a:picLocks noChangeAspect="1"/>
          </p:cNvPicPr>
          <p:nvPr/>
        </p:nvPicPr>
        <p:blipFill>
          <a:blip r:embed="rId3"/>
          <a:stretch>
            <a:fillRect/>
          </a:stretch>
        </p:blipFill>
        <p:spPr>
          <a:xfrm>
            <a:off x="4591934" y="1083058"/>
            <a:ext cx="7060782" cy="3302330"/>
          </a:xfrm>
          <a:prstGeom prst="rect">
            <a:avLst/>
          </a:prstGeom>
        </p:spPr>
      </p:pic>
      <p:sp>
        <p:nvSpPr>
          <p:cNvPr id="7" name="TextBox 6">
            <a:extLst>
              <a:ext uri="{FF2B5EF4-FFF2-40B4-BE49-F238E27FC236}">
                <a16:creationId xmlns:a16="http://schemas.microsoft.com/office/drawing/2014/main" id="{58ABD953-9E28-6534-CCBA-A6535AD9C90F}"/>
              </a:ext>
            </a:extLst>
          </p:cNvPr>
          <p:cNvSpPr txBox="1"/>
          <p:nvPr/>
        </p:nvSpPr>
        <p:spPr>
          <a:xfrm>
            <a:off x="901337" y="2220075"/>
            <a:ext cx="3838614" cy="1015663"/>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Here we can see that the consumers on which the investors had more confidence have equal chances of defaulters, hence this is not a correct measure to look for approving the loan.</a:t>
            </a:r>
          </a:p>
          <a:p>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B5A3B04-0AA4-72B9-2A6A-F5AABFF45E24}"/>
              </a:ext>
            </a:extLst>
          </p:cNvPr>
          <p:cNvSpPr txBox="1"/>
          <p:nvPr/>
        </p:nvSpPr>
        <p:spPr>
          <a:xfrm>
            <a:off x="1147665" y="4665306"/>
            <a:ext cx="933061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Confidence is calculated as the borrowers on which the investors had high confidence who would not default.</a:t>
            </a:r>
          </a:p>
        </p:txBody>
      </p:sp>
    </p:spTree>
    <p:extLst>
      <p:ext uri="{BB962C8B-B14F-4D97-AF65-F5344CB8AC3E}">
        <p14:creationId xmlns:p14="http://schemas.microsoft.com/office/powerpoint/2010/main" val="295578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770709" y="431025"/>
            <a:ext cx="10058400" cy="469752"/>
          </a:xfrm>
        </p:spPr>
        <p:txBody>
          <a:bodyPr>
            <a:normAutofit/>
          </a:bodyPr>
          <a:lstStyle/>
          <a:p>
            <a:r>
              <a:rPr lang="en-US" sz="2400" dirty="0">
                <a:latin typeface="Arial Rounded MT Bold" panose="020F0704030504030204" pitchFamily="34" charset="0"/>
              </a:rPr>
              <a:t>Recommendations</a:t>
            </a:r>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sp>
        <p:nvSpPr>
          <p:cNvPr id="5" name="TextBox 4">
            <a:extLst>
              <a:ext uri="{FF2B5EF4-FFF2-40B4-BE49-F238E27FC236}">
                <a16:creationId xmlns:a16="http://schemas.microsoft.com/office/drawing/2014/main" id="{584345EC-195B-33C3-529C-0E70B0C06BDC}"/>
              </a:ext>
            </a:extLst>
          </p:cNvPr>
          <p:cNvSpPr txBox="1"/>
          <p:nvPr/>
        </p:nvSpPr>
        <p:spPr>
          <a:xfrm>
            <a:off x="877075" y="1110344"/>
            <a:ext cx="9955763" cy="4524315"/>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Lending Club should be more cautious for approving loans falling under the group D and above, and also falling under sub group 3 and above.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Since borrowers with lower term have higher chances of defaulting hence they need to be careful in approving their loan.</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With approving loan for the borrowers there can be a mechanism put up by Lending Club that the borrowers can also regularly make some long term investment which will be also help in case they fall in the position to default in future. Lending Club can also charge very low rate of interest out of the return earned by borrower making the investment as a another source of income.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 Borrowers need to be verified through a proper source or they would be high chances to default in loan EMI’s.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It is </a:t>
            </a:r>
            <a:r>
              <a:rPr lang="en-US" sz="1600" dirty="0" err="1">
                <a:latin typeface="Arial" panose="020B0604020202020204" pitchFamily="34" charset="0"/>
                <a:cs typeface="Arial" panose="020B0604020202020204" pitchFamily="34" charset="0"/>
              </a:rPr>
              <a:t>adviseable</a:t>
            </a:r>
            <a:r>
              <a:rPr lang="en-US" sz="1600" dirty="0">
                <a:latin typeface="Arial" panose="020B0604020202020204" pitchFamily="34" charset="0"/>
                <a:cs typeface="Arial" panose="020B0604020202020204" pitchFamily="34" charset="0"/>
              </a:rPr>
              <a:t> for the borrowers to consult a financial advisor so that they don’t fall under the situation where they have to default the loan payment.</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Investors had wrong assumptions/conclusions with regards to the faith they had on borrowers who would not default in future.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Lending club has to be more cautious for approving loans for borrowers who are in rent or falling under others category.</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Borrowers also need to be advised on having secondary source of income in case of financial distress.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Lending club also have to be careful while approving loan for low income group people.</a:t>
            </a:r>
          </a:p>
        </p:txBody>
      </p:sp>
    </p:spTree>
    <p:extLst>
      <p:ext uri="{BB962C8B-B14F-4D97-AF65-F5344CB8AC3E}">
        <p14:creationId xmlns:p14="http://schemas.microsoft.com/office/powerpoint/2010/main" val="96374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852196" y="351338"/>
            <a:ext cx="10058400" cy="555545"/>
          </a:xfrm>
        </p:spPr>
        <p:txBody>
          <a:bodyPr>
            <a:normAutofit/>
          </a:bodyPr>
          <a:lstStyle/>
          <a:p>
            <a:r>
              <a:rPr lang="en-US" sz="2400" dirty="0">
                <a:latin typeface="Arial Rounded MT Bold" panose="020F0704030504030204" pitchFamily="34" charset="0"/>
              </a:rPr>
              <a:t>Problem statement</a:t>
            </a:r>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sp>
        <p:nvSpPr>
          <p:cNvPr id="6" name="TextBox 5">
            <a:extLst>
              <a:ext uri="{FF2B5EF4-FFF2-40B4-BE49-F238E27FC236}">
                <a16:creationId xmlns:a16="http://schemas.microsoft.com/office/drawing/2014/main" id="{78B910DA-2BB1-E7E4-C5B7-82C50448C450}"/>
              </a:ext>
            </a:extLst>
          </p:cNvPr>
          <p:cNvSpPr txBox="1"/>
          <p:nvPr/>
        </p:nvSpPr>
        <p:spPr>
          <a:xfrm>
            <a:off x="807732" y="1156991"/>
            <a:ext cx="9797143"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Lending Club specializes in lending various types of loans to urban customers. When the company receives a loan application, the company has to make a decision for loan approval based on the applicant’s profile.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Two types of risks are associated with the bank’s decision: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the applicant is </a:t>
            </a:r>
            <a:r>
              <a:rPr lang="en-US" b="1" dirty="0">
                <a:latin typeface="Arial" panose="020B0604020202020204" pitchFamily="34" charset="0"/>
                <a:cs typeface="Arial" panose="020B0604020202020204" pitchFamily="34" charset="0"/>
              </a:rPr>
              <a:t>likely to repay the loan</a:t>
            </a:r>
            <a:r>
              <a:rPr lang="en-US" dirty="0">
                <a:latin typeface="Arial" panose="020B0604020202020204" pitchFamily="34" charset="0"/>
                <a:cs typeface="Arial" panose="020B0604020202020204" pitchFamily="34" charset="0"/>
              </a:rPr>
              <a:t>, then not approving the loan results in </a:t>
            </a:r>
            <a:r>
              <a:rPr lang="en-US" b="1" dirty="0">
                <a:latin typeface="Arial" panose="020B0604020202020204" pitchFamily="34" charset="0"/>
                <a:cs typeface="Arial" panose="020B0604020202020204" pitchFamily="34" charset="0"/>
              </a:rPr>
              <a:t>a loss of business </a:t>
            </a:r>
            <a:r>
              <a:rPr lang="en-US" dirty="0">
                <a:latin typeface="Arial" panose="020B0604020202020204" pitchFamily="34" charset="0"/>
                <a:cs typeface="Arial" panose="020B0604020202020204" pitchFamily="34" charset="0"/>
              </a:rPr>
              <a:t>to the company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the applicant is </a:t>
            </a:r>
            <a:r>
              <a:rPr lang="en-US" b="1" dirty="0">
                <a:latin typeface="Arial" panose="020B0604020202020204" pitchFamily="34" charset="0"/>
                <a:cs typeface="Arial" panose="020B0604020202020204" pitchFamily="34" charset="0"/>
              </a:rPr>
              <a:t>not likely to repay the loan</a:t>
            </a:r>
            <a:r>
              <a:rPr lang="en-US" dirty="0">
                <a:latin typeface="Arial" panose="020B0604020202020204" pitchFamily="34" charset="0"/>
                <a:cs typeface="Arial" panose="020B0604020202020204" pitchFamily="34" charset="0"/>
              </a:rPr>
              <a:t>, i.e. he/she is likely to default, then approving the loan may lead to a </a:t>
            </a:r>
            <a:r>
              <a:rPr lang="en-US" b="1" dirty="0">
                <a:latin typeface="Arial" panose="020B0604020202020204" pitchFamily="34" charset="0"/>
                <a:cs typeface="Arial" panose="020B0604020202020204" pitchFamily="34" charset="0"/>
              </a:rPr>
              <a:t>financial loss </a:t>
            </a:r>
            <a:r>
              <a:rPr lang="en-US" dirty="0">
                <a:latin typeface="Arial" panose="020B0604020202020204" pitchFamily="34" charset="0"/>
                <a:cs typeface="Arial" panose="020B0604020202020204" pitchFamily="34" charset="0"/>
              </a:rPr>
              <a:t>for the company</a:t>
            </a:r>
          </a:p>
        </p:txBody>
      </p:sp>
    </p:spTree>
    <p:extLst>
      <p:ext uri="{BB962C8B-B14F-4D97-AF65-F5344CB8AC3E}">
        <p14:creationId xmlns:p14="http://schemas.microsoft.com/office/powerpoint/2010/main" val="179476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808031" y="393703"/>
            <a:ext cx="10058400" cy="469751"/>
          </a:xfrm>
        </p:spPr>
        <p:txBody>
          <a:bodyPr>
            <a:normAutofit/>
          </a:bodyPr>
          <a:lstStyle/>
          <a:p>
            <a:r>
              <a:rPr lang="en-US" sz="2400" dirty="0">
                <a:latin typeface="Arial Rounded MT Bold" panose="020F0704030504030204" pitchFamily="34" charset="0"/>
                <a:cs typeface="Arial" panose="020B0604020202020204" pitchFamily="34" charset="0"/>
              </a:rPr>
              <a:t>Business Objective</a:t>
            </a:r>
          </a:p>
        </p:txBody>
      </p:sp>
      <p:pic>
        <p:nvPicPr>
          <p:cNvPr id="4" name="Picture 3">
            <a:extLst>
              <a:ext uri="{FF2B5EF4-FFF2-40B4-BE49-F238E27FC236}">
                <a16:creationId xmlns:a16="http://schemas.microsoft.com/office/drawing/2014/main" id="{5A275897-CB67-2859-59C4-25441EE42974}"/>
              </a:ext>
            </a:extLst>
          </p:cNvPr>
          <p:cNvPicPr>
            <a:picLocks noChangeAspect="1"/>
          </p:cNvPicPr>
          <p:nvPr/>
        </p:nvPicPr>
        <p:blipFill>
          <a:blip r:embed="rId2"/>
          <a:stretch>
            <a:fillRect/>
          </a:stretch>
        </p:blipFill>
        <p:spPr>
          <a:xfrm>
            <a:off x="109454" y="5831633"/>
            <a:ext cx="1396557" cy="469751"/>
          </a:xfrm>
          <a:prstGeom prst="rect">
            <a:avLst/>
          </a:prstGeom>
        </p:spPr>
      </p:pic>
      <p:sp>
        <p:nvSpPr>
          <p:cNvPr id="5" name="TextBox 4">
            <a:extLst>
              <a:ext uri="{FF2B5EF4-FFF2-40B4-BE49-F238E27FC236}">
                <a16:creationId xmlns:a16="http://schemas.microsoft.com/office/drawing/2014/main" id="{822BDE13-3FEC-CB57-B6C0-02D4F464F149}"/>
              </a:ext>
            </a:extLst>
          </p:cNvPr>
          <p:cNvSpPr txBox="1"/>
          <p:nvPr/>
        </p:nvSpPr>
        <p:spPr>
          <a:xfrm>
            <a:off x="911737" y="942393"/>
            <a:ext cx="10354831"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the company approves the loan, there are 3 possible scenarios described below: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Fully paid: Applicant has fully paid the loan (the principal and the interest rate) </a:t>
            </a:r>
          </a:p>
          <a:p>
            <a:r>
              <a:rPr lang="en-US" dirty="0">
                <a:latin typeface="Arial" panose="020B0604020202020204" pitchFamily="34" charset="0"/>
                <a:cs typeface="Arial" panose="020B0604020202020204" pitchFamily="34" charset="0"/>
              </a:rPr>
              <a:t>● Current: Applicant is in the process of paying the instalments, i.e. the tenure of the loan is not yet completed. These candidates are not labelled as 'defaulted’. </a:t>
            </a:r>
          </a:p>
          <a:p>
            <a:r>
              <a:rPr lang="en-US" dirty="0">
                <a:latin typeface="Arial" panose="020B0604020202020204" pitchFamily="34" charset="0"/>
                <a:cs typeface="Arial" panose="020B0604020202020204" pitchFamily="34" charset="0"/>
              </a:rPr>
              <a:t>● Charged-off: Applicant has not paid the instalments in due time for a long period of time, i.e. he/she has defaulted on the loan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-Like most other lending companies, lending loans to ‘risky’ applicants is the largest source of financial loss (called credit loss).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-Company wants to understand the driving factors behind loan default, i.e. the variables which are strong indicators of default. The company can utilize this knowledge for its portfolio and risk assessment.</a:t>
            </a:r>
          </a:p>
        </p:txBody>
      </p:sp>
    </p:spTree>
    <p:extLst>
      <p:ext uri="{BB962C8B-B14F-4D97-AF65-F5344CB8AC3E}">
        <p14:creationId xmlns:p14="http://schemas.microsoft.com/office/powerpoint/2010/main" val="76362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858415" y="401589"/>
            <a:ext cx="9628231" cy="620859"/>
          </a:xfrm>
        </p:spPr>
        <p:txBody>
          <a:bodyPr>
            <a:normAutofit/>
          </a:bodyPr>
          <a:lstStyle/>
          <a:p>
            <a:r>
              <a:rPr lang="en-US" sz="2400" dirty="0">
                <a:latin typeface="Arial Rounded MT Bold" panose="020F0704030504030204" pitchFamily="34" charset="0"/>
                <a:ea typeface="Segoe UI Black" panose="020B0A02040204020203" pitchFamily="34" charset="0"/>
              </a:rPr>
              <a:t>Treatment of null values and outliers</a:t>
            </a:r>
          </a:p>
        </p:txBody>
      </p:sp>
      <p:sp>
        <p:nvSpPr>
          <p:cNvPr id="4" name="TextBox 3">
            <a:extLst>
              <a:ext uri="{FF2B5EF4-FFF2-40B4-BE49-F238E27FC236}">
                <a16:creationId xmlns:a16="http://schemas.microsoft.com/office/drawing/2014/main" id="{40BEBCD2-C742-70A1-6091-BC58C7543A96}"/>
              </a:ext>
            </a:extLst>
          </p:cNvPr>
          <p:cNvSpPr txBox="1"/>
          <p:nvPr/>
        </p:nvSpPr>
        <p:spPr>
          <a:xfrm>
            <a:off x="1035698" y="1646105"/>
            <a:ext cx="962823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Most frequent method seems to be the correct method to treat null values.</a:t>
            </a:r>
          </a:p>
        </p:txBody>
      </p:sp>
      <p:sp>
        <p:nvSpPr>
          <p:cNvPr id="5" name="TextBox 4">
            <a:extLst>
              <a:ext uri="{FF2B5EF4-FFF2-40B4-BE49-F238E27FC236}">
                <a16:creationId xmlns:a16="http://schemas.microsoft.com/office/drawing/2014/main" id="{8D87EE9C-DF1C-6F9C-8D6A-9A8FD8BA3633}"/>
              </a:ext>
            </a:extLst>
          </p:cNvPr>
          <p:cNvSpPr txBox="1"/>
          <p:nvPr/>
        </p:nvSpPr>
        <p:spPr>
          <a:xfrm>
            <a:off x="1035694" y="3021758"/>
            <a:ext cx="962823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Box plot/Scatter plots can be used to check outliers, however there are various ways to replace them.</a:t>
            </a:r>
          </a:p>
        </p:txBody>
      </p:sp>
      <p:sp>
        <p:nvSpPr>
          <p:cNvPr id="6" name="TextBox 5">
            <a:extLst>
              <a:ext uri="{FF2B5EF4-FFF2-40B4-BE49-F238E27FC236}">
                <a16:creationId xmlns:a16="http://schemas.microsoft.com/office/drawing/2014/main" id="{3C86E6E6-6EA5-F0BC-DAC7-3AC72EF2314C}"/>
              </a:ext>
            </a:extLst>
          </p:cNvPr>
          <p:cNvSpPr txBox="1"/>
          <p:nvPr/>
        </p:nvSpPr>
        <p:spPr>
          <a:xfrm>
            <a:off x="1035695" y="3690852"/>
            <a:ext cx="962823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Ways to treat the outliers are discussed in the </a:t>
            </a:r>
            <a:r>
              <a:rPr lang="en-US" dirty="0" err="1">
                <a:latin typeface="Arial" panose="020B0604020202020204" pitchFamily="34" charset="0"/>
                <a:cs typeface="Arial" panose="020B0604020202020204" pitchFamily="34" charset="0"/>
              </a:rPr>
              <a:t>outliers.ipynb</a:t>
            </a:r>
            <a:r>
              <a:rPr lang="en-US" dirty="0">
                <a:latin typeface="Arial" panose="020B0604020202020204" pitchFamily="34" charset="0"/>
                <a:cs typeface="Arial" panose="020B0604020202020204" pitchFamily="34" charset="0"/>
              </a:rPr>
              <a:t> file for reference.</a:t>
            </a:r>
          </a:p>
        </p:txBody>
      </p:sp>
      <p:sp>
        <p:nvSpPr>
          <p:cNvPr id="7" name="TextBox 6">
            <a:extLst>
              <a:ext uri="{FF2B5EF4-FFF2-40B4-BE49-F238E27FC236}">
                <a16:creationId xmlns:a16="http://schemas.microsoft.com/office/drawing/2014/main" id="{9677E5FE-0627-61B8-8F73-1E9B869E60BD}"/>
              </a:ext>
            </a:extLst>
          </p:cNvPr>
          <p:cNvSpPr txBox="1"/>
          <p:nvPr/>
        </p:nvSpPr>
        <p:spPr>
          <a:xfrm>
            <a:off x="1035693" y="2143220"/>
            <a:ext cx="962823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Refer the </a:t>
            </a:r>
            <a:r>
              <a:rPr lang="en-US" dirty="0" err="1">
                <a:latin typeface="Arial" panose="020B0604020202020204" pitchFamily="34" charset="0"/>
                <a:cs typeface="Arial" panose="020B0604020202020204" pitchFamily="34" charset="0"/>
              </a:rPr>
              <a:t>Null_check.ipynb</a:t>
            </a:r>
            <a:r>
              <a:rPr lang="en-US" dirty="0">
                <a:latin typeface="Arial" panose="020B0604020202020204" pitchFamily="34" charset="0"/>
                <a:cs typeface="Arial" panose="020B0604020202020204" pitchFamily="34" charset="0"/>
              </a:rPr>
              <a:t> file for in depth steps.</a:t>
            </a:r>
          </a:p>
        </p:txBody>
      </p:sp>
      <p:pic>
        <p:nvPicPr>
          <p:cNvPr id="8" name="Picture 7">
            <a:extLst>
              <a:ext uri="{FF2B5EF4-FFF2-40B4-BE49-F238E27FC236}">
                <a16:creationId xmlns:a16="http://schemas.microsoft.com/office/drawing/2014/main" id="{674953B7-D2BD-4CE0-116A-8B577FB41D4C}"/>
              </a:ext>
            </a:extLst>
          </p:cNvPr>
          <p:cNvPicPr>
            <a:picLocks noChangeAspect="1"/>
          </p:cNvPicPr>
          <p:nvPr/>
        </p:nvPicPr>
        <p:blipFill>
          <a:blip r:embed="rId2"/>
          <a:stretch>
            <a:fillRect/>
          </a:stretch>
        </p:blipFill>
        <p:spPr>
          <a:xfrm>
            <a:off x="109454" y="5779551"/>
            <a:ext cx="1551395" cy="521833"/>
          </a:xfrm>
          <a:prstGeom prst="rect">
            <a:avLst/>
          </a:prstGeom>
        </p:spPr>
      </p:pic>
    </p:spTree>
    <p:extLst>
      <p:ext uri="{BB962C8B-B14F-4D97-AF65-F5344CB8AC3E}">
        <p14:creationId xmlns:p14="http://schemas.microsoft.com/office/powerpoint/2010/main" val="392747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690465" y="93306"/>
            <a:ext cx="10319657" cy="669691"/>
          </a:xfrm>
        </p:spPr>
        <p:txBody>
          <a:bodyPr>
            <a:noAutofit/>
          </a:bodyPr>
          <a:lstStyle/>
          <a:p>
            <a:r>
              <a:rPr lang="en-US" sz="2400" dirty="0">
                <a:latin typeface="Arial Rounded MT Bold" panose="020F0704030504030204" pitchFamily="34" charset="0"/>
                <a:ea typeface="Segoe UI Black" panose="020B0A02040204020203" pitchFamily="34" charset="0"/>
              </a:rPr>
              <a:t>Understanding the dataset after data cleaning(removing null values)</a:t>
            </a:r>
          </a:p>
        </p:txBody>
      </p:sp>
      <p:pic>
        <p:nvPicPr>
          <p:cNvPr id="5" name="Picture 4">
            <a:extLst>
              <a:ext uri="{FF2B5EF4-FFF2-40B4-BE49-F238E27FC236}">
                <a16:creationId xmlns:a16="http://schemas.microsoft.com/office/drawing/2014/main" id="{CAF36E08-67AB-F528-B578-135E168154A2}"/>
              </a:ext>
            </a:extLst>
          </p:cNvPr>
          <p:cNvPicPr>
            <a:picLocks noChangeAspect="1"/>
          </p:cNvPicPr>
          <p:nvPr/>
        </p:nvPicPr>
        <p:blipFill>
          <a:blip r:embed="rId2"/>
          <a:stretch>
            <a:fillRect/>
          </a:stretch>
        </p:blipFill>
        <p:spPr>
          <a:xfrm>
            <a:off x="921581" y="805036"/>
            <a:ext cx="8595643" cy="4559175"/>
          </a:xfrm>
          <a:prstGeom prst="rect">
            <a:avLst/>
          </a:prstGeom>
        </p:spPr>
      </p:pic>
      <p:pic>
        <p:nvPicPr>
          <p:cNvPr id="6" name="Picture 5">
            <a:extLst>
              <a:ext uri="{FF2B5EF4-FFF2-40B4-BE49-F238E27FC236}">
                <a16:creationId xmlns:a16="http://schemas.microsoft.com/office/drawing/2014/main" id="{CA781026-6E78-41E8-E86B-561701B8D9E3}"/>
              </a:ext>
            </a:extLst>
          </p:cNvPr>
          <p:cNvPicPr>
            <a:picLocks noChangeAspect="1"/>
          </p:cNvPicPr>
          <p:nvPr/>
        </p:nvPicPr>
        <p:blipFill>
          <a:blip r:embed="rId3"/>
          <a:stretch>
            <a:fillRect/>
          </a:stretch>
        </p:blipFill>
        <p:spPr>
          <a:xfrm>
            <a:off x="109454" y="5859624"/>
            <a:ext cx="1313341" cy="441760"/>
          </a:xfrm>
          <a:prstGeom prst="rect">
            <a:avLst/>
          </a:prstGeom>
        </p:spPr>
      </p:pic>
      <p:sp>
        <p:nvSpPr>
          <p:cNvPr id="8" name="TextBox 7">
            <a:extLst>
              <a:ext uri="{FF2B5EF4-FFF2-40B4-BE49-F238E27FC236}">
                <a16:creationId xmlns:a16="http://schemas.microsoft.com/office/drawing/2014/main" id="{207C5CBE-8625-83C9-582F-7C03292AC462}"/>
              </a:ext>
            </a:extLst>
          </p:cNvPr>
          <p:cNvSpPr txBox="1"/>
          <p:nvPr/>
        </p:nvSpPr>
        <p:spPr>
          <a:xfrm>
            <a:off x="1063690" y="5364211"/>
            <a:ext cx="961986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a:t>
            </a:r>
            <a:r>
              <a:rPr lang="en-US" dirty="0" err="1">
                <a:latin typeface="Arial" panose="020B0604020202020204" pitchFamily="34" charset="0"/>
                <a:cs typeface="Arial" panose="020B0604020202020204" pitchFamily="34" charset="0"/>
              </a:rPr>
              <a:t>loan_status</a:t>
            </a:r>
            <a:r>
              <a:rPr lang="en-US" dirty="0">
                <a:latin typeface="Arial" panose="020B0604020202020204" pitchFamily="34" charset="0"/>
                <a:cs typeface="Arial" panose="020B0604020202020204" pitchFamily="34" charset="0"/>
              </a:rPr>
              <a:t> is the target column which will predict if the customer is defaulter.</a:t>
            </a:r>
          </a:p>
        </p:txBody>
      </p:sp>
    </p:spTree>
    <p:extLst>
      <p:ext uri="{BB962C8B-B14F-4D97-AF65-F5344CB8AC3E}">
        <p14:creationId xmlns:p14="http://schemas.microsoft.com/office/powerpoint/2010/main" val="97768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630750" y="409137"/>
            <a:ext cx="10058400" cy="469751"/>
          </a:xfrm>
        </p:spPr>
        <p:txBody>
          <a:bodyPr>
            <a:normAutofit/>
          </a:bodyPr>
          <a:lstStyle/>
          <a:p>
            <a:r>
              <a:rPr lang="en-US" sz="2400" dirty="0">
                <a:latin typeface="Arial Rounded MT Bold" panose="020F0704030504030204" pitchFamily="34" charset="0"/>
                <a:ea typeface="Segoe UI Black" panose="020B0A02040204020203" pitchFamily="34" charset="0"/>
              </a:rPr>
              <a:t>Validation for balanced data</a:t>
            </a:r>
          </a:p>
        </p:txBody>
      </p:sp>
      <p:pic>
        <p:nvPicPr>
          <p:cNvPr id="4" name="Picture 3">
            <a:extLst>
              <a:ext uri="{FF2B5EF4-FFF2-40B4-BE49-F238E27FC236}">
                <a16:creationId xmlns:a16="http://schemas.microsoft.com/office/drawing/2014/main" id="{4F80D330-A8E1-766F-F7B1-C1D7D607ED3F}"/>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1026" name="Picture 2">
            <a:extLst>
              <a:ext uri="{FF2B5EF4-FFF2-40B4-BE49-F238E27FC236}">
                <a16:creationId xmlns:a16="http://schemas.microsoft.com/office/drawing/2014/main" id="{FF042D16-F86C-331E-75A7-730C87D5E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549" y="1119418"/>
            <a:ext cx="4210255" cy="305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38EACB-A77A-3188-57C6-D0EB85B03D13}"/>
              </a:ext>
            </a:extLst>
          </p:cNvPr>
          <p:cNvSpPr txBox="1"/>
          <p:nvPr/>
        </p:nvSpPr>
        <p:spPr>
          <a:xfrm>
            <a:off x="1212980" y="4478694"/>
            <a:ext cx="925596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From the above diagram we understand that the data is not balanced hence we can use a smote technique to make it balanced</a:t>
            </a:r>
          </a:p>
        </p:txBody>
      </p:sp>
    </p:spTree>
    <p:extLst>
      <p:ext uri="{BB962C8B-B14F-4D97-AF65-F5344CB8AC3E}">
        <p14:creationId xmlns:p14="http://schemas.microsoft.com/office/powerpoint/2010/main" val="208163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714723" y="357735"/>
            <a:ext cx="10058400" cy="565995"/>
          </a:xfrm>
        </p:spPr>
        <p:txBody>
          <a:bodyPr>
            <a:noAutofit/>
          </a:bodyPr>
          <a:lstStyle/>
          <a:p>
            <a:r>
              <a:rPr lang="en-US" sz="2400" dirty="0">
                <a:latin typeface="Arial Rounded MT Bold" panose="020F0704030504030204" pitchFamily="34" charset="0"/>
              </a:rPr>
              <a:t>Histogram for the loan amount</a:t>
            </a:r>
          </a:p>
        </p:txBody>
      </p:sp>
      <p:pic>
        <p:nvPicPr>
          <p:cNvPr id="1026" name="Picture 2">
            <a:extLst>
              <a:ext uri="{FF2B5EF4-FFF2-40B4-BE49-F238E27FC236}">
                <a16:creationId xmlns:a16="http://schemas.microsoft.com/office/drawing/2014/main" id="{9DD59BB2-CC71-4B54-FA82-2249B6C9B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76" y="923730"/>
            <a:ext cx="5978977" cy="32692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9EC201-2B1A-771A-C24B-0133B3F66D25}"/>
              </a:ext>
            </a:extLst>
          </p:cNvPr>
          <p:cNvSpPr txBox="1"/>
          <p:nvPr/>
        </p:nvSpPr>
        <p:spPr>
          <a:xfrm>
            <a:off x="1250302" y="4609323"/>
            <a:ext cx="85748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From the above diagram we understand that the most of the loan amount were most around range 5000 – 1000 from the dataset.</a:t>
            </a:r>
          </a:p>
        </p:txBody>
      </p:sp>
      <p:pic>
        <p:nvPicPr>
          <p:cNvPr id="3" name="Picture 2">
            <a:extLst>
              <a:ext uri="{FF2B5EF4-FFF2-40B4-BE49-F238E27FC236}">
                <a16:creationId xmlns:a16="http://schemas.microsoft.com/office/drawing/2014/main" id="{EF6BE715-55E5-7D0A-1300-073727246E53}"/>
              </a:ext>
            </a:extLst>
          </p:cNvPr>
          <p:cNvPicPr>
            <a:picLocks noChangeAspect="1"/>
          </p:cNvPicPr>
          <p:nvPr/>
        </p:nvPicPr>
        <p:blipFill>
          <a:blip r:embed="rId3"/>
          <a:stretch>
            <a:fillRect/>
          </a:stretch>
        </p:blipFill>
        <p:spPr>
          <a:xfrm>
            <a:off x="109454" y="5831633"/>
            <a:ext cx="1396557" cy="469751"/>
          </a:xfrm>
          <a:prstGeom prst="rect">
            <a:avLst/>
          </a:prstGeom>
        </p:spPr>
      </p:pic>
    </p:spTree>
    <p:extLst>
      <p:ext uri="{BB962C8B-B14F-4D97-AF65-F5344CB8AC3E}">
        <p14:creationId xmlns:p14="http://schemas.microsoft.com/office/powerpoint/2010/main" val="42176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521553" y="345226"/>
            <a:ext cx="10058400" cy="527181"/>
          </a:xfrm>
        </p:spPr>
        <p:txBody>
          <a:bodyPr>
            <a:normAutofit fontScale="90000"/>
          </a:bodyPr>
          <a:lstStyle/>
          <a:p>
            <a:r>
              <a:rPr lang="en-US" sz="2400" dirty="0">
                <a:latin typeface="Arial Rounded MT Bold" panose="020F0704030504030204" pitchFamily="34" charset="0"/>
              </a:rPr>
              <a:t>Comparing </a:t>
            </a:r>
            <a:r>
              <a:rPr lang="en-US" sz="2400" dirty="0" err="1">
                <a:latin typeface="Arial Rounded MT Bold" panose="020F0704030504030204" pitchFamily="34" charset="0"/>
              </a:rPr>
              <a:t>Loan_amt</a:t>
            </a:r>
            <a:r>
              <a:rPr lang="en-US" sz="2400" dirty="0">
                <a:latin typeface="Arial Rounded MT Bold" panose="020F0704030504030204" pitchFamily="34" charset="0"/>
              </a:rPr>
              <a:t>, </a:t>
            </a:r>
            <a:r>
              <a:rPr lang="en-US" sz="2400" dirty="0" err="1">
                <a:latin typeface="Arial Rounded MT Bold" panose="020F0704030504030204" pitchFamily="34" charset="0"/>
              </a:rPr>
              <a:t>funded_amt</a:t>
            </a:r>
            <a:r>
              <a:rPr lang="en-US" sz="2400" dirty="0">
                <a:latin typeface="Arial Rounded MT Bold" panose="020F0704030504030204" pitchFamily="34" charset="0"/>
              </a:rPr>
              <a:t>, </a:t>
            </a:r>
            <a:r>
              <a:rPr lang="en-US" sz="2400" dirty="0" err="1">
                <a:latin typeface="Arial Rounded MT Bold" panose="020F0704030504030204" pitchFamily="34" charset="0"/>
              </a:rPr>
              <a:t>funded_invest_amt</a:t>
            </a:r>
            <a:r>
              <a:rPr lang="en-US" sz="2400" dirty="0">
                <a:latin typeface="Arial Rounded MT Bold" panose="020F0704030504030204" pitchFamily="34" charset="0"/>
              </a:rPr>
              <a:t> vs </a:t>
            </a:r>
            <a:r>
              <a:rPr lang="en-US" sz="2400" dirty="0" err="1">
                <a:latin typeface="Arial Rounded MT Bold" panose="020F0704030504030204" pitchFamily="34" charset="0"/>
              </a:rPr>
              <a:t>Loan_status</a:t>
            </a:r>
            <a:endParaRPr lang="en-US" sz="2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9DEF754-9227-906A-434B-1BBA4263F9D1}"/>
              </a:ext>
            </a:extLst>
          </p:cNvPr>
          <p:cNvPicPr>
            <a:picLocks noChangeAspect="1"/>
          </p:cNvPicPr>
          <p:nvPr/>
        </p:nvPicPr>
        <p:blipFill>
          <a:blip r:embed="rId2"/>
          <a:stretch>
            <a:fillRect/>
          </a:stretch>
        </p:blipFill>
        <p:spPr>
          <a:xfrm>
            <a:off x="109454" y="5831633"/>
            <a:ext cx="1396557" cy="469751"/>
          </a:xfrm>
          <a:prstGeom prst="rect">
            <a:avLst/>
          </a:prstGeom>
        </p:spPr>
      </p:pic>
      <p:pic>
        <p:nvPicPr>
          <p:cNvPr id="2050" name="Picture 2">
            <a:extLst>
              <a:ext uri="{FF2B5EF4-FFF2-40B4-BE49-F238E27FC236}">
                <a16:creationId xmlns:a16="http://schemas.microsoft.com/office/drawing/2014/main" id="{09950436-8F26-305B-8A67-6A259E55F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540" y="904650"/>
            <a:ext cx="5710173" cy="5048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871AA3-9D82-5DA2-B774-54FFF24E2A72}"/>
              </a:ext>
            </a:extLst>
          </p:cNvPr>
          <p:cNvSpPr txBox="1"/>
          <p:nvPr/>
        </p:nvSpPr>
        <p:spPr>
          <a:xfrm>
            <a:off x="649111" y="1203648"/>
            <a:ext cx="5349350" cy="310854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Insights :-</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don’t see any specific relation between </a:t>
            </a:r>
            <a:r>
              <a:rPr lang="en-US" sz="1400" dirty="0" err="1">
                <a:latin typeface="Arial" panose="020B0604020202020204" pitchFamily="34" charset="0"/>
                <a:cs typeface="Arial" panose="020B0604020202020204" pitchFamily="34" charset="0"/>
              </a:rPr>
              <a:t>loan_amt</a:t>
            </a:r>
            <a:r>
              <a:rPr lang="en-US" sz="1400" dirty="0">
                <a:latin typeface="Arial" panose="020B0604020202020204" pitchFamily="34" charset="0"/>
                <a:cs typeface="Arial" panose="020B0604020202020204" pitchFamily="34" charset="0"/>
              </a:rPr>
              <a:t> vs </a:t>
            </a:r>
            <a:r>
              <a:rPr lang="en-US" sz="1400" dirty="0" err="1">
                <a:latin typeface="Arial" panose="020B0604020202020204" pitchFamily="34" charset="0"/>
                <a:cs typeface="Arial" panose="020B0604020202020204" pitchFamily="34" charset="0"/>
              </a:rPr>
              <a:t>loan_status</a:t>
            </a:r>
            <a:r>
              <a:rPr lang="en-US" sz="1400" dirty="0">
                <a:latin typeface="Arial" panose="020B0604020202020204" pitchFamily="34" charset="0"/>
                <a:cs typeface="Arial" panose="020B0604020202020204" pitchFamily="34" charset="0"/>
              </a:rPr>
              <a:t> as the defaulters are split across the whole region.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also don’t see any relation between </a:t>
            </a:r>
            <a:r>
              <a:rPr lang="en-US" sz="1400" dirty="0" err="1">
                <a:latin typeface="Arial" panose="020B0604020202020204" pitchFamily="34" charset="0"/>
                <a:cs typeface="Arial" panose="020B0604020202020204" pitchFamily="34" charset="0"/>
              </a:rPr>
              <a:t>funded_amt</a:t>
            </a:r>
            <a:r>
              <a:rPr lang="en-US" sz="1400" dirty="0">
                <a:latin typeface="Arial" panose="020B0604020202020204" pitchFamily="34" charset="0"/>
                <a:cs typeface="Arial" panose="020B0604020202020204" pitchFamily="34" charset="0"/>
              </a:rPr>
              <a:t> vs loan _status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No relation from funded </a:t>
            </a:r>
            <a:r>
              <a:rPr lang="en-US" sz="1400" dirty="0" err="1">
                <a:latin typeface="Arial" panose="020B0604020202020204" pitchFamily="34" charset="0"/>
                <a:cs typeface="Arial" panose="020B0604020202020204" pitchFamily="34" charset="0"/>
              </a:rPr>
              <a:t>amt_inv</a:t>
            </a:r>
            <a:r>
              <a:rPr lang="en-US" sz="1400" dirty="0">
                <a:latin typeface="Arial" panose="020B0604020202020204" pitchFamily="34" charset="0"/>
                <a:cs typeface="Arial" panose="020B0604020202020204" pitchFamily="34" charset="0"/>
              </a:rPr>
              <a:t> vs </a:t>
            </a:r>
            <a:r>
              <a:rPr lang="en-US" sz="1400" dirty="0" err="1">
                <a:latin typeface="Arial" panose="020B0604020202020204" pitchFamily="34" charset="0"/>
                <a:cs typeface="Arial" panose="020B0604020202020204" pitchFamily="34" charset="0"/>
              </a:rPr>
              <a:t>loan_status</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Hence these columns will not help to take a decision whether to approve a loan for a borrower or not.</a:t>
            </a:r>
          </a:p>
        </p:txBody>
      </p:sp>
    </p:spTree>
    <p:extLst>
      <p:ext uri="{BB962C8B-B14F-4D97-AF65-F5344CB8AC3E}">
        <p14:creationId xmlns:p14="http://schemas.microsoft.com/office/powerpoint/2010/main" val="392306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D748-E364-8163-5E0C-F83C592BF856}"/>
              </a:ext>
            </a:extLst>
          </p:cNvPr>
          <p:cNvSpPr>
            <a:spLocks noGrp="1"/>
          </p:cNvSpPr>
          <p:nvPr>
            <p:ph type="ctrTitle"/>
          </p:nvPr>
        </p:nvSpPr>
        <p:spPr>
          <a:xfrm>
            <a:off x="788110" y="305092"/>
            <a:ext cx="10058400" cy="503047"/>
          </a:xfrm>
        </p:spPr>
        <p:txBody>
          <a:bodyPr>
            <a:normAutofit/>
          </a:bodyPr>
          <a:lstStyle/>
          <a:p>
            <a:r>
              <a:rPr lang="en-US" sz="2400" dirty="0">
                <a:latin typeface="Arial Rounded MT Bold" panose="020F0704030504030204" pitchFamily="34" charset="0"/>
              </a:rPr>
              <a:t>Comparison of home ownership vs </a:t>
            </a:r>
            <a:r>
              <a:rPr lang="en-US" sz="2400" dirty="0" err="1">
                <a:latin typeface="Arial Rounded MT Bold" panose="020F0704030504030204" pitchFamily="34" charset="0"/>
              </a:rPr>
              <a:t>loan_status</a:t>
            </a:r>
            <a:endParaRPr lang="en-US" sz="2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552FA93F-BC2A-1F8C-AE7A-A381B7E32EC5}"/>
              </a:ext>
            </a:extLst>
          </p:cNvPr>
          <p:cNvPicPr>
            <a:picLocks noChangeAspect="1"/>
          </p:cNvPicPr>
          <p:nvPr/>
        </p:nvPicPr>
        <p:blipFill>
          <a:blip r:embed="rId2"/>
          <a:stretch>
            <a:fillRect/>
          </a:stretch>
        </p:blipFill>
        <p:spPr>
          <a:xfrm>
            <a:off x="109454" y="5831633"/>
            <a:ext cx="1396557" cy="469751"/>
          </a:xfrm>
          <a:prstGeom prst="rect">
            <a:avLst/>
          </a:prstGeom>
        </p:spPr>
      </p:pic>
      <p:sp>
        <p:nvSpPr>
          <p:cNvPr id="7" name="TextBox 6">
            <a:extLst>
              <a:ext uri="{FF2B5EF4-FFF2-40B4-BE49-F238E27FC236}">
                <a16:creationId xmlns:a16="http://schemas.microsoft.com/office/drawing/2014/main" id="{79364DD2-A00C-8911-F234-368E30ACAAB8}"/>
              </a:ext>
            </a:extLst>
          </p:cNvPr>
          <p:cNvSpPr txBox="1"/>
          <p:nvPr/>
        </p:nvSpPr>
        <p:spPr>
          <a:xfrm>
            <a:off x="1184988" y="2044005"/>
            <a:ext cx="285516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Borrowers falling under the others category and the Mortgaged their home ownership have higher chances of defaulting the loan vs people who have their own home will have less chances to default.</a:t>
            </a:r>
          </a:p>
        </p:txBody>
      </p:sp>
      <p:pic>
        <p:nvPicPr>
          <p:cNvPr id="9" name="Picture 8">
            <a:extLst>
              <a:ext uri="{FF2B5EF4-FFF2-40B4-BE49-F238E27FC236}">
                <a16:creationId xmlns:a16="http://schemas.microsoft.com/office/drawing/2014/main" id="{38C7FD51-B380-C670-8AAB-7327B94D7068}"/>
              </a:ext>
            </a:extLst>
          </p:cNvPr>
          <p:cNvPicPr>
            <a:picLocks noChangeAspect="1"/>
          </p:cNvPicPr>
          <p:nvPr/>
        </p:nvPicPr>
        <p:blipFill rotWithShape="1">
          <a:blip r:embed="rId3"/>
          <a:srcRect l="2697" t="8092"/>
          <a:stretch/>
        </p:blipFill>
        <p:spPr>
          <a:xfrm>
            <a:off x="4040155" y="1436913"/>
            <a:ext cx="8013937" cy="3655443"/>
          </a:xfrm>
          <a:prstGeom prst="rect">
            <a:avLst/>
          </a:prstGeom>
        </p:spPr>
      </p:pic>
    </p:spTree>
    <p:extLst>
      <p:ext uri="{BB962C8B-B14F-4D97-AF65-F5344CB8AC3E}">
        <p14:creationId xmlns:p14="http://schemas.microsoft.com/office/powerpoint/2010/main" val="30835631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286</TotalTime>
  <Words>1262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Calibri Light</vt:lpstr>
      <vt:lpstr>Wingdings</vt:lpstr>
      <vt:lpstr>Retrospect</vt:lpstr>
      <vt:lpstr>Lending Club Case Study</vt:lpstr>
      <vt:lpstr>Problem statement</vt:lpstr>
      <vt:lpstr>Business Objective</vt:lpstr>
      <vt:lpstr>Treatment of null values and outliers</vt:lpstr>
      <vt:lpstr>Understanding the dataset after data cleaning(removing null values)</vt:lpstr>
      <vt:lpstr>Validation for balanced data</vt:lpstr>
      <vt:lpstr>Histogram for the loan amount</vt:lpstr>
      <vt:lpstr>Comparing Loan_amt, funded_amt, funded_invest_amt vs Loan_status</vt:lpstr>
      <vt:lpstr>Comparison of home ownership vs loan_status</vt:lpstr>
      <vt:lpstr>Comparison with grades, sub grades vs loan_status</vt:lpstr>
      <vt:lpstr>Comparison with loan term vs loan_status</vt:lpstr>
      <vt:lpstr>Comparison with verification status vs loan_status</vt:lpstr>
      <vt:lpstr>Comparison with employment length vs loan_status</vt:lpstr>
      <vt:lpstr>Comparison with interest rate vs loan_status</vt:lpstr>
      <vt:lpstr>Comparison with purpose vs loan_status</vt:lpstr>
      <vt:lpstr>Comparison with Annual income, dti vs loan_status</vt:lpstr>
      <vt:lpstr>Comparison with loan issue date vs loan_status</vt:lpstr>
      <vt:lpstr>Comparison with confidence(investors) vs loan_status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Sur</dc:creator>
  <cp:lastModifiedBy>Sushant Sur</cp:lastModifiedBy>
  <cp:revision>9</cp:revision>
  <dcterms:created xsi:type="dcterms:W3CDTF">2023-02-06T14:51:13Z</dcterms:created>
  <dcterms:modified xsi:type="dcterms:W3CDTF">2023-02-07T13:10:12Z</dcterms:modified>
</cp:coreProperties>
</file>