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E6C6B1-C4E5-44DA-90A2-46C7C3C8B0E7}"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85182-2FA2-414F-A3B2-D2D0CA1784A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9655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1E6C6B1-C4E5-44DA-90A2-46C7C3C8B0E7}" type="datetimeFigureOut">
              <a:rPr lang="en-US" smtClean="0"/>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685182-2FA2-414F-A3B2-D2D0CA1784A3}" type="slidenum">
              <a:rPr lang="en-US" smtClean="0"/>
              <a:t>‹#›</a:t>
            </a:fld>
            <a:endParaRPr lang="en-US"/>
          </a:p>
        </p:txBody>
      </p:sp>
    </p:spTree>
    <p:extLst>
      <p:ext uri="{BB962C8B-B14F-4D97-AF65-F5344CB8AC3E}">
        <p14:creationId xmlns:p14="http://schemas.microsoft.com/office/powerpoint/2010/main" val="1920854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E6C6B1-C4E5-44DA-90A2-46C7C3C8B0E7}"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85182-2FA2-414F-A3B2-D2D0CA1784A3}" type="slidenum">
              <a:rPr lang="en-US" smtClean="0"/>
              <a:t>‹#›</a:t>
            </a:fld>
            <a:endParaRPr lang="en-US"/>
          </a:p>
        </p:txBody>
      </p:sp>
    </p:spTree>
    <p:extLst>
      <p:ext uri="{BB962C8B-B14F-4D97-AF65-F5344CB8AC3E}">
        <p14:creationId xmlns:p14="http://schemas.microsoft.com/office/powerpoint/2010/main" val="233914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E6C6B1-C4E5-44DA-90A2-46C7C3C8B0E7}"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85182-2FA2-414F-A3B2-D2D0CA1784A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70400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E6C6B1-C4E5-44DA-90A2-46C7C3C8B0E7}"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85182-2FA2-414F-A3B2-D2D0CA1784A3}" type="slidenum">
              <a:rPr lang="en-US" smtClean="0"/>
              <a:t>‹#›</a:t>
            </a:fld>
            <a:endParaRPr lang="en-US"/>
          </a:p>
        </p:txBody>
      </p:sp>
    </p:spTree>
    <p:extLst>
      <p:ext uri="{BB962C8B-B14F-4D97-AF65-F5344CB8AC3E}">
        <p14:creationId xmlns:p14="http://schemas.microsoft.com/office/powerpoint/2010/main" val="768430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E6C6B1-C4E5-44DA-90A2-46C7C3C8B0E7}"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85182-2FA2-414F-A3B2-D2D0CA1784A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21113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E6C6B1-C4E5-44DA-90A2-46C7C3C8B0E7}"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85182-2FA2-414F-A3B2-D2D0CA1784A3}" type="slidenum">
              <a:rPr lang="en-US" smtClean="0"/>
              <a:t>‹#›</a:t>
            </a:fld>
            <a:endParaRPr lang="en-US"/>
          </a:p>
        </p:txBody>
      </p:sp>
    </p:spTree>
    <p:extLst>
      <p:ext uri="{BB962C8B-B14F-4D97-AF65-F5344CB8AC3E}">
        <p14:creationId xmlns:p14="http://schemas.microsoft.com/office/powerpoint/2010/main" val="243854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E6C6B1-C4E5-44DA-90A2-46C7C3C8B0E7}"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85182-2FA2-414F-A3B2-D2D0CA1784A3}" type="slidenum">
              <a:rPr lang="en-US" smtClean="0"/>
              <a:t>‹#›</a:t>
            </a:fld>
            <a:endParaRPr lang="en-US"/>
          </a:p>
        </p:txBody>
      </p:sp>
    </p:spTree>
    <p:extLst>
      <p:ext uri="{BB962C8B-B14F-4D97-AF65-F5344CB8AC3E}">
        <p14:creationId xmlns:p14="http://schemas.microsoft.com/office/powerpoint/2010/main" val="6791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E6C6B1-C4E5-44DA-90A2-46C7C3C8B0E7}"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85182-2FA2-414F-A3B2-D2D0CA1784A3}" type="slidenum">
              <a:rPr lang="en-US" smtClean="0"/>
              <a:t>‹#›</a:t>
            </a:fld>
            <a:endParaRPr lang="en-US"/>
          </a:p>
        </p:txBody>
      </p:sp>
    </p:spTree>
    <p:extLst>
      <p:ext uri="{BB962C8B-B14F-4D97-AF65-F5344CB8AC3E}">
        <p14:creationId xmlns:p14="http://schemas.microsoft.com/office/powerpoint/2010/main" val="2602390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E6C6B1-C4E5-44DA-90A2-46C7C3C8B0E7}"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85182-2FA2-414F-A3B2-D2D0CA1784A3}" type="slidenum">
              <a:rPr lang="en-US" smtClean="0"/>
              <a:t>‹#›</a:t>
            </a:fld>
            <a:endParaRPr lang="en-US"/>
          </a:p>
        </p:txBody>
      </p:sp>
    </p:spTree>
    <p:extLst>
      <p:ext uri="{BB962C8B-B14F-4D97-AF65-F5344CB8AC3E}">
        <p14:creationId xmlns:p14="http://schemas.microsoft.com/office/powerpoint/2010/main" val="257406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E6C6B1-C4E5-44DA-90A2-46C7C3C8B0E7}"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85182-2FA2-414F-A3B2-D2D0CA1784A3}" type="slidenum">
              <a:rPr lang="en-US" smtClean="0"/>
              <a:t>‹#›</a:t>
            </a:fld>
            <a:endParaRPr lang="en-US"/>
          </a:p>
        </p:txBody>
      </p:sp>
    </p:spTree>
    <p:extLst>
      <p:ext uri="{BB962C8B-B14F-4D97-AF65-F5344CB8AC3E}">
        <p14:creationId xmlns:p14="http://schemas.microsoft.com/office/powerpoint/2010/main" val="287976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E6C6B1-C4E5-44DA-90A2-46C7C3C8B0E7}"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85182-2FA2-414F-A3B2-D2D0CA1784A3}" type="slidenum">
              <a:rPr lang="en-US" smtClean="0"/>
              <a:t>‹#›</a:t>
            </a:fld>
            <a:endParaRPr lang="en-US"/>
          </a:p>
        </p:txBody>
      </p:sp>
    </p:spTree>
    <p:extLst>
      <p:ext uri="{BB962C8B-B14F-4D97-AF65-F5344CB8AC3E}">
        <p14:creationId xmlns:p14="http://schemas.microsoft.com/office/powerpoint/2010/main" val="13588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E6C6B1-C4E5-44DA-90A2-46C7C3C8B0E7}" type="datetimeFigureOut">
              <a:rPr lang="en-US" smtClean="0"/>
              <a:t>3/9/2025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685182-2FA2-414F-A3B2-D2D0CA1784A3}" type="slidenum">
              <a:rPr lang="en-US" smtClean="0"/>
              <a:t>‹#›</a:t>
            </a:fld>
            <a:endParaRPr lang="en-US"/>
          </a:p>
        </p:txBody>
      </p:sp>
    </p:spTree>
    <p:extLst>
      <p:ext uri="{BB962C8B-B14F-4D97-AF65-F5344CB8AC3E}">
        <p14:creationId xmlns:p14="http://schemas.microsoft.com/office/powerpoint/2010/main" val="4017106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E6C6B1-C4E5-44DA-90A2-46C7C3C8B0E7}" type="datetimeFigureOut">
              <a:rPr lang="en-US" smtClean="0"/>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685182-2FA2-414F-A3B2-D2D0CA1784A3}" type="slidenum">
              <a:rPr lang="en-US" smtClean="0"/>
              <a:t>‹#›</a:t>
            </a:fld>
            <a:endParaRPr lang="en-US"/>
          </a:p>
        </p:txBody>
      </p:sp>
    </p:spTree>
    <p:extLst>
      <p:ext uri="{BB962C8B-B14F-4D97-AF65-F5344CB8AC3E}">
        <p14:creationId xmlns:p14="http://schemas.microsoft.com/office/powerpoint/2010/main" val="2605220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E6C6B1-C4E5-44DA-90A2-46C7C3C8B0E7}" type="datetimeFigureOut">
              <a:rPr lang="en-US" smtClean="0"/>
              <a:t>3/9/2025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685182-2FA2-414F-A3B2-D2D0CA1784A3}" type="slidenum">
              <a:rPr lang="en-US" smtClean="0"/>
              <a:t>‹#›</a:t>
            </a:fld>
            <a:endParaRPr lang="en-US"/>
          </a:p>
        </p:txBody>
      </p:sp>
    </p:spTree>
    <p:extLst>
      <p:ext uri="{BB962C8B-B14F-4D97-AF65-F5344CB8AC3E}">
        <p14:creationId xmlns:p14="http://schemas.microsoft.com/office/powerpoint/2010/main" val="226171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E6C6B1-C4E5-44DA-90A2-46C7C3C8B0E7}"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85182-2FA2-414F-A3B2-D2D0CA1784A3}" type="slidenum">
              <a:rPr lang="en-US" smtClean="0"/>
              <a:t>‹#›</a:t>
            </a:fld>
            <a:endParaRPr lang="en-US"/>
          </a:p>
        </p:txBody>
      </p:sp>
    </p:spTree>
    <p:extLst>
      <p:ext uri="{BB962C8B-B14F-4D97-AF65-F5344CB8AC3E}">
        <p14:creationId xmlns:p14="http://schemas.microsoft.com/office/powerpoint/2010/main" val="205077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E6C6B1-C4E5-44DA-90A2-46C7C3C8B0E7}"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85182-2FA2-414F-A3B2-D2D0CA1784A3}" type="slidenum">
              <a:rPr lang="en-US" smtClean="0"/>
              <a:t>‹#›</a:t>
            </a:fld>
            <a:endParaRPr lang="en-US"/>
          </a:p>
        </p:txBody>
      </p:sp>
    </p:spTree>
    <p:extLst>
      <p:ext uri="{BB962C8B-B14F-4D97-AF65-F5344CB8AC3E}">
        <p14:creationId xmlns:p14="http://schemas.microsoft.com/office/powerpoint/2010/main" val="146792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1E6C6B1-C4E5-44DA-90A2-46C7C3C8B0E7}" type="datetimeFigureOut">
              <a:rPr lang="en-US" smtClean="0"/>
              <a:t>3/9/2025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685182-2FA2-414F-A3B2-D2D0CA1784A3}" type="slidenum">
              <a:rPr lang="en-US" smtClean="0"/>
              <a:t>‹#›</a:t>
            </a:fld>
            <a:endParaRPr lang="en-US"/>
          </a:p>
        </p:txBody>
      </p:sp>
    </p:spTree>
    <p:extLst>
      <p:ext uri="{BB962C8B-B14F-4D97-AF65-F5344CB8AC3E}">
        <p14:creationId xmlns:p14="http://schemas.microsoft.com/office/powerpoint/2010/main" val="21588335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0AA82-4BA9-4DB0-0776-209A99C2E391}"/>
              </a:ext>
            </a:extLst>
          </p:cNvPr>
          <p:cNvSpPr>
            <a:spLocks noGrp="1"/>
          </p:cNvSpPr>
          <p:nvPr>
            <p:ph type="ctrTitle"/>
          </p:nvPr>
        </p:nvSpPr>
        <p:spPr>
          <a:xfrm>
            <a:off x="684211" y="685799"/>
            <a:ext cx="10475401" cy="2991466"/>
          </a:xfrm>
        </p:spPr>
        <p:txBody>
          <a:bodyPr>
            <a:normAutofit fontScale="90000"/>
          </a:bodyPr>
          <a:lstStyle/>
          <a:p>
            <a:pPr algn="ctr"/>
            <a:r>
              <a:rPr lang="en-GB" sz="4800" cap="small" dirty="0">
                <a:effectLst/>
                <a:latin typeface="Times New Roman" panose="02020603050405020304" pitchFamily="18" charset="0"/>
                <a:ea typeface="Times New Roman" panose="02020603050405020304" pitchFamily="18" charset="0"/>
              </a:rPr>
              <a:t>Exploring hybrid search for text summarization: A study of RAG based methods with accuracy evaluation</a:t>
            </a:r>
            <a:endParaRPr lang="en-US" dirty="0"/>
          </a:p>
        </p:txBody>
      </p:sp>
      <p:sp>
        <p:nvSpPr>
          <p:cNvPr id="3" name="Subtitle 2">
            <a:extLst>
              <a:ext uri="{FF2B5EF4-FFF2-40B4-BE49-F238E27FC236}">
                <a16:creationId xmlns:a16="http://schemas.microsoft.com/office/drawing/2014/main" id="{904D9A29-8633-729A-7176-24057C4BEE16}"/>
              </a:ext>
            </a:extLst>
          </p:cNvPr>
          <p:cNvSpPr>
            <a:spLocks noGrp="1"/>
          </p:cNvSpPr>
          <p:nvPr>
            <p:ph type="subTitle" idx="1"/>
          </p:nvPr>
        </p:nvSpPr>
        <p:spPr>
          <a:xfrm>
            <a:off x="6799890" y="5928305"/>
            <a:ext cx="5077491" cy="501991"/>
          </a:xfrm>
        </p:spPr>
        <p:txBody>
          <a:bodyPr/>
          <a:lstStyle/>
          <a:p>
            <a:r>
              <a:rPr lang="en-US" dirty="0">
                <a:solidFill>
                  <a:schemeClr val="tx1"/>
                </a:solidFill>
              </a:rPr>
              <a:t>Presented by :- SUSHANT SUR </a:t>
            </a:r>
          </a:p>
          <a:p>
            <a:endParaRPr lang="en-US" dirty="0">
              <a:solidFill>
                <a:schemeClr val="tx1"/>
              </a:solidFill>
            </a:endParaRPr>
          </a:p>
        </p:txBody>
      </p:sp>
    </p:spTree>
    <p:extLst>
      <p:ext uri="{BB962C8B-B14F-4D97-AF65-F5344CB8AC3E}">
        <p14:creationId xmlns:p14="http://schemas.microsoft.com/office/powerpoint/2010/main" val="2722541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50EF5-4675-548B-A224-728EE191FA38}"/>
              </a:ext>
            </a:extLst>
          </p:cNvPr>
          <p:cNvSpPr>
            <a:spLocks noGrp="1"/>
          </p:cNvSpPr>
          <p:nvPr>
            <p:ph type="title"/>
          </p:nvPr>
        </p:nvSpPr>
        <p:spPr>
          <a:xfrm>
            <a:off x="511276" y="2035275"/>
            <a:ext cx="9419303" cy="3451123"/>
          </a:xfrm>
        </p:spPr>
        <p:txBody>
          <a:bodyPr>
            <a:normAutofit fontScale="90000"/>
          </a:bodyPr>
          <a:lstStyle/>
          <a:p>
            <a:r>
              <a:rPr lang="en-US" sz="2800" dirty="0">
                <a:latin typeface="Times New Roman" panose="02020603050405020304" pitchFamily="18" charset="0"/>
                <a:cs typeface="Times New Roman" panose="02020603050405020304" pitchFamily="18" charset="0"/>
              </a:rPr>
              <a:t>1) </a:t>
            </a:r>
            <a:r>
              <a:rPr lang="en-US" sz="2800" cap="none" dirty="0">
                <a:latin typeface="Times New Roman" panose="02020603050405020304" pitchFamily="18" charset="0"/>
                <a:cs typeface="Times New Roman" panose="02020603050405020304" pitchFamily="18" charset="0"/>
              </a:rPr>
              <a:t>Fine tuning the hyper parameters of the vector database</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 </a:t>
            </a:r>
            <a:r>
              <a:rPr lang="en-US" sz="2800" cap="none" dirty="0">
                <a:latin typeface="Times New Roman" panose="02020603050405020304" pitchFamily="18" charset="0"/>
                <a:cs typeface="Times New Roman" panose="02020603050405020304" pitchFamily="18" charset="0"/>
              </a:rPr>
              <a:t>Better designed prompt could one more way to improve the retrieved information</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3) </a:t>
            </a:r>
            <a:r>
              <a:rPr lang="en-US" sz="2800" cap="none" dirty="0">
                <a:latin typeface="Times New Roman" panose="02020603050405020304" pitchFamily="18" charset="0"/>
                <a:cs typeface="Times New Roman" panose="02020603050405020304" pitchFamily="18" charset="0"/>
              </a:rPr>
              <a:t>Working with the filter option which is another feature of QDRANT vector DB</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4) </a:t>
            </a:r>
            <a:r>
              <a:rPr lang="en-US" sz="2800" cap="none" dirty="0">
                <a:latin typeface="Times New Roman" panose="02020603050405020304" pitchFamily="18" charset="0"/>
                <a:cs typeface="Times New Roman" panose="02020603050405020304" pitchFamily="18" charset="0"/>
              </a:rPr>
              <a:t>Experimenting with other </a:t>
            </a:r>
            <a:r>
              <a:rPr lang="en-US" sz="2800" cap="none" dirty="0" err="1">
                <a:latin typeface="Times New Roman" panose="02020603050405020304" pitchFamily="18" charset="0"/>
                <a:cs typeface="Times New Roman" panose="02020603050405020304" pitchFamily="18" charset="0"/>
              </a:rPr>
              <a:t>llm</a:t>
            </a:r>
            <a:r>
              <a:rPr lang="en-US" sz="2800" cap="none" dirty="0">
                <a:latin typeface="Times New Roman" panose="02020603050405020304" pitchFamily="18" charset="0"/>
                <a:cs typeface="Times New Roman" panose="02020603050405020304" pitchFamily="18" charset="0"/>
              </a:rPr>
              <a:t> models could also impact the results better</a:t>
            </a:r>
            <a:endParaRPr lang="en-US"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51625ED-905C-241A-7E85-33BB83128E2D}"/>
              </a:ext>
            </a:extLst>
          </p:cNvPr>
          <p:cNvSpPr txBox="1">
            <a:spLocks/>
          </p:cNvSpPr>
          <p:nvPr/>
        </p:nvSpPr>
        <p:spPr>
          <a:xfrm>
            <a:off x="684212" y="318447"/>
            <a:ext cx="8331969" cy="89092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CONCLUSION AND FUTURE WORKS</a:t>
            </a:r>
          </a:p>
        </p:txBody>
      </p:sp>
    </p:spTree>
    <p:extLst>
      <p:ext uri="{BB962C8B-B14F-4D97-AF65-F5344CB8AC3E}">
        <p14:creationId xmlns:p14="http://schemas.microsoft.com/office/powerpoint/2010/main" val="274606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862B-9F7C-3477-C2FC-0ABAF5585AF0}"/>
              </a:ext>
            </a:extLst>
          </p:cNvPr>
          <p:cNvSpPr>
            <a:spLocks noGrp="1"/>
          </p:cNvSpPr>
          <p:nvPr>
            <p:ph type="title"/>
          </p:nvPr>
        </p:nvSpPr>
        <p:spPr>
          <a:xfrm>
            <a:off x="349913" y="170959"/>
            <a:ext cx="8892407" cy="1323544"/>
          </a:xfrm>
        </p:spPr>
        <p:txBody>
          <a:bodyPr>
            <a:normAutofit/>
          </a:bodyPr>
          <a:lstStyle/>
          <a:p>
            <a:r>
              <a:rPr lang="en-US" sz="4800" dirty="0"/>
              <a:t>Agenda</a:t>
            </a:r>
          </a:p>
        </p:txBody>
      </p:sp>
      <p:sp>
        <p:nvSpPr>
          <p:cNvPr id="4" name="Title 1">
            <a:extLst>
              <a:ext uri="{FF2B5EF4-FFF2-40B4-BE49-F238E27FC236}">
                <a16:creationId xmlns:a16="http://schemas.microsoft.com/office/drawing/2014/main" id="{4BDC9256-54C8-720A-98B0-9DF165A6A819}"/>
              </a:ext>
            </a:extLst>
          </p:cNvPr>
          <p:cNvSpPr txBox="1">
            <a:spLocks/>
          </p:cNvSpPr>
          <p:nvPr/>
        </p:nvSpPr>
        <p:spPr>
          <a:xfrm>
            <a:off x="452283" y="1789472"/>
            <a:ext cx="6807970" cy="4533776"/>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ü"/>
            </a:pPr>
            <a:r>
              <a:rPr lang="en-US" sz="2800" cap="none" dirty="0">
                <a:latin typeface="Times New Roman" panose="02020603050405020304" pitchFamily="18" charset="0"/>
                <a:cs typeface="Times New Roman" panose="02020603050405020304" pitchFamily="18" charset="0"/>
              </a:rPr>
              <a:t>Introduction</a:t>
            </a:r>
          </a:p>
          <a:p>
            <a:pPr marL="571500" indent="-571500">
              <a:buFont typeface="Wingdings" panose="05000000000000000000" pitchFamily="2" charset="2"/>
              <a:buChar char="ü"/>
            </a:pPr>
            <a:endParaRPr lang="en-US" sz="2800" dirty="0">
              <a:latin typeface="Aptos" panose="020B0004020202020204" pitchFamily="34" charset="0"/>
              <a:cs typeface="Times New Roman" panose="02020603050405020304" pitchFamily="18" charset="0"/>
            </a:endParaRPr>
          </a:p>
          <a:p>
            <a:pPr marL="571500" indent="-571500">
              <a:buFont typeface="Wingdings" panose="05000000000000000000" pitchFamily="2" charset="2"/>
              <a:buChar char="ü"/>
            </a:pPr>
            <a:r>
              <a:rPr lang="en-US" sz="2800" cap="none" dirty="0">
                <a:latin typeface="Times New Roman" panose="02020603050405020304" pitchFamily="18" charset="0"/>
                <a:cs typeface="Times New Roman" panose="02020603050405020304" pitchFamily="18" charset="0"/>
              </a:rPr>
              <a:t>Literature review</a:t>
            </a:r>
          </a:p>
          <a:p>
            <a:pPr marL="571500" indent="-571500">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ü"/>
            </a:pPr>
            <a:r>
              <a:rPr lang="en-US" sz="2800" cap="none" dirty="0">
                <a:latin typeface="Times New Roman" panose="02020603050405020304" pitchFamily="18" charset="0"/>
                <a:cs typeface="Times New Roman" panose="02020603050405020304" pitchFamily="18" charset="0"/>
              </a:rPr>
              <a:t>Problem statement</a:t>
            </a:r>
          </a:p>
          <a:p>
            <a:pPr marL="571500" indent="-571500">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ü"/>
            </a:pPr>
            <a:r>
              <a:rPr lang="en-US" sz="2800" cap="none" dirty="0">
                <a:latin typeface="Times New Roman" panose="02020603050405020304" pitchFamily="18" charset="0"/>
                <a:cs typeface="Times New Roman" panose="02020603050405020304" pitchFamily="18" charset="0"/>
              </a:rPr>
              <a:t>Methodology</a:t>
            </a:r>
          </a:p>
          <a:p>
            <a:pPr marL="571500" indent="-571500">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ü"/>
            </a:pPr>
            <a:r>
              <a:rPr lang="en-US" sz="2800" cap="none" dirty="0">
                <a:latin typeface="Times New Roman" panose="02020603050405020304" pitchFamily="18" charset="0"/>
                <a:cs typeface="Times New Roman" panose="02020603050405020304" pitchFamily="18" charset="0"/>
              </a:rPr>
              <a:t>Results &amp; discussion</a:t>
            </a:r>
          </a:p>
          <a:p>
            <a:pPr marL="571500" indent="-571500">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ü"/>
            </a:pPr>
            <a:r>
              <a:rPr lang="en-US" sz="2800" cap="none" dirty="0">
                <a:latin typeface="Times New Roman" panose="02020603050405020304" pitchFamily="18" charset="0"/>
                <a:cs typeface="Times New Roman" panose="02020603050405020304" pitchFamily="18" charset="0"/>
              </a:rPr>
              <a:t>Conclusion and future works</a:t>
            </a:r>
          </a:p>
        </p:txBody>
      </p:sp>
    </p:spTree>
    <p:extLst>
      <p:ext uri="{BB962C8B-B14F-4D97-AF65-F5344CB8AC3E}">
        <p14:creationId xmlns:p14="http://schemas.microsoft.com/office/powerpoint/2010/main" val="74133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D175D-2051-A62B-6360-B0351B986A4A}"/>
              </a:ext>
            </a:extLst>
          </p:cNvPr>
          <p:cNvSpPr>
            <a:spLocks noGrp="1"/>
          </p:cNvSpPr>
          <p:nvPr>
            <p:ph type="title"/>
          </p:nvPr>
        </p:nvSpPr>
        <p:spPr>
          <a:xfrm>
            <a:off x="684212" y="406935"/>
            <a:ext cx="8233646" cy="802434"/>
          </a:xfrm>
        </p:spPr>
        <p:txBody>
          <a:bodyPr/>
          <a:lstStyle/>
          <a:p>
            <a:r>
              <a:rPr lang="en-US" sz="3600" dirty="0"/>
              <a:t>INTRODUCTION</a:t>
            </a:r>
            <a:endParaRPr lang="en-US" dirty="0"/>
          </a:p>
        </p:txBody>
      </p:sp>
      <p:sp>
        <p:nvSpPr>
          <p:cNvPr id="4" name="Title 1">
            <a:extLst>
              <a:ext uri="{FF2B5EF4-FFF2-40B4-BE49-F238E27FC236}">
                <a16:creationId xmlns:a16="http://schemas.microsoft.com/office/drawing/2014/main" id="{661083A5-CE0A-6040-66E0-5CF57E3BDDD3}"/>
              </a:ext>
            </a:extLst>
          </p:cNvPr>
          <p:cNvSpPr txBox="1">
            <a:spLocks/>
          </p:cNvSpPr>
          <p:nvPr/>
        </p:nvSpPr>
        <p:spPr>
          <a:xfrm>
            <a:off x="2232792" y="1257427"/>
            <a:ext cx="8233646" cy="80243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a:t>Background Of the study</a:t>
            </a:r>
          </a:p>
        </p:txBody>
      </p:sp>
      <p:sp>
        <p:nvSpPr>
          <p:cNvPr id="5" name="Title 1">
            <a:extLst>
              <a:ext uri="{FF2B5EF4-FFF2-40B4-BE49-F238E27FC236}">
                <a16:creationId xmlns:a16="http://schemas.microsoft.com/office/drawing/2014/main" id="{6B4E6E0D-0AFC-A377-3554-1D8E2C87947A}"/>
              </a:ext>
            </a:extLst>
          </p:cNvPr>
          <p:cNvSpPr txBox="1">
            <a:spLocks/>
          </p:cNvSpPr>
          <p:nvPr/>
        </p:nvSpPr>
        <p:spPr>
          <a:xfrm>
            <a:off x="782535" y="2373391"/>
            <a:ext cx="8489283" cy="3227182"/>
          </a:xfrm>
          <a:prstGeom prst="rect">
            <a:avLst/>
          </a:prstGeom>
          <a:effectLst/>
        </p:spPr>
        <p:txBody>
          <a:bodyPr vert="horz" lIns="91440" tIns="45720" rIns="91440" bIns="45720" rtlCol="0" anchor="ctr">
            <a:normAutofit fontScale="9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anose="05000000000000000000" pitchFamily="2" charset="2"/>
              <a:buChar char="ü"/>
            </a:pPr>
            <a:r>
              <a:rPr lang="en-US" sz="2400" cap="none" dirty="0">
                <a:latin typeface="Times New Roman" panose="02020603050405020304" pitchFamily="18" charset="0"/>
                <a:cs typeface="Times New Roman" panose="02020603050405020304" pitchFamily="18" charset="0"/>
              </a:rPr>
              <a:t>Advancement of Text Summarization or Generation techniques</a:t>
            </a:r>
          </a:p>
          <a:p>
            <a:pPr marL="285750" indent="-28575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400" cap="none" dirty="0">
                <a:latin typeface="Times New Roman" panose="02020603050405020304" pitchFamily="18" charset="0"/>
                <a:cs typeface="Times New Roman" panose="02020603050405020304" pitchFamily="18" charset="0"/>
              </a:rPr>
              <a:t>Limitations of keyword-based searches</a:t>
            </a:r>
          </a:p>
          <a:p>
            <a:pPr marL="285750" indent="-28575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400" cap="none" dirty="0">
                <a:latin typeface="Times New Roman" panose="02020603050405020304" pitchFamily="18" charset="0"/>
                <a:cs typeface="Times New Roman" panose="02020603050405020304" pitchFamily="18" charset="0"/>
              </a:rPr>
              <a:t>Boolean search enhancements</a:t>
            </a:r>
          </a:p>
          <a:p>
            <a:pPr marL="285750" indent="-28575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400" cap="none" dirty="0">
                <a:latin typeface="Times New Roman" panose="02020603050405020304" pitchFamily="18" charset="0"/>
                <a:cs typeface="Times New Roman" panose="02020603050405020304" pitchFamily="18" charset="0"/>
              </a:rPr>
              <a:t>Semantic search for contextual understanding</a:t>
            </a:r>
          </a:p>
          <a:p>
            <a:pPr marL="285750" indent="-28575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400" cap="none" dirty="0">
                <a:latin typeface="Times New Roman" panose="02020603050405020304" pitchFamily="18" charset="0"/>
                <a:cs typeface="Times New Roman" panose="02020603050405020304" pitchFamily="18" charset="0"/>
              </a:rPr>
              <a:t>Challenges of semantic and hybrid searches</a:t>
            </a:r>
          </a:p>
          <a:p>
            <a:pPr marL="285750" indent="-285750">
              <a:buFont typeface="Wingdings" panose="05000000000000000000" pitchFamily="2" charset="2"/>
              <a:buChar char="ü"/>
            </a:pPr>
            <a:endParaRPr lang="en-US"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400" cap="none" dirty="0">
                <a:latin typeface="Times New Roman" panose="02020603050405020304" pitchFamily="18" charset="0"/>
                <a:cs typeface="Times New Roman" panose="02020603050405020304" pitchFamily="18" charset="0"/>
              </a:rPr>
              <a:t>Privacy and sustainability considerations</a:t>
            </a:r>
          </a:p>
        </p:txBody>
      </p:sp>
    </p:spTree>
    <p:extLst>
      <p:ext uri="{BB962C8B-B14F-4D97-AF65-F5344CB8AC3E}">
        <p14:creationId xmlns:p14="http://schemas.microsoft.com/office/powerpoint/2010/main" val="117726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9182-EE58-AC66-67C2-AC1A25E04250}"/>
              </a:ext>
            </a:extLst>
          </p:cNvPr>
          <p:cNvSpPr>
            <a:spLocks noGrp="1"/>
          </p:cNvSpPr>
          <p:nvPr>
            <p:ph type="title"/>
          </p:nvPr>
        </p:nvSpPr>
        <p:spPr>
          <a:xfrm>
            <a:off x="772702" y="416777"/>
            <a:ext cx="8534400" cy="802423"/>
          </a:xfrm>
        </p:spPr>
        <p:txBody>
          <a:bodyPr/>
          <a:lstStyle/>
          <a:p>
            <a:r>
              <a:rPr lang="en-US" sz="3600" dirty="0"/>
              <a:t>INTRODUCTION</a:t>
            </a:r>
            <a:endParaRPr lang="en-US" dirty="0"/>
          </a:p>
        </p:txBody>
      </p:sp>
      <p:sp>
        <p:nvSpPr>
          <p:cNvPr id="4" name="Title 1">
            <a:extLst>
              <a:ext uri="{FF2B5EF4-FFF2-40B4-BE49-F238E27FC236}">
                <a16:creationId xmlns:a16="http://schemas.microsoft.com/office/drawing/2014/main" id="{BE2FF38C-4E84-4FD4-5778-2DBD5F422EEC}"/>
              </a:ext>
            </a:extLst>
          </p:cNvPr>
          <p:cNvSpPr txBox="1">
            <a:spLocks/>
          </p:cNvSpPr>
          <p:nvPr/>
        </p:nvSpPr>
        <p:spPr>
          <a:xfrm>
            <a:off x="1229901" y="1532740"/>
            <a:ext cx="9034975" cy="571362"/>
          </a:xfrm>
          <a:prstGeom prst="rect">
            <a:avLst/>
          </a:prstGeom>
          <a:effectLst/>
        </p:spPr>
        <p:txBody>
          <a:bodyPr vert="horz" lIns="91440" tIns="45720" rIns="91440" bIns="45720" rtlCol="0" anchor="ctr">
            <a:normAutofit fontScale="9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Problem Statement</a:t>
            </a:r>
          </a:p>
        </p:txBody>
      </p:sp>
      <p:sp>
        <p:nvSpPr>
          <p:cNvPr id="5" name="Title 1">
            <a:extLst>
              <a:ext uri="{FF2B5EF4-FFF2-40B4-BE49-F238E27FC236}">
                <a16:creationId xmlns:a16="http://schemas.microsoft.com/office/drawing/2014/main" id="{5942C162-70C8-7BF6-3388-C5C7A1C4462C}"/>
              </a:ext>
            </a:extLst>
          </p:cNvPr>
          <p:cNvSpPr txBox="1">
            <a:spLocks/>
          </p:cNvSpPr>
          <p:nvPr/>
        </p:nvSpPr>
        <p:spPr>
          <a:xfrm>
            <a:off x="979177" y="2471722"/>
            <a:ext cx="9285699" cy="354561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anose="05000000000000000000" pitchFamily="2" charset="2"/>
              <a:buChar char="ü"/>
            </a:pPr>
            <a:r>
              <a:rPr lang="en-US" sz="2800" cap="none" dirty="0">
                <a:latin typeface="Times New Roman" panose="02020603050405020304" pitchFamily="18" charset="0"/>
                <a:cs typeface="Times New Roman" panose="02020603050405020304" pitchFamily="18" charset="0"/>
              </a:rPr>
              <a:t>Limitations of traditional and current search technologies</a:t>
            </a:r>
          </a:p>
          <a:p>
            <a:pPr marL="285750" indent="-285750">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800" cap="none" dirty="0">
                <a:latin typeface="Times New Roman" panose="02020603050405020304" pitchFamily="18" charset="0"/>
                <a:cs typeface="Times New Roman" panose="02020603050405020304" pitchFamily="18" charset="0"/>
              </a:rPr>
              <a:t>Hybrid search approach</a:t>
            </a:r>
          </a:p>
          <a:p>
            <a:pPr marL="285750" indent="-285750">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800" cap="none" dirty="0">
                <a:latin typeface="Times New Roman" panose="02020603050405020304" pitchFamily="18" charset="0"/>
                <a:cs typeface="Times New Roman" panose="02020603050405020304" pitchFamily="18" charset="0"/>
              </a:rPr>
              <a:t>Goals and practical challenges</a:t>
            </a:r>
          </a:p>
        </p:txBody>
      </p:sp>
    </p:spTree>
    <p:extLst>
      <p:ext uri="{BB962C8B-B14F-4D97-AF65-F5344CB8AC3E}">
        <p14:creationId xmlns:p14="http://schemas.microsoft.com/office/powerpoint/2010/main" val="3560394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1A20-1E62-F661-2C5F-7F58E16CF3FA}"/>
              </a:ext>
            </a:extLst>
          </p:cNvPr>
          <p:cNvSpPr>
            <a:spLocks noGrp="1"/>
          </p:cNvSpPr>
          <p:nvPr>
            <p:ph type="title"/>
          </p:nvPr>
        </p:nvSpPr>
        <p:spPr>
          <a:xfrm>
            <a:off x="694044" y="406945"/>
            <a:ext cx="8548278" cy="812255"/>
          </a:xfrm>
        </p:spPr>
        <p:txBody>
          <a:bodyPr/>
          <a:lstStyle/>
          <a:p>
            <a:r>
              <a:rPr lang="en-US" sz="3600" dirty="0"/>
              <a:t>INTRODUCTION</a:t>
            </a:r>
            <a:endParaRPr lang="en-US" dirty="0"/>
          </a:p>
        </p:txBody>
      </p:sp>
      <p:sp>
        <p:nvSpPr>
          <p:cNvPr id="4" name="Title 1">
            <a:extLst>
              <a:ext uri="{FF2B5EF4-FFF2-40B4-BE49-F238E27FC236}">
                <a16:creationId xmlns:a16="http://schemas.microsoft.com/office/drawing/2014/main" id="{D5454C69-4841-3C39-6BBB-0D3B64C85EEA}"/>
              </a:ext>
            </a:extLst>
          </p:cNvPr>
          <p:cNvSpPr txBox="1">
            <a:spLocks/>
          </p:cNvSpPr>
          <p:nvPr/>
        </p:nvSpPr>
        <p:spPr>
          <a:xfrm>
            <a:off x="1633026" y="1473749"/>
            <a:ext cx="8548278" cy="600860"/>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SCOPE of THE STUDY</a:t>
            </a:r>
          </a:p>
        </p:txBody>
      </p:sp>
      <p:sp>
        <p:nvSpPr>
          <p:cNvPr id="5" name="Title 1">
            <a:extLst>
              <a:ext uri="{FF2B5EF4-FFF2-40B4-BE49-F238E27FC236}">
                <a16:creationId xmlns:a16="http://schemas.microsoft.com/office/drawing/2014/main" id="{87BC70F4-D527-8494-ECCE-A1C09741AB72}"/>
              </a:ext>
            </a:extLst>
          </p:cNvPr>
          <p:cNvSpPr txBox="1">
            <a:spLocks/>
          </p:cNvSpPr>
          <p:nvPr/>
        </p:nvSpPr>
        <p:spPr>
          <a:xfrm>
            <a:off x="694044" y="2304572"/>
            <a:ext cx="10642550" cy="350246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anose="05000000000000000000" pitchFamily="2" charset="2"/>
              <a:buChar char="ü"/>
            </a:pPr>
            <a:r>
              <a:rPr lang="en-US" sz="3200" cap="none" dirty="0">
                <a:latin typeface="Times New Roman" panose="02020603050405020304" pitchFamily="18" charset="0"/>
                <a:cs typeface="Times New Roman" panose="02020603050405020304" pitchFamily="18" charset="0"/>
              </a:rPr>
              <a:t>Document indexing and query processing</a:t>
            </a:r>
          </a:p>
          <a:p>
            <a:pPr marL="285750" indent="-285750">
              <a:buFont typeface="Wingdings" panose="05000000000000000000" pitchFamily="2" charset="2"/>
              <a:buChar char="ü"/>
            </a:pPr>
            <a:endParaRPr lang="en-US"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3200" cap="none" dirty="0">
                <a:latin typeface="Times New Roman" panose="02020603050405020304" pitchFamily="18" charset="0"/>
                <a:cs typeface="Times New Roman" panose="02020603050405020304" pitchFamily="18" charset="0"/>
              </a:rPr>
              <a:t>Refinement through reranking</a:t>
            </a:r>
          </a:p>
          <a:p>
            <a:pPr marL="285750" indent="-285750">
              <a:buFont typeface="Wingdings" panose="05000000000000000000" pitchFamily="2" charset="2"/>
              <a:buChar char="ü"/>
            </a:pPr>
            <a:endParaRPr lang="en-US"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3200" cap="none" dirty="0">
                <a:latin typeface="Times New Roman" panose="02020603050405020304" pitchFamily="18" charset="0"/>
                <a:cs typeface="Times New Roman" panose="02020603050405020304" pitchFamily="18" charset="0"/>
              </a:rPr>
              <a:t>Evaluation of answer accuracy</a:t>
            </a:r>
          </a:p>
        </p:txBody>
      </p:sp>
    </p:spTree>
    <p:extLst>
      <p:ext uri="{BB962C8B-B14F-4D97-AF65-F5344CB8AC3E}">
        <p14:creationId xmlns:p14="http://schemas.microsoft.com/office/powerpoint/2010/main" val="233901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A6802-E665-3496-19EB-CEAF17CF65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E02D56-2A53-7ED5-F6A1-A149758149FB}"/>
              </a:ext>
            </a:extLst>
          </p:cNvPr>
          <p:cNvSpPr>
            <a:spLocks noGrp="1"/>
          </p:cNvSpPr>
          <p:nvPr>
            <p:ph type="title"/>
          </p:nvPr>
        </p:nvSpPr>
        <p:spPr>
          <a:xfrm>
            <a:off x="448239" y="200467"/>
            <a:ext cx="8548278" cy="812255"/>
          </a:xfrm>
        </p:spPr>
        <p:txBody>
          <a:bodyPr/>
          <a:lstStyle/>
          <a:p>
            <a:r>
              <a:rPr lang="en-US" sz="3600" dirty="0"/>
              <a:t>INTRODUCTION</a:t>
            </a:r>
            <a:endParaRPr lang="en-US" dirty="0"/>
          </a:p>
        </p:txBody>
      </p:sp>
      <p:sp>
        <p:nvSpPr>
          <p:cNvPr id="4" name="Title 1">
            <a:extLst>
              <a:ext uri="{FF2B5EF4-FFF2-40B4-BE49-F238E27FC236}">
                <a16:creationId xmlns:a16="http://schemas.microsoft.com/office/drawing/2014/main" id="{04554C70-71DC-9C0C-2FA1-A117443FD782}"/>
              </a:ext>
            </a:extLst>
          </p:cNvPr>
          <p:cNvSpPr txBox="1">
            <a:spLocks/>
          </p:cNvSpPr>
          <p:nvPr/>
        </p:nvSpPr>
        <p:spPr>
          <a:xfrm>
            <a:off x="1633026" y="1473749"/>
            <a:ext cx="8548278" cy="600860"/>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SIGNIFICANCE of THE STUDY</a:t>
            </a:r>
          </a:p>
        </p:txBody>
      </p:sp>
      <p:sp>
        <p:nvSpPr>
          <p:cNvPr id="5" name="Title 1">
            <a:extLst>
              <a:ext uri="{FF2B5EF4-FFF2-40B4-BE49-F238E27FC236}">
                <a16:creationId xmlns:a16="http://schemas.microsoft.com/office/drawing/2014/main" id="{5470A98F-CFA5-18CC-214F-5DB6A48567A7}"/>
              </a:ext>
            </a:extLst>
          </p:cNvPr>
          <p:cNvSpPr txBox="1">
            <a:spLocks/>
          </p:cNvSpPr>
          <p:nvPr/>
        </p:nvSpPr>
        <p:spPr>
          <a:xfrm>
            <a:off x="694044" y="2461889"/>
            <a:ext cx="10642550" cy="3502466"/>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anose="05000000000000000000" pitchFamily="2" charset="2"/>
              <a:buChar char="ü"/>
            </a:pPr>
            <a:r>
              <a:rPr lang="en-US" sz="3200" cap="none" dirty="0">
                <a:latin typeface="Times New Roman" panose="02020603050405020304" pitchFamily="18" charset="0"/>
                <a:cs typeface="Times New Roman" panose="02020603050405020304" pitchFamily="18" charset="0"/>
              </a:rPr>
              <a:t>Hybrid search for text summarization</a:t>
            </a:r>
            <a:endParaRPr lang="en-US"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3200" cap="none" dirty="0">
                <a:latin typeface="Times New Roman" panose="02020603050405020304" pitchFamily="18" charset="0"/>
                <a:cs typeface="Times New Roman" panose="02020603050405020304" pitchFamily="18" charset="0"/>
              </a:rPr>
              <a:t>Innovative search methodologies</a:t>
            </a:r>
            <a:endParaRPr lang="en-US"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3200" cap="none" dirty="0">
                <a:latin typeface="Times New Roman" panose="02020603050405020304" pitchFamily="18" charset="0"/>
                <a:cs typeface="Times New Roman" panose="02020603050405020304" pitchFamily="18" charset="0"/>
              </a:rPr>
              <a:t>Practical applications and evaluation</a:t>
            </a:r>
          </a:p>
          <a:p>
            <a:pPr marL="285750" indent="-285750">
              <a:buFont typeface="Wingdings" panose="05000000000000000000" pitchFamily="2" charset="2"/>
              <a:buChar char="ü"/>
            </a:pPr>
            <a:endParaRPr lang="en-US"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3200" cap="none" dirty="0">
                <a:latin typeface="Times New Roman" panose="02020603050405020304" pitchFamily="18" charset="0"/>
                <a:cs typeface="Times New Roman" panose="02020603050405020304" pitchFamily="18" charset="0"/>
              </a:rPr>
              <a:t>Resource management and accessibility</a:t>
            </a:r>
          </a:p>
        </p:txBody>
      </p:sp>
    </p:spTree>
    <p:extLst>
      <p:ext uri="{BB962C8B-B14F-4D97-AF65-F5344CB8AC3E}">
        <p14:creationId xmlns:p14="http://schemas.microsoft.com/office/powerpoint/2010/main" val="1148576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944C6-4BA3-EDFE-51FC-60332784C1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BD6CB8-2320-780D-3160-9D60790DD315}"/>
              </a:ext>
            </a:extLst>
          </p:cNvPr>
          <p:cNvSpPr>
            <a:spLocks noGrp="1"/>
          </p:cNvSpPr>
          <p:nvPr>
            <p:ph type="title"/>
          </p:nvPr>
        </p:nvSpPr>
        <p:spPr>
          <a:xfrm>
            <a:off x="694044" y="406945"/>
            <a:ext cx="8548278" cy="812255"/>
          </a:xfrm>
        </p:spPr>
        <p:txBody>
          <a:bodyPr/>
          <a:lstStyle/>
          <a:p>
            <a:r>
              <a:rPr lang="en-US" dirty="0"/>
              <a:t>LITERATURE REVIEW</a:t>
            </a:r>
          </a:p>
        </p:txBody>
      </p:sp>
      <p:sp>
        <p:nvSpPr>
          <p:cNvPr id="5" name="Title 1">
            <a:extLst>
              <a:ext uri="{FF2B5EF4-FFF2-40B4-BE49-F238E27FC236}">
                <a16:creationId xmlns:a16="http://schemas.microsoft.com/office/drawing/2014/main" id="{7F95156A-DF82-E34F-20DE-2B6989B5EE98}"/>
              </a:ext>
            </a:extLst>
          </p:cNvPr>
          <p:cNvSpPr txBox="1">
            <a:spLocks/>
          </p:cNvSpPr>
          <p:nvPr/>
        </p:nvSpPr>
        <p:spPr>
          <a:xfrm>
            <a:off x="694044" y="1724469"/>
            <a:ext cx="9895298" cy="3502466"/>
          </a:xfrm>
          <a:prstGeom prst="rect">
            <a:avLst/>
          </a:prstGeom>
          <a:effectLst/>
        </p:spPr>
        <p:txBody>
          <a:bodyPr vert="horz" lIns="91440" tIns="45720" rIns="91440" bIns="45720" rtlCol="0" anchor="ctr">
            <a:normAutofit fontScale="77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ü"/>
            </a:pPr>
            <a:r>
              <a:rPr lang="en-US" sz="2800" cap="none" dirty="0">
                <a:latin typeface="Book Antiqua" panose="02040602050305030304" pitchFamily="18" charset="0"/>
                <a:cs typeface="Times New Roman" panose="02020603050405020304" pitchFamily="18" charset="0"/>
              </a:rPr>
              <a:t>Evolution to text summarization started from LSTM based techniques to transformer based architectures which still have some shortfalls.</a:t>
            </a:r>
          </a:p>
          <a:p>
            <a:pPr marL="342900" indent="-342900">
              <a:buFont typeface="Wingdings" panose="05000000000000000000" pitchFamily="2" charset="2"/>
              <a:buChar char="ü"/>
            </a:pPr>
            <a:endParaRPr lang="en-US" sz="2800" dirty="0">
              <a:latin typeface="Book Antiqua" panose="02040602050305030304" pitchFamily="18" charset="0"/>
              <a:cs typeface="Times New Roman" panose="02020603050405020304" pitchFamily="18" charset="0"/>
            </a:endParaRPr>
          </a:p>
          <a:p>
            <a:pPr marL="342900" indent="-342900">
              <a:buFont typeface="Wingdings" panose="05000000000000000000" pitchFamily="2" charset="2"/>
              <a:buChar char="ü"/>
            </a:pPr>
            <a:r>
              <a:rPr lang="en-US" sz="2800" cap="none" dirty="0">
                <a:latin typeface="Book Antiqua" panose="02040602050305030304" pitchFamily="18" charset="0"/>
                <a:cs typeface="Times New Roman" panose="02020603050405020304" pitchFamily="18" charset="0"/>
              </a:rPr>
              <a:t>The 2 strategies discussed was experimented was to reduce the input length and increase </a:t>
            </a:r>
            <a:r>
              <a:rPr lang="en-US" sz="2800" cap="none">
                <a:latin typeface="Book Antiqua" panose="02040602050305030304" pitchFamily="18" charset="0"/>
                <a:cs typeface="Times New Roman" panose="02020603050405020304" pitchFamily="18" charset="0"/>
              </a:rPr>
              <a:t>the context </a:t>
            </a:r>
            <a:r>
              <a:rPr lang="en-US" sz="2800" cap="none" dirty="0">
                <a:latin typeface="Book Antiqua" panose="02040602050305030304" pitchFamily="18" charset="0"/>
                <a:cs typeface="Times New Roman" panose="02020603050405020304" pitchFamily="18" charset="0"/>
              </a:rPr>
              <a:t>window.</a:t>
            </a:r>
          </a:p>
          <a:p>
            <a:pPr marL="342900" indent="-342900">
              <a:buFont typeface="Wingdings" panose="05000000000000000000" pitchFamily="2" charset="2"/>
              <a:buChar char="ü"/>
            </a:pPr>
            <a:endParaRPr lang="en-US" sz="2800" dirty="0">
              <a:latin typeface="Book Antiqua" panose="02040602050305030304" pitchFamily="18" charset="0"/>
              <a:cs typeface="Times New Roman" panose="02020603050405020304" pitchFamily="18" charset="0"/>
            </a:endParaRPr>
          </a:p>
          <a:p>
            <a:pPr marL="342900" indent="-342900">
              <a:buFont typeface="Wingdings" panose="05000000000000000000" pitchFamily="2" charset="2"/>
              <a:buChar char="ü"/>
            </a:pPr>
            <a:r>
              <a:rPr lang="en-US" sz="2800" cap="none" dirty="0">
                <a:latin typeface="Book Antiqua" panose="02040602050305030304" pitchFamily="18" charset="0"/>
                <a:cs typeface="Times New Roman" panose="02020603050405020304" pitchFamily="18" charset="0"/>
              </a:rPr>
              <a:t>Hardware and software limitations was restricting the effective training that was needed for transformer based models.</a:t>
            </a:r>
          </a:p>
          <a:p>
            <a:pPr marL="342900" indent="-342900">
              <a:buFont typeface="Wingdings" panose="05000000000000000000" pitchFamily="2" charset="2"/>
              <a:buChar char="ü"/>
            </a:pPr>
            <a:endParaRPr lang="en-US" sz="2800" dirty="0">
              <a:latin typeface="Book Antiqua" panose="02040602050305030304" pitchFamily="18" charset="0"/>
              <a:cs typeface="Times New Roman" panose="02020603050405020304" pitchFamily="18" charset="0"/>
            </a:endParaRPr>
          </a:p>
          <a:p>
            <a:pPr marL="342900" indent="-342900">
              <a:buFont typeface="Wingdings" panose="05000000000000000000" pitchFamily="2" charset="2"/>
              <a:buChar char="ü"/>
            </a:pPr>
            <a:r>
              <a:rPr lang="en-US" sz="2800" cap="none" dirty="0">
                <a:latin typeface="Book Antiqua" panose="02040602050305030304" pitchFamily="18" charset="0"/>
                <a:cs typeface="Times New Roman" panose="02020603050405020304" pitchFamily="18" charset="0"/>
              </a:rPr>
              <a:t>The rise of LLM’s gave promising results but still they were impacted by hallucinations.</a:t>
            </a:r>
          </a:p>
        </p:txBody>
      </p:sp>
    </p:spTree>
    <p:extLst>
      <p:ext uri="{BB962C8B-B14F-4D97-AF65-F5344CB8AC3E}">
        <p14:creationId xmlns:p14="http://schemas.microsoft.com/office/powerpoint/2010/main" val="4270138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8831-FB9D-0C89-42F3-972149C38F4B}"/>
              </a:ext>
            </a:extLst>
          </p:cNvPr>
          <p:cNvSpPr>
            <a:spLocks noGrp="1"/>
          </p:cNvSpPr>
          <p:nvPr>
            <p:ph type="title"/>
          </p:nvPr>
        </p:nvSpPr>
        <p:spPr>
          <a:xfrm>
            <a:off x="684211" y="1484673"/>
            <a:ext cx="9649491" cy="4785030"/>
          </a:xfrm>
        </p:spPr>
        <p:txBody>
          <a:bodyPr>
            <a:noAutofit/>
          </a:bodyPr>
          <a:lstStyle/>
          <a:p>
            <a:r>
              <a:rPr lang="en-US" sz="2400" cap="none" dirty="0">
                <a:latin typeface="Times New Roman" panose="02020603050405020304" pitchFamily="18" charset="0"/>
                <a:cs typeface="Times New Roman" panose="02020603050405020304" pitchFamily="18" charset="0"/>
              </a:rPr>
              <a:t>a) EDA Of the dataset</a:t>
            </a:r>
            <a:br>
              <a:rPr lang="en-US" sz="2400" cap="none" dirty="0">
                <a:latin typeface="Times New Roman" panose="02020603050405020304" pitchFamily="18" charset="0"/>
                <a:cs typeface="Times New Roman" panose="02020603050405020304" pitchFamily="18" charset="0"/>
              </a:rPr>
            </a:b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b) Created embeddings with open ai model and stored on </a:t>
            </a:r>
            <a:r>
              <a:rPr lang="en-US" sz="2400" cap="none" dirty="0" err="1">
                <a:latin typeface="Times New Roman" panose="02020603050405020304" pitchFamily="18" charset="0"/>
                <a:cs typeface="Times New Roman" panose="02020603050405020304" pitchFamily="18" charset="0"/>
              </a:rPr>
              <a:t>Qdrant</a:t>
            </a:r>
            <a:r>
              <a:rPr lang="en-US" sz="2400" cap="none" dirty="0">
                <a:latin typeface="Times New Roman" panose="02020603050405020304" pitchFamily="18" charset="0"/>
                <a:cs typeface="Times New Roman" panose="02020603050405020304" pitchFamily="18" charset="0"/>
              </a:rPr>
              <a:t> vector </a:t>
            </a:r>
            <a:r>
              <a:rPr lang="en-US" sz="2400" cap="none" dirty="0" err="1">
                <a:latin typeface="Times New Roman" panose="02020603050405020304" pitchFamily="18" charset="0"/>
                <a:cs typeface="Times New Roman" panose="02020603050405020304" pitchFamily="18" charset="0"/>
              </a:rPr>
              <a:t>db</a:t>
            </a:r>
            <a:br>
              <a:rPr lang="en-US" sz="2400" cap="none" dirty="0">
                <a:latin typeface="Times New Roman" panose="02020603050405020304" pitchFamily="18" charset="0"/>
                <a:cs typeface="Times New Roman" panose="02020603050405020304" pitchFamily="18" charset="0"/>
              </a:rPr>
            </a:b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c) User query went to the embedding model and extracted the relevant context with similarity search.</a:t>
            </a:r>
            <a:br>
              <a:rPr lang="en-US" sz="2400" cap="none" dirty="0">
                <a:latin typeface="Times New Roman" panose="02020603050405020304" pitchFamily="18" charset="0"/>
                <a:cs typeface="Times New Roman" panose="02020603050405020304" pitchFamily="18" charset="0"/>
              </a:rPr>
            </a:b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d) Internally reranking was applied where the reranked documents was fed to the LLM model</a:t>
            </a:r>
            <a:br>
              <a:rPr lang="en-US" sz="2400" cap="none" dirty="0">
                <a:latin typeface="Times New Roman" panose="02020603050405020304" pitchFamily="18" charset="0"/>
                <a:cs typeface="Times New Roman" panose="02020603050405020304" pitchFamily="18" charset="0"/>
              </a:rPr>
            </a:b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e) Finally based on the user query LLM model generated a response.</a:t>
            </a:r>
            <a:br>
              <a:rPr lang="en-US" sz="2400" cap="none" dirty="0">
                <a:latin typeface="Times New Roman" panose="02020603050405020304" pitchFamily="18" charset="0"/>
                <a:cs typeface="Times New Roman" panose="02020603050405020304" pitchFamily="18" charset="0"/>
              </a:rPr>
            </a:b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f) Accuracy was measured with various metrics as ROGUE, BLEU, Uptrain and RAGAS.</a:t>
            </a:r>
          </a:p>
        </p:txBody>
      </p:sp>
      <p:sp>
        <p:nvSpPr>
          <p:cNvPr id="4" name="Title 1">
            <a:extLst>
              <a:ext uri="{FF2B5EF4-FFF2-40B4-BE49-F238E27FC236}">
                <a16:creationId xmlns:a16="http://schemas.microsoft.com/office/drawing/2014/main" id="{29444A84-60A0-21B0-B601-EE10BC391134}"/>
              </a:ext>
            </a:extLst>
          </p:cNvPr>
          <p:cNvSpPr txBox="1">
            <a:spLocks/>
          </p:cNvSpPr>
          <p:nvPr/>
        </p:nvSpPr>
        <p:spPr>
          <a:xfrm>
            <a:off x="684212" y="318447"/>
            <a:ext cx="8331969" cy="89092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METHODOLOGY</a:t>
            </a:r>
          </a:p>
        </p:txBody>
      </p:sp>
    </p:spTree>
    <p:extLst>
      <p:ext uri="{BB962C8B-B14F-4D97-AF65-F5344CB8AC3E}">
        <p14:creationId xmlns:p14="http://schemas.microsoft.com/office/powerpoint/2010/main" val="153610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D7C8-8C22-60D0-5C6F-7E1B5D53A51B}"/>
              </a:ext>
            </a:extLst>
          </p:cNvPr>
          <p:cNvSpPr>
            <a:spLocks noGrp="1"/>
          </p:cNvSpPr>
          <p:nvPr>
            <p:ph type="title"/>
          </p:nvPr>
        </p:nvSpPr>
        <p:spPr>
          <a:xfrm>
            <a:off x="684212" y="1533831"/>
            <a:ext cx="8534400" cy="3762476"/>
          </a:xfrm>
        </p:spPr>
        <p:txBody>
          <a:bodyPr>
            <a:normAutofit/>
          </a:bodyPr>
          <a:lstStyle/>
          <a:p>
            <a:r>
              <a:rPr lang="en-US" sz="2400" cap="none" dirty="0">
                <a:latin typeface="Times New Roman" panose="02020603050405020304" pitchFamily="18" charset="0"/>
                <a:cs typeface="Times New Roman" panose="02020603050405020304" pitchFamily="18" charset="0"/>
              </a:rPr>
              <a:t>a) Implementing RAG approach achieved higher accuracy as compared to traditional approach.</a:t>
            </a:r>
            <a:br>
              <a:rPr lang="en-US" sz="2400" cap="none" dirty="0">
                <a:latin typeface="Times New Roman" panose="02020603050405020304" pitchFamily="18" charset="0"/>
                <a:cs typeface="Times New Roman" panose="02020603050405020304" pitchFamily="18" charset="0"/>
              </a:rPr>
            </a:b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b) Additionally applying hyper parameters achieved better accuracy.</a:t>
            </a:r>
            <a:br>
              <a:rPr lang="en-US" sz="2400" cap="none" dirty="0">
                <a:latin typeface="Times New Roman" panose="02020603050405020304" pitchFamily="18" charset="0"/>
                <a:cs typeface="Times New Roman" panose="02020603050405020304" pitchFamily="18" charset="0"/>
              </a:rPr>
            </a:b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c) Out of the both the models which performed pretty well Gemini tends to have lower latency.</a:t>
            </a:r>
          </a:p>
        </p:txBody>
      </p:sp>
      <p:sp>
        <p:nvSpPr>
          <p:cNvPr id="4" name="Title 1">
            <a:extLst>
              <a:ext uri="{FF2B5EF4-FFF2-40B4-BE49-F238E27FC236}">
                <a16:creationId xmlns:a16="http://schemas.microsoft.com/office/drawing/2014/main" id="{AA1BEB0A-FCAF-E793-0355-C08EA52C2814}"/>
              </a:ext>
            </a:extLst>
          </p:cNvPr>
          <p:cNvSpPr txBox="1">
            <a:spLocks/>
          </p:cNvSpPr>
          <p:nvPr/>
        </p:nvSpPr>
        <p:spPr>
          <a:xfrm>
            <a:off x="684212" y="318447"/>
            <a:ext cx="8331969" cy="89092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RESULTS and DISCUSSIONS</a:t>
            </a:r>
          </a:p>
        </p:txBody>
      </p:sp>
    </p:spTree>
    <p:extLst>
      <p:ext uri="{BB962C8B-B14F-4D97-AF65-F5344CB8AC3E}">
        <p14:creationId xmlns:p14="http://schemas.microsoft.com/office/powerpoint/2010/main" val="91231732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1322</TotalTime>
  <Words>404</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Book Antiqua</vt:lpstr>
      <vt:lpstr>Century Gothic</vt:lpstr>
      <vt:lpstr>Times New Roman</vt:lpstr>
      <vt:lpstr>Wingdings</vt:lpstr>
      <vt:lpstr>Wingdings 3</vt:lpstr>
      <vt:lpstr>Slice</vt:lpstr>
      <vt:lpstr>Exploring hybrid search for text summarization: A study of RAG based methods with accuracy evaluation</vt:lpstr>
      <vt:lpstr>Agenda</vt:lpstr>
      <vt:lpstr>INTRODUCTION</vt:lpstr>
      <vt:lpstr>INTRODUCTION</vt:lpstr>
      <vt:lpstr>INTRODUCTION</vt:lpstr>
      <vt:lpstr>INTRODUCTION</vt:lpstr>
      <vt:lpstr>LITERATURE REVIEW</vt:lpstr>
      <vt:lpstr>a) EDA Of the dataset  b) Created embeddings with open ai model and stored on Qdrant vector db  c) User query went to the embedding model and extracted the relevant context with similarity search.  d) Internally reranking was applied where the reranked documents was fed to the LLM model  e) Finally based on the user query LLM model generated a response.  f) Accuracy was measured with various metrics as ROGUE, BLEU, Uptrain and RAGAS.</vt:lpstr>
      <vt:lpstr>a) Implementing RAG approach achieved higher accuracy as compared to traditional approach.  b) Additionally applying hyper parameters achieved better accuracy.  c) Out of the both the models which performed pretty well Gemini tends to have lower latency.</vt:lpstr>
      <vt:lpstr>1) Fine tuning the hyper parameters of the vector database  2) Better designed prompt could one more way to improve the retrieved information  3) Working with the filter option which is another feature of QDRANT vector DB  4) Experimenting with other llm models could also impact the results better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Sushant Sur</dc:creator>
  <cp:lastModifiedBy>Sushant Sur</cp:lastModifiedBy>
  <cp:revision>12</cp:revision>
  <dcterms:created xsi:type="dcterms:W3CDTF">2025-01-10T01:48:31Z</dcterms:created>
  <dcterms:modified xsi:type="dcterms:W3CDTF">2025-03-09T06:08:24Z</dcterms:modified>
</cp:coreProperties>
</file>