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58"/>
  </p:notesMasterIdLst>
  <p:handoutMasterIdLst>
    <p:handoutMasterId r:id="rId59"/>
  </p:handoutMasterIdLst>
  <p:sldIdLst>
    <p:sldId id="267" r:id="rId2"/>
    <p:sldId id="289" r:id="rId3"/>
    <p:sldId id="291" r:id="rId4"/>
    <p:sldId id="290" r:id="rId5"/>
    <p:sldId id="292" r:id="rId6"/>
    <p:sldId id="387" r:id="rId7"/>
    <p:sldId id="293" r:id="rId8"/>
    <p:sldId id="295" r:id="rId9"/>
    <p:sldId id="296" r:id="rId10"/>
    <p:sldId id="298" r:id="rId11"/>
    <p:sldId id="299" r:id="rId12"/>
    <p:sldId id="372" r:id="rId13"/>
    <p:sldId id="300" r:id="rId14"/>
    <p:sldId id="373" r:id="rId15"/>
    <p:sldId id="374" r:id="rId16"/>
    <p:sldId id="365" r:id="rId17"/>
    <p:sldId id="285" r:id="rId18"/>
    <p:sldId id="306" r:id="rId19"/>
    <p:sldId id="392" r:id="rId20"/>
    <p:sldId id="393" r:id="rId21"/>
    <p:sldId id="305" r:id="rId22"/>
    <p:sldId id="391" r:id="rId23"/>
    <p:sldId id="388" r:id="rId24"/>
    <p:sldId id="389" r:id="rId25"/>
    <p:sldId id="390" r:id="rId26"/>
    <p:sldId id="376" r:id="rId27"/>
    <p:sldId id="377" r:id="rId28"/>
    <p:sldId id="310" r:id="rId29"/>
    <p:sldId id="378" r:id="rId30"/>
    <p:sldId id="311" r:id="rId31"/>
    <p:sldId id="312" r:id="rId32"/>
    <p:sldId id="313" r:id="rId33"/>
    <p:sldId id="366" r:id="rId34"/>
    <p:sldId id="316" r:id="rId35"/>
    <p:sldId id="317" r:id="rId36"/>
    <p:sldId id="318" r:id="rId37"/>
    <p:sldId id="364" r:id="rId38"/>
    <p:sldId id="319" r:id="rId39"/>
    <p:sldId id="320" r:id="rId40"/>
    <p:sldId id="379" r:id="rId41"/>
    <p:sldId id="380" r:id="rId42"/>
    <p:sldId id="321" r:id="rId43"/>
    <p:sldId id="381" r:id="rId44"/>
    <p:sldId id="367" r:id="rId45"/>
    <p:sldId id="324" r:id="rId46"/>
    <p:sldId id="325" r:id="rId47"/>
    <p:sldId id="327" r:id="rId48"/>
    <p:sldId id="369" r:id="rId49"/>
    <p:sldId id="332" r:id="rId50"/>
    <p:sldId id="355" r:id="rId51"/>
    <p:sldId id="333" r:id="rId52"/>
    <p:sldId id="370" r:id="rId53"/>
    <p:sldId id="371" r:id="rId54"/>
    <p:sldId id="384" r:id="rId55"/>
    <p:sldId id="385" r:id="rId56"/>
    <p:sldId id="386" r:id="rId5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>
      <p:cViewPr varScale="1">
        <p:scale>
          <a:sx n="70" d="100"/>
          <a:sy n="70" d="100"/>
        </p:scale>
        <p:origin x="11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chfhgjvg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3202119-23B9-4597-8F40-7114BA10D7AD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9F5036-1F6D-4198-B881-5B1DC0DB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494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chfhgjvg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601C52-7B46-439D-B789-DA3362FE85A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3F816D4-8C45-40EE-8947-822E506A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244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chfhgjvg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F816D4-8C45-40EE-8947-822E506A34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2ACDC79B-F783-4761-930D-4CD7AD54B434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7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‹#›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2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‹#›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7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D7187-E606-42CB-899D-D6122C9EC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1267-4D82-4A8A-82EB-4B6923DDDF46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4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‹#›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2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‹#›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‹#›</a:t>
            </a:fld>
            <a:endParaRPr lang="en-US" smtClean="0"/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7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‹#›</a:t>
            </a:fld>
            <a:endParaRPr lang="en-US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‹#›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‹#›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‹#›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4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‹#›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ngoldstein.com/regress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Linear Regression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2ACDC79B-F783-4761-930D-4CD7AD54B434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b="1" dirty="0" smtClean="0"/>
              <a:t>Least-Squares Estimation of the Parameters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24384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Residuals: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dirty="0" smtClean="0">
                <a:sym typeface="Symbol" pitchFamily="18" charset="2"/>
              </a:rPr>
              <a:t>Residuals will be used to determine the </a:t>
            </a:r>
            <a:r>
              <a:rPr lang="en-US" b="1" dirty="0" smtClean="0">
                <a:sym typeface="Symbol" pitchFamily="18" charset="2"/>
              </a:rPr>
              <a:t>adequacy</a:t>
            </a:r>
            <a:r>
              <a:rPr lang="en-US" dirty="0" smtClean="0">
                <a:sym typeface="Symbol" pitchFamily="18" charset="2"/>
              </a:rPr>
              <a:t> of the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10</a:t>
            </a:fld>
            <a:endParaRPr lang="en-US" dirty="0"/>
          </a:p>
        </p:txBody>
      </p:sp>
      <p:graphicFrame>
        <p:nvGraphicFramePr>
          <p:cNvPr id="112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117584"/>
              </p:ext>
            </p:extLst>
          </p:nvPr>
        </p:nvGraphicFramePr>
        <p:xfrm>
          <a:off x="3063875" y="2420938"/>
          <a:ext cx="18161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2420938"/>
                        <a:ext cx="18161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6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1229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410200" cy="4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318868" y="786777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dirty="0" smtClean="0"/>
              <a:t>The </a:t>
            </a:r>
            <a:r>
              <a:rPr lang="en-US" sz="3200" dirty="0"/>
              <a:t>Rocket Propellant Data</a:t>
            </a:r>
          </a:p>
        </p:txBody>
      </p:sp>
    </p:spTree>
    <p:extLst>
      <p:ext uri="{BB962C8B-B14F-4D97-AF65-F5344CB8AC3E}">
        <p14:creationId xmlns:p14="http://schemas.microsoft.com/office/powerpoint/2010/main" val="6372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analyze real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489743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18868" y="6858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 dirty="0" smtClean="0"/>
              <a:t>The </a:t>
            </a:r>
            <a:r>
              <a:rPr lang="en-US" sz="3200" dirty="0"/>
              <a:t>Rocket Propellant Data</a:t>
            </a:r>
          </a:p>
        </p:txBody>
      </p:sp>
    </p:spTree>
    <p:extLst>
      <p:ext uri="{BB962C8B-B14F-4D97-AF65-F5344CB8AC3E}">
        <p14:creationId xmlns:p14="http://schemas.microsoft.com/office/powerpoint/2010/main" val="20276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getwd</a:t>
            </a:r>
            <a:r>
              <a:rPr lang="en-US" dirty="0"/>
              <a:t>()</a:t>
            </a:r>
          </a:p>
          <a:p>
            <a:r>
              <a:rPr lang="en-US" dirty="0" err="1"/>
              <a:t>setwd</a:t>
            </a:r>
            <a:r>
              <a:rPr lang="en-US" dirty="0"/>
              <a:t>("E:/qyc_dropbox_win/Dropbox/qyc_doc/UC_teaching/BANA7038_2016Fall/BANA7038_YichenQin/Slides/Chapters1_2")</a:t>
            </a:r>
          </a:p>
          <a:p>
            <a:endParaRPr lang="en-US" dirty="0"/>
          </a:p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/>
              <a:t>rocket &lt;- </a:t>
            </a:r>
            <a:r>
              <a:rPr lang="en-US" dirty="0" err="1"/>
              <a:t>read.delim</a:t>
            </a:r>
            <a:r>
              <a:rPr lang="en-US" dirty="0"/>
              <a:t>("Data-ex-2-1 (Rocket Prop).</a:t>
            </a:r>
            <a:r>
              <a:rPr lang="en-US" dirty="0" err="1"/>
              <a:t>txt",h</a:t>
            </a:r>
            <a:r>
              <a:rPr lang="en-US" dirty="0"/>
              <a:t>=T)</a:t>
            </a:r>
          </a:p>
          <a:p>
            <a:r>
              <a:rPr lang="en-US" dirty="0"/>
              <a:t>head(rocket)</a:t>
            </a:r>
          </a:p>
          <a:p>
            <a:r>
              <a:rPr lang="en-US" dirty="0"/>
              <a:t>tail(rocket)</a:t>
            </a:r>
          </a:p>
          <a:p>
            <a:r>
              <a:rPr lang="en-US" dirty="0"/>
              <a:t>names(rocket)</a:t>
            </a:r>
          </a:p>
          <a:p>
            <a:r>
              <a:rPr lang="en-US" dirty="0" err="1"/>
              <a:t>str</a:t>
            </a:r>
            <a:r>
              <a:rPr lang="en-US" dirty="0"/>
              <a:t>(rocket)</a:t>
            </a:r>
          </a:p>
          <a:p>
            <a:r>
              <a:rPr lang="en-US" dirty="0"/>
              <a:t>print(rocket)</a:t>
            </a:r>
          </a:p>
          <a:p>
            <a:r>
              <a:rPr lang="en-US" dirty="0"/>
              <a:t>summary(rocket)</a:t>
            </a:r>
          </a:p>
          <a:p>
            <a:r>
              <a:rPr lang="en-US" dirty="0"/>
              <a:t>names(rocket)[1]="response"</a:t>
            </a:r>
          </a:p>
          <a:p>
            <a:r>
              <a:rPr lang="en-US" dirty="0"/>
              <a:t>names(rocket)</a:t>
            </a:r>
          </a:p>
          <a:p>
            <a:r>
              <a:rPr lang="en-US" dirty="0"/>
              <a:t>names(rocket)[1]="y"</a:t>
            </a:r>
          </a:p>
          <a:p>
            <a:r>
              <a:rPr lang="en-US" dirty="0"/>
              <a:t>attach(rocket)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detach(rocket)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n=dim(rocket)[1]</a:t>
            </a:r>
          </a:p>
          <a:p>
            <a:r>
              <a:rPr lang="en-US" dirty="0" err="1"/>
              <a:t>number_of_col</a:t>
            </a:r>
            <a:r>
              <a:rPr lang="en-US" dirty="0"/>
              <a:t>=dim(rocket)[2]</a:t>
            </a:r>
          </a:p>
          <a:p>
            <a:r>
              <a:rPr lang="en-US" dirty="0"/>
              <a:t>plot(</a:t>
            </a:r>
            <a:r>
              <a:rPr lang="en-US" dirty="0" err="1"/>
              <a:t>rocket$x,rocket$y,pch</a:t>
            </a:r>
            <a:r>
              <a:rPr lang="en-US" dirty="0"/>
              <a:t>=20)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attach(rocket)</a:t>
            </a:r>
          </a:p>
          <a:p>
            <a:r>
              <a:rPr lang="en-US" dirty="0"/>
              <a:t>plot(</a:t>
            </a:r>
            <a:r>
              <a:rPr lang="en-US" dirty="0" err="1"/>
              <a:t>x,y,pch</a:t>
            </a:r>
            <a:r>
              <a:rPr lang="en-US" dirty="0"/>
              <a:t>=20)</a:t>
            </a:r>
          </a:p>
          <a:p>
            <a:endParaRPr lang="en-US" dirty="0"/>
          </a:p>
          <a:p>
            <a:r>
              <a:rPr lang="en-US" dirty="0"/>
              <a:t>mean(x)</a:t>
            </a:r>
          </a:p>
          <a:p>
            <a:r>
              <a:rPr lang="en-US" dirty="0"/>
              <a:t>median(x)</a:t>
            </a:r>
          </a:p>
          <a:p>
            <a:r>
              <a:rPr lang="en-US" dirty="0" err="1"/>
              <a:t>sd</a:t>
            </a:r>
            <a:r>
              <a:rPr lang="en-US" dirty="0"/>
              <a:t>(x)</a:t>
            </a:r>
          </a:p>
          <a:p>
            <a:r>
              <a:rPr lang="en-US" dirty="0"/>
              <a:t>IQR(x)</a:t>
            </a:r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x,breaks</a:t>
            </a:r>
            <a:r>
              <a:rPr lang="en-US" dirty="0"/>
              <a:t>=10)</a:t>
            </a:r>
          </a:p>
          <a:p>
            <a:r>
              <a:rPr lang="en-US" dirty="0"/>
              <a:t>summary(x)</a:t>
            </a:r>
          </a:p>
          <a:p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r>
              <a:rPr lang="en-US" dirty="0" err="1"/>
              <a:t>cor</a:t>
            </a:r>
            <a:r>
              <a:rPr lang="en-US" dirty="0"/>
              <a:t>(rocket) 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(x)</a:t>
            </a:r>
          </a:p>
          <a:p>
            <a:r>
              <a:rPr lang="en-US" dirty="0"/>
              <a:t>boxplot(x)</a:t>
            </a:r>
          </a:p>
          <a:p>
            <a:r>
              <a:rPr lang="en-US" dirty="0"/>
              <a:t>#boxplot(</a:t>
            </a:r>
            <a:r>
              <a:rPr lang="en-US" dirty="0" err="1"/>
              <a:t>y~x</a:t>
            </a:r>
            <a:r>
              <a:rPr lang="en-US" dirty="0"/>
              <a:t>) # creates side-by-side boxplots</a:t>
            </a:r>
          </a:p>
          <a:p>
            <a:r>
              <a:rPr lang="en-US" dirty="0"/>
              <a:t>#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UsingR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UsingR</a:t>
            </a:r>
            <a:r>
              <a:rPr lang="en-US" dirty="0"/>
              <a:t>)</a:t>
            </a:r>
          </a:p>
          <a:p>
            <a:r>
              <a:rPr lang="en-US" dirty="0" err="1"/>
              <a:t>DOTplot</a:t>
            </a:r>
            <a:r>
              <a:rPr lang="en-US" dirty="0"/>
              <a:t>(x) #creates a </a:t>
            </a:r>
            <a:r>
              <a:rPr lang="en-US" dirty="0" err="1"/>
              <a:t>dotplot</a:t>
            </a:r>
            <a:r>
              <a:rPr lang="en-US" dirty="0"/>
              <a:t> (</a:t>
            </a:r>
            <a:r>
              <a:rPr lang="en-US" dirty="0" err="1"/>
              <a:t>UsingR</a:t>
            </a:r>
            <a:r>
              <a:rPr lang="en-US" dirty="0"/>
              <a:t> package must be installed)</a:t>
            </a:r>
          </a:p>
          <a:p>
            <a:r>
              <a:rPr lang="en-US" dirty="0"/>
              <a:t>stem(x) #creates a stem plot for the variable x</a:t>
            </a:r>
          </a:p>
          <a:p>
            <a:r>
              <a:rPr lang="en-US" dirty="0"/>
              <a:t>plot(</a:t>
            </a:r>
            <a:r>
              <a:rPr lang="en-US" dirty="0" err="1"/>
              <a:t>y~x</a:t>
            </a:r>
            <a:r>
              <a:rPr lang="en-US" dirty="0"/>
              <a:t>) #creates a scatterplot of y versus x</a:t>
            </a:r>
          </a:p>
          <a:p>
            <a:r>
              <a:rPr lang="en-US" dirty="0"/>
              <a:t>lines(</a:t>
            </a:r>
            <a:r>
              <a:rPr lang="en-US" dirty="0" err="1"/>
              <a:t>lowess</a:t>
            </a:r>
            <a:r>
              <a:rPr lang="en-US" dirty="0"/>
              <a:t>(</a:t>
            </a:r>
            <a:r>
              <a:rPr lang="en-US" dirty="0" err="1"/>
              <a:t>y~x</a:t>
            </a:r>
            <a:r>
              <a:rPr lang="en-US" dirty="0"/>
              <a:t>)) # adds locally weighted scatterplot smoother line to plot</a:t>
            </a:r>
          </a:p>
          <a:p>
            <a:r>
              <a:rPr lang="en-US" dirty="0" err="1"/>
              <a:t>qplot</a:t>
            </a:r>
            <a:r>
              <a:rPr lang="en-US" dirty="0"/>
              <a:t>(x, y) #creates a quick plot (ggplot2 package must be installed)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model1 &lt;- lm(y ~ x, data=rocket)</a:t>
            </a:r>
          </a:p>
          <a:p>
            <a:r>
              <a:rPr lang="en-US" dirty="0"/>
              <a:t>plot(</a:t>
            </a:r>
            <a:r>
              <a:rPr lang="en-US" dirty="0" err="1"/>
              <a:t>y~x</a:t>
            </a:r>
            <a:r>
              <a:rPr lang="en-US" dirty="0"/>
              <a:t>)</a:t>
            </a:r>
          </a:p>
          <a:p>
            <a:r>
              <a:rPr lang="en-US" dirty="0" err="1"/>
              <a:t>abline</a:t>
            </a:r>
            <a:r>
              <a:rPr lang="en-US" dirty="0"/>
              <a:t>(model1,lwd=3)</a:t>
            </a:r>
          </a:p>
          <a:p>
            <a:r>
              <a:rPr lang="en-US" dirty="0"/>
              <a:t>#</a:t>
            </a:r>
            <a:r>
              <a:rPr lang="en-US" dirty="0" err="1"/>
              <a:t>install.packages</a:t>
            </a:r>
            <a:r>
              <a:rPr lang="en-US" dirty="0"/>
              <a:t>("HH")</a:t>
            </a:r>
          </a:p>
          <a:p>
            <a:r>
              <a:rPr lang="en-US" dirty="0"/>
              <a:t>library(HH)</a:t>
            </a:r>
          </a:p>
          <a:p>
            <a:r>
              <a:rPr lang="en-US" dirty="0" err="1"/>
              <a:t>ci.plot</a:t>
            </a:r>
            <a:r>
              <a:rPr lang="en-US" dirty="0"/>
              <a:t>(model1) #creates a scatterplot with fitted line, confidence bands, and prediction bands (HH package must be installed)</a:t>
            </a:r>
          </a:p>
          <a:p>
            <a:r>
              <a:rPr lang="en-US" dirty="0"/>
              <a:t>summary(model1)</a:t>
            </a:r>
          </a:p>
          <a:p>
            <a:r>
              <a:rPr lang="en-US" dirty="0"/>
              <a:t>model1$coefficients</a:t>
            </a:r>
          </a:p>
          <a:p>
            <a:r>
              <a:rPr lang="en-US" dirty="0"/>
              <a:t>model1$residuals</a:t>
            </a:r>
          </a:p>
          <a:p>
            <a:r>
              <a:rPr lang="en-US" dirty="0"/>
              <a:t>model1$fitted.values</a:t>
            </a:r>
          </a:p>
          <a:p>
            <a:r>
              <a:rPr lang="en-US" dirty="0"/>
              <a:t>plot(</a:t>
            </a:r>
            <a:r>
              <a:rPr lang="en-US" dirty="0" err="1"/>
              <a:t>y~x</a:t>
            </a:r>
            <a:r>
              <a:rPr lang="en-US" dirty="0"/>
              <a:t>)</a:t>
            </a:r>
          </a:p>
          <a:p>
            <a:r>
              <a:rPr lang="en-US" dirty="0"/>
              <a:t>points(rocket$x,model1$fitted.values,pch=20,col="red")</a:t>
            </a:r>
          </a:p>
          <a:p>
            <a:r>
              <a:rPr lang="en-US" dirty="0"/>
              <a:t>plot(x,model1$res)</a:t>
            </a:r>
          </a:p>
          <a:p>
            <a:r>
              <a:rPr lang="en-US" dirty="0" err="1"/>
              <a:t>abline</a:t>
            </a:r>
            <a:r>
              <a:rPr lang="en-US" dirty="0"/>
              <a:t>(h=0)</a:t>
            </a:r>
          </a:p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=c(1,2))</a:t>
            </a:r>
          </a:p>
          <a:p>
            <a:r>
              <a:rPr lang="en-US" dirty="0"/>
              <a:t>plot(</a:t>
            </a:r>
            <a:r>
              <a:rPr lang="en-US" dirty="0" err="1"/>
              <a:t>y~x</a:t>
            </a:r>
            <a:r>
              <a:rPr lang="en-US" dirty="0"/>
              <a:t>)</a:t>
            </a:r>
          </a:p>
          <a:p>
            <a:r>
              <a:rPr lang="en-US" dirty="0"/>
              <a:t>points(rocket$x,model1$fitted.values,pch=20,col="red")</a:t>
            </a:r>
          </a:p>
          <a:p>
            <a:r>
              <a:rPr lang="en-US" dirty="0"/>
              <a:t>plot(x,model1$res)</a:t>
            </a:r>
          </a:p>
          <a:p>
            <a:r>
              <a:rPr lang="en-US" dirty="0" err="1"/>
              <a:t>abline</a:t>
            </a:r>
            <a:r>
              <a:rPr lang="en-US" dirty="0"/>
              <a:t>(h=0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2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62000"/>
          </a:xfrm>
        </p:spPr>
        <p:txBody>
          <a:bodyPr>
            <a:normAutofit fontScale="90000"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2700" b="1" dirty="0">
                <a:latin typeface="Times New Roman"/>
                <a:ea typeface="Times New Roman"/>
              </a:rPr>
              <a:t/>
            </a:r>
            <a:br>
              <a:rPr lang="en-US" sz="2700" b="1" dirty="0">
                <a:latin typeface="Times New Roman"/>
                <a:ea typeface="Times New Roman"/>
              </a:rPr>
            </a:br>
            <a:r>
              <a:rPr lang="en-US" sz="3600" b="1" dirty="0"/>
              <a:t>Least-Squares Estimation of the Parameters</a:t>
            </a:r>
            <a:r>
              <a:rPr lang="en-US" b="1" dirty="0">
                <a:latin typeface="Times New Roman"/>
                <a:ea typeface="Times New Roman"/>
              </a:rPr>
              <a:t/>
            </a:r>
            <a:br>
              <a:rPr lang="en-US" b="1" dirty="0">
                <a:latin typeface="Times New Roman"/>
                <a:ea typeface="Times New Roman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44196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800" b="1" dirty="0" smtClean="0"/>
                  <a:t>Properties of Fitted Regression Line</a:t>
                </a:r>
                <a:endParaRPr lang="en-US" sz="2800" b="1" dirty="0"/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sz="2400" dirty="0"/>
                  <a:t>Regression line passes through </a:t>
                </a:r>
                <a:r>
                  <a:rPr lang="en-US" sz="2400" i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i="1" dirty="0" smtClean="0"/>
                  <a:t>)</a:t>
                </a:r>
                <a:endParaRPr lang="en-US" sz="2400" dirty="0" smtClean="0"/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sz="2400" dirty="0" smtClean="0"/>
                  <a:t>Sum of the residuals </a:t>
                </a:r>
                <a:r>
                  <a:rPr lang="en-US" sz="2400" i="1" dirty="0" smtClean="0"/>
                  <a:t>(</a:t>
                </a:r>
                <a:r>
                  <a:rPr lang="en-US" sz="2400" i="1" dirty="0" err="1" smtClean="0"/>
                  <a:t>e</a:t>
                </a:r>
                <a:r>
                  <a:rPr lang="en-US" sz="2400" i="1" baseline="-25000" dirty="0" err="1" smtClean="0"/>
                  <a:t>i</a:t>
                </a:r>
                <a:r>
                  <a:rPr lang="en-US" sz="2400" i="1" dirty="0" smtClean="0"/>
                  <a:t>) </a:t>
                </a:r>
                <a:r>
                  <a:rPr lang="en-US" sz="2400" dirty="0" smtClean="0"/>
                  <a:t>equals zero</a:t>
                </a:r>
              </a:p>
              <a:p>
                <a:pPr lvl="1">
                  <a:buFont typeface="Courier New" pitchFamily="49" charset="0"/>
                  <a:buChar char="o"/>
                </a:pPr>
                <a:r>
                  <a:rPr lang="en-US" sz="2400" dirty="0" smtClean="0"/>
                  <a:t>Sum of observed values is the sum of the fitted values</a:t>
                </a:r>
              </a:p>
              <a:p>
                <a:pPr>
                  <a:buFont typeface="Courier New" pitchFamily="49" charset="0"/>
                  <a:buChar char="o"/>
                </a:pPr>
                <a:endParaRPr lang="en-US" sz="2800" dirty="0" smtClean="0"/>
              </a:p>
              <a:p>
                <a:pPr lvl="1">
                  <a:buFont typeface="Courier New" pitchFamily="49" charset="0"/>
                  <a:buChar char="o"/>
                </a:pPr>
                <a:endParaRPr lang="en-US" b="1" dirty="0"/>
              </a:p>
              <a:p>
                <a:pPr lvl="1">
                  <a:buFont typeface="Courier New" pitchFamily="49" charset="0"/>
                  <a:buChar char="o"/>
                </a:pPr>
                <a:endParaRPr lang="en-US" sz="1800" dirty="0" smtClean="0"/>
              </a:p>
              <a:p>
                <a:pPr lvl="1">
                  <a:buFont typeface="Courier New" pitchFamily="49" charset="0"/>
                  <a:buChar char="o"/>
                </a:pPr>
                <a:endParaRPr lang="en-US" sz="1800" i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4419600"/>
              </a:xfrm>
              <a:blipFill rotWithShape="0">
                <a:blip r:embed="rId2"/>
                <a:stretch>
                  <a:fillRect l="-1185" t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153400" cy="1143000"/>
          </a:xfrm>
        </p:spPr>
        <p:txBody>
          <a:bodyPr/>
          <a:lstStyle/>
          <a:p>
            <a:pPr algn="ctr" eaLnBrk="1" hangingPunct="1"/>
            <a:r>
              <a:rPr lang="en-US" sz="2800" b="1" dirty="0" smtClean="0"/>
              <a:t>Properties of the Least-Squares Estimators</a:t>
            </a:r>
            <a:br>
              <a:rPr lang="en-US" sz="2800" b="1" dirty="0" smtClean="0"/>
            </a:br>
            <a:r>
              <a:rPr lang="en-US" sz="2800" b="1" dirty="0" smtClean="0"/>
              <a:t>	and the Fitted Regression Model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876800"/>
          </a:xfrm>
        </p:spPr>
        <p:txBody>
          <a:bodyPr>
            <a:normAutofit/>
          </a:bodyPr>
          <a:lstStyle/>
          <a:p>
            <a:pPr marL="338138" indent="-338138" eaLnBrk="1" hangingPunct="1"/>
            <a:r>
              <a:rPr lang="en-US" dirty="0" smtClean="0">
                <a:sym typeface="Symbol" pitchFamily="18" charset="2"/>
              </a:rPr>
              <a:t>Useful properties of the least-squares fit</a:t>
            </a:r>
          </a:p>
          <a:p>
            <a:pPr marL="338138" indent="-338138" eaLnBrk="1" hangingPunct="1"/>
            <a:r>
              <a:rPr lang="en-US" dirty="0" smtClean="0">
                <a:sym typeface="Symbol" pitchFamily="18" charset="2"/>
              </a:rPr>
              <a:t>Using the derivative condition, we first have</a:t>
            </a:r>
          </a:p>
          <a:p>
            <a:pPr marL="338138" indent="-338138" eaLnBrk="1" hangingPunct="1"/>
            <a:endParaRPr lang="en-US" dirty="0">
              <a:sym typeface="Symbol" pitchFamily="18" charset="2"/>
            </a:endParaRPr>
          </a:p>
          <a:p>
            <a:pPr marL="338138" indent="-338138" eaLnBrk="1" hangingPunct="1"/>
            <a:endParaRPr lang="en-US" dirty="0" smtClean="0">
              <a:sym typeface="Symbol" pitchFamily="18" charset="2"/>
            </a:endParaRPr>
          </a:p>
          <a:p>
            <a:pPr marL="338138" indent="-338138" eaLnBrk="1" hangingPunct="1"/>
            <a:endParaRPr lang="en-US" dirty="0">
              <a:sym typeface="Symbol" pitchFamily="18" charset="2"/>
            </a:endParaRPr>
          </a:p>
          <a:p>
            <a:pPr marL="338138" indent="-338138" eaLnBrk="1" hangingPunct="1"/>
            <a:endParaRPr lang="en-US" dirty="0" smtClean="0">
              <a:sym typeface="Symbol" pitchFamily="18" charset="2"/>
            </a:endParaRPr>
          </a:p>
          <a:p>
            <a:pPr marL="338138" indent="-338138" eaLnBrk="1" hangingPunct="1"/>
            <a:r>
              <a:rPr lang="en-US" dirty="0" smtClean="0">
                <a:sym typeface="Symbol" pitchFamily="18" charset="2"/>
              </a:rPr>
              <a:t>The least-squares regression line always passes through the centroid          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of the data (refer to the formula of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18</a:t>
            </a:fld>
            <a:endParaRPr lang="en-US" dirty="0"/>
          </a:p>
        </p:txBody>
      </p:sp>
      <p:graphicFrame>
        <p:nvGraphicFramePr>
          <p:cNvPr id="215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39588"/>
              </p:ext>
            </p:extLst>
          </p:nvPr>
        </p:nvGraphicFramePr>
        <p:xfrm>
          <a:off x="3985647" y="4575175"/>
          <a:ext cx="914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4" name="Equation" r:id="rId3" imgW="368140" imgH="215806" progId="Equation.3">
                  <p:embed/>
                </p:oleObj>
              </mc:Choice>
              <mc:Fallback>
                <p:oleObj name="Equation" r:id="rId3" imgW="36814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47" y="4575175"/>
                        <a:ext cx="914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615141"/>
              </p:ext>
            </p:extLst>
          </p:nvPr>
        </p:nvGraphicFramePr>
        <p:xfrm>
          <a:off x="2382371" y="2457450"/>
          <a:ext cx="2380129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5" name="Equation" r:id="rId5" imgW="1371600" imgH="431640" progId="Equation.3">
                  <p:embed/>
                </p:oleObj>
              </mc:Choice>
              <mc:Fallback>
                <p:oleObj name="Equation" r:id="rId5" imgW="13716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2371" y="2457450"/>
                        <a:ext cx="2380129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34510"/>
              </p:ext>
            </p:extLst>
          </p:nvPr>
        </p:nvGraphicFramePr>
        <p:xfrm>
          <a:off x="2382371" y="3188494"/>
          <a:ext cx="1447800" cy="76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6" name="Equation" r:id="rId7" imgW="812520" imgH="431640" progId="Equation.3">
                  <p:embed/>
                </p:oleObj>
              </mc:Choice>
              <mc:Fallback>
                <p:oleObj name="Equation" r:id="rId7" imgW="812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2371" y="3188494"/>
                        <a:ext cx="1447800" cy="76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77710"/>
              </p:ext>
            </p:extLst>
          </p:nvPr>
        </p:nvGraphicFramePr>
        <p:xfrm>
          <a:off x="2600885" y="4880124"/>
          <a:ext cx="397557" cy="53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7" name="Equation" r:id="rId9" imgW="190440" imgH="253800" progId="Equation.3">
                  <p:embed/>
                </p:oleObj>
              </mc:Choice>
              <mc:Fallback>
                <p:oleObj name="Equation" r:id="rId9" imgW="1904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0885" y="4880124"/>
                        <a:ext cx="397557" cy="530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19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(go through </a:t>
            </a:r>
            <a:r>
              <a:rPr lang="en-US" dirty="0" err="1" smtClean="0"/>
              <a:t>xbar</a:t>
            </a:r>
            <a:r>
              <a:rPr lang="en-US" dirty="0" smtClean="0"/>
              <a:t> and </a:t>
            </a:r>
            <a:r>
              <a:rPr lang="en-US" dirty="0" err="1" smtClean="0"/>
              <a:t>ybar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n=20</a:t>
            </a:r>
          </a:p>
          <a:p>
            <a:r>
              <a:rPr lang="en-US" dirty="0"/>
              <a:t>x=</a:t>
            </a:r>
            <a:r>
              <a:rPr lang="en-US" dirty="0" err="1"/>
              <a:t>rnorm</a:t>
            </a:r>
            <a:r>
              <a:rPr lang="en-US" dirty="0"/>
              <a:t>(n)</a:t>
            </a:r>
          </a:p>
          <a:p>
            <a:r>
              <a:rPr lang="en-US" dirty="0"/>
              <a:t>y=1+2*x+2*</a:t>
            </a:r>
            <a:r>
              <a:rPr lang="en-US" dirty="0" err="1"/>
              <a:t>rnorm</a:t>
            </a:r>
            <a:r>
              <a:rPr lang="en-US" dirty="0"/>
              <a:t>(n)</a:t>
            </a:r>
          </a:p>
          <a:p>
            <a:r>
              <a:rPr lang="en-US" dirty="0"/>
              <a:t>plot(</a:t>
            </a:r>
            <a:r>
              <a:rPr lang="en-US" dirty="0" err="1"/>
              <a:t>x,y,pch</a:t>
            </a:r>
            <a:r>
              <a:rPr lang="en-US" dirty="0"/>
              <a:t>=20)</a:t>
            </a:r>
          </a:p>
          <a:p>
            <a:r>
              <a:rPr lang="en-US" dirty="0"/>
              <a:t>points(mean(x),mean(y),</a:t>
            </a:r>
            <a:r>
              <a:rPr lang="en-US" dirty="0" err="1"/>
              <a:t>pch</a:t>
            </a:r>
            <a:r>
              <a:rPr lang="en-US" dirty="0"/>
              <a:t>=20,col="blue",</a:t>
            </a:r>
            <a:r>
              <a:rPr lang="en-US" dirty="0" err="1"/>
              <a:t>cex</a:t>
            </a:r>
            <a:r>
              <a:rPr lang="en-US" dirty="0"/>
              <a:t>=3)</a:t>
            </a:r>
          </a:p>
          <a:p>
            <a:r>
              <a:rPr lang="en-US" dirty="0" err="1"/>
              <a:t>abline</a:t>
            </a:r>
            <a:r>
              <a:rPr lang="en-US" dirty="0"/>
              <a:t>(lm(</a:t>
            </a:r>
            <a:r>
              <a:rPr lang="en-US" dirty="0" err="1"/>
              <a:t>y~x</a:t>
            </a:r>
            <a:r>
              <a:rPr lang="en-US" dirty="0"/>
              <a:t>),col="blue",</a:t>
            </a:r>
            <a:r>
              <a:rPr lang="en-US" dirty="0" err="1"/>
              <a:t>lwd</a:t>
            </a:r>
            <a:r>
              <a:rPr lang="en-US" dirty="0"/>
              <a:t>=3)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b="1" dirty="0" smtClean="0"/>
              <a:t>Simple Linear Regression Model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sz="2800" dirty="0" smtClean="0"/>
              <a:t>Single </a:t>
            </a:r>
            <a:r>
              <a:rPr lang="en-US" sz="2800" dirty="0" err="1" smtClean="0"/>
              <a:t>regressor</a:t>
            </a:r>
            <a:r>
              <a:rPr lang="en-US" sz="2800" dirty="0" smtClean="0"/>
              <a:t>, </a:t>
            </a:r>
            <a:r>
              <a:rPr lang="en-US" sz="2800" i="1" dirty="0" smtClean="0"/>
              <a:t>x</a:t>
            </a:r>
            <a:r>
              <a:rPr lang="en-US" sz="2800" dirty="0" smtClean="0"/>
              <a:t>; response, </a:t>
            </a:r>
            <a:r>
              <a:rPr lang="en-US" sz="2800" i="1" dirty="0" smtClean="0"/>
              <a:t>y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endParaRPr lang="en-US" sz="2800" dirty="0" smtClean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sz="2800" i="1" dirty="0" smtClean="0">
                <a:sym typeface="Symbol" pitchFamily="18" charset="2"/>
              </a:rPr>
              <a:t></a:t>
            </a:r>
            <a:r>
              <a:rPr lang="en-US" sz="2800" i="1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– intercept: if </a:t>
            </a:r>
            <a:r>
              <a:rPr lang="en-US" sz="2800" i="1" dirty="0" smtClean="0">
                <a:sym typeface="Symbol" pitchFamily="18" charset="2"/>
              </a:rPr>
              <a:t>x</a:t>
            </a:r>
            <a:r>
              <a:rPr lang="en-US" sz="2800" dirty="0" smtClean="0">
                <a:sym typeface="Symbol" pitchFamily="18" charset="2"/>
              </a:rPr>
              <a:t> = 0 is in the range, then 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is the mean of the distribution of the response </a:t>
            </a:r>
            <a:r>
              <a:rPr lang="en-US" sz="2800" i="1" dirty="0" smtClean="0">
                <a:sym typeface="Symbol" pitchFamily="18" charset="2"/>
              </a:rPr>
              <a:t>y</a:t>
            </a:r>
            <a:r>
              <a:rPr lang="en-US" sz="2800" dirty="0" smtClean="0">
                <a:sym typeface="Symbol" pitchFamily="18" charset="2"/>
              </a:rPr>
              <a:t>, when </a:t>
            </a:r>
            <a:r>
              <a:rPr lang="en-US" sz="2800" i="1" dirty="0" smtClean="0">
                <a:sym typeface="Symbol" pitchFamily="18" charset="2"/>
              </a:rPr>
              <a:t>x</a:t>
            </a:r>
            <a:r>
              <a:rPr lang="en-US" sz="2800" dirty="0" smtClean="0">
                <a:sym typeface="Symbol" pitchFamily="18" charset="2"/>
              </a:rPr>
              <a:t> = 0; if </a:t>
            </a:r>
            <a:r>
              <a:rPr lang="en-US" sz="2800" i="1" dirty="0" smtClean="0">
                <a:sym typeface="Symbol" pitchFamily="18" charset="2"/>
              </a:rPr>
              <a:t>x</a:t>
            </a:r>
            <a:r>
              <a:rPr lang="en-US" sz="2800" dirty="0" smtClean="0">
                <a:sym typeface="Symbol" pitchFamily="18" charset="2"/>
              </a:rPr>
              <a:t> = 0 is not in the range, then 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has no practical interpretation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sz="2800" i="1" dirty="0" smtClean="0">
                <a:sym typeface="Symbol" pitchFamily="18" charset="2"/>
              </a:rPr>
              <a:t></a:t>
            </a:r>
            <a:r>
              <a:rPr lang="en-US" sz="2800" i="1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– slope: change in the mean of the distribution of the response produced by a unit change in </a:t>
            </a:r>
            <a:r>
              <a:rPr lang="en-US" sz="2800" i="1" dirty="0" smtClean="0">
                <a:sym typeface="Symbol" pitchFamily="18" charset="2"/>
              </a:rPr>
              <a:t>x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US" sz="2800" i="1" dirty="0" smtClean="0">
                <a:sym typeface="Symbol" pitchFamily="18" charset="2"/>
              </a:rPr>
              <a:t></a:t>
            </a:r>
            <a:r>
              <a:rPr lang="en-US" sz="2800" dirty="0" smtClean="0">
                <a:sym typeface="Symbol" pitchFamily="18" charset="2"/>
              </a:rPr>
              <a:t> - random error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</a:t>
            </a:fld>
            <a:endParaRPr lang="en-US" dirty="0"/>
          </a:p>
        </p:txBody>
      </p:sp>
      <p:graphicFrame>
        <p:nvGraphicFramePr>
          <p:cNvPr id="30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413603"/>
              </p:ext>
            </p:extLst>
          </p:nvPr>
        </p:nvGraphicFramePr>
        <p:xfrm>
          <a:off x="2667000" y="2456656"/>
          <a:ext cx="26590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56656"/>
                        <a:ext cx="265906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2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(residual, fitted value)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model1=lm(</a:t>
            </a:r>
            <a:r>
              <a:rPr lang="en-US" dirty="0" err="1"/>
              <a:t>y~x</a:t>
            </a:r>
            <a:r>
              <a:rPr lang="en-US" dirty="0"/>
              <a:t>)</a:t>
            </a:r>
          </a:p>
          <a:p>
            <a:r>
              <a:rPr lang="en-US" dirty="0"/>
              <a:t>model1$residuals</a:t>
            </a:r>
          </a:p>
          <a:p>
            <a:r>
              <a:rPr lang="en-US" dirty="0"/>
              <a:t>sum(model1$residuals</a:t>
            </a:r>
            <a:r>
              <a:rPr lang="en-US" dirty="0" smtClean="0"/>
              <a:t>)</a:t>
            </a:r>
          </a:p>
          <a:p>
            <a:r>
              <a:rPr lang="en-US" dirty="0"/>
              <a:t>sum(y)</a:t>
            </a:r>
          </a:p>
          <a:p>
            <a:r>
              <a:rPr lang="en-US" dirty="0"/>
              <a:t>sum(model1$fitted.values)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1143000"/>
          </a:xfrm>
        </p:spPr>
        <p:txBody>
          <a:bodyPr/>
          <a:lstStyle/>
          <a:p>
            <a:pPr algn="ctr" eaLnBrk="1" hangingPunct="1"/>
            <a:r>
              <a:rPr lang="en-US" sz="2800" b="1" dirty="0" smtClean="0"/>
              <a:t>Properties of the Least-Squares Estimators</a:t>
            </a:r>
            <a:br>
              <a:rPr lang="en-US" sz="2800" b="1" dirty="0" smtClean="0"/>
            </a:br>
            <a:r>
              <a:rPr lang="en-US" sz="2800" b="1" dirty="0" smtClean="0"/>
              <a:t>	and the Fitted Regression Model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0010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The least-squares estimators are </a:t>
            </a:r>
            <a:r>
              <a:rPr lang="en-US" sz="2400" b="1" dirty="0" smtClean="0">
                <a:sym typeface="Symbol" pitchFamily="18" charset="2"/>
              </a:rPr>
              <a:t>unbiased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estimators</a:t>
            </a:r>
            <a:r>
              <a:rPr lang="en-US" sz="2400" dirty="0" smtClean="0">
                <a:sym typeface="Symbol" pitchFamily="18" charset="2"/>
              </a:rPr>
              <a:t> of their respective parameter: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21</a:t>
            </a:fld>
            <a:endParaRPr lang="en-US" dirty="0"/>
          </a:p>
        </p:txBody>
      </p:sp>
      <p:graphicFrame>
        <p:nvGraphicFramePr>
          <p:cNvPr id="204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88891"/>
              </p:ext>
            </p:extLst>
          </p:nvPr>
        </p:nvGraphicFramePr>
        <p:xfrm>
          <a:off x="2819400" y="2819400"/>
          <a:ext cx="372268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3" imgW="1726451" imgH="304668" progId="Equation.DSMT4">
                  <p:embed/>
                </p:oleObj>
              </mc:Choice>
              <mc:Fallback>
                <p:oleObj name="Equation" r:id="rId3" imgW="1726451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19400"/>
                        <a:ext cx="3722687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4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2607"/>
            <a:ext cx="7886700" cy="4351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n=5</a:t>
            </a:r>
          </a:p>
          <a:p>
            <a:r>
              <a:rPr lang="en-US" dirty="0"/>
              <a:t>x=</a:t>
            </a:r>
            <a:r>
              <a:rPr lang="en-US" dirty="0" err="1"/>
              <a:t>rnorm</a:t>
            </a:r>
            <a:r>
              <a:rPr lang="en-US" dirty="0"/>
              <a:t>(n)</a:t>
            </a:r>
          </a:p>
          <a:p>
            <a:r>
              <a:rPr lang="en-US" dirty="0"/>
              <a:t>y=1+2*</a:t>
            </a:r>
            <a:r>
              <a:rPr lang="en-US" dirty="0" err="1"/>
              <a:t>x+rnorm</a:t>
            </a:r>
            <a:r>
              <a:rPr lang="en-US" dirty="0"/>
              <a:t>(n)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1:200)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x_add</a:t>
            </a:r>
            <a:r>
              <a:rPr lang="en-US" dirty="0"/>
              <a:t>=</a:t>
            </a:r>
            <a:r>
              <a:rPr lang="en-US" dirty="0" err="1"/>
              <a:t>rnorm</a:t>
            </a:r>
            <a:r>
              <a:rPr lang="en-US" dirty="0"/>
              <a:t>(1)</a:t>
            </a:r>
          </a:p>
          <a:p>
            <a:r>
              <a:rPr lang="en-US" dirty="0"/>
              <a:t>  </a:t>
            </a:r>
            <a:r>
              <a:rPr lang="en-US" dirty="0" err="1"/>
              <a:t>y_add</a:t>
            </a:r>
            <a:r>
              <a:rPr lang="en-US" dirty="0"/>
              <a:t>=1+2*x_add+2*</a:t>
            </a:r>
            <a:r>
              <a:rPr lang="en-US" dirty="0" err="1"/>
              <a:t>rnorm</a:t>
            </a:r>
            <a:r>
              <a:rPr lang="en-US" dirty="0"/>
              <a:t>(1)</a:t>
            </a:r>
          </a:p>
          <a:p>
            <a:r>
              <a:rPr lang="en-US" dirty="0"/>
              <a:t>  x=c(</a:t>
            </a:r>
            <a:r>
              <a:rPr lang="en-US" dirty="0" err="1"/>
              <a:t>x,x_add</a:t>
            </a:r>
            <a:r>
              <a:rPr lang="en-US" dirty="0"/>
              <a:t>)</a:t>
            </a:r>
          </a:p>
          <a:p>
            <a:r>
              <a:rPr lang="en-US" dirty="0"/>
              <a:t>  y=c(</a:t>
            </a:r>
            <a:r>
              <a:rPr lang="en-US" dirty="0" err="1"/>
              <a:t>y,y_add</a:t>
            </a:r>
            <a:r>
              <a:rPr lang="en-US" dirty="0"/>
              <a:t>)</a:t>
            </a:r>
          </a:p>
          <a:p>
            <a:r>
              <a:rPr lang="en-US" dirty="0"/>
              <a:t>  plot(</a:t>
            </a:r>
            <a:r>
              <a:rPr lang="en-US" dirty="0" err="1"/>
              <a:t>x,y,xlim</a:t>
            </a:r>
            <a:r>
              <a:rPr lang="en-US" dirty="0"/>
              <a:t>=c(-4,4),</a:t>
            </a:r>
            <a:r>
              <a:rPr lang="en-US" dirty="0" err="1"/>
              <a:t>ylim</a:t>
            </a:r>
            <a:r>
              <a:rPr lang="en-US" dirty="0"/>
              <a:t>=c(-15,15),</a:t>
            </a:r>
            <a:r>
              <a:rPr lang="en-US" dirty="0" err="1"/>
              <a:t>pch</a:t>
            </a:r>
            <a:r>
              <a:rPr lang="en-US" dirty="0"/>
              <a:t>=20)</a:t>
            </a:r>
          </a:p>
          <a:p>
            <a:r>
              <a:rPr lang="en-US" dirty="0"/>
              <a:t>  </a:t>
            </a:r>
            <a:r>
              <a:rPr lang="en-US" dirty="0" err="1"/>
              <a:t>abline</a:t>
            </a:r>
            <a:r>
              <a:rPr lang="en-US" dirty="0"/>
              <a:t>(a=1,b=2,col="gray",</a:t>
            </a:r>
            <a:r>
              <a:rPr lang="en-US" dirty="0" err="1"/>
              <a:t>lwd</a:t>
            </a:r>
            <a:r>
              <a:rPr lang="en-US" dirty="0"/>
              <a:t>=5)</a:t>
            </a:r>
          </a:p>
          <a:p>
            <a:r>
              <a:rPr lang="en-US" dirty="0"/>
              <a:t>  </a:t>
            </a:r>
            <a:r>
              <a:rPr lang="en-US" dirty="0" err="1"/>
              <a:t>abline</a:t>
            </a:r>
            <a:r>
              <a:rPr lang="en-US" dirty="0"/>
              <a:t>(lm(</a:t>
            </a:r>
            <a:r>
              <a:rPr lang="en-US" dirty="0" err="1"/>
              <a:t>y~x</a:t>
            </a:r>
            <a:r>
              <a:rPr lang="en-US" dirty="0"/>
              <a:t>),col="blue",</a:t>
            </a:r>
            <a:r>
              <a:rPr lang="en-US" dirty="0" err="1"/>
              <a:t>lwd</a:t>
            </a:r>
            <a:r>
              <a:rPr lang="en-US" dirty="0"/>
              <a:t>=3)</a:t>
            </a:r>
          </a:p>
          <a:p>
            <a:r>
              <a:rPr lang="en-US" dirty="0"/>
              <a:t>  </a:t>
            </a:r>
            <a:r>
              <a:rPr lang="en-US" dirty="0" err="1"/>
              <a:t>Sys.sleep</a:t>
            </a:r>
            <a:r>
              <a:rPr lang="en-US" dirty="0"/>
              <a:t>(0.1)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Uncertainty of Least Square Estimate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64" y="1828800"/>
            <a:ext cx="6577998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=c(1,2))</a:t>
            </a:r>
          </a:p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1:100)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n=500</a:t>
            </a:r>
          </a:p>
          <a:p>
            <a:r>
              <a:rPr lang="en-US" dirty="0"/>
              <a:t>  x=</a:t>
            </a:r>
            <a:r>
              <a:rPr lang="en-US" dirty="0" err="1"/>
              <a:t>rnorm</a:t>
            </a:r>
            <a:r>
              <a:rPr lang="en-US" dirty="0"/>
              <a:t>(n)</a:t>
            </a:r>
          </a:p>
          <a:p>
            <a:r>
              <a:rPr lang="en-US" dirty="0"/>
              <a:t>  y1=1+2*</a:t>
            </a:r>
            <a:r>
              <a:rPr lang="en-US" dirty="0" err="1"/>
              <a:t>x+rnorm</a:t>
            </a:r>
            <a:r>
              <a:rPr lang="en-US" dirty="0"/>
              <a:t>(n)</a:t>
            </a:r>
          </a:p>
          <a:p>
            <a:r>
              <a:rPr lang="en-US" dirty="0"/>
              <a:t>  y2=1+2*x+3*</a:t>
            </a:r>
            <a:r>
              <a:rPr lang="en-US" dirty="0" err="1"/>
              <a:t>rnorm</a:t>
            </a:r>
            <a:r>
              <a:rPr lang="en-US" dirty="0"/>
              <a:t>(n)</a:t>
            </a:r>
          </a:p>
          <a:p>
            <a:r>
              <a:rPr lang="en-US" dirty="0"/>
              <a:t>  plot(x,y1,xlim=c(-4,4),</a:t>
            </a:r>
            <a:r>
              <a:rPr lang="en-US" dirty="0" err="1"/>
              <a:t>ylim</a:t>
            </a:r>
            <a:r>
              <a:rPr lang="en-US" dirty="0"/>
              <a:t>=c(-15,15),</a:t>
            </a:r>
            <a:r>
              <a:rPr lang="en-US" dirty="0" err="1"/>
              <a:t>pch</a:t>
            </a:r>
            <a:r>
              <a:rPr lang="en-US" dirty="0"/>
              <a:t>=20)</a:t>
            </a:r>
          </a:p>
          <a:p>
            <a:r>
              <a:rPr lang="en-US" dirty="0"/>
              <a:t>  </a:t>
            </a:r>
            <a:r>
              <a:rPr lang="en-US" dirty="0" err="1"/>
              <a:t>abline</a:t>
            </a:r>
            <a:r>
              <a:rPr lang="en-US" dirty="0"/>
              <a:t>(a=1,b=2,col="gray",</a:t>
            </a:r>
            <a:r>
              <a:rPr lang="en-US" dirty="0" err="1"/>
              <a:t>lwd</a:t>
            </a:r>
            <a:r>
              <a:rPr lang="en-US" dirty="0"/>
              <a:t>=5)</a:t>
            </a:r>
          </a:p>
          <a:p>
            <a:r>
              <a:rPr lang="en-US" dirty="0"/>
              <a:t>  </a:t>
            </a:r>
            <a:r>
              <a:rPr lang="en-US" dirty="0" err="1"/>
              <a:t>abline</a:t>
            </a:r>
            <a:r>
              <a:rPr lang="en-US" dirty="0"/>
              <a:t>(lm(y1~x),col="blue",</a:t>
            </a:r>
            <a:r>
              <a:rPr lang="en-US" dirty="0" err="1"/>
              <a:t>lwd</a:t>
            </a:r>
            <a:r>
              <a:rPr lang="en-US" dirty="0"/>
              <a:t>=3)</a:t>
            </a:r>
          </a:p>
          <a:p>
            <a:r>
              <a:rPr lang="en-US" dirty="0"/>
              <a:t>  plot(x,y2,xlim=c(-4,4),</a:t>
            </a:r>
            <a:r>
              <a:rPr lang="en-US" dirty="0" err="1"/>
              <a:t>ylim</a:t>
            </a:r>
            <a:r>
              <a:rPr lang="en-US" dirty="0"/>
              <a:t>=c(-15,15),</a:t>
            </a:r>
            <a:r>
              <a:rPr lang="en-US" dirty="0" err="1"/>
              <a:t>pch</a:t>
            </a:r>
            <a:r>
              <a:rPr lang="en-US" dirty="0"/>
              <a:t>=20)</a:t>
            </a:r>
          </a:p>
          <a:p>
            <a:r>
              <a:rPr lang="en-US" dirty="0"/>
              <a:t>  </a:t>
            </a:r>
            <a:r>
              <a:rPr lang="en-US" dirty="0" err="1"/>
              <a:t>abline</a:t>
            </a:r>
            <a:r>
              <a:rPr lang="en-US" dirty="0"/>
              <a:t>(a=1,b=2,col="gray",</a:t>
            </a:r>
            <a:r>
              <a:rPr lang="en-US" dirty="0" err="1"/>
              <a:t>lwd</a:t>
            </a:r>
            <a:r>
              <a:rPr lang="en-US" dirty="0"/>
              <a:t>=5)</a:t>
            </a:r>
          </a:p>
          <a:p>
            <a:r>
              <a:rPr lang="en-US" dirty="0"/>
              <a:t>  </a:t>
            </a:r>
            <a:r>
              <a:rPr lang="en-US" dirty="0" err="1"/>
              <a:t>abline</a:t>
            </a:r>
            <a:r>
              <a:rPr lang="en-US" dirty="0"/>
              <a:t>(lm(y2~x),col="blue",</a:t>
            </a:r>
            <a:r>
              <a:rPr lang="en-US" dirty="0" err="1"/>
              <a:t>lwd</a:t>
            </a:r>
            <a:r>
              <a:rPr lang="en-US" dirty="0"/>
              <a:t>=3)</a:t>
            </a:r>
          </a:p>
          <a:p>
            <a:r>
              <a:rPr lang="en-US" dirty="0"/>
              <a:t>  </a:t>
            </a:r>
            <a:r>
              <a:rPr lang="en-US" dirty="0" err="1"/>
              <a:t>Sys.sleep</a:t>
            </a:r>
            <a:r>
              <a:rPr lang="en-US" dirty="0"/>
              <a:t>(0.1)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Variance and Standard Error of Least-Squares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ym typeface="Symbol" pitchFamily="18" charset="2"/>
                  </a:rPr>
                  <a:t>The variances are</a:t>
                </a:r>
              </a:p>
              <a:p>
                <a:pPr marL="457200"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  <a:sym typeface="Symbol" pitchFamily="18" charset="2"/>
                      </a:rPr>
                      <m:t>VAR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200" i="1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  <a:sym typeface="Symbol" pitchFamily="18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  <a:sym typeface="Symbol" pitchFamily="18" charset="2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zh-CN" altLang="en-US" sz="2200" dirty="0">
                        <a:latin typeface="Cambria Math" panose="02040503050406030204" pitchFamily="18" charset="0"/>
                        <a:sym typeface="Symbol" pitchFamily="18" charset="2"/>
                      </a:rPr>
                      <m:t>，</m:t>
                    </m:r>
                  </m:oMath>
                </a14:m>
                <a:r>
                  <a:rPr lang="en-US" sz="22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  <a:sym typeface="Symbol" pitchFamily="18" charset="2"/>
                      </a:rPr>
                      <m:t>  </m:t>
                    </m:r>
                    <m:r>
                      <m:rPr>
                        <m:sty m:val="p"/>
                      </m:rPr>
                      <a:rPr lang="en-US" sz="2200">
                        <a:latin typeface="Cambria Math"/>
                        <a:sym typeface="Symbol" pitchFamily="18" charset="2"/>
                      </a:rPr>
                      <m:t>VAR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𝜎</m:t>
                        </m:r>
                      </m:e>
                      <m:sup>
                        <m:r>
                          <a:rPr lang="en-US" sz="2200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den>
                        </m:f>
                        <m:r>
                          <a:rPr lang="en-US" sz="2200" i="1">
                            <a:latin typeface="Cambria Math"/>
                            <a:sym typeface="Symbol" pitchFamily="18" charset="2"/>
                          </a:rPr>
                          <m:t>+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i="1">
                                    <a:latin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  <a:sym typeface="Symbol" pitchFamily="18" charset="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  <a:sym typeface="Symbol" pitchFamily="18" charset="2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2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ym typeface="Symbol" pitchFamily="18" charset="2"/>
                  </a:rPr>
                  <a:t>The standard error are just square roots of variances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Symbol" pitchFamily="18" charset="2"/>
                      </a:rPr>
                      <m:t>se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sym typeface="Symbol" pitchFamily="18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sym typeface="Symbol" pitchFamily="18" charset="2"/>
                          </a:rPr>
                          <m:t>VAR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  <a:sym typeface="Symbol" pitchFamily="18" charset="2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zh-CN" altLang="en-US" i="1">
                        <a:latin typeface="Cambria Math" panose="02040503050406030204" pitchFamily="18" charset="0"/>
                        <a:sym typeface="Symbol" pitchFamily="18" charset="2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Symbol" pitchFamily="18" charset="2"/>
                      </a:rPr>
                      <m:t>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sym typeface="Symbol" pitchFamily="18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sym typeface="Symbol" pitchFamily="18" charset="2"/>
                          </a:rPr>
                          <m:t>VAR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  <a:sym typeface="Symbol" pitchFamily="18" charset="2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endParaRPr lang="en-US" sz="2400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ym typeface="Symbol" pitchFamily="18" charset="2"/>
                  </a:rPr>
                  <a:t>In R, use summary() to obtain standard errors of estimates.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of 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important concepts in linear regression.</a:t>
            </a:r>
          </a:p>
          <a:p>
            <a:r>
              <a:rPr lang="en-US" dirty="0" smtClean="0"/>
              <a:t>Variation of your estimates.</a:t>
            </a:r>
          </a:p>
          <a:p>
            <a:r>
              <a:rPr lang="en-US" dirty="0">
                <a:sym typeface="Symbol" pitchFamily="18" charset="2"/>
              </a:rPr>
              <a:t>Standard error (SE) measures the “accuracy” of the estimate.  Small SE means more accurate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 smtClean="0"/>
          </a:p>
          <a:p>
            <a:r>
              <a:rPr lang="en-US" dirty="0" smtClean="0"/>
              <a:t>“Wiggle room” or “leeway” for having approximately same quality estimate.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summary(model1)$</a:t>
            </a:r>
            <a:r>
              <a:rPr lang="en-US" dirty="0" err="1" smtClean="0"/>
              <a:t>coef</a:t>
            </a:r>
            <a:endParaRPr lang="en-US" dirty="0" smtClean="0"/>
          </a:p>
          <a:p>
            <a:r>
              <a:rPr lang="en-US" dirty="0"/>
              <a:t>summary(model1)$</a:t>
            </a:r>
            <a:r>
              <a:rPr lang="en-US" dirty="0" err="1"/>
              <a:t>coef</a:t>
            </a:r>
            <a:r>
              <a:rPr lang="en-US" dirty="0"/>
              <a:t>[,2]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990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600" b="1" dirty="0" smtClean="0"/>
              <a:t>Hypothesis Testing on the Slope and Intercept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  <a:p>
            <a:pPr lvl="1"/>
            <a:r>
              <a:rPr lang="en-US" dirty="0" smtClean="0"/>
              <a:t>Slope</a:t>
            </a:r>
          </a:p>
          <a:p>
            <a:pPr lvl="1"/>
            <a:r>
              <a:rPr lang="en-US" dirty="0" smtClean="0"/>
              <a:t>Intercept</a:t>
            </a:r>
          </a:p>
          <a:p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Slope</a:t>
            </a:r>
          </a:p>
          <a:p>
            <a:pPr lvl="1"/>
            <a:r>
              <a:rPr lang="en-US" dirty="0" smtClean="0"/>
              <a:t>Intercept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someone tell you the slope of the </a:t>
            </a:r>
            <a:r>
              <a:rPr lang="en-US" smtClean="0"/>
              <a:t>rocket propellant data set </a:t>
            </a:r>
            <a:r>
              <a:rPr lang="en-US" dirty="0" smtClean="0"/>
              <a:t>should be -10</a:t>
            </a:r>
          </a:p>
          <a:p>
            <a:r>
              <a:rPr lang="en-US" dirty="0" smtClean="0"/>
              <a:t>Do you believe it?</a:t>
            </a:r>
          </a:p>
          <a:p>
            <a:r>
              <a:rPr lang="en-US" dirty="0" smtClean="0"/>
              <a:t>Suppose you obtain the data, run the regression and get an estimate of slope of -37, now do you believe him?</a:t>
            </a:r>
          </a:p>
          <a:p>
            <a:r>
              <a:rPr lang="en-US" dirty="0" smtClean="0"/>
              <a:t>What if your estimate is -11 instead of -37, do you believe him?</a:t>
            </a:r>
          </a:p>
          <a:p>
            <a:endParaRPr lang="en-US" dirty="0" smtClean="0"/>
          </a:p>
          <a:p>
            <a:r>
              <a:rPr lang="en-US" dirty="0" smtClean="0"/>
              <a:t>Hypothesis testing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 smtClean="0">
                <a:sym typeface="Symbol" pitchFamily="18" charset="2"/>
              </a:rPr>
              <a:t>-10</a:t>
            </a:r>
            <a:r>
              <a:rPr lang="en-US" baseline="-25000" dirty="0" smtClean="0">
                <a:sym typeface="Symbol" pitchFamily="18" charset="2"/>
              </a:rPr>
              <a:t>      </a:t>
            </a:r>
            <a:r>
              <a:rPr lang="en-US" dirty="0">
                <a:sym typeface="Symbol" pitchFamily="18" charset="2"/>
              </a:rPr>
              <a:t>H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: 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 -10</a:t>
            </a:r>
            <a:endParaRPr lang="en-US" baseline="-25000" dirty="0">
              <a:sym typeface="Symbol" pitchFamily="18" charset="2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b="1" dirty="0" smtClean="0"/>
              <a:t>Simple Linear Regression Model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 eaLnBrk="1" hangingPunct="1">
              <a:lnSpc>
                <a:spcPct val="80000"/>
              </a:lnSpc>
            </a:pPr>
            <a:r>
              <a:rPr lang="en-US" dirty="0" smtClean="0"/>
              <a:t>Single </a:t>
            </a:r>
            <a:r>
              <a:rPr lang="en-US" dirty="0" err="1" smtClean="0"/>
              <a:t>regressor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; response, </a:t>
            </a:r>
            <a:r>
              <a:rPr lang="en-US" i="1" dirty="0" smtClean="0"/>
              <a:t>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 smtClean="0"/>
          </a:p>
          <a:p>
            <a:pPr marL="342265" indent="-342900"/>
            <a:r>
              <a:rPr lang="en-US" dirty="0" smtClean="0">
                <a:latin typeface="Arial" pitchFamily="34" charset="0"/>
                <a:cs typeface="Arial" pitchFamily="34" charset="0"/>
              </a:rPr>
              <a:t>Simple </a:t>
            </a:r>
            <a:r>
              <a:rPr lang="en-US" dirty="0">
                <a:latin typeface="Arial" pitchFamily="34" charset="0"/>
                <a:cs typeface="Arial" pitchFamily="34" charset="0"/>
              </a:rPr>
              <a:t>– only one predictor variable</a:t>
            </a:r>
          </a:p>
          <a:p>
            <a:pPr marL="342265" indent="-342900"/>
            <a:r>
              <a:rPr lang="en-US" dirty="0">
                <a:latin typeface="Arial" pitchFamily="34" charset="0"/>
                <a:cs typeface="Arial" pitchFamily="34" charset="0"/>
              </a:rPr>
              <a:t>Linear in the parameters – no parameter appears as an exponent or is multiplied by another parameter</a:t>
            </a:r>
          </a:p>
          <a:p>
            <a:pPr marL="342265" indent="-342900"/>
            <a:r>
              <a:rPr lang="en-US" dirty="0">
                <a:latin typeface="Arial" pitchFamily="34" charset="0"/>
                <a:cs typeface="Arial" pitchFamily="34" charset="0"/>
              </a:rPr>
              <a:t>Linear in the predictor variable – predictor variable raised to the power of one </a:t>
            </a:r>
          </a:p>
          <a:p>
            <a:pPr marL="342265" indent="-342900"/>
            <a:r>
              <a:rPr lang="en-US" dirty="0">
                <a:latin typeface="Arial" pitchFamily="34" charset="0"/>
                <a:cs typeface="Arial" pitchFamily="34" charset="0"/>
              </a:rPr>
              <a:t>First-order Model – linear in the parameters and the predictor variable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3</a:t>
            </a:fld>
            <a:endParaRPr lang="en-US" dirty="0"/>
          </a:p>
        </p:txBody>
      </p:sp>
      <p:graphicFrame>
        <p:nvGraphicFramePr>
          <p:cNvPr id="30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023008"/>
              </p:ext>
            </p:extLst>
          </p:nvPr>
        </p:nvGraphicFramePr>
        <p:xfrm>
          <a:off x="2862263" y="2135188"/>
          <a:ext cx="26590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2135188"/>
                        <a:ext cx="265906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8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3200" b="1" dirty="0" smtClean="0"/>
              <a:t>Use of t-tests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5029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u="sng" dirty="0" smtClean="0"/>
              <a:t>Slope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</a:t>
            </a:r>
            <a:r>
              <a:rPr lang="en-US" sz="2800" dirty="0" smtClean="0">
                <a:sym typeface="Symbol" pitchFamily="18" charset="2"/>
              </a:rPr>
              <a:t>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</a:t>
            </a:r>
            <a:r>
              <a:rPr lang="en-US" sz="2800" baseline="-25000" dirty="0" smtClean="0">
                <a:sym typeface="Symbol" pitchFamily="18" charset="2"/>
              </a:rPr>
              <a:t>10      </a:t>
            </a:r>
            <a:r>
              <a:rPr lang="en-US" sz="2800" dirty="0" smtClean="0">
                <a:sym typeface="Symbol" pitchFamily="18" charset="2"/>
              </a:rPr>
              <a:t>H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: 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 </a:t>
            </a:r>
            <a:r>
              <a:rPr lang="en-US" sz="2800" baseline="-25000" dirty="0" smtClean="0">
                <a:sym typeface="Symbol" pitchFamily="18" charset="2"/>
              </a:rPr>
              <a:t>10</a:t>
            </a:r>
          </a:p>
          <a:p>
            <a:pPr marL="0" indent="0" eaLnBrk="1" hangingPunct="1">
              <a:buNone/>
            </a:pPr>
            <a:endParaRPr lang="en-US" sz="2800" dirty="0" smtClean="0">
              <a:sym typeface="Symbol" pitchFamily="18" charset="2"/>
            </a:endParaRP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Test statistic:</a:t>
            </a:r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Reject H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if |t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| &gt; </a:t>
            </a: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Can also use the </a:t>
            </a:r>
            <a:r>
              <a:rPr lang="en-US" sz="2800" i="1" dirty="0" smtClean="0">
                <a:sym typeface="Symbol" pitchFamily="18" charset="2"/>
              </a:rPr>
              <a:t>P-</a:t>
            </a:r>
            <a:r>
              <a:rPr lang="en-US" sz="2800" dirty="0" smtClean="0">
                <a:sym typeface="Symbol" pitchFamily="18" charset="2"/>
              </a:rPr>
              <a:t>value approach</a:t>
            </a:r>
          </a:p>
          <a:p>
            <a:pPr eaLnBrk="1" hangingPunct="1">
              <a:buFontTx/>
              <a:buNone/>
            </a:pPr>
            <a:endParaRPr lang="en-US" sz="2800" baseline="30000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30</a:t>
            </a:fld>
            <a:endParaRPr lang="en-US" dirty="0"/>
          </a:p>
        </p:txBody>
      </p:sp>
      <p:graphicFrame>
        <p:nvGraphicFramePr>
          <p:cNvPr id="266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44840"/>
              </p:ext>
            </p:extLst>
          </p:nvPr>
        </p:nvGraphicFramePr>
        <p:xfrm>
          <a:off x="3200400" y="2579687"/>
          <a:ext cx="18288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6" name="Equation" r:id="rId3" imgW="787058" imgH="545863" progId="Equation.DSMT4">
                  <p:embed/>
                </p:oleObj>
              </mc:Choice>
              <mc:Fallback>
                <p:oleObj name="Equation" r:id="rId3" imgW="787058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79687"/>
                        <a:ext cx="18288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34547"/>
              </p:ext>
            </p:extLst>
          </p:nvPr>
        </p:nvGraphicFramePr>
        <p:xfrm>
          <a:off x="3657600" y="4359465"/>
          <a:ext cx="12954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7" name="Equation" r:id="rId5" imgW="444307" imgH="241195" progId="Equation.3">
                  <p:embed/>
                </p:oleObj>
              </mc:Choice>
              <mc:Fallback>
                <p:oleObj name="Equation" r:id="rId5" imgW="44430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59465"/>
                        <a:ext cx="12954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5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3200" b="1" dirty="0" smtClean="0"/>
              <a:t>Use of t-tests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u="sng" dirty="0" smtClean="0"/>
              <a:t>Intercept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</a:t>
            </a:r>
            <a:r>
              <a:rPr lang="en-US" sz="2800" dirty="0" smtClean="0">
                <a:sym typeface="Symbol" pitchFamily="18" charset="2"/>
              </a:rPr>
              <a:t>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= </a:t>
            </a:r>
            <a:r>
              <a:rPr lang="en-US" sz="2800" baseline="-25000" dirty="0" smtClean="0">
                <a:sym typeface="Symbol" pitchFamily="18" charset="2"/>
              </a:rPr>
              <a:t>00      </a:t>
            </a:r>
            <a:r>
              <a:rPr lang="en-US" sz="2800" dirty="0" smtClean="0">
                <a:sym typeface="Symbol" pitchFamily="18" charset="2"/>
              </a:rPr>
              <a:t>H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: 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 </a:t>
            </a:r>
            <a:r>
              <a:rPr lang="en-US" sz="2800" baseline="-25000" dirty="0" smtClean="0">
                <a:sym typeface="Symbol" pitchFamily="18" charset="2"/>
              </a:rPr>
              <a:t>00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ym typeface="Symbol" pitchFamily="18" charset="2"/>
              </a:rPr>
              <a:t>Test statistic: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ym typeface="Symbol" pitchFamily="18" charset="2"/>
              </a:rPr>
              <a:t>Reject H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if |t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| &gt;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ym typeface="Symbol" pitchFamily="18" charset="2"/>
              </a:rPr>
              <a:t>Can also use the </a:t>
            </a:r>
            <a:r>
              <a:rPr lang="en-US" sz="2800" i="1" dirty="0" smtClean="0">
                <a:sym typeface="Symbol" pitchFamily="18" charset="2"/>
              </a:rPr>
              <a:t>P</a:t>
            </a:r>
            <a:r>
              <a:rPr lang="en-US" sz="2800" dirty="0" smtClean="0">
                <a:sym typeface="Symbol" pitchFamily="18" charset="2"/>
              </a:rPr>
              <a:t>-value approach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aseline="30000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31</a:t>
            </a:fld>
            <a:endParaRPr lang="en-US" dirty="0"/>
          </a:p>
        </p:txBody>
      </p:sp>
      <p:graphicFrame>
        <p:nvGraphicFramePr>
          <p:cNvPr id="276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758665"/>
              </p:ext>
            </p:extLst>
          </p:nvPr>
        </p:nvGraphicFramePr>
        <p:xfrm>
          <a:off x="3189017" y="2590800"/>
          <a:ext cx="20383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5" name="Equation" r:id="rId3" imgW="812447" imgH="545863" progId="Equation.DSMT4">
                  <p:embed/>
                </p:oleObj>
              </mc:Choice>
              <mc:Fallback>
                <p:oleObj name="Equation" r:id="rId3" imgW="812447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017" y="2590800"/>
                        <a:ext cx="20383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161485"/>
              </p:ext>
            </p:extLst>
          </p:nvPr>
        </p:nvGraphicFramePr>
        <p:xfrm>
          <a:off x="3657600" y="4164805"/>
          <a:ext cx="12954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Equation" r:id="rId5" imgW="444307" imgH="241195" progId="Equation.3">
                  <p:embed/>
                </p:oleObj>
              </mc:Choice>
              <mc:Fallback>
                <p:oleObj name="Equation" r:id="rId5" imgW="44430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64805"/>
                        <a:ext cx="12954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0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3200" b="1" dirty="0" smtClean="0"/>
              <a:t>Testing Significance of Regression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2800" dirty="0" smtClean="0"/>
              <a:t>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: </a:t>
            </a:r>
            <a:r>
              <a:rPr lang="en-US" sz="2800" dirty="0" smtClean="0">
                <a:sym typeface="Symbol" pitchFamily="18" charset="2"/>
              </a:rPr>
              <a:t>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0</a:t>
            </a:r>
            <a:r>
              <a:rPr lang="en-US" sz="2800" baseline="-25000" dirty="0" smtClean="0">
                <a:sym typeface="Symbol" pitchFamily="18" charset="2"/>
              </a:rPr>
              <a:t>      </a:t>
            </a:r>
            <a:r>
              <a:rPr lang="en-US" sz="2800" dirty="0" smtClean="0">
                <a:sym typeface="Symbol" pitchFamily="18" charset="2"/>
              </a:rPr>
              <a:t>H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: 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 0</a:t>
            </a:r>
            <a:r>
              <a:rPr lang="en-US" sz="2800" baseline="-25000" dirty="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/>
            <a:r>
              <a:rPr lang="en-US" sz="2800" baseline="30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This tests the </a:t>
            </a:r>
            <a:r>
              <a:rPr lang="en-US" sz="2800" b="1" dirty="0" smtClean="0">
                <a:sym typeface="Symbol" pitchFamily="18" charset="2"/>
              </a:rPr>
              <a:t>significance of regression</a:t>
            </a:r>
            <a:r>
              <a:rPr lang="en-US" sz="2800" dirty="0" smtClean="0">
                <a:sym typeface="Symbol" pitchFamily="18" charset="2"/>
              </a:rPr>
              <a:t>; that is, is there a linear relationship between the response and the </a:t>
            </a:r>
            <a:r>
              <a:rPr lang="en-US" sz="2800" dirty="0" err="1" smtClean="0">
                <a:sym typeface="Symbol" pitchFamily="18" charset="2"/>
              </a:rPr>
              <a:t>regressor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  <a:p>
            <a:pPr eaLnBrk="1" hangingPunct="1"/>
            <a:r>
              <a:rPr lang="en-US" sz="2800" i="1" dirty="0" smtClean="0">
                <a:sym typeface="Symbol" pitchFamily="18" charset="2"/>
              </a:rPr>
              <a:t>Failing to reject</a:t>
            </a:r>
            <a:r>
              <a:rPr lang="en-US" sz="2800" dirty="0" smtClean="0">
                <a:sym typeface="Symbol" pitchFamily="18" charset="2"/>
              </a:rPr>
              <a:t> 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0</a:t>
            </a:r>
            <a:r>
              <a:rPr lang="en-US" sz="2800" baseline="-25000" dirty="0" smtClean="0">
                <a:sym typeface="Symbol" pitchFamily="18" charset="2"/>
              </a:rPr>
              <a:t>, </a:t>
            </a:r>
            <a:r>
              <a:rPr lang="en-US" sz="2800" dirty="0" smtClean="0">
                <a:sym typeface="Symbol" pitchFamily="18" charset="2"/>
              </a:rPr>
              <a:t>implies that there is </a:t>
            </a:r>
            <a:r>
              <a:rPr lang="en-US" sz="2800" u="sng" dirty="0" smtClean="0">
                <a:sym typeface="Symbol" pitchFamily="18" charset="2"/>
              </a:rPr>
              <a:t>no linear relationship between y and x</a:t>
            </a: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summary of hypothesis testing results</a:t>
            </a:r>
          </a:p>
          <a:p>
            <a:r>
              <a:rPr lang="en-US" dirty="0" smtClean="0"/>
              <a:t>summary(model1)</a:t>
            </a:r>
          </a:p>
          <a:p>
            <a:r>
              <a:rPr lang="en-US" dirty="0" smtClean="0"/>
              <a:t># coefficient estimate</a:t>
            </a:r>
            <a:endParaRPr lang="en-US" dirty="0"/>
          </a:p>
          <a:p>
            <a:r>
              <a:rPr lang="en-US" dirty="0"/>
              <a:t>summary(model1)$</a:t>
            </a:r>
            <a:r>
              <a:rPr lang="en-US" dirty="0" err="1"/>
              <a:t>coef</a:t>
            </a:r>
            <a:r>
              <a:rPr lang="en-US" dirty="0"/>
              <a:t>[,1</a:t>
            </a:r>
            <a:r>
              <a:rPr lang="en-US" dirty="0" smtClean="0"/>
              <a:t>]</a:t>
            </a:r>
          </a:p>
          <a:p>
            <a:r>
              <a:rPr lang="en-US" dirty="0" smtClean="0"/>
              <a:t># standard error</a:t>
            </a:r>
            <a:endParaRPr lang="en-US" dirty="0"/>
          </a:p>
          <a:p>
            <a:r>
              <a:rPr lang="en-US" dirty="0"/>
              <a:t>summary(model1)$</a:t>
            </a:r>
            <a:r>
              <a:rPr lang="en-US" dirty="0" err="1"/>
              <a:t>coef</a:t>
            </a:r>
            <a:r>
              <a:rPr lang="en-US" dirty="0"/>
              <a:t>[,2</a:t>
            </a:r>
            <a:r>
              <a:rPr lang="en-US" dirty="0" smtClean="0"/>
              <a:t>]</a:t>
            </a:r>
          </a:p>
          <a:p>
            <a:r>
              <a:rPr lang="en-US" dirty="0" smtClean="0"/>
              <a:t># t value</a:t>
            </a:r>
            <a:endParaRPr lang="en-US" dirty="0"/>
          </a:p>
          <a:p>
            <a:r>
              <a:rPr lang="en-US" dirty="0"/>
              <a:t>summary(model1)$</a:t>
            </a:r>
            <a:r>
              <a:rPr lang="en-US" dirty="0" err="1"/>
              <a:t>coef</a:t>
            </a:r>
            <a:r>
              <a:rPr lang="en-US" dirty="0"/>
              <a:t>[,3</a:t>
            </a:r>
            <a:r>
              <a:rPr lang="en-US" dirty="0" smtClean="0"/>
              <a:t>]</a:t>
            </a:r>
          </a:p>
          <a:p>
            <a:r>
              <a:rPr lang="en-US" dirty="0" smtClean="0"/>
              <a:t># p value</a:t>
            </a:r>
            <a:endParaRPr lang="en-US" dirty="0"/>
          </a:p>
          <a:p>
            <a:r>
              <a:rPr lang="en-US" dirty="0"/>
              <a:t>summary(model1)$</a:t>
            </a:r>
            <a:r>
              <a:rPr lang="en-US" dirty="0" err="1"/>
              <a:t>coef</a:t>
            </a:r>
            <a:r>
              <a:rPr lang="en-US" dirty="0"/>
              <a:t>[,4</a:t>
            </a:r>
            <a:r>
              <a:rPr lang="en-US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3200" b="1" dirty="0" smtClean="0"/>
              <a:t>Analysis of Variance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Partitioning of total variability</a:t>
            </a:r>
            <a:r>
              <a:rPr lang="en-US" sz="2800" baseline="-25000" dirty="0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baseline="-250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aseline="-25000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34</a:t>
            </a:fld>
            <a:endParaRPr lang="en-US" dirty="0"/>
          </a:p>
        </p:txBody>
      </p:sp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1336675" y="2085975"/>
          <a:ext cx="5064125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3" imgW="2514600" imgH="1498600" progId="Equation.DSMT4">
                  <p:embed/>
                </p:oleObj>
              </mc:Choice>
              <mc:Fallback>
                <p:oleObj name="Equation" r:id="rId3" imgW="2514600" imgH="149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085975"/>
                        <a:ext cx="5064125" cy="301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66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3200" b="1" dirty="0" smtClean="0"/>
              <a:t>Analysis of Variance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772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Degrees of Freedom</a:t>
            </a:r>
            <a:r>
              <a:rPr lang="en-US" sz="2800" baseline="-25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>
              <a:sym typeface="Symbol" pitchFamily="18" charset="2"/>
            </a:endParaRP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Mean Squares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35</a:t>
            </a:fld>
            <a:endParaRPr lang="en-US" dirty="0"/>
          </a:p>
        </p:txBody>
      </p:sp>
      <p:graphicFrame>
        <p:nvGraphicFramePr>
          <p:cNvPr id="32775" name="Object 5"/>
          <p:cNvGraphicFramePr>
            <a:graphicFrameLocks noChangeAspect="1"/>
          </p:cNvGraphicFramePr>
          <p:nvPr/>
        </p:nvGraphicFramePr>
        <p:xfrm>
          <a:off x="1336675" y="2101850"/>
          <a:ext cx="620712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4" name="Equation" r:id="rId3" imgW="2514600" imgH="685800" progId="Equation.DSMT4">
                  <p:embed/>
                </p:oleObj>
              </mc:Choice>
              <mc:Fallback>
                <p:oleObj name="Equation" r:id="rId3" imgW="2514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101850"/>
                        <a:ext cx="6207125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810411"/>
              </p:ext>
            </p:extLst>
          </p:nvPr>
        </p:nvGraphicFramePr>
        <p:xfrm>
          <a:off x="2209800" y="4800600"/>
          <a:ext cx="45815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5" name="Equation" r:id="rId5" imgW="1930400" imgH="393700" progId="Equation.DSMT4">
                  <p:embed/>
                </p:oleObj>
              </mc:Choice>
              <mc:Fallback>
                <p:oleObj name="Equation" r:id="rId5" imgW="1930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00600"/>
                        <a:ext cx="45815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3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3200" b="1" dirty="0" smtClean="0"/>
              <a:t>Analysis of Variance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77200" cy="4114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ym typeface="Symbol" pitchFamily="18" charset="2"/>
              </a:rPr>
              <a:t>ANOVA procedure for testing H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: 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0</a:t>
            </a:r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A large value of F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indicates that regression is significant; specifically, reject if F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&gt; </a:t>
            </a: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Can also use the </a:t>
            </a:r>
            <a:r>
              <a:rPr lang="en-US" sz="2800" i="1" dirty="0" smtClean="0">
                <a:sym typeface="Symbol" pitchFamily="18" charset="2"/>
              </a:rPr>
              <a:t>P</a:t>
            </a:r>
            <a:r>
              <a:rPr lang="en-US" sz="2800" dirty="0" smtClean="0">
                <a:sym typeface="Symbol" pitchFamily="18" charset="2"/>
              </a:rPr>
              <a:t>-value approach</a:t>
            </a:r>
          </a:p>
          <a:p>
            <a:pPr eaLnBrk="1" hangingPunct="1">
              <a:buFontTx/>
              <a:buNone/>
            </a:pP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36</a:t>
            </a:fld>
            <a:endParaRPr lang="en-US" dirty="0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066800" y="2286000"/>
          <a:ext cx="708660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8" name="Document" r:id="rId4" imgW="3980688" imgH="1100328" progId="Word.Document.8">
                  <p:embed/>
                </p:oleObj>
              </mc:Choice>
              <mc:Fallback>
                <p:oleObj name="Document" r:id="rId4" imgW="3980688" imgH="1100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7086600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90397"/>
              </p:ext>
            </p:extLst>
          </p:nvPr>
        </p:nvGraphicFramePr>
        <p:xfrm>
          <a:off x="6705600" y="4419600"/>
          <a:ext cx="1066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9" name="Equation" r:id="rId6" imgW="418918" imgH="241195" progId="Equation.3">
                  <p:embed/>
                </p:oleObj>
              </mc:Choice>
              <mc:Fallback>
                <p:oleObj name="Equation" r:id="rId6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19600"/>
                        <a:ext cx="10668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3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</a:t>
            </a:r>
            <a:r>
              <a:rPr lang="en-US" dirty="0"/>
              <a:t>F test and R square</a:t>
            </a:r>
          </a:p>
          <a:p>
            <a:r>
              <a:rPr lang="en-US" dirty="0" err="1"/>
              <a:t>anova</a:t>
            </a:r>
            <a:r>
              <a:rPr lang="en-US" dirty="0"/>
              <a:t>(model1)</a:t>
            </a:r>
          </a:p>
          <a:p>
            <a:endParaRPr lang="en-US" dirty="0"/>
          </a:p>
          <a:p>
            <a:r>
              <a:rPr lang="en-US" dirty="0"/>
              <a:t>summary(model1)</a:t>
            </a:r>
          </a:p>
          <a:p>
            <a:endParaRPr lang="en-US" dirty="0"/>
          </a:p>
          <a:p>
            <a:r>
              <a:rPr lang="en-US" dirty="0"/>
              <a:t># manual ways to calculate R and F test</a:t>
            </a:r>
          </a:p>
          <a:p>
            <a:r>
              <a:rPr lang="en-US" dirty="0"/>
              <a:t>SST=sum((y-mean(y))^2)</a:t>
            </a:r>
          </a:p>
          <a:p>
            <a:r>
              <a:rPr lang="en-US" dirty="0" err="1"/>
              <a:t>SSRes</a:t>
            </a:r>
            <a:r>
              <a:rPr lang="en-US" dirty="0"/>
              <a:t>=sum((y-model1$fitted.values)^2)</a:t>
            </a:r>
          </a:p>
          <a:p>
            <a:r>
              <a:rPr lang="en-US" dirty="0"/>
              <a:t>SSR=sum((model1$fitted.values-mean(y))^2)</a:t>
            </a:r>
          </a:p>
          <a:p>
            <a:r>
              <a:rPr lang="en-US" dirty="0" err="1"/>
              <a:t>SSR+SSRes</a:t>
            </a:r>
            <a:endParaRPr lang="en-US" dirty="0"/>
          </a:p>
          <a:p>
            <a:r>
              <a:rPr lang="en-US" dirty="0"/>
              <a:t>SST</a:t>
            </a:r>
          </a:p>
          <a:p>
            <a:r>
              <a:rPr lang="en-US" dirty="0"/>
              <a:t>F=(SSR/1)/(</a:t>
            </a:r>
            <a:r>
              <a:rPr lang="en-US" dirty="0" err="1"/>
              <a:t>SSRes</a:t>
            </a:r>
            <a:r>
              <a:rPr lang="en-US" dirty="0"/>
              <a:t>/(n-2))</a:t>
            </a:r>
          </a:p>
          <a:p>
            <a:r>
              <a:rPr lang="en-US" dirty="0"/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21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>
                <a:sym typeface="Symbol" pitchFamily="18" charset="2"/>
              </a:rPr>
              <a:t>Example 2.1- Rocket Propellant Data</a:t>
            </a:r>
            <a:endParaRPr lang="en-US" sz="3200" b="1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38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3200" b="1" dirty="0" smtClean="0"/>
              <a:t>Analysis of Variance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77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sym typeface="Symbol" pitchFamily="18" charset="2"/>
              </a:rPr>
              <a:t>Relationship between t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 and F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:</a:t>
            </a: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For H</a:t>
            </a:r>
            <a:r>
              <a:rPr lang="en-US" sz="2800" baseline="-25000" dirty="0" smtClean="0">
                <a:sym typeface="Symbol" pitchFamily="18" charset="2"/>
              </a:rPr>
              <a:t>0</a:t>
            </a:r>
            <a:r>
              <a:rPr lang="en-US" sz="2800" dirty="0" smtClean="0">
                <a:sym typeface="Symbol" pitchFamily="18" charset="2"/>
              </a:rPr>
              <a:t>: </a:t>
            </a:r>
            <a:r>
              <a:rPr lang="en-US" sz="2800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= 0, it can be shown that:</a:t>
            </a:r>
          </a:p>
          <a:p>
            <a:pPr eaLnBrk="1" hangingPunct="1"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39</a:t>
            </a:fld>
            <a:endParaRPr lang="en-US" dirty="0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482768"/>
              </p:ext>
            </p:extLst>
          </p:nvPr>
        </p:nvGraphicFramePr>
        <p:xfrm>
          <a:off x="3505200" y="2514600"/>
          <a:ext cx="11620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Equation" r:id="rId3" imgW="444307" imgH="241195" progId="Equation.DSMT4">
                  <p:embed/>
                </p:oleObj>
              </mc:Choice>
              <mc:Fallback>
                <p:oleObj name="Equation" r:id="rId3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0"/>
                        <a:ext cx="11620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990600" y="365760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+mj-lt"/>
              </a:rPr>
              <a:t>So for testing significance of regression, the t-test and the ANOVA procedure are equivalent (only true in simple linear regression)</a:t>
            </a:r>
          </a:p>
        </p:txBody>
      </p:sp>
    </p:spTree>
    <p:extLst>
      <p:ext uri="{BB962C8B-B14F-4D97-AF65-F5344CB8AC3E}">
        <p14:creationId xmlns:p14="http://schemas.microsoft.com/office/powerpoint/2010/main" val="40368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600" b="1" dirty="0" smtClean="0"/>
              <a:t>Simple Linear Regression Model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response, y, is a random variable</a:t>
            </a:r>
          </a:p>
          <a:p>
            <a:pPr eaLnBrk="1" hangingPunct="1"/>
            <a:r>
              <a:rPr lang="en-US" dirty="0" smtClean="0"/>
              <a:t>There is a probability distribution for y at each value of x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dirty="0" smtClean="0">
                <a:sym typeface="Symbol" pitchFamily="18" charset="2"/>
              </a:rPr>
              <a:t>Mean: </a:t>
            </a:r>
          </a:p>
          <a:p>
            <a:pPr lvl="1" eaLnBrk="1" hangingPunct="1"/>
            <a:endParaRPr lang="en-US" dirty="0" smtClean="0">
              <a:sym typeface="Symbol" pitchFamily="18" charset="2"/>
            </a:endParaRPr>
          </a:p>
          <a:p>
            <a:pPr lvl="1" eaLnBrk="1" hangingPunct="1"/>
            <a:endParaRPr lang="en-US" dirty="0">
              <a:sym typeface="Symbol" pitchFamily="18" charset="2"/>
            </a:endParaRPr>
          </a:p>
          <a:p>
            <a:pPr lvl="1" eaLnBrk="1" hangingPunct="1"/>
            <a:endParaRPr lang="en-US" dirty="0" smtClean="0">
              <a:sym typeface="Symbol" pitchFamily="18" charset="2"/>
            </a:endParaRPr>
          </a:p>
          <a:p>
            <a:pPr lvl="1" eaLnBrk="1" hangingPunct="1"/>
            <a:endParaRPr lang="en-US" dirty="0" smtClean="0">
              <a:sym typeface="Symbol" pitchFamily="18" charset="2"/>
            </a:endParaRPr>
          </a:p>
          <a:p>
            <a:pPr lvl="1" eaLnBrk="1" hangingPunct="1">
              <a:buFont typeface="Courier New" pitchFamily="49" charset="0"/>
              <a:buChar char="o"/>
            </a:pPr>
            <a:r>
              <a:rPr lang="en-US" dirty="0" smtClean="0">
                <a:sym typeface="Symbol" pitchFamily="18" charset="2"/>
              </a:rPr>
              <a:t>Variance: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4</a:t>
            </a:fld>
            <a:endParaRPr lang="en-US" dirty="0"/>
          </a:p>
        </p:txBody>
      </p:sp>
      <p:graphicFrame>
        <p:nvGraphicFramePr>
          <p:cNvPr id="41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80403"/>
              </p:ext>
            </p:extLst>
          </p:nvPr>
        </p:nvGraphicFramePr>
        <p:xfrm>
          <a:off x="2667000" y="3581400"/>
          <a:ext cx="30622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81400"/>
                        <a:ext cx="306228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160452"/>
              </p:ext>
            </p:extLst>
          </p:nvPr>
        </p:nvGraphicFramePr>
        <p:xfrm>
          <a:off x="1828800" y="5322919"/>
          <a:ext cx="56546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5" imgW="2133360" imgH="241200" progId="Equation.3">
                  <p:embed/>
                </p:oleObj>
              </mc:Choice>
              <mc:Fallback>
                <p:oleObj name="Equation" r:id="rId5" imgW="2133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22919"/>
                        <a:ext cx="56546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1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summary(model1)$</a:t>
            </a:r>
            <a:r>
              <a:rPr lang="en-US" dirty="0" err="1"/>
              <a:t>coef</a:t>
            </a:r>
            <a:r>
              <a:rPr lang="en-US" dirty="0"/>
              <a:t>[2,3]^</a:t>
            </a:r>
            <a:r>
              <a:rPr lang="en-US" dirty="0" smtClean="0"/>
              <a:t>2</a:t>
            </a:r>
          </a:p>
          <a:p>
            <a:r>
              <a:rPr lang="en-US" dirty="0" smtClean="0"/>
              <a:t>summary(model1)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Interval Estimation in 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giving ONE estimate, i.e., point estimate.</a:t>
            </a:r>
          </a:p>
          <a:p>
            <a:r>
              <a:rPr lang="en-US" dirty="0" smtClean="0"/>
              <a:t>Now we give a window estimate.</a:t>
            </a:r>
          </a:p>
          <a:p>
            <a:r>
              <a:rPr lang="en-US" dirty="0" smtClean="0"/>
              <a:t>Pro: can capture uncertainty of the estimate</a:t>
            </a:r>
          </a:p>
          <a:p>
            <a:r>
              <a:rPr lang="en-US" dirty="0" smtClean="0"/>
              <a:t>Con: more complex.</a:t>
            </a:r>
          </a:p>
          <a:p>
            <a:r>
              <a:rPr lang="en-US" dirty="0" smtClean="0"/>
              <a:t>Interval estimation has the a similar flavor as standard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 smtClean="0"/>
              <a:t>Interval Estimation in 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52600"/>
                <a:ext cx="8077200" cy="4114800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/>
                <a:r>
                  <a:rPr lang="en-US" sz="2800" dirty="0" smtClean="0">
                    <a:sym typeface="Symbol" pitchFamily="18" charset="2"/>
                  </a:rPr>
                  <a:t>100(1-)% Confidence interval for Slope</a:t>
                </a:r>
              </a:p>
              <a:p>
                <a:pPr eaLnBrk="1" hangingPunct="1"/>
                <a:endParaRPr lang="en-US" sz="2800" dirty="0" smtClean="0">
                  <a:sym typeface="Symbol" pitchFamily="18" charset="2"/>
                </a:endParaRPr>
              </a:p>
              <a:p>
                <a:pPr eaLnBrk="1" hangingPunct="1"/>
                <a:endParaRPr lang="en-US" sz="2800" dirty="0" smtClean="0">
                  <a:sym typeface="Symbol" pitchFamily="18" charset="2"/>
                </a:endParaRPr>
              </a:p>
              <a:p>
                <a:pPr eaLnBrk="1" hangingPunct="1"/>
                <a:endParaRPr lang="en-US" sz="2800" dirty="0" smtClean="0">
                  <a:sym typeface="Symbol" pitchFamily="18" charset="2"/>
                </a:endParaRPr>
              </a:p>
              <a:p>
                <a:pPr eaLnBrk="1" hangingPunct="1"/>
                <a:r>
                  <a:rPr lang="en-US" sz="2800" dirty="0" smtClean="0">
                    <a:sym typeface="Symbol" pitchFamily="18" charset="2"/>
                  </a:rPr>
                  <a:t>100(1-)% Confidence interval for the Intercept</a:t>
                </a:r>
              </a:p>
              <a:p>
                <a:pPr eaLnBrk="1" hangingPunct="1"/>
                <a:endParaRPr lang="en-US" sz="2800" dirty="0" smtClean="0">
                  <a:sym typeface="Symbol" pitchFamily="18" charset="2"/>
                </a:endParaRPr>
              </a:p>
              <a:p>
                <a:pPr eaLnBrk="1" hangingPunct="1"/>
                <a:endParaRPr lang="en-US" sz="2800" dirty="0" smtClean="0">
                  <a:sym typeface="Symbol" pitchFamily="18" charset="2"/>
                </a:endParaRPr>
              </a:p>
              <a:p>
                <a:endParaRPr lang="en-US" sz="2800" b="0" dirty="0" smtClean="0"/>
              </a:p>
              <a:p>
                <a:r>
                  <a:rPr lang="en-US" sz="2800" b="0" dirty="0" smtClean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0.025,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800" dirty="0" smtClean="0"/>
                  <a:t> can be obtained by </a:t>
                </a:r>
                <a:r>
                  <a:rPr lang="en-US" sz="2800" dirty="0" err="1" smtClean="0"/>
                  <a:t>qt</a:t>
                </a:r>
                <a:r>
                  <a:rPr lang="en-US" sz="2800" dirty="0" smtClean="0"/>
                  <a:t>(0.025,n-2)</a:t>
                </a:r>
              </a:p>
              <a:p>
                <a:r>
                  <a:rPr lang="en-US" sz="2800" dirty="0" smtClean="0">
                    <a:sym typeface="Symbol" pitchFamily="18" charset="2"/>
                  </a:rPr>
                  <a:t>When </a:t>
                </a:r>
                <a:r>
                  <a:rPr lang="en-US" sz="2800" dirty="0">
                    <a:sym typeface="Symbol" pitchFamily="18" charset="2"/>
                  </a:rPr>
                  <a:t> </a:t>
                </a:r>
                <a:r>
                  <a:rPr lang="en-US" sz="2800" dirty="0" smtClean="0">
                    <a:sym typeface="Symbol" pitchFamily="18" charset="2"/>
                  </a:rPr>
                  <a:t>=5%, we often use 2 to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−2</m:t>
                        </m:r>
                      </m:sub>
                    </m:sSub>
                  </m:oMath>
                </a14:m>
                <a:endParaRPr lang="en-US" sz="2800" dirty="0" smtClean="0">
                  <a:sym typeface="Symbol" pitchFamily="18" charset="2"/>
                </a:endParaRPr>
              </a:p>
              <a:p>
                <a:pPr eaLnBrk="1" hangingPunct="1">
                  <a:buFontTx/>
                  <a:buNone/>
                </a:pPr>
                <a:endParaRPr lang="en-US" sz="2800" dirty="0" smtClean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68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2600"/>
                <a:ext cx="8077200" cy="4114800"/>
              </a:xfrm>
              <a:blipFill rotWithShape="0">
                <a:blip r:embed="rId3"/>
                <a:stretch>
                  <a:fillRect l="-906"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42</a:t>
            </a:fld>
            <a:endParaRPr lang="en-US" dirty="0"/>
          </a:p>
        </p:txBody>
      </p:sp>
      <p:graphicFrame>
        <p:nvGraphicFramePr>
          <p:cNvPr id="368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089075"/>
              </p:ext>
            </p:extLst>
          </p:nvPr>
        </p:nvGraphicFramePr>
        <p:xfrm>
          <a:off x="1066800" y="2362200"/>
          <a:ext cx="71183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0" name="Equation" r:id="rId4" imgW="2590800" imgH="304800" progId="Equation.DSMT4">
                  <p:embed/>
                </p:oleObj>
              </mc:Choice>
              <mc:Fallback>
                <p:oleObj name="Equation" r:id="rId4" imgW="2590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71183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5180"/>
              </p:ext>
            </p:extLst>
          </p:nvPr>
        </p:nvGraphicFramePr>
        <p:xfrm>
          <a:off x="1119717" y="3665538"/>
          <a:ext cx="70421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1" name="Equation" r:id="rId6" imgW="2667000" imgH="304800" progId="Equation.DSMT4">
                  <p:embed/>
                </p:oleObj>
              </mc:Choice>
              <mc:Fallback>
                <p:oleObj name="Equation" r:id="rId6" imgW="2667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717" y="3665538"/>
                        <a:ext cx="70421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0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Simpler 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ym typeface="Symbol" pitchFamily="18" charset="2"/>
                  </a:rPr>
                  <a:t>95% </a:t>
                </a:r>
                <a:r>
                  <a:rPr lang="en-US" dirty="0">
                    <a:sym typeface="Symbol" pitchFamily="18" charset="2"/>
                  </a:rPr>
                  <a:t>Confidence interval for Slope</a:t>
                </a:r>
              </a:p>
              <a:p>
                <a:endParaRPr lang="en-US" dirty="0">
                  <a:sym typeface="Symbol" pitchFamily="18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−2∗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+2∗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endParaRPr lang="en-US" dirty="0">
                  <a:sym typeface="Symbol" pitchFamily="18" charset="2"/>
                </a:endParaRPr>
              </a:p>
              <a:p>
                <a:r>
                  <a:rPr lang="en-US" dirty="0" smtClean="0">
                    <a:sym typeface="Symbol" pitchFamily="18" charset="2"/>
                  </a:rPr>
                  <a:t>95% </a:t>
                </a:r>
                <a:r>
                  <a:rPr lang="en-US" dirty="0">
                    <a:sym typeface="Symbol" pitchFamily="18" charset="2"/>
                  </a:rPr>
                  <a:t>Confidence interval for the Intercept</a:t>
                </a:r>
              </a:p>
              <a:p>
                <a:endParaRPr lang="en-US" dirty="0">
                  <a:sym typeface="Symbol" pitchFamily="18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𝑠𝑒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endParaRPr lang="en-US" dirty="0">
                  <a:sym typeface="Symbol" pitchFamily="18" charset="2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CI for </a:t>
            </a:r>
            <a:r>
              <a:rPr lang="en-US" dirty="0" err="1"/>
              <a:t>coef</a:t>
            </a:r>
            <a:endParaRPr lang="en-US" dirty="0"/>
          </a:p>
          <a:p>
            <a:r>
              <a:rPr lang="en-US" dirty="0" err="1"/>
              <a:t>confint</a:t>
            </a:r>
            <a:r>
              <a:rPr lang="en-US" dirty="0"/>
              <a:t>(model1,level=0.95)</a:t>
            </a:r>
          </a:p>
          <a:p>
            <a:r>
              <a:rPr lang="en-US" dirty="0" err="1"/>
              <a:t>confint</a:t>
            </a:r>
            <a:r>
              <a:rPr lang="en-US" dirty="0"/>
              <a:t>(model1,level=0.90)</a:t>
            </a:r>
          </a:p>
          <a:p>
            <a:r>
              <a:rPr lang="en-US" dirty="0" err="1"/>
              <a:t>confint</a:t>
            </a:r>
            <a:r>
              <a:rPr lang="en-US" dirty="0"/>
              <a:t>(model1,level=0.99)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200" b="1" dirty="0" smtClean="0"/>
              <a:t>Interval Estimation of the Mean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1371600"/>
                <a:ext cx="7772400" cy="50292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sz="2800" dirty="0" smtClean="0">
                    <a:sym typeface="Symbol" pitchFamily="18" charset="2"/>
                  </a:rPr>
                  <a:t>Let </a:t>
                </a:r>
                <a:r>
                  <a:rPr lang="en-US" sz="2800" i="1" dirty="0" smtClean="0">
                    <a:sym typeface="Symbol" pitchFamily="18" charset="2"/>
                  </a:rPr>
                  <a:t>x</a:t>
                </a:r>
                <a:r>
                  <a:rPr lang="en-US" sz="2800" i="1" baseline="-25000" dirty="0" smtClean="0">
                    <a:sym typeface="Symbol" pitchFamily="18" charset="2"/>
                  </a:rPr>
                  <a:t>0</a:t>
                </a:r>
                <a:r>
                  <a:rPr lang="en-US" sz="2800" dirty="0" smtClean="0">
                    <a:sym typeface="Symbol" pitchFamily="18" charset="2"/>
                  </a:rPr>
                  <a:t> be the level of the </a:t>
                </a:r>
                <a:r>
                  <a:rPr lang="en-US" sz="2800" dirty="0" err="1" smtClean="0">
                    <a:sym typeface="Symbol" pitchFamily="18" charset="2"/>
                  </a:rPr>
                  <a:t>regressor</a:t>
                </a:r>
                <a:r>
                  <a:rPr lang="en-US" sz="2800" dirty="0" smtClean="0">
                    <a:sym typeface="Symbol" pitchFamily="18" charset="2"/>
                  </a:rPr>
                  <a:t> variable at which we want to estimate the mean response.</a:t>
                </a:r>
              </a:p>
              <a:p>
                <a:pPr lvl="1" eaLnBrk="1" hangingPunct="1"/>
                <a:r>
                  <a:rPr lang="en-US" sz="2800" dirty="0" smtClean="0">
                    <a:sym typeface="Symbol" pitchFamily="18" charset="2"/>
                  </a:rPr>
                  <a:t>Point estimator of             once the model is fit: </a:t>
                </a:r>
              </a:p>
              <a:p>
                <a:pPr marL="274320" lvl="1" indent="0" algn="ctr" eaLnBrk="1" hangingPunct="1">
                  <a:buNone/>
                </a:pPr>
                <a:r>
                  <a:rPr lang="en-US" sz="2800" b="0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sym typeface="Symbol" pitchFamily="18" charset="2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  <a:sym typeface="Symbol" pitchFamily="18" charset="2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sym typeface="Symbol" pitchFamily="18" charset="2"/>
                </a:endParaRPr>
              </a:p>
              <a:p>
                <a:pPr lvl="1" eaLnBrk="1" hangingPunct="1"/>
                <a:endParaRPr lang="en-US" sz="2800" dirty="0" smtClean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99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1371600"/>
                <a:ext cx="7772400" cy="5029200"/>
              </a:xfrm>
              <a:blipFill rotWithShape="0">
                <a:blip r:embed="rId3"/>
                <a:stretch>
                  <a:fillRect l="-1412" t="-1212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945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1047008"/>
              </p:ext>
            </p:extLst>
          </p:nvPr>
        </p:nvGraphicFramePr>
        <p:xfrm>
          <a:off x="4114800" y="2209800"/>
          <a:ext cx="11414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5" name="Equation" r:id="rId4" imgW="596641" imgH="253890" progId="Equation.DSMT4">
                  <p:embed/>
                </p:oleObj>
              </mc:Choice>
              <mc:Fallback>
                <p:oleObj name="Equation" r:id="rId4" imgW="59664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11414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FD7187-E606-42CB-899D-D6122C9ECB9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1143000"/>
          </a:xfrm>
        </p:spPr>
        <p:txBody>
          <a:bodyPr/>
          <a:lstStyle/>
          <a:p>
            <a:pPr algn="ctr" eaLnBrk="1" hangingPunct="1"/>
            <a:r>
              <a:rPr lang="en-US" sz="3200" b="1" dirty="0" smtClean="0"/>
              <a:t>Interval Estimation of the Mean Response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sym typeface="Symbol" pitchFamily="18" charset="2"/>
              </a:rPr>
              <a:t>In R, use predict() to obtain interval estimation for mean response.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086600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533400"/>
            <a:ext cx="88392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tx1"/>
                </a:solidFill>
                <a:sym typeface="Symbol" pitchFamily="18" charset="2"/>
              </a:rPr>
              <a:t>Example 2.1- Rocket Propellant Data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	</a:t>
            </a:r>
          </a:p>
          <a:p>
            <a:pPr algn="ctr"/>
            <a:fld id="{980081D6-49D8-4810-AB88-DC08BADF3F7F}" type="slidenum">
              <a:rPr lang="en-US" smtClean="0"/>
              <a:t>47</a:t>
            </a:fld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CI for mean response, prediction of new observation, </a:t>
            </a:r>
          </a:p>
          <a:p>
            <a:r>
              <a:rPr lang="en-US" dirty="0" err="1"/>
              <a:t>predict.lm</a:t>
            </a:r>
            <a:r>
              <a:rPr lang="en-US" dirty="0"/>
              <a:t>(model1, interval="confidence") #make prediction and give confidence interval for the mean response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newx</a:t>
            </a:r>
            <a:r>
              <a:rPr lang="en-US" dirty="0"/>
              <a:t>&lt;-</a:t>
            </a:r>
            <a:r>
              <a:rPr lang="en-US" dirty="0" err="1"/>
              <a:t>seq</a:t>
            </a:r>
            <a:r>
              <a:rPr lang="en-US" dirty="0"/>
              <a:t>(0,30)</a:t>
            </a:r>
          </a:p>
          <a:p>
            <a:r>
              <a:rPr lang="en-US" dirty="0" err="1"/>
              <a:t>conf</a:t>
            </a:r>
            <a:r>
              <a:rPr lang="en-US" dirty="0"/>
              <a:t>&lt;-predict(model1,newdata=</a:t>
            </a:r>
            <a:r>
              <a:rPr lang="en-US" dirty="0" err="1"/>
              <a:t>data.frame</a:t>
            </a:r>
            <a:r>
              <a:rPr lang="en-US" dirty="0"/>
              <a:t>(x=</a:t>
            </a:r>
            <a:r>
              <a:rPr lang="en-US" dirty="0" err="1"/>
              <a:t>newx</a:t>
            </a:r>
            <a:r>
              <a:rPr lang="en-US" dirty="0"/>
              <a:t>),interval = c("confidence"),level = 0.95,type="response")</a:t>
            </a:r>
          </a:p>
          <a:p>
            <a:r>
              <a:rPr lang="en-US" dirty="0"/>
              <a:t>plot(</a:t>
            </a:r>
            <a:r>
              <a:rPr lang="en-US" dirty="0" err="1"/>
              <a:t>rocket$x,rocket$y,pch</a:t>
            </a:r>
            <a:r>
              <a:rPr lang="en-US" dirty="0"/>
              <a:t>=20)</a:t>
            </a:r>
          </a:p>
          <a:p>
            <a:r>
              <a:rPr lang="en-US" dirty="0"/>
              <a:t>model1 &lt;- lm(y ~ x, data=rocket)</a:t>
            </a:r>
          </a:p>
          <a:p>
            <a:r>
              <a:rPr lang="en-US" dirty="0" err="1"/>
              <a:t>abline</a:t>
            </a:r>
            <a:r>
              <a:rPr lang="en-US" dirty="0"/>
              <a:t>(model1,col="blue")</a:t>
            </a:r>
          </a:p>
          <a:p>
            <a:r>
              <a:rPr lang="en-US" dirty="0"/>
              <a:t>lines(</a:t>
            </a:r>
            <a:r>
              <a:rPr lang="en-US" dirty="0" err="1"/>
              <a:t>newx,conf</a:t>
            </a:r>
            <a:r>
              <a:rPr lang="en-US" dirty="0"/>
              <a:t>[,2],col="red",</a:t>
            </a:r>
            <a:r>
              <a:rPr lang="en-US" dirty="0" err="1"/>
              <a:t>lty</a:t>
            </a:r>
            <a:r>
              <a:rPr lang="en-US" dirty="0"/>
              <a:t>=2)</a:t>
            </a:r>
          </a:p>
          <a:p>
            <a:r>
              <a:rPr lang="en-US" dirty="0"/>
              <a:t>lines(</a:t>
            </a:r>
            <a:r>
              <a:rPr lang="en-US" dirty="0" err="1"/>
              <a:t>newx,conf</a:t>
            </a:r>
            <a:r>
              <a:rPr lang="en-US" dirty="0"/>
              <a:t>[,3],col="red",</a:t>
            </a:r>
            <a:r>
              <a:rPr lang="en-US" dirty="0" err="1"/>
              <a:t>lty</a:t>
            </a:r>
            <a:r>
              <a:rPr lang="en-US" dirty="0"/>
              <a:t>=2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3600" b="1" dirty="0" smtClean="0"/>
              <a:t>Coefficient of Determination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3505200"/>
          </a:xfrm>
        </p:spPr>
        <p:txBody>
          <a:bodyPr/>
          <a:lstStyle/>
          <a:p>
            <a:pPr eaLnBrk="1" hangingPunct="1"/>
            <a:r>
              <a:rPr lang="en-US" sz="2800" i="1" dirty="0" smtClean="0">
                <a:sym typeface="Symbol" pitchFamily="18" charset="2"/>
              </a:rPr>
              <a:t>R</a:t>
            </a:r>
            <a:r>
              <a:rPr lang="en-US" sz="2800" i="1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- coefficient of determination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Proportion of variation explained by the </a:t>
            </a:r>
            <a:r>
              <a:rPr lang="en-US" sz="2800" dirty="0" err="1" smtClean="0">
                <a:sym typeface="Symbol" pitchFamily="18" charset="2"/>
              </a:rPr>
              <a:t>regressor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i="1" dirty="0" smtClean="0">
                <a:sym typeface="Symbol" pitchFamily="18" charset="2"/>
              </a:rPr>
              <a:t>x</a:t>
            </a: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For the rocket propellant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49</a:t>
            </a:fld>
            <a:endParaRPr lang="en-US" dirty="0"/>
          </a:p>
        </p:txBody>
      </p:sp>
      <p:graphicFrame>
        <p:nvGraphicFramePr>
          <p:cNvPr id="481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02041"/>
              </p:ext>
            </p:extLst>
          </p:nvPr>
        </p:nvGraphicFramePr>
        <p:xfrm>
          <a:off x="2255838" y="2143125"/>
          <a:ext cx="34480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4" name="Equation" r:id="rId3" imgW="1320480" imgH="431640" progId="Equation.3">
                  <p:embed/>
                </p:oleObj>
              </mc:Choice>
              <mc:Fallback>
                <p:oleObj name="Equation" r:id="rId3" imgW="1320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2143125"/>
                        <a:ext cx="344805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906296"/>
              </p:ext>
            </p:extLst>
          </p:nvPr>
        </p:nvGraphicFramePr>
        <p:xfrm>
          <a:off x="1733550" y="5181600"/>
          <a:ext cx="48720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5" name="Equation" r:id="rId5" imgW="1866600" imgH="444240" progId="Equation.3">
                  <p:embed/>
                </p:oleObj>
              </mc:Choice>
              <mc:Fallback>
                <p:oleObj name="Equation" r:id="rId5" imgW="18666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181600"/>
                        <a:ext cx="48720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7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b="1" dirty="0" smtClean="0"/>
              <a:t>Least-Squares Estimation of the Parameters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i="1" dirty="0" smtClean="0">
                <a:sym typeface="Symbol" pitchFamily="18" charset="2"/>
              </a:rPr>
              <a:t></a:t>
            </a:r>
            <a:r>
              <a:rPr lang="en-US" sz="2800" i="1" baseline="-25000" dirty="0" smtClean="0">
                <a:sym typeface="Symbol" pitchFamily="18" charset="2"/>
              </a:rPr>
              <a:t>0</a:t>
            </a:r>
            <a:r>
              <a:rPr lang="en-US" sz="2800" baseline="-250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and </a:t>
            </a:r>
            <a:r>
              <a:rPr lang="en-US" sz="2800" i="1" dirty="0" smtClean="0">
                <a:sym typeface="Symbol" pitchFamily="18" charset="2"/>
              </a:rPr>
              <a:t></a:t>
            </a:r>
            <a:r>
              <a:rPr lang="en-US" sz="2800" i="1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are unknown and must be estimated</a:t>
            </a:r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 eaLnBrk="1" hangingPunct="1"/>
            <a:endParaRPr lang="en-US" sz="2800" dirty="0" smtClean="0">
              <a:sym typeface="Symbol" pitchFamily="18" charset="2"/>
            </a:endParaRPr>
          </a:p>
          <a:p>
            <a:pPr eaLnBrk="1" hangingPunct="1"/>
            <a:r>
              <a:rPr lang="en-US" sz="2800" dirty="0" smtClean="0">
                <a:sym typeface="Symbol" pitchFamily="18" charset="2"/>
              </a:rPr>
              <a:t>Least squares estimation seeks to minimize the </a:t>
            </a:r>
            <a:r>
              <a:rPr lang="en-US" sz="2800" i="1" dirty="0" smtClean="0">
                <a:sym typeface="Symbol" pitchFamily="18" charset="2"/>
              </a:rPr>
              <a:t>sum of squares</a:t>
            </a:r>
            <a:r>
              <a:rPr lang="en-US" sz="2800" dirty="0" smtClean="0">
                <a:sym typeface="Symbol" pitchFamily="18" charset="2"/>
              </a:rPr>
              <a:t> of the differences between the observed response, </a:t>
            </a:r>
            <a:r>
              <a:rPr lang="en-US" sz="2800" i="1" dirty="0" err="1" smtClean="0">
                <a:sym typeface="Symbol" pitchFamily="18" charset="2"/>
              </a:rPr>
              <a:t>y</a:t>
            </a:r>
            <a:r>
              <a:rPr lang="en-US" sz="2800" i="1" baseline="-25000" dirty="0" err="1" smtClean="0">
                <a:sym typeface="Symbol" pitchFamily="18" charset="2"/>
              </a:rPr>
              <a:t>i</a:t>
            </a:r>
            <a:r>
              <a:rPr lang="en-US" sz="2800" dirty="0" smtClean="0">
                <a:sym typeface="Symbol" pitchFamily="18" charset="2"/>
              </a:rPr>
              <a:t>, and the straight line.</a:t>
            </a:r>
          </a:p>
          <a:p>
            <a:pPr eaLnBrk="1" hangingPunct="1"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5</a:t>
            </a:fld>
            <a:endParaRPr lang="en-US" dirty="0"/>
          </a:p>
        </p:txBody>
      </p:sp>
      <p:graphicFrame>
        <p:nvGraphicFramePr>
          <p:cNvPr id="51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927381"/>
              </p:ext>
            </p:extLst>
          </p:nvPr>
        </p:nvGraphicFramePr>
        <p:xfrm>
          <a:off x="1828800" y="2447925"/>
          <a:ext cx="44799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" name="Equation" r:id="rId3" imgW="1828800" imgH="228600" progId="Equation.DSMT4">
                  <p:embed/>
                </p:oleObj>
              </mc:Choice>
              <mc:Fallback>
                <p:oleObj name="Equation" r:id="rId3" imgW="1828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47925"/>
                        <a:ext cx="44799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6"/>
          <p:cNvGraphicFramePr>
            <a:graphicFrameLocks noChangeAspect="1"/>
          </p:cNvGraphicFramePr>
          <p:nvPr/>
        </p:nvGraphicFramePr>
        <p:xfrm>
          <a:off x="1568450" y="5461000"/>
          <a:ext cx="53657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1" name="Equation" r:id="rId5" imgW="2336800" imgH="342900" progId="Equation.DSMT4">
                  <p:embed/>
                </p:oleObj>
              </mc:Choice>
              <mc:Fallback>
                <p:oleObj name="Equation" r:id="rId5" imgW="233680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461000"/>
                        <a:ext cx="53657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25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3600" b="1" dirty="0" smtClean="0"/>
              <a:t>Coefficient of Determination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49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i="1" dirty="0" smtClean="0">
                <a:sym typeface="Symbol" pitchFamily="18" charset="2"/>
              </a:rPr>
              <a:t>R</a:t>
            </a:r>
            <a:r>
              <a:rPr lang="en-US" sz="2800" i="1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can be misunderstood: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800" dirty="0"/>
              <a:t>A high coefficient of determination indicates that a useful prediction can be made.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800" dirty="0"/>
              <a:t>A high coefficient of determination indicates that the estimated regression line is good fit.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800" dirty="0"/>
              <a:t>A coefficient of determination near zero indicates that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i="1" dirty="0" smtClean="0"/>
              <a:t>y</a:t>
            </a:r>
            <a:r>
              <a:rPr lang="en-US" sz="2800" dirty="0" smtClean="0"/>
              <a:t> </a:t>
            </a:r>
            <a:r>
              <a:rPr lang="en-US" sz="2800" dirty="0"/>
              <a:t>are not related.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sz="3600" b="1" dirty="0" smtClean="0"/>
              <a:t>Coefficient of Determination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495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i="1" dirty="0" smtClean="0">
                <a:sym typeface="Symbol" pitchFamily="18" charset="2"/>
              </a:rPr>
              <a:t>R</a:t>
            </a:r>
            <a:r>
              <a:rPr lang="en-US" sz="2800" i="1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can be misleading: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800" dirty="0" smtClean="0">
                <a:sym typeface="Symbol" pitchFamily="18" charset="2"/>
              </a:rPr>
              <a:t>Simply adding more terms to the model will increase R</a:t>
            </a:r>
            <a:r>
              <a:rPr lang="en-US" sz="2800" baseline="30000" dirty="0" smtClean="0">
                <a:sym typeface="Symbol" pitchFamily="18" charset="2"/>
              </a:rPr>
              <a:t>2</a:t>
            </a:r>
            <a:endParaRPr lang="en-US" sz="2800" dirty="0" smtClean="0">
              <a:sym typeface="Symbol" pitchFamily="18" charset="2"/>
            </a:endParaRP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800" dirty="0" smtClean="0">
                <a:sym typeface="Symbol" pitchFamily="18" charset="2"/>
              </a:rPr>
              <a:t>As the range of the </a:t>
            </a:r>
            <a:r>
              <a:rPr lang="en-US" sz="2800" dirty="0" err="1" smtClean="0">
                <a:sym typeface="Symbol" pitchFamily="18" charset="2"/>
              </a:rPr>
              <a:t>regressor</a:t>
            </a:r>
            <a:r>
              <a:rPr lang="en-US" sz="2800" dirty="0" smtClean="0">
                <a:sym typeface="Symbol" pitchFamily="18" charset="2"/>
              </a:rPr>
              <a:t> variable increases (decreases), R</a:t>
            </a:r>
            <a:r>
              <a:rPr lang="en-US" sz="2800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generally increases (decreases).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800" dirty="0" smtClean="0">
                <a:sym typeface="Symbol" pitchFamily="18" charset="2"/>
              </a:rPr>
              <a:t>R</a:t>
            </a:r>
            <a:r>
              <a:rPr lang="en-US" sz="2800" baseline="30000" dirty="0" smtClean="0">
                <a:sym typeface="Symbol" pitchFamily="18" charset="2"/>
              </a:rPr>
              <a:t>2</a:t>
            </a:r>
            <a:r>
              <a:rPr lang="en-US" sz="2800" dirty="0" smtClean="0">
                <a:sym typeface="Symbol" pitchFamily="18" charset="2"/>
              </a:rPr>
              <a:t> does not indicate the appropriateness of a linear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R square</a:t>
            </a:r>
          </a:p>
          <a:p>
            <a:r>
              <a:rPr lang="en-US" dirty="0"/>
              <a:t>summary(model1)$</a:t>
            </a:r>
            <a:r>
              <a:rPr lang="en-US" dirty="0" err="1"/>
              <a:t>r.square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manual way</a:t>
            </a:r>
          </a:p>
          <a:p>
            <a:r>
              <a:rPr lang="en-US" dirty="0"/>
              <a:t>SST=sum((</a:t>
            </a:r>
            <a:r>
              <a:rPr lang="en-US" dirty="0" err="1"/>
              <a:t>rocket$y-mean</a:t>
            </a:r>
            <a:r>
              <a:rPr lang="en-US" dirty="0"/>
              <a:t>(</a:t>
            </a:r>
            <a:r>
              <a:rPr lang="en-US" dirty="0" err="1"/>
              <a:t>rocket$y</a:t>
            </a:r>
            <a:r>
              <a:rPr lang="en-US" dirty="0"/>
              <a:t>))^2)</a:t>
            </a:r>
          </a:p>
          <a:p>
            <a:r>
              <a:rPr lang="en-US" dirty="0" err="1"/>
              <a:t>SSRes</a:t>
            </a:r>
            <a:r>
              <a:rPr lang="en-US" dirty="0"/>
              <a:t>=sum((rocket$y-model1$fitted.values)^2)</a:t>
            </a:r>
          </a:p>
          <a:p>
            <a:r>
              <a:rPr lang="en-US" dirty="0"/>
              <a:t>SSR=sum((model1$fitted.values-mean(</a:t>
            </a:r>
            <a:r>
              <a:rPr lang="en-US" dirty="0" err="1"/>
              <a:t>rocket$y</a:t>
            </a:r>
            <a:r>
              <a:rPr lang="en-US" dirty="0"/>
              <a:t>))^2)</a:t>
            </a:r>
          </a:p>
          <a:p>
            <a:r>
              <a:rPr lang="en-US" dirty="0" err="1"/>
              <a:t>SSR+SSRes</a:t>
            </a:r>
            <a:endParaRPr lang="en-US" dirty="0"/>
          </a:p>
          <a:p>
            <a:r>
              <a:rPr lang="en-US" dirty="0"/>
              <a:t>SST</a:t>
            </a:r>
          </a:p>
          <a:p>
            <a:r>
              <a:rPr lang="en-US" dirty="0"/>
              <a:t>1-SSRes/SST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model &lt;- lm(</a:t>
            </a:r>
            <a:r>
              <a:rPr lang="en-US" altLang="zh-CN" dirty="0" err="1" smtClean="0"/>
              <a:t>y~x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#Coefficient estimate</a:t>
            </a:r>
          </a:p>
          <a:p>
            <a:r>
              <a:rPr lang="en-US" dirty="0" err="1" smtClean="0"/>
              <a:t>model$coef</a:t>
            </a:r>
            <a:endParaRPr lang="en-US" dirty="0" smtClean="0"/>
          </a:p>
          <a:p>
            <a:r>
              <a:rPr lang="en-US" dirty="0" smtClean="0"/>
              <a:t>#Standard error</a:t>
            </a:r>
          </a:p>
          <a:p>
            <a:r>
              <a:rPr lang="en-US" dirty="0" smtClean="0"/>
              <a:t>summary(model)$</a:t>
            </a:r>
            <a:r>
              <a:rPr lang="en-US" dirty="0" err="1" smtClean="0"/>
              <a:t>coef</a:t>
            </a:r>
            <a:r>
              <a:rPr lang="en-US" dirty="0" smtClean="0"/>
              <a:t>[,2]</a:t>
            </a:r>
          </a:p>
          <a:p>
            <a:r>
              <a:rPr lang="en-US" dirty="0" smtClean="0"/>
              <a:t>#Fitted value</a:t>
            </a:r>
          </a:p>
          <a:p>
            <a:r>
              <a:rPr lang="en-US" dirty="0" err="1" smtClean="0"/>
              <a:t>model$pred</a:t>
            </a:r>
            <a:endParaRPr lang="en-US" dirty="0" smtClean="0"/>
          </a:p>
          <a:p>
            <a:r>
              <a:rPr lang="en-US" dirty="0" smtClean="0"/>
              <a:t>#Residuals</a:t>
            </a:r>
          </a:p>
          <a:p>
            <a:r>
              <a:rPr lang="en-US" dirty="0" err="1" smtClean="0"/>
              <a:t>model$res</a:t>
            </a:r>
            <a:endParaRPr lang="en-US" dirty="0" smtClean="0"/>
          </a:p>
          <a:p>
            <a:r>
              <a:rPr lang="en-US" dirty="0" smtClean="0"/>
              <a:t>#R square</a:t>
            </a:r>
            <a:endParaRPr lang="en-US" dirty="0"/>
          </a:p>
          <a:p>
            <a:r>
              <a:rPr lang="en-US" dirty="0"/>
              <a:t>summary(model1)$</a:t>
            </a:r>
            <a:r>
              <a:rPr lang="en-US" dirty="0" err="1" smtClean="0"/>
              <a:t>r.square</a:t>
            </a:r>
            <a:endParaRPr lang="en-US" dirty="0" smtClean="0"/>
          </a:p>
          <a:p>
            <a:r>
              <a:rPr lang="en-US" dirty="0" smtClean="0"/>
              <a:t>#Hypothesis testing, t test, F test.</a:t>
            </a:r>
          </a:p>
          <a:p>
            <a:r>
              <a:rPr lang="en-US" dirty="0" smtClean="0"/>
              <a:t>summary(model1)</a:t>
            </a:r>
          </a:p>
          <a:p>
            <a:r>
              <a:rPr lang="en-US" altLang="zh-CN" dirty="0" smtClean="0"/>
              <a:t>#Confidence interval</a:t>
            </a:r>
          </a:p>
          <a:p>
            <a:r>
              <a:rPr lang="en-US" dirty="0" err="1" smtClean="0"/>
              <a:t>confint</a:t>
            </a:r>
            <a:r>
              <a:rPr lang="en-US" dirty="0" smtClean="0"/>
              <a:t>(model, level=0.95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/>
              <a:t>d=read.csv("chicago.csv")</a:t>
            </a:r>
          </a:p>
          <a:p>
            <a:r>
              <a:rPr lang="en-US" dirty="0"/>
              <a:t>names(d)</a:t>
            </a:r>
          </a:p>
          <a:p>
            <a:r>
              <a:rPr lang="en-US" dirty="0"/>
              <a:t>attach(d)</a:t>
            </a:r>
          </a:p>
          <a:p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model2=lm(</a:t>
            </a:r>
            <a:r>
              <a:rPr lang="en-US" dirty="0" err="1"/>
              <a:t>y~x</a:t>
            </a:r>
            <a:r>
              <a:rPr lang="en-US" dirty="0"/>
              <a:t>)</a:t>
            </a:r>
          </a:p>
          <a:p>
            <a:r>
              <a:rPr lang="en-US" dirty="0"/>
              <a:t>summary(model2)</a:t>
            </a:r>
          </a:p>
          <a:p>
            <a:r>
              <a:rPr lang="en-US" dirty="0" err="1"/>
              <a:t>abline</a:t>
            </a:r>
            <a:r>
              <a:rPr lang="en-US" dirty="0"/>
              <a:t>(model2)</a:t>
            </a:r>
          </a:p>
          <a:p>
            <a:r>
              <a:rPr lang="en-US" dirty="0"/>
              <a:t>library(HH)</a:t>
            </a:r>
          </a:p>
          <a:p>
            <a:r>
              <a:rPr lang="en-US" dirty="0" err="1"/>
              <a:t>ci.plot</a:t>
            </a:r>
            <a:r>
              <a:rPr lang="en-US" dirty="0"/>
              <a:t>(model2)</a:t>
            </a:r>
          </a:p>
          <a:p>
            <a:r>
              <a:rPr lang="en-US" dirty="0" err="1"/>
              <a:t>anova</a:t>
            </a:r>
            <a:r>
              <a:rPr lang="en-US" dirty="0"/>
              <a:t>(model2)</a:t>
            </a:r>
          </a:p>
          <a:p>
            <a:r>
              <a:rPr lang="en-US" dirty="0" err="1"/>
              <a:t>confint</a:t>
            </a:r>
            <a:r>
              <a:rPr lang="en-US" dirty="0"/>
              <a:t>(model2,level=0.95)</a:t>
            </a:r>
          </a:p>
          <a:p>
            <a:endParaRPr lang="en-US" dirty="0"/>
          </a:p>
          <a:p>
            <a:r>
              <a:rPr lang="en-US" dirty="0"/>
              <a:t>plot(model2$residuals,pch=20)</a:t>
            </a:r>
          </a:p>
          <a:p>
            <a:r>
              <a:rPr lang="en-US" dirty="0" err="1"/>
              <a:t>abline</a:t>
            </a:r>
            <a:r>
              <a:rPr lang="en-US" dirty="0"/>
              <a:t>(h=0)</a:t>
            </a:r>
          </a:p>
          <a:p>
            <a:r>
              <a:rPr lang="en-US" dirty="0"/>
              <a:t>points(model2$residuals,type="h")</a:t>
            </a:r>
          </a:p>
          <a:p>
            <a:r>
              <a:rPr lang="en-US" dirty="0"/>
              <a:t>detach(d)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/>
              <a:t>d=read.csv("delta.csv")</a:t>
            </a:r>
          </a:p>
          <a:p>
            <a:r>
              <a:rPr lang="en-US" dirty="0"/>
              <a:t>names(d)</a:t>
            </a:r>
          </a:p>
          <a:p>
            <a:r>
              <a:rPr lang="en-US" dirty="0"/>
              <a:t>names(d)[5]="Time"</a:t>
            </a:r>
          </a:p>
          <a:p>
            <a:r>
              <a:rPr lang="en-US" dirty="0"/>
              <a:t>names(d)[6]="</a:t>
            </a:r>
            <a:r>
              <a:rPr lang="en-US" dirty="0" err="1"/>
              <a:t>Dist</a:t>
            </a:r>
            <a:r>
              <a:rPr lang="en-US" dirty="0"/>
              <a:t>"</a:t>
            </a:r>
          </a:p>
          <a:p>
            <a:r>
              <a:rPr lang="en-US" dirty="0"/>
              <a:t>attach(d)</a:t>
            </a:r>
          </a:p>
          <a:p>
            <a:r>
              <a:rPr lang="en-US" dirty="0"/>
              <a:t>plot(</a:t>
            </a:r>
            <a:r>
              <a:rPr lang="en-US" dirty="0" err="1"/>
              <a:t>Dist,Time,pch</a:t>
            </a:r>
            <a:r>
              <a:rPr lang="en-US" dirty="0"/>
              <a:t>=20)</a:t>
            </a:r>
          </a:p>
          <a:p>
            <a:r>
              <a:rPr lang="en-US" dirty="0"/>
              <a:t>model3=lm(</a:t>
            </a:r>
            <a:r>
              <a:rPr lang="en-US" dirty="0" err="1"/>
              <a:t>Time~Dist</a:t>
            </a:r>
            <a:r>
              <a:rPr lang="en-US" dirty="0"/>
              <a:t>)</a:t>
            </a:r>
          </a:p>
          <a:p>
            <a:r>
              <a:rPr lang="en-US" dirty="0"/>
              <a:t>summary(model3)</a:t>
            </a:r>
          </a:p>
          <a:p>
            <a:r>
              <a:rPr lang="en-US" dirty="0" err="1"/>
              <a:t>abline</a:t>
            </a:r>
            <a:r>
              <a:rPr lang="en-US" dirty="0"/>
              <a:t>(model3)</a:t>
            </a:r>
          </a:p>
          <a:p>
            <a:r>
              <a:rPr lang="en-US" dirty="0"/>
              <a:t>lines(</a:t>
            </a:r>
            <a:r>
              <a:rPr lang="en-US" dirty="0" err="1"/>
              <a:t>lowess</a:t>
            </a:r>
            <a:r>
              <a:rPr lang="en-US" dirty="0"/>
              <a:t>(</a:t>
            </a:r>
            <a:r>
              <a:rPr lang="en-US" dirty="0" err="1"/>
              <a:t>Time~Dist</a:t>
            </a:r>
            <a:r>
              <a:rPr lang="en-US" dirty="0"/>
              <a:t>))</a:t>
            </a:r>
          </a:p>
          <a:p>
            <a:r>
              <a:rPr lang="en-US" dirty="0"/>
              <a:t>library(HH)</a:t>
            </a:r>
          </a:p>
          <a:p>
            <a:r>
              <a:rPr lang="en-US" dirty="0" err="1"/>
              <a:t>ci.plot</a:t>
            </a:r>
            <a:r>
              <a:rPr lang="en-US" dirty="0"/>
              <a:t>(model3)</a:t>
            </a:r>
          </a:p>
          <a:p>
            <a:r>
              <a:rPr lang="en-US" dirty="0" err="1"/>
              <a:t>anova</a:t>
            </a:r>
            <a:r>
              <a:rPr lang="en-US" dirty="0"/>
              <a:t>(model3)</a:t>
            </a:r>
          </a:p>
          <a:p>
            <a:r>
              <a:rPr lang="en-US" dirty="0" err="1"/>
              <a:t>confint</a:t>
            </a:r>
            <a:r>
              <a:rPr lang="en-US" dirty="0"/>
              <a:t>(model3,level=0.95)</a:t>
            </a:r>
          </a:p>
          <a:p>
            <a:endParaRPr lang="en-US" dirty="0"/>
          </a:p>
          <a:p>
            <a:r>
              <a:rPr lang="en-US" dirty="0"/>
              <a:t>plot(model3$residuals,pch=20)</a:t>
            </a:r>
          </a:p>
          <a:p>
            <a:r>
              <a:rPr lang="en-US" dirty="0" err="1"/>
              <a:t>abline</a:t>
            </a:r>
            <a:r>
              <a:rPr lang="en-US" dirty="0"/>
              <a:t>(h=0,col="red",</a:t>
            </a:r>
            <a:r>
              <a:rPr lang="en-US" dirty="0" err="1"/>
              <a:t>lwd</a:t>
            </a:r>
            <a:r>
              <a:rPr lang="en-US" dirty="0"/>
              <a:t>=3)</a:t>
            </a:r>
          </a:p>
          <a:p>
            <a:r>
              <a:rPr lang="en-US" dirty="0"/>
              <a:t>detach(d)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/>
              <a:t>d=read.csv("vote.csv")</a:t>
            </a:r>
          </a:p>
          <a:p>
            <a:r>
              <a:rPr lang="en-US" dirty="0"/>
              <a:t>names(d)</a:t>
            </a:r>
          </a:p>
          <a:p>
            <a:r>
              <a:rPr lang="en-US" dirty="0"/>
              <a:t>names(d)[3]="Unlikeness"</a:t>
            </a:r>
          </a:p>
          <a:p>
            <a:r>
              <a:rPr lang="en-US" dirty="0"/>
              <a:t>names(d)[4]="Percentage"</a:t>
            </a:r>
          </a:p>
          <a:p>
            <a:r>
              <a:rPr lang="en-US" dirty="0"/>
              <a:t>pairs(d)</a:t>
            </a:r>
          </a:p>
          <a:p>
            <a:r>
              <a:rPr lang="en-US" dirty="0"/>
              <a:t>attach(d)</a:t>
            </a:r>
          </a:p>
          <a:p>
            <a:r>
              <a:rPr lang="en-US" dirty="0"/>
              <a:t>plot(</a:t>
            </a:r>
            <a:r>
              <a:rPr lang="en-US" dirty="0" err="1"/>
              <a:t>Congress,Beginning.Year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Unlikeness,Percentage,pch</a:t>
            </a:r>
            <a:r>
              <a:rPr lang="en-US" dirty="0"/>
              <a:t>=20)</a:t>
            </a:r>
          </a:p>
          <a:p>
            <a:r>
              <a:rPr lang="en-US" dirty="0"/>
              <a:t>model4=lm(</a:t>
            </a:r>
            <a:r>
              <a:rPr lang="en-US" dirty="0" err="1"/>
              <a:t>Percentage~Unlikeness</a:t>
            </a:r>
            <a:r>
              <a:rPr lang="en-US" dirty="0"/>
              <a:t>)</a:t>
            </a:r>
          </a:p>
          <a:p>
            <a:r>
              <a:rPr lang="en-US" dirty="0"/>
              <a:t>summary(model4)</a:t>
            </a:r>
          </a:p>
          <a:p>
            <a:r>
              <a:rPr lang="en-US" dirty="0" err="1"/>
              <a:t>abline</a:t>
            </a:r>
            <a:r>
              <a:rPr lang="en-US" dirty="0"/>
              <a:t>(model4)</a:t>
            </a:r>
          </a:p>
          <a:p>
            <a:r>
              <a:rPr lang="en-US" dirty="0"/>
              <a:t>lines(</a:t>
            </a:r>
            <a:r>
              <a:rPr lang="en-US" dirty="0" err="1"/>
              <a:t>lowess</a:t>
            </a:r>
            <a:r>
              <a:rPr lang="en-US" dirty="0"/>
              <a:t>(</a:t>
            </a:r>
            <a:r>
              <a:rPr lang="en-US" dirty="0" err="1"/>
              <a:t>Percentage~Unlikeness</a:t>
            </a:r>
            <a:r>
              <a:rPr lang="en-US" dirty="0"/>
              <a:t>))</a:t>
            </a:r>
          </a:p>
          <a:p>
            <a:r>
              <a:rPr lang="en-US" dirty="0"/>
              <a:t>library(HH)</a:t>
            </a:r>
          </a:p>
          <a:p>
            <a:r>
              <a:rPr lang="en-US" dirty="0" err="1"/>
              <a:t>ci.plot</a:t>
            </a:r>
            <a:r>
              <a:rPr lang="en-US" dirty="0"/>
              <a:t>(model4)</a:t>
            </a:r>
          </a:p>
          <a:p>
            <a:r>
              <a:rPr lang="en-US" dirty="0" err="1"/>
              <a:t>anova</a:t>
            </a:r>
            <a:r>
              <a:rPr lang="en-US" dirty="0"/>
              <a:t>(model4)</a:t>
            </a:r>
          </a:p>
          <a:p>
            <a:r>
              <a:rPr lang="en-US" dirty="0" err="1"/>
              <a:t>confint</a:t>
            </a:r>
            <a:r>
              <a:rPr lang="en-US" dirty="0"/>
              <a:t>(model4,level=0.95)</a:t>
            </a:r>
          </a:p>
          <a:p>
            <a:endParaRPr lang="en-US" dirty="0"/>
          </a:p>
          <a:p>
            <a:r>
              <a:rPr lang="en-US" dirty="0"/>
              <a:t>plot(model4$residuals,pch=20)</a:t>
            </a:r>
          </a:p>
          <a:p>
            <a:r>
              <a:rPr lang="en-US" dirty="0"/>
              <a:t>points(model4$residuals,type="h")</a:t>
            </a:r>
          </a:p>
          <a:p>
            <a:r>
              <a:rPr lang="en-US" dirty="0" err="1"/>
              <a:t>abline</a:t>
            </a:r>
            <a:r>
              <a:rPr lang="en-US" dirty="0"/>
              <a:t>(h=0,col="red",</a:t>
            </a:r>
            <a:r>
              <a:rPr lang="en-US" dirty="0" err="1"/>
              <a:t>lwd</a:t>
            </a:r>
            <a:r>
              <a:rPr lang="en-US" dirty="0"/>
              <a:t>=3)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Least-Squares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www.dangoldstein.com/regression.html</a:t>
            </a:r>
            <a:endParaRPr lang="en-US" dirty="0" smtClean="0"/>
          </a:p>
          <a:p>
            <a:r>
              <a:rPr lang="en-US" dirty="0" smtClean="0"/>
              <a:t>library(</a:t>
            </a:r>
            <a:r>
              <a:rPr lang="en-US" dirty="0" err="1" smtClean="0"/>
              <a:t>asbio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see.regression.tck</a:t>
            </a:r>
            <a:r>
              <a:rPr lang="en-US" dirty="0" smtClean="0"/>
              <a:t>()</a:t>
            </a:r>
          </a:p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/>
              <a:t>rocket &lt;- </a:t>
            </a:r>
            <a:r>
              <a:rPr lang="en-US" dirty="0" err="1"/>
              <a:t>read.delim</a:t>
            </a:r>
            <a:r>
              <a:rPr lang="en-US" dirty="0"/>
              <a:t>("Data-ex-2-1 (Rocket Prop).</a:t>
            </a:r>
            <a:r>
              <a:rPr lang="en-US" dirty="0" err="1"/>
              <a:t>txt",h</a:t>
            </a:r>
            <a:r>
              <a:rPr lang="en-US" dirty="0"/>
              <a:t>=T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attach(rocket)</a:t>
            </a:r>
          </a:p>
          <a:p>
            <a:r>
              <a:rPr lang="es-ES" dirty="0" smtClean="0"/>
              <a:t>anm.ls.reg(x</a:t>
            </a:r>
            <a:r>
              <a:rPr lang="es-ES" dirty="0"/>
              <a:t>, y, </a:t>
            </a:r>
            <a:r>
              <a:rPr lang="es-ES" dirty="0" err="1"/>
              <a:t>parameter</a:t>
            </a:r>
            <a:r>
              <a:rPr lang="es-ES" dirty="0"/>
              <a:t>="</a:t>
            </a:r>
            <a:r>
              <a:rPr lang="es-ES" dirty="0" err="1"/>
              <a:t>intercept</a:t>
            </a:r>
            <a:r>
              <a:rPr lang="es-ES" dirty="0"/>
              <a:t>", </a:t>
            </a:r>
            <a:r>
              <a:rPr lang="es-ES" dirty="0" err="1"/>
              <a:t>nmax</a:t>
            </a:r>
            <a:r>
              <a:rPr lang="es-ES" dirty="0"/>
              <a:t>=50, </a:t>
            </a:r>
            <a:r>
              <a:rPr lang="es-ES" dirty="0" err="1"/>
              <a:t>interval</a:t>
            </a:r>
            <a:r>
              <a:rPr lang="es-ES" dirty="0"/>
              <a:t> = </a:t>
            </a:r>
            <a:r>
              <a:rPr lang="es-ES" dirty="0" smtClean="0"/>
              <a:t>0.5, </a:t>
            </a:r>
            <a:r>
              <a:rPr lang="es-ES" dirty="0"/>
              <a:t>col = "red</a:t>
            </a:r>
            <a:r>
              <a:rPr lang="es-ES" dirty="0" smtClean="0"/>
              <a:t>")</a:t>
            </a:r>
          </a:p>
          <a:p>
            <a:r>
              <a:rPr lang="es-ES" dirty="0"/>
              <a:t>anm.ls.reg(x, y, </a:t>
            </a:r>
            <a:r>
              <a:rPr lang="es-ES" dirty="0" err="1"/>
              <a:t>parameter</a:t>
            </a:r>
            <a:r>
              <a:rPr lang="es-ES" dirty="0" smtClean="0"/>
              <a:t>=</a:t>
            </a:r>
            <a:r>
              <a:rPr lang="es-ES" dirty="0"/>
              <a:t>"</a:t>
            </a:r>
            <a:r>
              <a:rPr lang="es-ES" dirty="0" err="1" smtClean="0"/>
              <a:t>slope</a:t>
            </a:r>
            <a:r>
              <a:rPr lang="es-ES" dirty="0" smtClean="0"/>
              <a:t>", </a:t>
            </a:r>
            <a:r>
              <a:rPr lang="es-ES" dirty="0" err="1"/>
              <a:t>nmax</a:t>
            </a:r>
            <a:r>
              <a:rPr lang="es-ES" dirty="0"/>
              <a:t>=50, </a:t>
            </a:r>
            <a:r>
              <a:rPr lang="es-ES" dirty="0" err="1"/>
              <a:t>interval</a:t>
            </a:r>
            <a:r>
              <a:rPr lang="es-ES" dirty="0"/>
              <a:t> = </a:t>
            </a:r>
            <a:r>
              <a:rPr lang="es-ES" dirty="0" smtClean="0"/>
              <a:t>0.5, </a:t>
            </a:r>
            <a:r>
              <a:rPr lang="es-ES" dirty="0"/>
              <a:t>col = "red</a:t>
            </a:r>
            <a:r>
              <a:rPr lang="es-ES" dirty="0" smtClean="0"/>
              <a:t>")</a:t>
            </a:r>
          </a:p>
          <a:p>
            <a:r>
              <a:rPr lang="en-US" dirty="0" err="1"/>
              <a:t>see.move</a:t>
            </a:r>
            <a:r>
              <a:rPr lang="en-US" dirty="0"/>
              <a:t>()</a:t>
            </a:r>
          </a:p>
          <a:p>
            <a:r>
              <a:rPr lang="en-US" dirty="0" err="1"/>
              <a:t>see.adddel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b="1" dirty="0" smtClean="0"/>
              <a:t>Least-Squares Estimation of the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ym typeface="Symbol" pitchFamily="18" charset="2"/>
                  </a:rPr>
                  <a:t> represent the least squares estimators of </a:t>
                </a:r>
                <a:r>
                  <a:rPr lang="en-US" i="1" dirty="0" smtClean="0">
                    <a:sym typeface="Symbol" pitchFamily="18" charset="2"/>
                  </a:rPr>
                  <a:t></a:t>
                </a:r>
                <a:r>
                  <a:rPr lang="en-US" i="1" baseline="-25000" dirty="0" smtClean="0">
                    <a:sym typeface="Symbol" pitchFamily="18" charset="2"/>
                  </a:rPr>
                  <a:t>0</a:t>
                </a:r>
                <a:r>
                  <a:rPr lang="en-US" baseline="-25000" dirty="0" smtClean="0">
                    <a:sym typeface="Symbol" pitchFamily="18" charset="2"/>
                  </a:rPr>
                  <a:t> </a:t>
                </a:r>
                <a:r>
                  <a:rPr lang="en-US" dirty="0" smtClean="0">
                    <a:sym typeface="Symbol" pitchFamily="18" charset="2"/>
                  </a:rPr>
                  <a:t>and </a:t>
                </a:r>
                <a:r>
                  <a:rPr lang="en-US" i="1" dirty="0" smtClean="0">
                    <a:sym typeface="Symbol" pitchFamily="18" charset="2"/>
                  </a:rPr>
                  <a:t></a:t>
                </a:r>
                <a:r>
                  <a:rPr lang="en-US" i="1" baseline="-25000" dirty="0" smtClean="0">
                    <a:sym typeface="Symbol" pitchFamily="18" charset="2"/>
                  </a:rPr>
                  <a:t>1</a:t>
                </a:r>
                <a:r>
                  <a:rPr lang="en-US" dirty="0" smtClean="0">
                    <a:sym typeface="Symbol" pitchFamily="18" charset="2"/>
                  </a:rPr>
                  <a:t>, respectively.</a:t>
                </a:r>
              </a:p>
              <a:p>
                <a:pPr eaLnBrk="1" hangingPunct="1"/>
                <a:endParaRPr lang="en-US" dirty="0" smtClean="0">
                  <a:sym typeface="Symbol" pitchFamily="18" charset="2"/>
                </a:endParaRPr>
              </a:p>
              <a:p>
                <a:pPr eaLnBrk="1" hangingPunct="1"/>
                <a:r>
                  <a:rPr lang="en-US" dirty="0" smtClean="0">
                    <a:sym typeface="Symbol" pitchFamily="18" charset="2"/>
                  </a:rPr>
                  <a:t>These estimators must satisfy:</a:t>
                </a:r>
              </a:p>
              <a:p>
                <a:pPr eaLnBrk="1" hangingPunct="1">
                  <a:buFontTx/>
                  <a:buNone/>
                </a:pPr>
                <a:endParaRPr lang="en-US" dirty="0" smtClean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1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667" t="-625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7</a:t>
            </a:fld>
            <a:endParaRPr lang="en-US" dirty="0"/>
          </a:p>
        </p:txBody>
      </p:sp>
      <p:graphicFrame>
        <p:nvGraphicFramePr>
          <p:cNvPr id="61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443478"/>
              </p:ext>
            </p:extLst>
          </p:nvPr>
        </p:nvGraphicFramePr>
        <p:xfrm>
          <a:off x="1566863" y="3352800"/>
          <a:ext cx="5443537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Equation" r:id="rId4" imgW="2247900" imgH="1092200" progId="Equation.DSMT4">
                  <p:embed/>
                </p:oleObj>
              </mc:Choice>
              <mc:Fallback>
                <p:oleObj name="Equation" r:id="rId4" imgW="22479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352800"/>
                        <a:ext cx="5443537" cy="264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1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b="1" dirty="0" smtClean="0"/>
              <a:t>Least-Squares Estimation of the Parameters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Solving the normal equations yields the ordinary least squares estimators:</a:t>
            </a: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dirty="0" smtClean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8</a:t>
            </a:fld>
            <a:endParaRPr lang="en-US" dirty="0"/>
          </a:p>
        </p:txBody>
      </p:sp>
      <p:graphicFrame>
        <p:nvGraphicFramePr>
          <p:cNvPr id="81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556170"/>
              </p:ext>
            </p:extLst>
          </p:nvPr>
        </p:nvGraphicFramePr>
        <p:xfrm>
          <a:off x="2398713" y="2905125"/>
          <a:ext cx="3736975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3" imgW="1841400" imgH="1600200" progId="Equation.3">
                  <p:embed/>
                </p:oleObj>
              </mc:Choice>
              <mc:Fallback>
                <p:oleObj name="Equation" r:id="rId3" imgW="18414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905125"/>
                        <a:ext cx="3736975" cy="324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7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3600" b="1" dirty="0" smtClean="0"/>
              <a:t>Least-Squares Estimation of the Parameters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The fitted simple linear regression model: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ym typeface="Symbol" pitchFamily="18" charset="2"/>
              </a:rPr>
              <a:t>Fitted value (predicted value):</a:t>
            </a:r>
          </a:p>
          <a:p>
            <a:pPr lvl="1">
              <a:buFont typeface="Courier New" pitchFamily="49" charset="0"/>
              <a:buChar char="o"/>
            </a:pPr>
            <a:endParaRPr lang="en-US" dirty="0">
              <a:sym typeface="Symbol" pitchFamily="18" charset="2"/>
            </a:endParaRPr>
          </a:p>
          <a:p>
            <a:pPr lvl="1">
              <a:buFont typeface="Courier New" pitchFamily="49" charset="0"/>
              <a:buChar char="o"/>
            </a:pPr>
            <a:endParaRPr lang="en-US" dirty="0" smtClean="0">
              <a:sym typeface="Symbol" pitchFamily="18" charset="2"/>
            </a:endParaRPr>
          </a:p>
          <a:p>
            <a:pPr lvl="1">
              <a:buFont typeface="Courier New" pitchFamily="49" charset="0"/>
              <a:buChar char="o"/>
            </a:pPr>
            <a:endParaRPr lang="en-US" dirty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fld id="{32AA4647-EE97-4238-8AEB-810E62D752E0}" type="slidenum">
              <a:rPr lang="en-US" smtClean="0"/>
              <a:pPr algn="ctr"/>
              <a:t>9</a:t>
            </a:fld>
            <a:endParaRPr lang="en-US" dirty="0"/>
          </a:p>
        </p:txBody>
      </p:sp>
      <p:graphicFrame>
        <p:nvGraphicFramePr>
          <p:cNvPr id="92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810027"/>
              </p:ext>
            </p:extLst>
          </p:nvPr>
        </p:nvGraphicFramePr>
        <p:xfrm>
          <a:off x="3276600" y="2667000"/>
          <a:ext cx="20843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Equation" r:id="rId3" imgW="787320" imgH="253800" progId="Equation.3">
                  <p:embed/>
                </p:oleObj>
              </mc:Choice>
              <mc:Fallback>
                <p:oleObj name="Equation" r:id="rId3" imgW="787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20843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6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Words>1947</Words>
  <Application>Microsoft Office PowerPoint</Application>
  <PresentationFormat>On-screen Show (4:3)</PresentationFormat>
  <Paragraphs>533</Paragraphs>
  <Slides>56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宋体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 2</vt:lpstr>
      <vt:lpstr>HDOfficeLightV0</vt:lpstr>
      <vt:lpstr>Equation</vt:lpstr>
      <vt:lpstr>Document</vt:lpstr>
      <vt:lpstr>Chapter 2 </vt:lpstr>
      <vt:lpstr>Simple Linear Regression Model</vt:lpstr>
      <vt:lpstr>Simple Linear Regression Model</vt:lpstr>
      <vt:lpstr>Simple Linear Regression Model</vt:lpstr>
      <vt:lpstr>Least-Squares Estimation of the Parameters</vt:lpstr>
      <vt:lpstr>Visualization of Least-Squares</vt:lpstr>
      <vt:lpstr>Least-Squares Estimation of the Parameters</vt:lpstr>
      <vt:lpstr>Least-Squares Estimation of the Parameters</vt:lpstr>
      <vt:lpstr>Least-Squares Estimation of the Parameters</vt:lpstr>
      <vt:lpstr>Least-Squares Estimation of the Parameters</vt:lpstr>
      <vt:lpstr>PowerPoint Presentation</vt:lpstr>
      <vt:lpstr>Now let’s analyze real data</vt:lpstr>
      <vt:lpstr>  </vt:lpstr>
      <vt:lpstr>R</vt:lpstr>
      <vt:lpstr>R</vt:lpstr>
      <vt:lpstr>R</vt:lpstr>
      <vt:lpstr> Least-Squares Estimation of the Parameters </vt:lpstr>
      <vt:lpstr>Properties of the Least-Squares Estimators  and the Fitted Regression Model</vt:lpstr>
      <vt:lpstr>R (go through xbar and ybar)</vt:lpstr>
      <vt:lpstr>R (residual, fitted value)</vt:lpstr>
      <vt:lpstr>Properties of the Least-Squares Estimators  and the Fitted Regression Model</vt:lpstr>
      <vt:lpstr>R</vt:lpstr>
      <vt:lpstr>Uncertainty of Least Square Estimate</vt:lpstr>
      <vt:lpstr>R</vt:lpstr>
      <vt:lpstr>Variance and Standard Error of Least-Squares Estimation</vt:lpstr>
      <vt:lpstr>Understanding of standard error</vt:lpstr>
      <vt:lpstr>R</vt:lpstr>
      <vt:lpstr>Hypothesis Testing on the Slope and Intercept</vt:lpstr>
      <vt:lpstr>Example</vt:lpstr>
      <vt:lpstr>Use of t-tests</vt:lpstr>
      <vt:lpstr>Use of t-tests</vt:lpstr>
      <vt:lpstr>Testing Significance of Regression</vt:lpstr>
      <vt:lpstr>R code</vt:lpstr>
      <vt:lpstr>Analysis of Variance</vt:lpstr>
      <vt:lpstr>Analysis of Variance</vt:lpstr>
      <vt:lpstr>Analysis of Variance</vt:lpstr>
      <vt:lpstr>R Code</vt:lpstr>
      <vt:lpstr>PowerPoint Presentation</vt:lpstr>
      <vt:lpstr>Analysis of Variance</vt:lpstr>
      <vt:lpstr>R</vt:lpstr>
      <vt:lpstr>Interval Estimation in Simple Linear Regression</vt:lpstr>
      <vt:lpstr>Interval Estimation in Simple Linear Regression</vt:lpstr>
      <vt:lpstr>Simpler versions</vt:lpstr>
      <vt:lpstr>R code</vt:lpstr>
      <vt:lpstr>Interval Estimation of the Mean Response</vt:lpstr>
      <vt:lpstr>Interval Estimation of the Mean Response</vt:lpstr>
      <vt:lpstr>PowerPoint Presentation</vt:lpstr>
      <vt:lpstr>R code</vt:lpstr>
      <vt:lpstr>Coefficient of Determination</vt:lpstr>
      <vt:lpstr>Coefficient of Determination</vt:lpstr>
      <vt:lpstr>Coefficient of Determination</vt:lpstr>
      <vt:lpstr>R code</vt:lpstr>
      <vt:lpstr>R summary</vt:lpstr>
      <vt:lpstr>Data set 1</vt:lpstr>
      <vt:lpstr>Data set 2</vt:lpstr>
      <vt:lpstr>Data set 3</vt:lpstr>
    </vt:vector>
  </TitlesOfParts>
  <Company>College of Business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Winkofsky</dc:creator>
  <cp:lastModifiedBy>Ethan Yichen</cp:lastModifiedBy>
  <cp:revision>207</cp:revision>
  <cp:lastPrinted>2016-03-14T03:23:06Z</cp:lastPrinted>
  <dcterms:created xsi:type="dcterms:W3CDTF">2011-12-10T20:10:52Z</dcterms:created>
  <dcterms:modified xsi:type="dcterms:W3CDTF">2017-04-05T19:10:46Z</dcterms:modified>
</cp:coreProperties>
</file>