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21F74-79E9-8644-A159-F6A476F49F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546860-E4A1-DF4D-BBB9-E008D535E4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3A7A19-8E20-9D44-902B-1DA51077C216}"/>
              </a:ext>
            </a:extLst>
          </p:cNvPr>
          <p:cNvSpPr>
            <a:spLocks noGrp="1"/>
          </p:cNvSpPr>
          <p:nvPr>
            <p:ph type="dt" sz="half" idx="10"/>
          </p:nvPr>
        </p:nvSpPr>
        <p:spPr/>
        <p:txBody>
          <a:bodyPr/>
          <a:lstStyle/>
          <a:p>
            <a:fld id="{69B47A31-5E20-F849-A5B6-8EB233C34085}" type="datetimeFigureOut">
              <a:rPr lang="en-US" smtClean="0"/>
              <a:t>5/18/21</a:t>
            </a:fld>
            <a:endParaRPr lang="en-US"/>
          </a:p>
        </p:txBody>
      </p:sp>
      <p:sp>
        <p:nvSpPr>
          <p:cNvPr id="5" name="Footer Placeholder 4">
            <a:extLst>
              <a:ext uri="{FF2B5EF4-FFF2-40B4-BE49-F238E27FC236}">
                <a16:creationId xmlns:a16="http://schemas.microsoft.com/office/drawing/2014/main" id="{0D1D8B34-652C-814C-A7CE-D38129E12B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D8E2E2-59F4-1C42-9E3D-10A405A3BB26}"/>
              </a:ext>
            </a:extLst>
          </p:cNvPr>
          <p:cNvSpPr>
            <a:spLocks noGrp="1"/>
          </p:cNvSpPr>
          <p:nvPr>
            <p:ph type="sldNum" sz="quarter" idx="12"/>
          </p:nvPr>
        </p:nvSpPr>
        <p:spPr/>
        <p:txBody>
          <a:bodyPr/>
          <a:lstStyle/>
          <a:p>
            <a:fld id="{40CD491C-5098-F14D-93F1-F44A2CC70DEB}" type="slidenum">
              <a:rPr lang="en-US" smtClean="0"/>
              <a:t>‹#›</a:t>
            </a:fld>
            <a:endParaRPr lang="en-US"/>
          </a:p>
        </p:txBody>
      </p:sp>
    </p:spTree>
    <p:extLst>
      <p:ext uri="{BB962C8B-B14F-4D97-AF65-F5344CB8AC3E}">
        <p14:creationId xmlns:p14="http://schemas.microsoft.com/office/powerpoint/2010/main" val="1469823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D4A5C-DD51-CE44-B76C-13A7523D33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2642AE-7C05-0A41-B2F9-F5FB923130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7479DB-BD9A-3C42-8587-487005520E33}"/>
              </a:ext>
            </a:extLst>
          </p:cNvPr>
          <p:cNvSpPr>
            <a:spLocks noGrp="1"/>
          </p:cNvSpPr>
          <p:nvPr>
            <p:ph type="dt" sz="half" idx="10"/>
          </p:nvPr>
        </p:nvSpPr>
        <p:spPr/>
        <p:txBody>
          <a:bodyPr/>
          <a:lstStyle/>
          <a:p>
            <a:fld id="{69B47A31-5E20-F849-A5B6-8EB233C34085}" type="datetimeFigureOut">
              <a:rPr lang="en-US" smtClean="0"/>
              <a:t>5/18/21</a:t>
            </a:fld>
            <a:endParaRPr lang="en-US"/>
          </a:p>
        </p:txBody>
      </p:sp>
      <p:sp>
        <p:nvSpPr>
          <p:cNvPr id="5" name="Footer Placeholder 4">
            <a:extLst>
              <a:ext uri="{FF2B5EF4-FFF2-40B4-BE49-F238E27FC236}">
                <a16:creationId xmlns:a16="http://schemas.microsoft.com/office/drawing/2014/main" id="{2C1079E2-B680-5549-8A11-CD8AD2B9E9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4FF6C1-0F8A-1143-A689-433EF7C68F8C}"/>
              </a:ext>
            </a:extLst>
          </p:cNvPr>
          <p:cNvSpPr>
            <a:spLocks noGrp="1"/>
          </p:cNvSpPr>
          <p:nvPr>
            <p:ph type="sldNum" sz="quarter" idx="12"/>
          </p:nvPr>
        </p:nvSpPr>
        <p:spPr/>
        <p:txBody>
          <a:bodyPr/>
          <a:lstStyle/>
          <a:p>
            <a:fld id="{40CD491C-5098-F14D-93F1-F44A2CC70DEB}" type="slidenum">
              <a:rPr lang="en-US" smtClean="0"/>
              <a:t>‹#›</a:t>
            </a:fld>
            <a:endParaRPr lang="en-US"/>
          </a:p>
        </p:txBody>
      </p:sp>
    </p:spTree>
    <p:extLst>
      <p:ext uri="{BB962C8B-B14F-4D97-AF65-F5344CB8AC3E}">
        <p14:creationId xmlns:p14="http://schemas.microsoft.com/office/powerpoint/2010/main" val="3828711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22E8E4-C643-BC4B-976F-785A42B626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780D45-FB3E-D649-A8E7-E451BE0610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FBD1D6-BF1E-6F4B-93B2-31977905BAEB}"/>
              </a:ext>
            </a:extLst>
          </p:cNvPr>
          <p:cNvSpPr>
            <a:spLocks noGrp="1"/>
          </p:cNvSpPr>
          <p:nvPr>
            <p:ph type="dt" sz="half" idx="10"/>
          </p:nvPr>
        </p:nvSpPr>
        <p:spPr/>
        <p:txBody>
          <a:bodyPr/>
          <a:lstStyle/>
          <a:p>
            <a:fld id="{69B47A31-5E20-F849-A5B6-8EB233C34085}" type="datetimeFigureOut">
              <a:rPr lang="en-US" smtClean="0"/>
              <a:t>5/18/21</a:t>
            </a:fld>
            <a:endParaRPr lang="en-US"/>
          </a:p>
        </p:txBody>
      </p:sp>
      <p:sp>
        <p:nvSpPr>
          <p:cNvPr id="5" name="Footer Placeholder 4">
            <a:extLst>
              <a:ext uri="{FF2B5EF4-FFF2-40B4-BE49-F238E27FC236}">
                <a16:creationId xmlns:a16="http://schemas.microsoft.com/office/drawing/2014/main" id="{84CA04C7-22A8-8A4E-9A3F-6E72E0F18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41C3A0-F364-544B-BF8D-A9910A7CFE99}"/>
              </a:ext>
            </a:extLst>
          </p:cNvPr>
          <p:cNvSpPr>
            <a:spLocks noGrp="1"/>
          </p:cNvSpPr>
          <p:nvPr>
            <p:ph type="sldNum" sz="quarter" idx="12"/>
          </p:nvPr>
        </p:nvSpPr>
        <p:spPr/>
        <p:txBody>
          <a:bodyPr/>
          <a:lstStyle/>
          <a:p>
            <a:fld id="{40CD491C-5098-F14D-93F1-F44A2CC70DEB}" type="slidenum">
              <a:rPr lang="en-US" smtClean="0"/>
              <a:t>‹#›</a:t>
            </a:fld>
            <a:endParaRPr lang="en-US"/>
          </a:p>
        </p:txBody>
      </p:sp>
    </p:spTree>
    <p:extLst>
      <p:ext uri="{BB962C8B-B14F-4D97-AF65-F5344CB8AC3E}">
        <p14:creationId xmlns:p14="http://schemas.microsoft.com/office/powerpoint/2010/main" val="962128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61B2A-F37E-624E-9629-E3FA47DFFD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F96DE3-FD17-8F4B-9ED3-0B4E4A8EE4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66E3FD-4C4C-094A-9844-394FEBAE85CF}"/>
              </a:ext>
            </a:extLst>
          </p:cNvPr>
          <p:cNvSpPr>
            <a:spLocks noGrp="1"/>
          </p:cNvSpPr>
          <p:nvPr>
            <p:ph type="dt" sz="half" idx="10"/>
          </p:nvPr>
        </p:nvSpPr>
        <p:spPr/>
        <p:txBody>
          <a:bodyPr/>
          <a:lstStyle/>
          <a:p>
            <a:fld id="{69B47A31-5E20-F849-A5B6-8EB233C34085}" type="datetimeFigureOut">
              <a:rPr lang="en-US" smtClean="0"/>
              <a:t>5/18/21</a:t>
            </a:fld>
            <a:endParaRPr lang="en-US"/>
          </a:p>
        </p:txBody>
      </p:sp>
      <p:sp>
        <p:nvSpPr>
          <p:cNvPr id="5" name="Footer Placeholder 4">
            <a:extLst>
              <a:ext uri="{FF2B5EF4-FFF2-40B4-BE49-F238E27FC236}">
                <a16:creationId xmlns:a16="http://schemas.microsoft.com/office/drawing/2014/main" id="{A70C690F-5C47-5F4E-BD5F-F8BB96A40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C3454-F93C-B343-919F-D942CA6F7FC4}"/>
              </a:ext>
            </a:extLst>
          </p:cNvPr>
          <p:cNvSpPr>
            <a:spLocks noGrp="1"/>
          </p:cNvSpPr>
          <p:nvPr>
            <p:ph type="sldNum" sz="quarter" idx="12"/>
          </p:nvPr>
        </p:nvSpPr>
        <p:spPr/>
        <p:txBody>
          <a:bodyPr/>
          <a:lstStyle/>
          <a:p>
            <a:fld id="{40CD491C-5098-F14D-93F1-F44A2CC70DEB}" type="slidenum">
              <a:rPr lang="en-US" smtClean="0"/>
              <a:t>‹#›</a:t>
            </a:fld>
            <a:endParaRPr lang="en-US"/>
          </a:p>
        </p:txBody>
      </p:sp>
    </p:spTree>
    <p:extLst>
      <p:ext uri="{BB962C8B-B14F-4D97-AF65-F5344CB8AC3E}">
        <p14:creationId xmlns:p14="http://schemas.microsoft.com/office/powerpoint/2010/main" val="2274882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F5F1B-BD7E-A34C-84B0-A9383FF0DE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1A6DE6-CD11-4347-B3E2-967F6AD77B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9D46E3-C264-F34D-9EF1-89840F4C16A5}"/>
              </a:ext>
            </a:extLst>
          </p:cNvPr>
          <p:cNvSpPr>
            <a:spLocks noGrp="1"/>
          </p:cNvSpPr>
          <p:nvPr>
            <p:ph type="dt" sz="half" idx="10"/>
          </p:nvPr>
        </p:nvSpPr>
        <p:spPr/>
        <p:txBody>
          <a:bodyPr/>
          <a:lstStyle/>
          <a:p>
            <a:fld id="{69B47A31-5E20-F849-A5B6-8EB233C34085}" type="datetimeFigureOut">
              <a:rPr lang="en-US" smtClean="0"/>
              <a:t>5/18/21</a:t>
            </a:fld>
            <a:endParaRPr lang="en-US"/>
          </a:p>
        </p:txBody>
      </p:sp>
      <p:sp>
        <p:nvSpPr>
          <p:cNvPr id="5" name="Footer Placeholder 4">
            <a:extLst>
              <a:ext uri="{FF2B5EF4-FFF2-40B4-BE49-F238E27FC236}">
                <a16:creationId xmlns:a16="http://schemas.microsoft.com/office/drawing/2014/main" id="{E6DC41DC-2F38-CF45-AE0D-D0BCD91B70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E9D988-45DF-0241-B9E9-78552719BCEF}"/>
              </a:ext>
            </a:extLst>
          </p:cNvPr>
          <p:cNvSpPr>
            <a:spLocks noGrp="1"/>
          </p:cNvSpPr>
          <p:nvPr>
            <p:ph type="sldNum" sz="quarter" idx="12"/>
          </p:nvPr>
        </p:nvSpPr>
        <p:spPr/>
        <p:txBody>
          <a:bodyPr/>
          <a:lstStyle/>
          <a:p>
            <a:fld id="{40CD491C-5098-F14D-93F1-F44A2CC70DEB}" type="slidenum">
              <a:rPr lang="en-US" smtClean="0"/>
              <a:t>‹#›</a:t>
            </a:fld>
            <a:endParaRPr lang="en-US"/>
          </a:p>
        </p:txBody>
      </p:sp>
    </p:spTree>
    <p:extLst>
      <p:ext uri="{BB962C8B-B14F-4D97-AF65-F5344CB8AC3E}">
        <p14:creationId xmlns:p14="http://schemas.microsoft.com/office/powerpoint/2010/main" val="3085985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21B5E-C9D8-D945-8323-D50670C4E4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BEEFFA-CE62-714D-895F-402ACDB0F0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368360-BF01-F546-BC24-3C43994298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1FE0A8-A943-DB44-B3A6-00ED07A9B446}"/>
              </a:ext>
            </a:extLst>
          </p:cNvPr>
          <p:cNvSpPr>
            <a:spLocks noGrp="1"/>
          </p:cNvSpPr>
          <p:nvPr>
            <p:ph type="dt" sz="half" idx="10"/>
          </p:nvPr>
        </p:nvSpPr>
        <p:spPr/>
        <p:txBody>
          <a:bodyPr/>
          <a:lstStyle/>
          <a:p>
            <a:fld id="{69B47A31-5E20-F849-A5B6-8EB233C34085}" type="datetimeFigureOut">
              <a:rPr lang="en-US" smtClean="0"/>
              <a:t>5/18/21</a:t>
            </a:fld>
            <a:endParaRPr lang="en-US"/>
          </a:p>
        </p:txBody>
      </p:sp>
      <p:sp>
        <p:nvSpPr>
          <p:cNvPr id="6" name="Footer Placeholder 5">
            <a:extLst>
              <a:ext uri="{FF2B5EF4-FFF2-40B4-BE49-F238E27FC236}">
                <a16:creationId xmlns:a16="http://schemas.microsoft.com/office/drawing/2014/main" id="{17838DE9-530B-104E-B66D-37AC0BEFFF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8C9AB-1A34-EA46-9517-6D90151DB947}"/>
              </a:ext>
            </a:extLst>
          </p:cNvPr>
          <p:cNvSpPr>
            <a:spLocks noGrp="1"/>
          </p:cNvSpPr>
          <p:nvPr>
            <p:ph type="sldNum" sz="quarter" idx="12"/>
          </p:nvPr>
        </p:nvSpPr>
        <p:spPr/>
        <p:txBody>
          <a:bodyPr/>
          <a:lstStyle/>
          <a:p>
            <a:fld id="{40CD491C-5098-F14D-93F1-F44A2CC70DEB}" type="slidenum">
              <a:rPr lang="en-US" smtClean="0"/>
              <a:t>‹#›</a:t>
            </a:fld>
            <a:endParaRPr lang="en-US"/>
          </a:p>
        </p:txBody>
      </p:sp>
    </p:spTree>
    <p:extLst>
      <p:ext uri="{BB962C8B-B14F-4D97-AF65-F5344CB8AC3E}">
        <p14:creationId xmlns:p14="http://schemas.microsoft.com/office/powerpoint/2010/main" val="2805182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BB85F-AF48-4C4B-99AD-F44F1F9CDD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F260D1-526B-D44F-80FB-ED198F7C24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92955A-6156-7144-A5C9-E7EA1CBEB2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B4F9EC-69A0-F047-9AED-30598CB7BE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038B5E-17F1-A644-BC46-D3032D68BE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498C85-7E36-4B48-9367-59DF89A38052}"/>
              </a:ext>
            </a:extLst>
          </p:cNvPr>
          <p:cNvSpPr>
            <a:spLocks noGrp="1"/>
          </p:cNvSpPr>
          <p:nvPr>
            <p:ph type="dt" sz="half" idx="10"/>
          </p:nvPr>
        </p:nvSpPr>
        <p:spPr/>
        <p:txBody>
          <a:bodyPr/>
          <a:lstStyle/>
          <a:p>
            <a:fld id="{69B47A31-5E20-F849-A5B6-8EB233C34085}" type="datetimeFigureOut">
              <a:rPr lang="en-US" smtClean="0"/>
              <a:t>5/18/21</a:t>
            </a:fld>
            <a:endParaRPr lang="en-US"/>
          </a:p>
        </p:txBody>
      </p:sp>
      <p:sp>
        <p:nvSpPr>
          <p:cNvPr id="8" name="Footer Placeholder 7">
            <a:extLst>
              <a:ext uri="{FF2B5EF4-FFF2-40B4-BE49-F238E27FC236}">
                <a16:creationId xmlns:a16="http://schemas.microsoft.com/office/drawing/2014/main" id="{1D176739-F34B-0B4D-8ABA-663C546A20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A6127C-2967-5F42-B900-D34543D751EE}"/>
              </a:ext>
            </a:extLst>
          </p:cNvPr>
          <p:cNvSpPr>
            <a:spLocks noGrp="1"/>
          </p:cNvSpPr>
          <p:nvPr>
            <p:ph type="sldNum" sz="quarter" idx="12"/>
          </p:nvPr>
        </p:nvSpPr>
        <p:spPr/>
        <p:txBody>
          <a:bodyPr/>
          <a:lstStyle/>
          <a:p>
            <a:fld id="{40CD491C-5098-F14D-93F1-F44A2CC70DEB}" type="slidenum">
              <a:rPr lang="en-US" smtClean="0"/>
              <a:t>‹#›</a:t>
            </a:fld>
            <a:endParaRPr lang="en-US"/>
          </a:p>
        </p:txBody>
      </p:sp>
    </p:spTree>
    <p:extLst>
      <p:ext uri="{BB962C8B-B14F-4D97-AF65-F5344CB8AC3E}">
        <p14:creationId xmlns:p14="http://schemas.microsoft.com/office/powerpoint/2010/main" val="2992795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8FDB9-E6E3-9648-9B27-D3C0AA16EF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19ED7B-B990-7647-A67D-FCAB052EAA01}"/>
              </a:ext>
            </a:extLst>
          </p:cNvPr>
          <p:cNvSpPr>
            <a:spLocks noGrp="1"/>
          </p:cNvSpPr>
          <p:nvPr>
            <p:ph type="dt" sz="half" idx="10"/>
          </p:nvPr>
        </p:nvSpPr>
        <p:spPr/>
        <p:txBody>
          <a:bodyPr/>
          <a:lstStyle/>
          <a:p>
            <a:fld id="{69B47A31-5E20-F849-A5B6-8EB233C34085}" type="datetimeFigureOut">
              <a:rPr lang="en-US" smtClean="0"/>
              <a:t>5/18/21</a:t>
            </a:fld>
            <a:endParaRPr lang="en-US"/>
          </a:p>
        </p:txBody>
      </p:sp>
      <p:sp>
        <p:nvSpPr>
          <p:cNvPr id="4" name="Footer Placeholder 3">
            <a:extLst>
              <a:ext uri="{FF2B5EF4-FFF2-40B4-BE49-F238E27FC236}">
                <a16:creationId xmlns:a16="http://schemas.microsoft.com/office/drawing/2014/main" id="{677AB177-064D-EC48-A992-6ECF5B0392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90B2AD-63EA-D04F-9218-46CCE62E1C56}"/>
              </a:ext>
            </a:extLst>
          </p:cNvPr>
          <p:cNvSpPr>
            <a:spLocks noGrp="1"/>
          </p:cNvSpPr>
          <p:nvPr>
            <p:ph type="sldNum" sz="quarter" idx="12"/>
          </p:nvPr>
        </p:nvSpPr>
        <p:spPr/>
        <p:txBody>
          <a:bodyPr/>
          <a:lstStyle/>
          <a:p>
            <a:fld id="{40CD491C-5098-F14D-93F1-F44A2CC70DEB}" type="slidenum">
              <a:rPr lang="en-US" smtClean="0"/>
              <a:t>‹#›</a:t>
            </a:fld>
            <a:endParaRPr lang="en-US"/>
          </a:p>
        </p:txBody>
      </p:sp>
    </p:spTree>
    <p:extLst>
      <p:ext uri="{BB962C8B-B14F-4D97-AF65-F5344CB8AC3E}">
        <p14:creationId xmlns:p14="http://schemas.microsoft.com/office/powerpoint/2010/main" val="972484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D99523-E664-0C4E-9075-73DBB78C4DE6}"/>
              </a:ext>
            </a:extLst>
          </p:cNvPr>
          <p:cNvSpPr>
            <a:spLocks noGrp="1"/>
          </p:cNvSpPr>
          <p:nvPr>
            <p:ph type="dt" sz="half" idx="10"/>
          </p:nvPr>
        </p:nvSpPr>
        <p:spPr/>
        <p:txBody>
          <a:bodyPr/>
          <a:lstStyle/>
          <a:p>
            <a:fld id="{69B47A31-5E20-F849-A5B6-8EB233C34085}" type="datetimeFigureOut">
              <a:rPr lang="en-US" smtClean="0"/>
              <a:t>5/18/21</a:t>
            </a:fld>
            <a:endParaRPr lang="en-US"/>
          </a:p>
        </p:txBody>
      </p:sp>
      <p:sp>
        <p:nvSpPr>
          <p:cNvPr id="3" name="Footer Placeholder 2">
            <a:extLst>
              <a:ext uri="{FF2B5EF4-FFF2-40B4-BE49-F238E27FC236}">
                <a16:creationId xmlns:a16="http://schemas.microsoft.com/office/drawing/2014/main" id="{372247C5-F72E-274E-8239-31EBD91E86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AF10AA-B952-C645-9B73-10B94E26E599}"/>
              </a:ext>
            </a:extLst>
          </p:cNvPr>
          <p:cNvSpPr>
            <a:spLocks noGrp="1"/>
          </p:cNvSpPr>
          <p:nvPr>
            <p:ph type="sldNum" sz="quarter" idx="12"/>
          </p:nvPr>
        </p:nvSpPr>
        <p:spPr/>
        <p:txBody>
          <a:bodyPr/>
          <a:lstStyle/>
          <a:p>
            <a:fld id="{40CD491C-5098-F14D-93F1-F44A2CC70DEB}" type="slidenum">
              <a:rPr lang="en-US" smtClean="0"/>
              <a:t>‹#›</a:t>
            </a:fld>
            <a:endParaRPr lang="en-US"/>
          </a:p>
        </p:txBody>
      </p:sp>
    </p:spTree>
    <p:extLst>
      <p:ext uri="{BB962C8B-B14F-4D97-AF65-F5344CB8AC3E}">
        <p14:creationId xmlns:p14="http://schemas.microsoft.com/office/powerpoint/2010/main" val="2928566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7D004-E775-ED4D-8488-AD458FA9A9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A2E12F-2873-E14D-850A-78A03CCDDC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3C12DF-235F-8E4A-98A5-99D2918233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B82155-B98B-534F-8CAC-0D4D4E38E593}"/>
              </a:ext>
            </a:extLst>
          </p:cNvPr>
          <p:cNvSpPr>
            <a:spLocks noGrp="1"/>
          </p:cNvSpPr>
          <p:nvPr>
            <p:ph type="dt" sz="half" idx="10"/>
          </p:nvPr>
        </p:nvSpPr>
        <p:spPr/>
        <p:txBody>
          <a:bodyPr/>
          <a:lstStyle/>
          <a:p>
            <a:fld id="{69B47A31-5E20-F849-A5B6-8EB233C34085}" type="datetimeFigureOut">
              <a:rPr lang="en-US" smtClean="0"/>
              <a:t>5/18/21</a:t>
            </a:fld>
            <a:endParaRPr lang="en-US"/>
          </a:p>
        </p:txBody>
      </p:sp>
      <p:sp>
        <p:nvSpPr>
          <p:cNvPr id="6" name="Footer Placeholder 5">
            <a:extLst>
              <a:ext uri="{FF2B5EF4-FFF2-40B4-BE49-F238E27FC236}">
                <a16:creationId xmlns:a16="http://schemas.microsoft.com/office/drawing/2014/main" id="{316F3EE5-5412-3147-9669-F9DCC2B972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754245-9F5D-2042-8DA5-320004F91F0A}"/>
              </a:ext>
            </a:extLst>
          </p:cNvPr>
          <p:cNvSpPr>
            <a:spLocks noGrp="1"/>
          </p:cNvSpPr>
          <p:nvPr>
            <p:ph type="sldNum" sz="quarter" idx="12"/>
          </p:nvPr>
        </p:nvSpPr>
        <p:spPr/>
        <p:txBody>
          <a:bodyPr/>
          <a:lstStyle/>
          <a:p>
            <a:fld id="{40CD491C-5098-F14D-93F1-F44A2CC70DEB}" type="slidenum">
              <a:rPr lang="en-US" smtClean="0"/>
              <a:t>‹#›</a:t>
            </a:fld>
            <a:endParaRPr lang="en-US"/>
          </a:p>
        </p:txBody>
      </p:sp>
    </p:spTree>
    <p:extLst>
      <p:ext uri="{BB962C8B-B14F-4D97-AF65-F5344CB8AC3E}">
        <p14:creationId xmlns:p14="http://schemas.microsoft.com/office/powerpoint/2010/main" val="2216432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CB95-63AB-1841-8A2C-17958C7C30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5B0096-0B1A-4647-A581-EC06885D43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46904F-6DA0-7C4C-8E5A-6F76849DFA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318C64-663A-4448-9613-4CAE74DE4524}"/>
              </a:ext>
            </a:extLst>
          </p:cNvPr>
          <p:cNvSpPr>
            <a:spLocks noGrp="1"/>
          </p:cNvSpPr>
          <p:nvPr>
            <p:ph type="dt" sz="half" idx="10"/>
          </p:nvPr>
        </p:nvSpPr>
        <p:spPr/>
        <p:txBody>
          <a:bodyPr/>
          <a:lstStyle/>
          <a:p>
            <a:fld id="{69B47A31-5E20-F849-A5B6-8EB233C34085}" type="datetimeFigureOut">
              <a:rPr lang="en-US" smtClean="0"/>
              <a:t>5/18/21</a:t>
            </a:fld>
            <a:endParaRPr lang="en-US"/>
          </a:p>
        </p:txBody>
      </p:sp>
      <p:sp>
        <p:nvSpPr>
          <p:cNvPr id="6" name="Footer Placeholder 5">
            <a:extLst>
              <a:ext uri="{FF2B5EF4-FFF2-40B4-BE49-F238E27FC236}">
                <a16:creationId xmlns:a16="http://schemas.microsoft.com/office/drawing/2014/main" id="{FE448B58-9C38-0549-B246-BB9F10B971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62A520-2829-3D4F-9695-4B29B7F18AB4}"/>
              </a:ext>
            </a:extLst>
          </p:cNvPr>
          <p:cNvSpPr>
            <a:spLocks noGrp="1"/>
          </p:cNvSpPr>
          <p:nvPr>
            <p:ph type="sldNum" sz="quarter" idx="12"/>
          </p:nvPr>
        </p:nvSpPr>
        <p:spPr/>
        <p:txBody>
          <a:bodyPr/>
          <a:lstStyle/>
          <a:p>
            <a:fld id="{40CD491C-5098-F14D-93F1-F44A2CC70DEB}" type="slidenum">
              <a:rPr lang="en-US" smtClean="0"/>
              <a:t>‹#›</a:t>
            </a:fld>
            <a:endParaRPr lang="en-US"/>
          </a:p>
        </p:txBody>
      </p:sp>
    </p:spTree>
    <p:extLst>
      <p:ext uri="{BB962C8B-B14F-4D97-AF65-F5344CB8AC3E}">
        <p14:creationId xmlns:p14="http://schemas.microsoft.com/office/powerpoint/2010/main" val="3148319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FB8473-BD8A-AB4E-8FCE-88CA87D266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A11CB5-58F4-8A48-A92B-EF35FA32ED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E93E4A-AD86-9544-A744-8391C84C44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B47A31-5E20-F849-A5B6-8EB233C34085}" type="datetimeFigureOut">
              <a:rPr lang="en-US" smtClean="0"/>
              <a:t>5/18/21</a:t>
            </a:fld>
            <a:endParaRPr lang="en-US"/>
          </a:p>
        </p:txBody>
      </p:sp>
      <p:sp>
        <p:nvSpPr>
          <p:cNvPr id="5" name="Footer Placeholder 4">
            <a:extLst>
              <a:ext uri="{FF2B5EF4-FFF2-40B4-BE49-F238E27FC236}">
                <a16:creationId xmlns:a16="http://schemas.microsoft.com/office/drawing/2014/main" id="{F6B79BF9-B99E-5348-A8DB-6EEA55E399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1E58F0-52F3-934D-AE0C-CD1C91D6AB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CD491C-5098-F14D-93F1-F44A2CC70DEB}" type="slidenum">
              <a:rPr lang="en-US" smtClean="0"/>
              <a:t>‹#›</a:t>
            </a:fld>
            <a:endParaRPr lang="en-US"/>
          </a:p>
        </p:txBody>
      </p:sp>
    </p:spTree>
    <p:extLst>
      <p:ext uri="{BB962C8B-B14F-4D97-AF65-F5344CB8AC3E}">
        <p14:creationId xmlns:p14="http://schemas.microsoft.com/office/powerpoint/2010/main" val="3204681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75F32-9704-F143-ABB5-78F26D061A8C}"/>
              </a:ext>
            </a:extLst>
          </p:cNvPr>
          <p:cNvSpPr>
            <a:spLocks noGrp="1"/>
          </p:cNvSpPr>
          <p:nvPr>
            <p:ph type="ctrTitle"/>
          </p:nvPr>
        </p:nvSpPr>
        <p:spPr>
          <a:xfrm>
            <a:off x="1610497" y="294482"/>
            <a:ext cx="9144000" cy="1208839"/>
          </a:xfrm>
        </p:spPr>
        <p:txBody>
          <a:bodyPr/>
          <a:lstStyle/>
          <a:p>
            <a:r>
              <a:rPr lang="en-US" dirty="0"/>
              <a:t>Crypto Market Analysis</a:t>
            </a:r>
          </a:p>
        </p:txBody>
      </p:sp>
      <p:sp>
        <p:nvSpPr>
          <p:cNvPr id="3" name="Subtitle 2">
            <a:extLst>
              <a:ext uri="{FF2B5EF4-FFF2-40B4-BE49-F238E27FC236}">
                <a16:creationId xmlns:a16="http://schemas.microsoft.com/office/drawing/2014/main" id="{94C822EF-4FAA-4741-B96D-8F48A343DBBA}"/>
              </a:ext>
            </a:extLst>
          </p:cNvPr>
          <p:cNvSpPr>
            <a:spLocks noGrp="1"/>
          </p:cNvSpPr>
          <p:nvPr>
            <p:ph type="subTitle" idx="1"/>
          </p:nvPr>
        </p:nvSpPr>
        <p:spPr>
          <a:xfrm>
            <a:off x="1524000" y="5354679"/>
            <a:ext cx="9144000" cy="479573"/>
          </a:xfrm>
        </p:spPr>
        <p:txBody>
          <a:bodyPr/>
          <a:lstStyle/>
          <a:p>
            <a:r>
              <a:rPr lang="en-US" dirty="0" err="1"/>
              <a:t>Rishey</a:t>
            </a:r>
            <a:r>
              <a:rPr lang="en-US" dirty="0"/>
              <a:t>, Theodore, Robby, </a:t>
            </a:r>
            <a:r>
              <a:rPr lang="en-US" dirty="0" err="1"/>
              <a:t>Susheel</a:t>
            </a:r>
            <a:endParaRPr lang="en-US" dirty="0"/>
          </a:p>
        </p:txBody>
      </p:sp>
      <p:pic>
        <p:nvPicPr>
          <p:cNvPr id="5" name="Picture 4" descr="Chart&#10;&#10;Description automatically generated">
            <a:extLst>
              <a:ext uri="{FF2B5EF4-FFF2-40B4-BE49-F238E27FC236}">
                <a16:creationId xmlns:a16="http://schemas.microsoft.com/office/drawing/2014/main" id="{C343F762-F7D3-344A-87FA-6CBBF3CD0D0F}"/>
              </a:ext>
            </a:extLst>
          </p:cNvPr>
          <p:cNvPicPr>
            <a:picLocks noChangeAspect="1"/>
          </p:cNvPicPr>
          <p:nvPr/>
        </p:nvPicPr>
        <p:blipFill>
          <a:blip r:embed="rId2"/>
          <a:stretch>
            <a:fillRect/>
          </a:stretch>
        </p:blipFill>
        <p:spPr>
          <a:xfrm>
            <a:off x="4051300" y="1602175"/>
            <a:ext cx="4089400" cy="3320256"/>
          </a:xfrm>
          <a:prstGeom prst="rect">
            <a:avLst/>
          </a:prstGeom>
        </p:spPr>
      </p:pic>
    </p:spTree>
    <p:extLst>
      <p:ext uri="{BB962C8B-B14F-4D97-AF65-F5344CB8AC3E}">
        <p14:creationId xmlns:p14="http://schemas.microsoft.com/office/powerpoint/2010/main" val="2615157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histogram&#10;&#10;Description automatically generated">
            <a:extLst>
              <a:ext uri="{FF2B5EF4-FFF2-40B4-BE49-F238E27FC236}">
                <a16:creationId xmlns:a16="http://schemas.microsoft.com/office/drawing/2014/main" id="{441EE146-1DB0-3B48-B88B-601FAB724183}"/>
              </a:ext>
            </a:extLst>
          </p:cNvPr>
          <p:cNvPicPr>
            <a:picLocks noGrp="1" noChangeAspect="1"/>
          </p:cNvPicPr>
          <p:nvPr>
            <p:ph idx="1"/>
          </p:nvPr>
        </p:nvPicPr>
        <p:blipFill>
          <a:blip r:embed="rId2"/>
          <a:stretch>
            <a:fillRect/>
          </a:stretch>
        </p:blipFill>
        <p:spPr>
          <a:xfrm>
            <a:off x="4130440" y="1957320"/>
            <a:ext cx="3726591" cy="1851539"/>
          </a:xfrm>
        </p:spPr>
      </p:pic>
      <p:pic>
        <p:nvPicPr>
          <p:cNvPr id="7" name="Picture 6" descr="Chart, line chart, scatter chart&#10;&#10;Description automatically generated">
            <a:extLst>
              <a:ext uri="{FF2B5EF4-FFF2-40B4-BE49-F238E27FC236}">
                <a16:creationId xmlns:a16="http://schemas.microsoft.com/office/drawing/2014/main" id="{66E3DFCE-11AB-2D4D-B2AD-9E63FCBF3B78}"/>
              </a:ext>
            </a:extLst>
          </p:cNvPr>
          <p:cNvPicPr>
            <a:picLocks noChangeAspect="1"/>
          </p:cNvPicPr>
          <p:nvPr/>
        </p:nvPicPr>
        <p:blipFill>
          <a:blip r:embed="rId3"/>
          <a:stretch>
            <a:fillRect/>
          </a:stretch>
        </p:blipFill>
        <p:spPr>
          <a:xfrm>
            <a:off x="285622" y="1957320"/>
            <a:ext cx="3726591" cy="1840077"/>
          </a:xfrm>
          <a:prstGeom prst="rect">
            <a:avLst/>
          </a:prstGeom>
        </p:spPr>
      </p:pic>
      <p:pic>
        <p:nvPicPr>
          <p:cNvPr id="9" name="Picture 8" descr="Chart&#10;&#10;Description automatically generated">
            <a:extLst>
              <a:ext uri="{FF2B5EF4-FFF2-40B4-BE49-F238E27FC236}">
                <a16:creationId xmlns:a16="http://schemas.microsoft.com/office/drawing/2014/main" id="{392C1DD4-09B5-0B46-AA7D-1BDFFA3E78FD}"/>
              </a:ext>
            </a:extLst>
          </p:cNvPr>
          <p:cNvPicPr>
            <a:picLocks noChangeAspect="1"/>
          </p:cNvPicPr>
          <p:nvPr/>
        </p:nvPicPr>
        <p:blipFill>
          <a:blip r:embed="rId4"/>
          <a:stretch>
            <a:fillRect/>
          </a:stretch>
        </p:blipFill>
        <p:spPr>
          <a:xfrm>
            <a:off x="7975258" y="1911847"/>
            <a:ext cx="3839125" cy="1919563"/>
          </a:xfrm>
          <a:prstGeom prst="rect">
            <a:avLst/>
          </a:prstGeom>
        </p:spPr>
      </p:pic>
      <p:sp>
        <p:nvSpPr>
          <p:cNvPr id="10" name="Title 1">
            <a:extLst>
              <a:ext uri="{FF2B5EF4-FFF2-40B4-BE49-F238E27FC236}">
                <a16:creationId xmlns:a16="http://schemas.microsoft.com/office/drawing/2014/main" id="{C547F1D1-8EE1-DD44-BE00-17229735229C}"/>
              </a:ext>
            </a:extLst>
          </p:cNvPr>
          <p:cNvSpPr txBox="1">
            <a:spLocks/>
          </p:cNvSpPr>
          <p:nvPr/>
        </p:nvSpPr>
        <p:spPr>
          <a:xfrm>
            <a:off x="1065931" y="3998012"/>
            <a:ext cx="10515600" cy="1698453"/>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70000"/>
              </a:lnSpc>
            </a:pPr>
            <a:r>
              <a:rPr lang="en-US" sz="3000" dirty="0"/>
              <a:t>We graphed the Minimum, Median, and Maximum gainers for bottom quartile volumes, top quartile volumes, bottom quartile market caps, and top quartile market cap cryptos. This shows us the average price fluctuations over the time period in the dataset, which will allow us to find the average returns among these crypto groups.</a:t>
            </a:r>
          </a:p>
        </p:txBody>
      </p:sp>
    </p:spTree>
    <p:extLst>
      <p:ext uri="{BB962C8B-B14F-4D97-AF65-F5344CB8AC3E}">
        <p14:creationId xmlns:p14="http://schemas.microsoft.com/office/powerpoint/2010/main" val="3768011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E457B-7570-094E-BE28-D320C6691D1F}"/>
              </a:ext>
            </a:extLst>
          </p:cNvPr>
          <p:cNvSpPr>
            <a:spLocks noGrp="1"/>
          </p:cNvSpPr>
          <p:nvPr>
            <p:ph type="title"/>
          </p:nvPr>
        </p:nvSpPr>
        <p:spPr>
          <a:xfrm>
            <a:off x="1078287" y="3676736"/>
            <a:ext cx="10515600" cy="1325563"/>
          </a:xfrm>
        </p:spPr>
        <p:txBody>
          <a:bodyPr>
            <a:normAutofit fontScale="90000"/>
          </a:bodyPr>
          <a:lstStyle/>
          <a:p>
            <a:pPr>
              <a:lnSpc>
                <a:spcPct val="150000"/>
              </a:lnSpc>
            </a:pPr>
            <a:r>
              <a:rPr lang="en-US" sz="3000" dirty="0"/>
              <a:t>Bottom quartile market cap cryptos offer the safest investment, though top quartile volume and market cap cryptos deliver highest payout.</a:t>
            </a:r>
          </a:p>
        </p:txBody>
      </p:sp>
      <p:pic>
        <p:nvPicPr>
          <p:cNvPr id="5" name="Content Placeholder 4" descr="Chart&#10;&#10;Description automatically generated">
            <a:extLst>
              <a:ext uri="{FF2B5EF4-FFF2-40B4-BE49-F238E27FC236}">
                <a16:creationId xmlns:a16="http://schemas.microsoft.com/office/drawing/2014/main" id="{1888C3C0-C70F-E84B-B2C3-3A633D12547D}"/>
              </a:ext>
            </a:extLst>
          </p:cNvPr>
          <p:cNvPicPr>
            <a:picLocks noGrp="1" noChangeAspect="1"/>
          </p:cNvPicPr>
          <p:nvPr>
            <p:ph idx="1"/>
          </p:nvPr>
        </p:nvPicPr>
        <p:blipFill>
          <a:blip r:embed="rId2"/>
          <a:stretch>
            <a:fillRect/>
          </a:stretch>
        </p:blipFill>
        <p:spPr>
          <a:xfrm>
            <a:off x="138854" y="1287773"/>
            <a:ext cx="3055208" cy="2205318"/>
          </a:xfrm>
        </p:spPr>
      </p:pic>
      <p:pic>
        <p:nvPicPr>
          <p:cNvPr id="7" name="Picture 6" descr="Chart&#10;&#10;Description automatically generated">
            <a:extLst>
              <a:ext uri="{FF2B5EF4-FFF2-40B4-BE49-F238E27FC236}">
                <a16:creationId xmlns:a16="http://schemas.microsoft.com/office/drawing/2014/main" id="{694D9DC1-4769-A34E-9846-EBB3BE22E4E1}"/>
              </a:ext>
            </a:extLst>
          </p:cNvPr>
          <p:cNvPicPr>
            <a:picLocks noChangeAspect="1"/>
          </p:cNvPicPr>
          <p:nvPr/>
        </p:nvPicPr>
        <p:blipFill>
          <a:blip r:embed="rId3"/>
          <a:stretch>
            <a:fillRect/>
          </a:stretch>
        </p:blipFill>
        <p:spPr>
          <a:xfrm>
            <a:off x="3194062" y="1287773"/>
            <a:ext cx="3142025" cy="2205318"/>
          </a:xfrm>
          <a:prstGeom prst="rect">
            <a:avLst/>
          </a:prstGeom>
        </p:spPr>
      </p:pic>
      <p:pic>
        <p:nvPicPr>
          <p:cNvPr id="9" name="Picture 8" descr="Chart&#10;&#10;Description automatically generated">
            <a:extLst>
              <a:ext uri="{FF2B5EF4-FFF2-40B4-BE49-F238E27FC236}">
                <a16:creationId xmlns:a16="http://schemas.microsoft.com/office/drawing/2014/main" id="{032DEBED-F421-054D-8EF6-61636626273E}"/>
              </a:ext>
            </a:extLst>
          </p:cNvPr>
          <p:cNvPicPr>
            <a:picLocks noChangeAspect="1"/>
          </p:cNvPicPr>
          <p:nvPr/>
        </p:nvPicPr>
        <p:blipFill>
          <a:blip r:embed="rId4"/>
          <a:stretch>
            <a:fillRect/>
          </a:stretch>
        </p:blipFill>
        <p:spPr>
          <a:xfrm>
            <a:off x="6196148" y="1287773"/>
            <a:ext cx="3060148" cy="2205318"/>
          </a:xfrm>
          <a:prstGeom prst="rect">
            <a:avLst/>
          </a:prstGeom>
        </p:spPr>
      </p:pic>
      <p:pic>
        <p:nvPicPr>
          <p:cNvPr id="11" name="Picture 10" descr="Chart&#10;&#10;Description automatically generated">
            <a:extLst>
              <a:ext uri="{FF2B5EF4-FFF2-40B4-BE49-F238E27FC236}">
                <a16:creationId xmlns:a16="http://schemas.microsoft.com/office/drawing/2014/main" id="{03650C95-1FA7-9D42-84A6-4A8CD2756A2C}"/>
              </a:ext>
            </a:extLst>
          </p:cNvPr>
          <p:cNvPicPr>
            <a:picLocks noChangeAspect="1"/>
          </p:cNvPicPr>
          <p:nvPr/>
        </p:nvPicPr>
        <p:blipFill>
          <a:blip r:embed="rId5"/>
          <a:stretch>
            <a:fillRect/>
          </a:stretch>
        </p:blipFill>
        <p:spPr>
          <a:xfrm>
            <a:off x="9131852" y="1335448"/>
            <a:ext cx="3060148" cy="2109967"/>
          </a:xfrm>
          <a:prstGeom prst="rect">
            <a:avLst/>
          </a:prstGeom>
        </p:spPr>
      </p:pic>
    </p:spTree>
    <p:extLst>
      <p:ext uri="{BB962C8B-B14F-4D97-AF65-F5344CB8AC3E}">
        <p14:creationId xmlns:p14="http://schemas.microsoft.com/office/powerpoint/2010/main" val="2781309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scatter chart&#10;&#10;Description automatically generated">
            <a:extLst>
              <a:ext uri="{FF2B5EF4-FFF2-40B4-BE49-F238E27FC236}">
                <a16:creationId xmlns:a16="http://schemas.microsoft.com/office/drawing/2014/main" id="{96F473EE-42BC-B946-B314-4D4DC88F413A}"/>
              </a:ext>
            </a:extLst>
          </p:cNvPr>
          <p:cNvPicPr>
            <a:picLocks noGrp="1" noChangeAspect="1"/>
          </p:cNvPicPr>
          <p:nvPr>
            <p:ph idx="1"/>
          </p:nvPr>
        </p:nvPicPr>
        <p:blipFill>
          <a:blip r:embed="rId2"/>
          <a:stretch>
            <a:fillRect/>
          </a:stretch>
        </p:blipFill>
        <p:spPr>
          <a:xfrm>
            <a:off x="425582" y="186850"/>
            <a:ext cx="5523273" cy="2716632"/>
          </a:xfrm>
        </p:spPr>
      </p:pic>
      <p:pic>
        <p:nvPicPr>
          <p:cNvPr id="7" name="Picture 6" descr="Chart, scatter chart&#10;&#10;Description automatically generated">
            <a:extLst>
              <a:ext uri="{FF2B5EF4-FFF2-40B4-BE49-F238E27FC236}">
                <a16:creationId xmlns:a16="http://schemas.microsoft.com/office/drawing/2014/main" id="{C0029311-9E48-324B-AF2B-5736FD068BE3}"/>
              </a:ext>
            </a:extLst>
          </p:cNvPr>
          <p:cNvPicPr>
            <a:picLocks noChangeAspect="1"/>
          </p:cNvPicPr>
          <p:nvPr/>
        </p:nvPicPr>
        <p:blipFill>
          <a:blip r:embed="rId3"/>
          <a:stretch>
            <a:fillRect/>
          </a:stretch>
        </p:blipFill>
        <p:spPr>
          <a:xfrm>
            <a:off x="5910455" y="186851"/>
            <a:ext cx="5450083" cy="2716631"/>
          </a:xfrm>
          <a:prstGeom prst="rect">
            <a:avLst/>
          </a:prstGeom>
        </p:spPr>
      </p:pic>
      <p:pic>
        <p:nvPicPr>
          <p:cNvPr id="9" name="Picture 8" descr="Chart, line chart, scatter chart&#10;&#10;Description automatically generated">
            <a:extLst>
              <a:ext uri="{FF2B5EF4-FFF2-40B4-BE49-F238E27FC236}">
                <a16:creationId xmlns:a16="http://schemas.microsoft.com/office/drawing/2014/main" id="{9091B101-CEF9-BB40-93C0-A139E39A05D8}"/>
              </a:ext>
            </a:extLst>
          </p:cNvPr>
          <p:cNvPicPr>
            <a:picLocks noChangeAspect="1"/>
          </p:cNvPicPr>
          <p:nvPr/>
        </p:nvPicPr>
        <p:blipFill>
          <a:blip r:embed="rId4"/>
          <a:stretch>
            <a:fillRect/>
          </a:stretch>
        </p:blipFill>
        <p:spPr>
          <a:xfrm>
            <a:off x="6096000" y="2815489"/>
            <a:ext cx="5078994" cy="2547584"/>
          </a:xfrm>
          <a:prstGeom prst="rect">
            <a:avLst/>
          </a:prstGeom>
        </p:spPr>
      </p:pic>
      <p:pic>
        <p:nvPicPr>
          <p:cNvPr id="11" name="Picture 10" descr="Chart, line chart&#10;&#10;Description automatically generated">
            <a:extLst>
              <a:ext uri="{FF2B5EF4-FFF2-40B4-BE49-F238E27FC236}">
                <a16:creationId xmlns:a16="http://schemas.microsoft.com/office/drawing/2014/main" id="{81BD3E56-7DEC-D042-B9C7-EC83716A002C}"/>
              </a:ext>
            </a:extLst>
          </p:cNvPr>
          <p:cNvPicPr>
            <a:picLocks noChangeAspect="1"/>
          </p:cNvPicPr>
          <p:nvPr/>
        </p:nvPicPr>
        <p:blipFill>
          <a:blip r:embed="rId5"/>
          <a:stretch>
            <a:fillRect/>
          </a:stretch>
        </p:blipFill>
        <p:spPr>
          <a:xfrm>
            <a:off x="717930" y="2746976"/>
            <a:ext cx="5230925" cy="2684611"/>
          </a:xfrm>
          <a:prstGeom prst="rect">
            <a:avLst/>
          </a:prstGeom>
        </p:spPr>
      </p:pic>
      <p:sp>
        <p:nvSpPr>
          <p:cNvPr id="12" name="Title 1">
            <a:extLst>
              <a:ext uri="{FF2B5EF4-FFF2-40B4-BE49-F238E27FC236}">
                <a16:creationId xmlns:a16="http://schemas.microsoft.com/office/drawing/2014/main" id="{7012701B-4D09-D84F-935B-5E690B29AFE5}"/>
              </a:ext>
            </a:extLst>
          </p:cNvPr>
          <p:cNvSpPr>
            <a:spLocks noGrp="1"/>
          </p:cNvSpPr>
          <p:nvPr>
            <p:ph type="title"/>
          </p:nvPr>
        </p:nvSpPr>
        <p:spPr>
          <a:xfrm>
            <a:off x="1017006" y="5169205"/>
            <a:ext cx="10515600" cy="1325563"/>
          </a:xfrm>
        </p:spPr>
        <p:txBody>
          <a:bodyPr>
            <a:normAutofit fontScale="90000"/>
          </a:bodyPr>
          <a:lstStyle/>
          <a:p>
            <a:pPr>
              <a:lnSpc>
                <a:spcPct val="150000"/>
              </a:lnSpc>
            </a:pPr>
            <a:r>
              <a:rPr lang="en-US" sz="3000" dirty="0"/>
              <a:t>For high frequency trading, BTC and ETH (proxies for high volume/market cap cryptos) are the easiest to predict and thus most applicable.</a:t>
            </a:r>
          </a:p>
        </p:txBody>
      </p:sp>
    </p:spTree>
    <p:extLst>
      <p:ext uri="{BB962C8B-B14F-4D97-AF65-F5344CB8AC3E}">
        <p14:creationId xmlns:p14="http://schemas.microsoft.com/office/powerpoint/2010/main" val="217556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120</Words>
  <Application>Microsoft Macintosh PowerPoint</Application>
  <PresentationFormat>Widescreen</PresentationFormat>
  <Paragraphs>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Crypto Market Analysis</vt:lpstr>
      <vt:lpstr>PowerPoint Presentation</vt:lpstr>
      <vt:lpstr>Bottom quartile market cap cryptos offer the safest investment, though top quartile volume and market cap cryptos deliver highest payout.</vt:lpstr>
      <vt:lpstr>For high frequency trading, BTC and ETH (proxies for high volume/market cap cryptos) are the easiest to predict and thus most applicable.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Market Analysis</dc:title>
  <dc:creator>Robby Sain</dc:creator>
  <cp:lastModifiedBy>Robby Sain</cp:lastModifiedBy>
  <cp:revision>3</cp:revision>
  <dcterms:created xsi:type="dcterms:W3CDTF">2021-05-18T05:28:03Z</dcterms:created>
  <dcterms:modified xsi:type="dcterms:W3CDTF">2021-05-18T07:15:10Z</dcterms:modified>
</cp:coreProperties>
</file>