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8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5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computer boot up image">
            <a:extLst>
              <a:ext uri="{FF2B5EF4-FFF2-40B4-BE49-F238E27FC236}">
                <a16:creationId xmlns:a16="http://schemas.microsoft.com/office/drawing/2014/main" id="{B77579C9-18DD-46F1-BDD4-0CB4F33A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9" y="643467"/>
            <a:ext cx="4156094" cy="22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Image result for intel image">
            <a:extLst>
              <a:ext uri="{FF2B5EF4-FFF2-40B4-BE49-F238E27FC236}">
                <a16:creationId xmlns:a16="http://schemas.microsoft.com/office/drawing/2014/main" id="{13B176C3-3B66-4F47-B52B-97E10BFF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29" y="624312"/>
            <a:ext cx="3630808" cy="22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computer boot up image">
            <a:extLst>
              <a:ext uri="{FF2B5EF4-FFF2-40B4-BE49-F238E27FC236}">
                <a16:creationId xmlns:a16="http://schemas.microsoft.com/office/drawing/2014/main" id="{D99EF5B8-CF42-4C6E-9A79-815531531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937"/>
          <a:stretch/>
        </p:blipFill>
        <p:spPr bwMode="auto">
          <a:xfrm>
            <a:off x="986828" y="4315866"/>
            <a:ext cx="1947484" cy="194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>
            <a:extLst>
              <a:ext uri="{FF2B5EF4-FFF2-40B4-BE49-F238E27FC236}">
                <a16:creationId xmlns:a16="http://schemas.microsoft.com/office/drawing/2014/main" id="{6DE91762-086F-4961-93C4-8AE539EA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83" y="3504142"/>
            <a:ext cx="3416964" cy="27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5780AF09-5B5D-4D3A-AE88-E7FF534F2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9259403" y="4315866"/>
            <a:ext cx="1903790" cy="1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6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29C2-18B2-4204-A4FE-221BADD8DF51}"/>
              </a:ext>
            </a:extLst>
          </p:cNvPr>
          <p:cNvSpPr/>
          <p:nvPr/>
        </p:nvSpPr>
        <p:spPr>
          <a:xfrm>
            <a:off x="3977250" y="-36877"/>
            <a:ext cx="34740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Booting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Linux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EF9B-1E4F-4C8D-968A-8727A7FD2530}"/>
              </a:ext>
            </a:extLst>
          </p:cNvPr>
          <p:cNvSpPr txBox="1"/>
          <p:nvPr/>
        </p:nvSpPr>
        <p:spPr>
          <a:xfrm>
            <a:off x="1123023" y="88645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Powering on Reset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37E9-B80A-4BE0-920F-39C0603C0E59}"/>
              </a:ext>
            </a:extLst>
          </p:cNvPr>
          <p:cNvSpPr/>
          <p:nvPr/>
        </p:nvSpPr>
        <p:spPr>
          <a:xfrm>
            <a:off x="905519" y="1765269"/>
            <a:ext cx="2361461" cy="117407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0A0F6-B40F-4140-9081-17DAF1FEC1DE}"/>
              </a:ext>
            </a:extLst>
          </p:cNvPr>
          <p:cNvSpPr txBox="1"/>
          <p:nvPr/>
        </p:nvSpPr>
        <p:spPr>
          <a:xfrm>
            <a:off x="912178" y="1886981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Every register initialized to 0 except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CS=0xF00, IP=0xFFF0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77869-E28D-4DF2-81BD-9BB087663D80}"/>
              </a:ext>
            </a:extLst>
          </p:cNvPr>
          <p:cNvCxnSpPr>
            <a:cxnSpLocks/>
          </p:cNvCxnSpPr>
          <p:nvPr/>
        </p:nvCxnSpPr>
        <p:spPr>
          <a:xfrm flipV="1">
            <a:off x="3310260" y="2112885"/>
            <a:ext cx="2152470" cy="3817398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0808E-335E-4C0A-AFE2-5F21F8451635}"/>
              </a:ext>
            </a:extLst>
          </p:cNvPr>
          <p:cNvCxnSpPr>
            <a:cxnSpLocks/>
          </p:cNvCxnSpPr>
          <p:nvPr/>
        </p:nvCxnSpPr>
        <p:spPr>
          <a:xfrm flipV="1">
            <a:off x="3310260" y="6044725"/>
            <a:ext cx="2152470" cy="542506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A2101-B7BB-490C-83C2-6545BB089EB9}"/>
              </a:ext>
            </a:extLst>
          </p:cNvPr>
          <p:cNvSpPr/>
          <p:nvPr/>
        </p:nvSpPr>
        <p:spPr>
          <a:xfrm>
            <a:off x="5462730" y="2112885"/>
            <a:ext cx="6282427" cy="393184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319F1-E6E7-48D0-B1E8-40C787F66402}"/>
              </a:ext>
            </a:extLst>
          </p:cNvPr>
          <p:cNvSpPr/>
          <p:nvPr/>
        </p:nvSpPr>
        <p:spPr>
          <a:xfrm>
            <a:off x="909959" y="809935"/>
            <a:ext cx="2361461" cy="60086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E32C8-200B-4CAE-A42D-58E555FF3FD6}"/>
              </a:ext>
            </a:extLst>
          </p:cNvPr>
          <p:cNvSpPr/>
          <p:nvPr/>
        </p:nvSpPr>
        <p:spPr>
          <a:xfrm>
            <a:off x="905519" y="3264599"/>
            <a:ext cx="2368120" cy="50314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EB68E-D7D9-4A49-90FE-38794FF6A103}"/>
              </a:ext>
            </a:extLst>
          </p:cNvPr>
          <p:cNvSpPr txBox="1"/>
          <p:nvPr/>
        </p:nvSpPr>
        <p:spPr>
          <a:xfrm>
            <a:off x="1691194" y="3356709"/>
            <a:ext cx="1518082" cy="38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BEB6B-C744-4016-92F6-C349E9692BF7}"/>
              </a:ext>
            </a:extLst>
          </p:cNvPr>
          <p:cNvSpPr/>
          <p:nvPr/>
        </p:nvSpPr>
        <p:spPr>
          <a:xfrm>
            <a:off x="905519" y="4086312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D6F72-6318-4DE9-8F30-F280D7D31184}"/>
              </a:ext>
            </a:extLst>
          </p:cNvPr>
          <p:cNvSpPr txBox="1"/>
          <p:nvPr/>
        </p:nvSpPr>
        <p:spPr>
          <a:xfrm>
            <a:off x="1251746" y="4156011"/>
            <a:ext cx="19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MBR Execution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6AE64-05BE-42C7-A169-CE9CC3380B53}"/>
              </a:ext>
            </a:extLst>
          </p:cNvPr>
          <p:cNvSpPr/>
          <p:nvPr/>
        </p:nvSpPr>
        <p:spPr>
          <a:xfrm>
            <a:off x="905519" y="4961325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9C701-69C7-4709-9A49-A44BAB8C8D3E}"/>
              </a:ext>
            </a:extLst>
          </p:cNvPr>
          <p:cNvSpPr txBox="1"/>
          <p:nvPr/>
        </p:nvSpPr>
        <p:spPr>
          <a:xfrm>
            <a:off x="1124135" y="5036666"/>
            <a:ext cx="217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Bootloader (GRUB)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698F3-5B2F-4E4A-A209-CFBE7FF888E2}"/>
              </a:ext>
            </a:extLst>
          </p:cNvPr>
          <p:cNvSpPr/>
          <p:nvPr/>
        </p:nvSpPr>
        <p:spPr>
          <a:xfrm>
            <a:off x="912178" y="5930283"/>
            <a:ext cx="2398082" cy="65694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174BE-B584-45CD-84C9-6915444D2E93}"/>
              </a:ext>
            </a:extLst>
          </p:cNvPr>
          <p:cNvSpPr txBox="1"/>
          <p:nvPr/>
        </p:nvSpPr>
        <p:spPr>
          <a:xfrm>
            <a:off x="1123023" y="6044725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Initialization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316A1-2971-4B0B-B2B3-434FDFD0DDDC}"/>
              </a:ext>
            </a:extLst>
          </p:cNvPr>
          <p:cNvSpPr txBox="1"/>
          <p:nvPr/>
        </p:nvSpPr>
        <p:spPr>
          <a:xfrm>
            <a:off x="5610687" y="2210540"/>
            <a:ext cx="6134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system vs </a:t>
            </a:r>
            <a:r>
              <a:rPr lang="en-US" b="1" dirty="0" err="1"/>
              <a:t>init</a:t>
            </a:r>
            <a:r>
              <a:rPr lang="en-IN" b="1" dirty="0"/>
              <a:t> :</a:t>
            </a:r>
          </a:p>
          <a:p>
            <a:r>
              <a:rPr lang="en-US" dirty="0"/>
              <a:t>O</a:t>
            </a:r>
            <a:r>
              <a:rPr lang="en-IN" dirty="0" err="1"/>
              <a:t>lder</a:t>
            </a:r>
            <a:r>
              <a:rPr lang="en-IN" dirty="0"/>
              <a:t> Linux distro( Ubuntu14, Debian6, RHEL6, CentOS6)</a:t>
            </a:r>
          </a:p>
          <a:p>
            <a:r>
              <a:rPr lang="en-US" dirty="0"/>
              <a:t>Ne</a:t>
            </a:r>
            <a:r>
              <a:rPr lang="en-IN" dirty="0" err="1"/>
              <a:t>wer</a:t>
            </a:r>
            <a:r>
              <a:rPr lang="en-IN" dirty="0"/>
              <a:t> Linux distro (Ubuntu15.04, Debian7, RHEL7, CentOS7)</a:t>
            </a:r>
          </a:p>
          <a:p>
            <a:r>
              <a:rPr lang="en-US" dirty="0"/>
              <a:t>F</a:t>
            </a:r>
            <a:r>
              <a:rPr lang="en-IN" dirty="0" err="1"/>
              <a:t>ast</a:t>
            </a:r>
            <a:r>
              <a:rPr lang="en-IN" dirty="0"/>
              <a:t> Booting 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IN" dirty="0"/>
              <a:t>nit (run-level)			system (targets)</a:t>
            </a:r>
          </a:p>
          <a:p>
            <a:r>
              <a:rPr lang="en-IN" dirty="0"/>
              <a:t>0: </a:t>
            </a:r>
            <a:r>
              <a:rPr lang="en-IN" dirty="0" err="1"/>
              <a:t>poweroff</a:t>
            </a:r>
            <a:r>
              <a:rPr lang="en-IN" dirty="0"/>
              <a:t> 			</a:t>
            </a:r>
            <a:r>
              <a:rPr lang="en-IN" dirty="0" err="1"/>
              <a:t>poweroff.target</a:t>
            </a:r>
            <a:endParaRPr lang="en-IN" dirty="0"/>
          </a:p>
          <a:p>
            <a:r>
              <a:rPr lang="en-IN" dirty="0"/>
              <a:t>1: rescue				</a:t>
            </a:r>
            <a:r>
              <a:rPr lang="en-IN" dirty="0" err="1"/>
              <a:t>rescue.target</a:t>
            </a:r>
            <a:endParaRPr lang="en-IN" dirty="0"/>
          </a:p>
          <a:p>
            <a:r>
              <a:rPr lang="en-IN" dirty="0"/>
              <a:t>2: multi-user(w/o </a:t>
            </a:r>
            <a:r>
              <a:rPr lang="en-IN" dirty="0" err="1"/>
              <a:t>nw</a:t>
            </a:r>
            <a:r>
              <a:rPr lang="en-IN" dirty="0"/>
              <a:t>) 	multi-</a:t>
            </a:r>
            <a:r>
              <a:rPr lang="en-IN" dirty="0" err="1"/>
              <a:t>user.target</a:t>
            </a:r>
            <a:endParaRPr lang="en-IN" dirty="0"/>
          </a:p>
          <a:p>
            <a:r>
              <a:rPr lang="en-IN" dirty="0"/>
              <a:t>3: multi-user(</a:t>
            </a:r>
            <a:r>
              <a:rPr lang="en-IN" dirty="0" err="1"/>
              <a:t>nw</a:t>
            </a:r>
            <a:r>
              <a:rPr lang="en-IN" dirty="0"/>
              <a:t>)		multi-</a:t>
            </a:r>
            <a:r>
              <a:rPr lang="en-IN" dirty="0" err="1"/>
              <a:t>user.target</a:t>
            </a:r>
            <a:endParaRPr lang="en-IN" dirty="0"/>
          </a:p>
          <a:p>
            <a:r>
              <a:rPr lang="en-IN" dirty="0"/>
              <a:t>4: unused		</a:t>
            </a:r>
          </a:p>
          <a:p>
            <a:r>
              <a:rPr lang="en-US" dirty="0"/>
              <a:t>5</a:t>
            </a:r>
            <a:r>
              <a:rPr lang="en-IN" dirty="0"/>
              <a:t>: graphical			</a:t>
            </a:r>
            <a:r>
              <a:rPr lang="en-IN" dirty="0" err="1"/>
              <a:t>graphical.target</a:t>
            </a:r>
            <a:endParaRPr lang="en-IN" dirty="0"/>
          </a:p>
          <a:p>
            <a:r>
              <a:rPr lang="en-US" dirty="0"/>
              <a:t>6</a:t>
            </a:r>
            <a:r>
              <a:rPr lang="en-IN" dirty="0"/>
              <a:t>: reboot				</a:t>
            </a:r>
            <a:r>
              <a:rPr lang="en-IN" dirty="0" err="1"/>
              <a:t>reboot.target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268BBF59-416D-4477-8B9B-97675764969A}"/>
              </a:ext>
            </a:extLst>
          </p:cNvPr>
          <p:cNvSpPr/>
          <p:nvPr/>
        </p:nvSpPr>
        <p:spPr>
          <a:xfrm>
            <a:off x="2251969" y="683580"/>
            <a:ext cx="6445189" cy="452761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D2D26-D528-4842-8355-58CD3E8198A2}"/>
              </a:ext>
            </a:extLst>
          </p:cNvPr>
          <p:cNvSpPr/>
          <p:nvPr/>
        </p:nvSpPr>
        <p:spPr>
          <a:xfrm rot="21223511">
            <a:off x="4323887" y="2485721"/>
            <a:ext cx="1964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6283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51E852-FC46-463E-95AE-522BEC92BF67}"/>
              </a:ext>
            </a:extLst>
          </p:cNvPr>
          <p:cNvSpPr/>
          <p:nvPr/>
        </p:nvSpPr>
        <p:spPr>
          <a:xfrm>
            <a:off x="3182527" y="0"/>
            <a:ext cx="51877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Multiprocessor Booting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D5F86-309E-42B8-90C6-39D965E589B7}"/>
              </a:ext>
            </a:extLst>
          </p:cNvPr>
          <p:cNvSpPr txBox="1"/>
          <p:nvPr/>
        </p:nvSpPr>
        <p:spPr>
          <a:xfrm>
            <a:off x="2340745" y="1722268"/>
            <a:ext cx="75105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One processor designated as ‘Boot Processor’ (BSP)</a:t>
            </a:r>
          </a:p>
          <a:p>
            <a:r>
              <a:rPr lang="en-US" dirty="0"/>
              <a:t>	designation done by either Hardware or BIOS</a:t>
            </a:r>
          </a:p>
          <a:p>
            <a:r>
              <a:rPr lang="en-US" dirty="0"/>
              <a:t>	All other processors are designated AP (Application Processors)</a:t>
            </a:r>
          </a:p>
          <a:p>
            <a:r>
              <a:rPr lang="en-US" sz="2000" b="1" dirty="0"/>
              <a:t>BIOS boots the BSP</a:t>
            </a:r>
          </a:p>
          <a:p>
            <a:r>
              <a:rPr lang="en-US" sz="2000" b="1" dirty="0"/>
              <a:t>BSP learns system configuration</a:t>
            </a:r>
          </a:p>
          <a:p>
            <a:r>
              <a:rPr lang="en-US" sz="2000" b="1" dirty="0"/>
              <a:t>BSP triggers boot of other AP</a:t>
            </a:r>
          </a:p>
          <a:p>
            <a:r>
              <a:rPr lang="en-US" dirty="0"/>
              <a:t>	Done by sending an Startup IPI (inter processor interrupt) signal to the 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45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30" name="Rectangle 72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5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36104"/>
            <a:ext cx="10905803" cy="5585792"/>
          </a:xfrm>
          <a:prstGeom prst="rect">
            <a:avLst/>
          </a:prstGeom>
          <a:solidFill>
            <a:schemeClr val="tx1"/>
          </a:solidFill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anks images">
            <a:extLst>
              <a:ext uri="{FF2B5EF4-FFF2-40B4-BE49-F238E27FC236}">
                <a16:creationId xmlns:a16="http://schemas.microsoft.com/office/drawing/2014/main" id="{D1740D3C-5281-4192-95A9-6092E85B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22" y="957837"/>
            <a:ext cx="6589768" cy="49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2C39E-D71A-4AE5-82E7-6A35C002F049}"/>
              </a:ext>
            </a:extLst>
          </p:cNvPr>
          <p:cNvSpPr/>
          <p:nvPr/>
        </p:nvSpPr>
        <p:spPr>
          <a:xfrm>
            <a:off x="776249" y="109835"/>
            <a:ext cx="9725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Prerequisite : 8086 Microprocessor and Process Memory Map</a:t>
            </a:r>
            <a:endParaRPr 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 descr="Image result for 8086 registers image">
            <a:extLst>
              <a:ext uri="{FF2B5EF4-FFF2-40B4-BE49-F238E27FC236}">
                <a16:creationId xmlns:a16="http://schemas.microsoft.com/office/drawing/2014/main" id="{AA79824E-E9ED-4D19-815D-EE8EE596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9175"/>
            <a:ext cx="7867649" cy="53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DA9044D-6234-4052-A6D7-698C3C29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49" y="1019176"/>
            <a:ext cx="4324352" cy="532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10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29C2-18B2-4204-A4FE-221BADD8DF51}"/>
              </a:ext>
            </a:extLst>
          </p:cNvPr>
          <p:cNvSpPr/>
          <p:nvPr/>
        </p:nvSpPr>
        <p:spPr>
          <a:xfrm>
            <a:off x="3425176" y="-36877"/>
            <a:ext cx="45781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Powering Up : Reset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EF9B-1E4F-4C8D-968A-8727A7FD2530}"/>
              </a:ext>
            </a:extLst>
          </p:cNvPr>
          <p:cNvSpPr txBox="1"/>
          <p:nvPr/>
        </p:nvSpPr>
        <p:spPr>
          <a:xfrm>
            <a:off x="1123023" y="88645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Powering on Reset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37E9-B80A-4BE0-920F-39C0603C0E59}"/>
              </a:ext>
            </a:extLst>
          </p:cNvPr>
          <p:cNvSpPr/>
          <p:nvPr/>
        </p:nvSpPr>
        <p:spPr>
          <a:xfrm>
            <a:off x="905519" y="1765269"/>
            <a:ext cx="2361461" cy="117407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0A0F6-B40F-4140-9081-17DAF1FEC1DE}"/>
              </a:ext>
            </a:extLst>
          </p:cNvPr>
          <p:cNvSpPr txBox="1"/>
          <p:nvPr/>
        </p:nvSpPr>
        <p:spPr>
          <a:xfrm>
            <a:off x="912178" y="1886981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Every register initialized to 0 except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CS=0xF00, IP=0xFFF0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77869-E28D-4DF2-81BD-9BB087663D80}"/>
              </a:ext>
            </a:extLst>
          </p:cNvPr>
          <p:cNvCxnSpPr>
            <a:cxnSpLocks/>
          </p:cNvCxnSpPr>
          <p:nvPr/>
        </p:nvCxnSpPr>
        <p:spPr>
          <a:xfrm flipV="1">
            <a:off x="3303601" y="1129711"/>
            <a:ext cx="2005246" cy="635558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0808E-335E-4C0A-AFE2-5F21F8451635}"/>
              </a:ext>
            </a:extLst>
          </p:cNvPr>
          <p:cNvCxnSpPr>
            <a:cxnSpLocks/>
          </p:cNvCxnSpPr>
          <p:nvPr/>
        </p:nvCxnSpPr>
        <p:spPr>
          <a:xfrm>
            <a:off x="3273639" y="2932023"/>
            <a:ext cx="2030768" cy="201284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A2101-B7BB-490C-83C2-6545BB089EB9}"/>
              </a:ext>
            </a:extLst>
          </p:cNvPr>
          <p:cNvSpPr/>
          <p:nvPr/>
        </p:nvSpPr>
        <p:spPr>
          <a:xfrm>
            <a:off x="5366550" y="1129710"/>
            <a:ext cx="5823751" cy="381515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97566-3DEB-4F86-948E-B9D884DD7743}"/>
              </a:ext>
            </a:extLst>
          </p:cNvPr>
          <p:cNvSpPr txBox="1"/>
          <p:nvPr/>
        </p:nvSpPr>
        <p:spPr>
          <a:xfrm>
            <a:off x="5619562" y="1410803"/>
            <a:ext cx="56284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Physical address =(CS&lt;&lt;4) + IP</a:t>
            </a:r>
          </a:p>
          <a:p>
            <a:r>
              <a:rPr lang="en-US" dirty="0"/>
              <a:t>			    =0xFFFF0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First Instruction fetched from location 0xFFFF0            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Processor in real mode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Limited to 1 MB addresses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No protection; no privilege levels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Direct access to all memory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No multi-tasking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First instruction is at right on top of accessible memory</a:t>
            </a:r>
          </a:p>
          <a:p>
            <a:r>
              <a:rPr lang="en-US" dirty="0"/>
              <a:t>	should jump to another location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319F1-E6E7-48D0-B1E8-40C787F66402}"/>
              </a:ext>
            </a:extLst>
          </p:cNvPr>
          <p:cNvSpPr/>
          <p:nvPr/>
        </p:nvSpPr>
        <p:spPr>
          <a:xfrm>
            <a:off x="909959" y="809935"/>
            <a:ext cx="2361461" cy="60086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88A1B2-4E6C-41AD-B33E-2679B0387028}"/>
              </a:ext>
            </a:extLst>
          </p:cNvPr>
          <p:cNvSpPr/>
          <p:nvPr/>
        </p:nvSpPr>
        <p:spPr>
          <a:xfrm>
            <a:off x="905519" y="3293808"/>
            <a:ext cx="2361461" cy="347097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9C17FA-EDC7-45E3-A6BF-82D6639D87B1}"/>
              </a:ext>
            </a:extLst>
          </p:cNvPr>
          <p:cNvCxnSpPr>
            <a:cxnSpLocks/>
          </p:cNvCxnSpPr>
          <p:nvPr/>
        </p:nvCxnSpPr>
        <p:spPr>
          <a:xfrm>
            <a:off x="904003" y="5930283"/>
            <a:ext cx="2354802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6CB5E5-44AF-49CF-98EC-DEF1806774BC}"/>
              </a:ext>
            </a:extLst>
          </p:cNvPr>
          <p:cNvCxnSpPr/>
          <p:nvPr/>
        </p:nvCxnSpPr>
        <p:spPr>
          <a:xfrm>
            <a:off x="912178" y="5379868"/>
            <a:ext cx="2297098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4FDDD9-9932-4D1A-B009-5F0B630AFEF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905519" y="5029296"/>
            <a:ext cx="2361461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28996F01-69AC-455D-AB2E-6EEE58E91BD1}"/>
              </a:ext>
            </a:extLst>
          </p:cNvPr>
          <p:cNvSpPr/>
          <p:nvPr/>
        </p:nvSpPr>
        <p:spPr>
          <a:xfrm>
            <a:off x="292964" y="3293808"/>
            <a:ext cx="383071" cy="1735488"/>
          </a:xfrm>
          <a:prstGeom prst="leftBrac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14202-40AC-4CE0-9D09-44F0A23FDDAD}"/>
              </a:ext>
            </a:extLst>
          </p:cNvPr>
          <p:cNvSpPr txBox="1"/>
          <p:nvPr/>
        </p:nvSpPr>
        <p:spPr>
          <a:xfrm>
            <a:off x="3346883" y="4928075"/>
            <a:ext cx="136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0x100000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8C1A93-74A1-4EE8-92EA-41283DE71B6D}"/>
              </a:ext>
            </a:extLst>
          </p:cNvPr>
          <p:cNvSpPr txBox="1"/>
          <p:nvPr/>
        </p:nvSpPr>
        <p:spPr>
          <a:xfrm>
            <a:off x="3346883" y="5245477"/>
            <a:ext cx="89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0xFFFF0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A9D8F2-36BD-49AE-8B7E-1ADE9EB714FA}"/>
              </a:ext>
            </a:extLst>
          </p:cNvPr>
          <p:cNvSpPr txBox="1"/>
          <p:nvPr/>
        </p:nvSpPr>
        <p:spPr>
          <a:xfrm>
            <a:off x="3346883" y="5799474"/>
            <a:ext cx="812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0xF0000</a:t>
            </a:r>
            <a:endParaRPr lang="en-IN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5E8159-1BBD-4C42-BC16-042CB020D895}"/>
              </a:ext>
            </a:extLst>
          </p:cNvPr>
          <p:cNvSpPr txBox="1"/>
          <p:nvPr/>
        </p:nvSpPr>
        <p:spPr>
          <a:xfrm>
            <a:off x="3351322" y="6497546"/>
            <a:ext cx="44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CB15175-9DD7-4641-AA15-241B5B1EC5C2}"/>
              </a:ext>
            </a:extLst>
          </p:cNvPr>
          <p:cNvSpPr/>
          <p:nvPr/>
        </p:nvSpPr>
        <p:spPr>
          <a:xfrm>
            <a:off x="4376691" y="5029296"/>
            <a:ext cx="532660" cy="900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89EC34-92BF-4E27-9578-2A8E8555265A}"/>
              </a:ext>
            </a:extLst>
          </p:cNvPr>
          <p:cNvSpPr txBox="1"/>
          <p:nvPr/>
        </p:nvSpPr>
        <p:spPr>
          <a:xfrm>
            <a:off x="4887155" y="5295123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BIOS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BAC8C-B2A1-4CFB-BE21-81CB284B328D}"/>
              </a:ext>
            </a:extLst>
          </p:cNvPr>
          <p:cNvSpPr txBox="1"/>
          <p:nvPr/>
        </p:nvSpPr>
        <p:spPr>
          <a:xfrm>
            <a:off x="1216241" y="5066574"/>
            <a:ext cx="154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instruction</a:t>
            </a:r>
            <a:endParaRPr lang="en-IN" sz="14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E30B44F-5F32-41B2-8F23-E292C915AE14}"/>
              </a:ext>
            </a:extLst>
          </p:cNvPr>
          <p:cNvSpPr/>
          <p:nvPr/>
        </p:nvSpPr>
        <p:spPr>
          <a:xfrm>
            <a:off x="3329126" y="5235840"/>
            <a:ext cx="499772" cy="518063"/>
          </a:xfrm>
          <a:custGeom>
            <a:avLst/>
            <a:gdLst>
              <a:gd name="connsiteX0" fmla="*/ 0 w 499772"/>
              <a:gd name="connsiteY0" fmla="*/ 1985 h 518063"/>
              <a:gd name="connsiteX1" fmla="*/ 452761 w 499772"/>
              <a:gd name="connsiteY1" fmla="*/ 10863 h 518063"/>
              <a:gd name="connsiteX2" fmla="*/ 470517 w 499772"/>
              <a:gd name="connsiteY2" fmla="*/ 64129 h 518063"/>
              <a:gd name="connsiteX3" fmla="*/ 488272 w 499772"/>
              <a:gd name="connsiteY3" fmla="*/ 144028 h 518063"/>
              <a:gd name="connsiteX4" fmla="*/ 497150 w 499772"/>
              <a:gd name="connsiteY4" fmla="*/ 170661 h 518063"/>
              <a:gd name="connsiteX5" fmla="*/ 470517 w 499772"/>
              <a:gd name="connsiteY5" fmla="*/ 365970 h 518063"/>
              <a:gd name="connsiteX6" fmla="*/ 452761 w 499772"/>
              <a:gd name="connsiteY6" fmla="*/ 383725 h 518063"/>
              <a:gd name="connsiteX7" fmla="*/ 443884 w 499772"/>
              <a:gd name="connsiteY7" fmla="*/ 410358 h 518063"/>
              <a:gd name="connsiteX8" fmla="*/ 381740 w 499772"/>
              <a:gd name="connsiteY8" fmla="*/ 463624 h 518063"/>
              <a:gd name="connsiteX9" fmla="*/ 355107 w 499772"/>
              <a:gd name="connsiteY9" fmla="*/ 472502 h 518063"/>
              <a:gd name="connsiteX10" fmla="*/ 328474 w 499772"/>
              <a:gd name="connsiteY10" fmla="*/ 490257 h 518063"/>
              <a:gd name="connsiteX11" fmla="*/ 284086 w 499772"/>
              <a:gd name="connsiteY11" fmla="*/ 499135 h 518063"/>
              <a:gd name="connsiteX12" fmla="*/ 248575 w 499772"/>
              <a:gd name="connsiteY12" fmla="*/ 508012 h 518063"/>
              <a:gd name="connsiteX13" fmla="*/ 221942 w 499772"/>
              <a:gd name="connsiteY13" fmla="*/ 516890 h 518063"/>
              <a:gd name="connsiteX14" fmla="*/ 0 w 499772"/>
              <a:gd name="connsiteY14" fmla="*/ 516890 h 51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9772" h="518063">
                <a:moveTo>
                  <a:pt x="0" y="1985"/>
                </a:moveTo>
                <a:cubicBezTo>
                  <a:pt x="150920" y="4944"/>
                  <a:pt x="303111" y="-8902"/>
                  <a:pt x="452761" y="10863"/>
                </a:cubicBezTo>
                <a:cubicBezTo>
                  <a:pt x="471316" y="13314"/>
                  <a:pt x="466847" y="45777"/>
                  <a:pt x="470517" y="64129"/>
                </a:cubicBezTo>
                <a:cubicBezTo>
                  <a:pt x="476620" y="94646"/>
                  <a:pt x="479912" y="114770"/>
                  <a:pt x="488272" y="144028"/>
                </a:cubicBezTo>
                <a:cubicBezTo>
                  <a:pt x="490843" y="153026"/>
                  <a:pt x="494191" y="161783"/>
                  <a:pt x="497150" y="170661"/>
                </a:cubicBezTo>
                <a:cubicBezTo>
                  <a:pt x="491353" y="280802"/>
                  <a:pt x="518813" y="305601"/>
                  <a:pt x="470517" y="365970"/>
                </a:cubicBezTo>
                <a:cubicBezTo>
                  <a:pt x="465288" y="372506"/>
                  <a:pt x="458680" y="377807"/>
                  <a:pt x="452761" y="383725"/>
                </a:cubicBezTo>
                <a:cubicBezTo>
                  <a:pt x="449802" y="392603"/>
                  <a:pt x="449323" y="402743"/>
                  <a:pt x="443884" y="410358"/>
                </a:cubicBezTo>
                <a:cubicBezTo>
                  <a:pt x="431749" y="427348"/>
                  <a:pt x="402594" y="453197"/>
                  <a:pt x="381740" y="463624"/>
                </a:cubicBezTo>
                <a:cubicBezTo>
                  <a:pt x="373370" y="467809"/>
                  <a:pt x="363477" y="468317"/>
                  <a:pt x="355107" y="472502"/>
                </a:cubicBezTo>
                <a:cubicBezTo>
                  <a:pt x="345564" y="477274"/>
                  <a:pt x="338464" y="486511"/>
                  <a:pt x="328474" y="490257"/>
                </a:cubicBezTo>
                <a:cubicBezTo>
                  <a:pt x="314346" y="495555"/>
                  <a:pt x="298816" y="495862"/>
                  <a:pt x="284086" y="499135"/>
                </a:cubicBezTo>
                <a:cubicBezTo>
                  <a:pt x="272175" y="501782"/>
                  <a:pt x="260307" y="504660"/>
                  <a:pt x="248575" y="508012"/>
                </a:cubicBezTo>
                <a:cubicBezTo>
                  <a:pt x="239577" y="510583"/>
                  <a:pt x="231294" y="516556"/>
                  <a:pt x="221942" y="516890"/>
                </a:cubicBezTo>
                <a:cubicBezTo>
                  <a:pt x="148008" y="519531"/>
                  <a:pt x="73981" y="516890"/>
                  <a:pt x="0" y="51689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4968A4-804D-4E12-902B-91BB84E9AD5D}"/>
              </a:ext>
            </a:extLst>
          </p:cNvPr>
          <p:cNvSpPr txBox="1"/>
          <p:nvPr/>
        </p:nvSpPr>
        <p:spPr>
          <a:xfrm>
            <a:off x="1313118" y="3607735"/>
            <a:ext cx="194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Inaccessible memory (RAM)</a:t>
            </a:r>
            <a:endParaRPr lang="en-IN" dirty="0"/>
          </a:p>
        </p:txBody>
      </p:sp>
      <p:pic>
        <p:nvPicPr>
          <p:cNvPr id="3074" name="Picture 2" descr="Image result for bios rom chip image">
            <a:extLst>
              <a:ext uri="{FF2B5EF4-FFF2-40B4-BE49-F238E27FC236}">
                <a16:creationId xmlns:a16="http://schemas.microsoft.com/office/drawing/2014/main" id="{9ACCDE57-A554-4997-8DA4-87BE5804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5066574"/>
            <a:ext cx="3724276" cy="169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2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4" grpId="0" animBg="1"/>
      <p:bldP spid="17" grpId="0"/>
      <p:bldP spid="18" grpId="0" animBg="1"/>
      <p:bldP spid="19" grpId="0" animBg="1"/>
      <p:bldP spid="30" grpId="0" animBg="1"/>
      <p:bldP spid="31" grpId="0"/>
      <p:bldP spid="32" grpId="0"/>
      <p:bldP spid="33" grpId="0"/>
      <p:bldP spid="34" grpId="0"/>
      <p:bldP spid="36" grpId="0" animBg="1"/>
      <p:bldP spid="37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29C2-18B2-4204-A4FE-221BADD8DF51}"/>
              </a:ext>
            </a:extLst>
          </p:cNvPr>
          <p:cNvSpPr/>
          <p:nvPr/>
        </p:nvSpPr>
        <p:spPr>
          <a:xfrm>
            <a:off x="3425176" y="-36877"/>
            <a:ext cx="45781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Powering Up : Reset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EF9B-1E4F-4C8D-968A-8727A7FD2530}"/>
              </a:ext>
            </a:extLst>
          </p:cNvPr>
          <p:cNvSpPr txBox="1"/>
          <p:nvPr/>
        </p:nvSpPr>
        <p:spPr>
          <a:xfrm>
            <a:off x="1123023" y="88645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Powering on Reset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37E9-B80A-4BE0-920F-39C0603C0E59}"/>
              </a:ext>
            </a:extLst>
          </p:cNvPr>
          <p:cNvSpPr/>
          <p:nvPr/>
        </p:nvSpPr>
        <p:spPr>
          <a:xfrm>
            <a:off x="905519" y="1765269"/>
            <a:ext cx="2361461" cy="117407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0A0F6-B40F-4140-9081-17DAF1FEC1DE}"/>
              </a:ext>
            </a:extLst>
          </p:cNvPr>
          <p:cNvSpPr txBox="1"/>
          <p:nvPr/>
        </p:nvSpPr>
        <p:spPr>
          <a:xfrm>
            <a:off x="912178" y="1886981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Every register initialized to 0 except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CS=0xF00, IP=0xFFF0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77869-E28D-4DF2-81BD-9BB087663D80}"/>
              </a:ext>
            </a:extLst>
          </p:cNvPr>
          <p:cNvCxnSpPr>
            <a:cxnSpLocks/>
          </p:cNvCxnSpPr>
          <p:nvPr/>
        </p:nvCxnSpPr>
        <p:spPr>
          <a:xfrm flipV="1">
            <a:off x="3303601" y="1473693"/>
            <a:ext cx="2165788" cy="1766657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0808E-335E-4C0A-AFE2-5F21F8451635}"/>
              </a:ext>
            </a:extLst>
          </p:cNvPr>
          <p:cNvCxnSpPr>
            <a:cxnSpLocks/>
          </p:cNvCxnSpPr>
          <p:nvPr/>
        </p:nvCxnSpPr>
        <p:spPr>
          <a:xfrm>
            <a:off x="3303601" y="4086312"/>
            <a:ext cx="2159129" cy="1759707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A2101-B7BB-490C-83C2-6545BB089EB9}"/>
              </a:ext>
            </a:extLst>
          </p:cNvPr>
          <p:cNvSpPr/>
          <p:nvPr/>
        </p:nvSpPr>
        <p:spPr>
          <a:xfrm>
            <a:off x="5462730" y="1473693"/>
            <a:ext cx="5823751" cy="437232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319F1-E6E7-48D0-B1E8-40C787F66402}"/>
              </a:ext>
            </a:extLst>
          </p:cNvPr>
          <p:cNvSpPr/>
          <p:nvPr/>
        </p:nvSpPr>
        <p:spPr>
          <a:xfrm>
            <a:off x="909959" y="809935"/>
            <a:ext cx="2361461" cy="60086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E32C8-200B-4CAE-A42D-58E555FF3FD6}"/>
              </a:ext>
            </a:extLst>
          </p:cNvPr>
          <p:cNvSpPr/>
          <p:nvPr/>
        </p:nvSpPr>
        <p:spPr>
          <a:xfrm>
            <a:off x="905519" y="3240350"/>
            <a:ext cx="2368120" cy="86574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434D6-D61A-4345-86FF-B6A95E15567B}"/>
              </a:ext>
            </a:extLst>
          </p:cNvPr>
          <p:cNvSpPr txBox="1"/>
          <p:nvPr/>
        </p:nvSpPr>
        <p:spPr>
          <a:xfrm>
            <a:off x="5592932" y="1562470"/>
            <a:ext cx="5584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Present in a small chip connected to the processor</a:t>
            </a:r>
          </a:p>
          <a:p>
            <a:r>
              <a:rPr lang="en-US" dirty="0"/>
              <a:t>	- FLASH/EPROM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Does the following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	Power on self test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	Initialize video card and other devices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	Display BIOS screen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	Perform brief memory test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	Set DRAM memory parameters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	Configure plug &amp; play devices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	Assign resources (DMA channels &amp; IRQs)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	Identify the boot device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	Read sector 0 from boot device into memory 		location 0x7c00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	jump to 0x7c00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EB68E-D7D9-4A49-90FE-38794FF6A103}"/>
              </a:ext>
            </a:extLst>
          </p:cNvPr>
          <p:cNvSpPr txBox="1"/>
          <p:nvPr/>
        </p:nvSpPr>
        <p:spPr>
          <a:xfrm>
            <a:off x="1691194" y="3429000"/>
            <a:ext cx="1518082" cy="38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2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29C2-18B2-4204-A4FE-221BADD8DF51}"/>
              </a:ext>
            </a:extLst>
          </p:cNvPr>
          <p:cNvSpPr/>
          <p:nvPr/>
        </p:nvSpPr>
        <p:spPr>
          <a:xfrm>
            <a:off x="3425176" y="-36877"/>
            <a:ext cx="45781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Powering Up : Reset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EF9B-1E4F-4C8D-968A-8727A7FD2530}"/>
              </a:ext>
            </a:extLst>
          </p:cNvPr>
          <p:cNvSpPr txBox="1"/>
          <p:nvPr/>
        </p:nvSpPr>
        <p:spPr>
          <a:xfrm>
            <a:off x="1123023" y="88645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Powering on Reset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37E9-B80A-4BE0-920F-39C0603C0E59}"/>
              </a:ext>
            </a:extLst>
          </p:cNvPr>
          <p:cNvSpPr/>
          <p:nvPr/>
        </p:nvSpPr>
        <p:spPr>
          <a:xfrm>
            <a:off x="905519" y="1765269"/>
            <a:ext cx="2361461" cy="117407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0A0F6-B40F-4140-9081-17DAF1FEC1DE}"/>
              </a:ext>
            </a:extLst>
          </p:cNvPr>
          <p:cNvSpPr txBox="1"/>
          <p:nvPr/>
        </p:nvSpPr>
        <p:spPr>
          <a:xfrm>
            <a:off x="912178" y="1886981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Every register initialized to 0 except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CS=0xF00, IP=0xFFF0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77869-E28D-4DF2-81BD-9BB087663D80}"/>
              </a:ext>
            </a:extLst>
          </p:cNvPr>
          <p:cNvCxnSpPr>
            <a:cxnSpLocks/>
          </p:cNvCxnSpPr>
          <p:nvPr/>
        </p:nvCxnSpPr>
        <p:spPr>
          <a:xfrm flipV="1">
            <a:off x="3310260" y="1473694"/>
            <a:ext cx="2159129" cy="2612618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0808E-335E-4C0A-AFE2-5F21F8451635}"/>
              </a:ext>
            </a:extLst>
          </p:cNvPr>
          <p:cNvCxnSpPr>
            <a:cxnSpLocks/>
          </p:cNvCxnSpPr>
          <p:nvPr/>
        </p:nvCxnSpPr>
        <p:spPr>
          <a:xfrm>
            <a:off x="3303601" y="4669654"/>
            <a:ext cx="2159129" cy="69265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A2101-B7BB-490C-83C2-6545BB089EB9}"/>
              </a:ext>
            </a:extLst>
          </p:cNvPr>
          <p:cNvSpPr/>
          <p:nvPr/>
        </p:nvSpPr>
        <p:spPr>
          <a:xfrm>
            <a:off x="5462730" y="1473693"/>
            <a:ext cx="5823751" cy="3910613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319F1-E6E7-48D0-B1E8-40C787F66402}"/>
              </a:ext>
            </a:extLst>
          </p:cNvPr>
          <p:cNvSpPr/>
          <p:nvPr/>
        </p:nvSpPr>
        <p:spPr>
          <a:xfrm>
            <a:off x="909959" y="809935"/>
            <a:ext cx="2361461" cy="60086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E32C8-200B-4CAE-A42D-58E555FF3FD6}"/>
              </a:ext>
            </a:extLst>
          </p:cNvPr>
          <p:cNvSpPr/>
          <p:nvPr/>
        </p:nvSpPr>
        <p:spPr>
          <a:xfrm>
            <a:off x="905519" y="3264599"/>
            <a:ext cx="2368120" cy="50314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434D6-D61A-4345-86FF-B6A95E15567B}"/>
              </a:ext>
            </a:extLst>
          </p:cNvPr>
          <p:cNvSpPr txBox="1"/>
          <p:nvPr/>
        </p:nvSpPr>
        <p:spPr>
          <a:xfrm>
            <a:off x="5592932" y="1562470"/>
            <a:ext cx="5584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Sector 0 in the disk called Master Boot Record (MBR)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Contains code that boots the OS or another boot loader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Copied from disk to RAM (@0x7c00) by BIOS and then begins to execute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Size 512 bytes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446 bytes bootable code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64 bytes disk partition information (16 per)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2 bytes signature (0xAA55)</a:t>
            </a:r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EB68E-D7D9-4A49-90FE-38794FF6A103}"/>
              </a:ext>
            </a:extLst>
          </p:cNvPr>
          <p:cNvSpPr txBox="1"/>
          <p:nvPr/>
        </p:nvSpPr>
        <p:spPr>
          <a:xfrm>
            <a:off x="1691194" y="3356709"/>
            <a:ext cx="1518082" cy="38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BEB6B-C744-4016-92F6-C349E9692BF7}"/>
              </a:ext>
            </a:extLst>
          </p:cNvPr>
          <p:cNvSpPr/>
          <p:nvPr/>
        </p:nvSpPr>
        <p:spPr>
          <a:xfrm>
            <a:off x="905519" y="4086312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D6F72-6318-4DE9-8F30-F280D7D31184}"/>
              </a:ext>
            </a:extLst>
          </p:cNvPr>
          <p:cNvSpPr txBox="1"/>
          <p:nvPr/>
        </p:nvSpPr>
        <p:spPr>
          <a:xfrm>
            <a:off x="1251746" y="4156011"/>
            <a:ext cx="19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MBR Execution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C4A16-334E-425B-9A19-645381D4277D}"/>
              </a:ext>
            </a:extLst>
          </p:cNvPr>
          <p:cNvSpPr txBox="1"/>
          <p:nvPr/>
        </p:nvSpPr>
        <p:spPr>
          <a:xfrm>
            <a:off x="5586273" y="4156011"/>
            <a:ext cx="5462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Typically, MBR code looks through partition table and loads the bootloader (such as Linux or Windows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Or it may directly load the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3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29C2-18B2-4204-A4FE-221BADD8DF51}"/>
              </a:ext>
            </a:extLst>
          </p:cNvPr>
          <p:cNvSpPr/>
          <p:nvPr/>
        </p:nvSpPr>
        <p:spPr>
          <a:xfrm>
            <a:off x="3425176" y="-36877"/>
            <a:ext cx="45781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Powering Up : Reset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EF9B-1E4F-4C8D-968A-8727A7FD2530}"/>
              </a:ext>
            </a:extLst>
          </p:cNvPr>
          <p:cNvSpPr txBox="1"/>
          <p:nvPr/>
        </p:nvSpPr>
        <p:spPr>
          <a:xfrm>
            <a:off x="1123023" y="88645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Powering on Reset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37E9-B80A-4BE0-920F-39C0603C0E59}"/>
              </a:ext>
            </a:extLst>
          </p:cNvPr>
          <p:cNvSpPr/>
          <p:nvPr/>
        </p:nvSpPr>
        <p:spPr>
          <a:xfrm>
            <a:off x="905519" y="1765269"/>
            <a:ext cx="2361461" cy="117407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0A0F6-B40F-4140-9081-17DAF1FEC1DE}"/>
              </a:ext>
            </a:extLst>
          </p:cNvPr>
          <p:cNvSpPr txBox="1"/>
          <p:nvPr/>
        </p:nvSpPr>
        <p:spPr>
          <a:xfrm>
            <a:off x="912178" y="1886981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Every register initialized to 0 except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CS=0xF00, IP=0xFFF0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77869-E28D-4DF2-81BD-9BB087663D80}"/>
              </a:ext>
            </a:extLst>
          </p:cNvPr>
          <p:cNvCxnSpPr>
            <a:cxnSpLocks/>
          </p:cNvCxnSpPr>
          <p:nvPr/>
        </p:nvCxnSpPr>
        <p:spPr>
          <a:xfrm flipV="1">
            <a:off x="3310260" y="3356709"/>
            <a:ext cx="1901677" cy="729603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0808E-335E-4C0A-AFE2-5F21F8451635}"/>
              </a:ext>
            </a:extLst>
          </p:cNvPr>
          <p:cNvCxnSpPr>
            <a:cxnSpLocks/>
          </p:cNvCxnSpPr>
          <p:nvPr/>
        </p:nvCxnSpPr>
        <p:spPr>
          <a:xfrm flipV="1">
            <a:off x="3303601" y="4340677"/>
            <a:ext cx="1908336" cy="328977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319F1-E6E7-48D0-B1E8-40C787F66402}"/>
              </a:ext>
            </a:extLst>
          </p:cNvPr>
          <p:cNvSpPr/>
          <p:nvPr/>
        </p:nvSpPr>
        <p:spPr>
          <a:xfrm>
            <a:off x="909959" y="809935"/>
            <a:ext cx="2361461" cy="60086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E32C8-200B-4CAE-A42D-58E555FF3FD6}"/>
              </a:ext>
            </a:extLst>
          </p:cNvPr>
          <p:cNvSpPr/>
          <p:nvPr/>
        </p:nvSpPr>
        <p:spPr>
          <a:xfrm>
            <a:off x="905519" y="3264599"/>
            <a:ext cx="2368120" cy="50314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EB68E-D7D9-4A49-90FE-38794FF6A103}"/>
              </a:ext>
            </a:extLst>
          </p:cNvPr>
          <p:cNvSpPr txBox="1"/>
          <p:nvPr/>
        </p:nvSpPr>
        <p:spPr>
          <a:xfrm>
            <a:off x="1691194" y="3356709"/>
            <a:ext cx="1518082" cy="38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BEB6B-C744-4016-92F6-C349E9692BF7}"/>
              </a:ext>
            </a:extLst>
          </p:cNvPr>
          <p:cNvSpPr/>
          <p:nvPr/>
        </p:nvSpPr>
        <p:spPr>
          <a:xfrm>
            <a:off x="905519" y="4086312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D6F72-6318-4DE9-8F30-F280D7D31184}"/>
              </a:ext>
            </a:extLst>
          </p:cNvPr>
          <p:cNvSpPr txBox="1"/>
          <p:nvPr/>
        </p:nvSpPr>
        <p:spPr>
          <a:xfrm>
            <a:off x="1251746" y="4156011"/>
            <a:ext cx="19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MBR Execution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7FD339-3A1C-49D9-A2F3-DEEE19212FD9}"/>
              </a:ext>
            </a:extLst>
          </p:cNvPr>
          <p:cNvSpPr/>
          <p:nvPr/>
        </p:nvSpPr>
        <p:spPr>
          <a:xfrm>
            <a:off x="5211937" y="3327674"/>
            <a:ext cx="6559854" cy="103075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59707B-3CE6-4A5E-8742-FF6DB7E8C7D4}"/>
              </a:ext>
            </a:extLst>
          </p:cNvPr>
          <p:cNvCxnSpPr/>
          <p:nvPr/>
        </p:nvCxnSpPr>
        <p:spPr>
          <a:xfrm>
            <a:off x="6223247" y="3356709"/>
            <a:ext cx="0" cy="102127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D9FEF1-A697-4223-9116-BC4F4D0DDF44}"/>
              </a:ext>
            </a:extLst>
          </p:cNvPr>
          <p:cNvCxnSpPr/>
          <p:nvPr/>
        </p:nvCxnSpPr>
        <p:spPr>
          <a:xfrm>
            <a:off x="7164280" y="3319403"/>
            <a:ext cx="0" cy="102127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9F6378-06CF-4451-A960-A70F93243793}"/>
              </a:ext>
            </a:extLst>
          </p:cNvPr>
          <p:cNvCxnSpPr/>
          <p:nvPr/>
        </p:nvCxnSpPr>
        <p:spPr>
          <a:xfrm>
            <a:off x="8158579" y="3356709"/>
            <a:ext cx="0" cy="102127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2A0F00-BEF6-4333-9F3C-3E04DC39A54D}"/>
              </a:ext>
            </a:extLst>
          </p:cNvPr>
          <p:cNvCxnSpPr/>
          <p:nvPr/>
        </p:nvCxnSpPr>
        <p:spPr>
          <a:xfrm>
            <a:off x="9197266" y="3356709"/>
            <a:ext cx="0" cy="102127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DA6AF-60EB-4E09-90D3-C72863A87BF0}"/>
              </a:ext>
            </a:extLst>
          </p:cNvPr>
          <p:cNvCxnSpPr/>
          <p:nvPr/>
        </p:nvCxnSpPr>
        <p:spPr>
          <a:xfrm>
            <a:off x="10164932" y="3371146"/>
            <a:ext cx="0" cy="102127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09C7A5-9C76-46F7-9355-BC6B1EC6A1E8}"/>
              </a:ext>
            </a:extLst>
          </p:cNvPr>
          <p:cNvCxnSpPr/>
          <p:nvPr/>
        </p:nvCxnSpPr>
        <p:spPr>
          <a:xfrm>
            <a:off x="10963922" y="3356709"/>
            <a:ext cx="0" cy="102127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A84032-1BA3-40EE-A6C4-4671AD6239A8}"/>
              </a:ext>
            </a:extLst>
          </p:cNvPr>
          <p:cNvSpPr/>
          <p:nvPr/>
        </p:nvSpPr>
        <p:spPr>
          <a:xfrm>
            <a:off x="3844031" y="5370990"/>
            <a:ext cx="7324076" cy="710214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70520-C309-4A9E-BD1C-8F096F31D58B}"/>
              </a:ext>
            </a:extLst>
          </p:cNvPr>
          <p:cNvCxnSpPr>
            <a:cxnSpLocks/>
          </p:cNvCxnSpPr>
          <p:nvPr/>
        </p:nvCxnSpPr>
        <p:spPr>
          <a:xfrm>
            <a:off x="6400800" y="5370990"/>
            <a:ext cx="0" cy="71021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661A1E-ED27-4FF2-AF80-C64B9FA28D07}"/>
              </a:ext>
            </a:extLst>
          </p:cNvPr>
          <p:cNvCxnSpPr>
            <a:cxnSpLocks/>
          </p:cNvCxnSpPr>
          <p:nvPr/>
        </p:nvCxnSpPr>
        <p:spPr>
          <a:xfrm>
            <a:off x="7395099" y="5370990"/>
            <a:ext cx="0" cy="71021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3F2BBF-24F8-43E5-BD04-05E4E2DDD661}"/>
              </a:ext>
            </a:extLst>
          </p:cNvPr>
          <p:cNvCxnSpPr>
            <a:cxnSpLocks/>
          </p:cNvCxnSpPr>
          <p:nvPr/>
        </p:nvCxnSpPr>
        <p:spPr>
          <a:xfrm>
            <a:off x="8318377" y="5370990"/>
            <a:ext cx="0" cy="71021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928549-9624-41FC-83B6-4103F3D4EBC4}"/>
              </a:ext>
            </a:extLst>
          </p:cNvPr>
          <p:cNvCxnSpPr>
            <a:cxnSpLocks/>
          </p:cNvCxnSpPr>
          <p:nvPr/>
        </p:nvCxnSpPr>
        <p:spPr>
          <a:xfrm>
            <a:off x="10280342" y="5442011"/>
            <a:ext cx="0" cy="639193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EC058E-CBB3-4C55-B8CB-ACCEFE3D3D89}"/>
              </a:ext>
            </a:extLst>
          </p:cNvPr>
          <p:cNvSpPr txBox="1"/>
          <p:nvPr/>
        </p:nvSpPr>
        <p:spPr>
          <a:xfrm>
            <a:off x="6095999" y="2810311"/>
            <a:ext cx="4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sector disk drive. Each sector has 512 bytes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084C85-03AB-4F94-90F4-9905381B1BC8}"/>
              </a:ext>
            </a:extLst>
          </p:cNvPr>
          <p:cNvSpPr txBox="1"/>
          <p:nvPr/>
        </p:nvSpPr>
        <p:spPr>
          <a:xfrm>
            <a:off x="5208970" y="3429000"/>
            <a:ext cx="98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Sector 0           MBR</a:t>
            </a:r>
            <a:endParaRPr lang="en-I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C97374-5650-4F72-898A-37A9D219C7AD}"/>
              </a:ext>
            </a:extLst>
          </p:cNvPr>
          <p:cNvSpPr txBox="1"/>
          <p:nvPr/>
        </p:nvSpPr>
        <p:spPr>
          <a:xfrm>
            <a:off x="7216804" y="3429000"/>
            <a:ext cx="946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Sector 2</a:t>
            </a:r>
            <a:endParaRPr lang="en-IN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D304C1-BFBD-41E8-903B-2F27178DF738}"/>
              </a:ext>
            </a:extLst>
          </p:cNvPr>
          <p:cNvSpPr txBox="1"/>
          <p:nvPr/>
        </p:nvSpPr>
        <p:spPr>
          <a:xfrm>
            <a:off x="8228115" y="3429000"/>
            <a:ext cx="946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Sector 3</a:t>
            </a:r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098F6E-86F2-4E7B-AD2D-6FC0C9C07D03}"/>
              </a:ext>
            </a:extLst>
          </p:cNvPr>
          <p:cNvSpPr txBox="1"/>
          <p:nvPr/>
        </p:nvSpPr>
        <p:spPr>
          <a:xfrm>
            <a:off x="10927284" y="3438891"/>
            <a:ext cx="10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Sector N-1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61648C-4C41-4600-9A7D-257F5623FB3C}"/>
              </a:ext>
            </a:extLst>
          </p:cNvPr>
          <p:cNvSpPr txBox="1"/>
          <p:nvPr/>
        </p:nvSpPr>
        <p:spPr>
          <a:xfrm>
            <a:off x="6221778" y="3443407"/>
            <a:ext cx="946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Sector 1</a:t>
            </a:r>
            <a:endParaRPr lang="en-IN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43860A-BF52-475B-96A1-C85B2865375B}"/>
              </a:ext>
            </a:extLst>
          </p:cNvPr>
          <p:cNvCxnSpPr>
            <a:cxnSpLocks/>
          </p:cNvCxnSpPr>
          <p:nvPr/>
        </p:nvCxnSpPr>
        <p:spPr>
          <a:xfrm flipH="1">
            <a:off x="3844031" y="4377983"/>
            <a:ext cx="1364939" cy="9930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21CF1B-5966-462A-A104-367A5EA436A9}"/>
              </a:ext>
            </a:extLst>
          </p:cNvPr>
          <p:cNvCxnSpPr>
            <a:cxnSpLocks/>
          </p:cNvCxnSpPr>
          <p:nvPr/>
        </p:nvCxnSpPr>
        <p:spPr>
          <a:xfrm>
            <a:off x="6150746" y="4377983"/>
            <a:ext cx="5017361" cy="9930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D2192A-271F-468C-9E19-5435D23BEF26}"/>
              </a:ext>
            </a:extLst>
          </p:cNvPr>
          <p:cNvSpPr txBox="1"/>
          <p:nvPr/>
        </p:nvSpPr>
        <p:spPr>
          <a:xfrm>
            <a:off x="4108893" y="5523675"/>
            <a:ext cx="20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(440 bytes)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D06F32-968F-4E77-90A8-76E408A815E1}"/>
              </a:ext>
            </a:extLst>
          </p:cNvPr>
          <p:cNvSpPr txBox="1"/>
          <p:nvPr/>
        </p:nvSpPr>
        <p:spPr>
          <a:xfrm>
            <a:off x="6507335" y="5442011"/>
            <a:ext cx="77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DS (4 bytes)</a:t>
            </a:r>
            <a:endParaRPr lang="en-IN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A2651C-312A-41E2-A210-C5622F10BD90}"/>
              </a:ext>
            </a:extLst>
          </p:cNvPr>
          <p:cNvSpPr txBox="1"/>
          <p:nvPr/>
        </p:nvSpPr>
        <p:spPr>
          <a:xfrm>
            <a:off x="7505348" y="5465014"/>
            <a:ext cx="77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 (4 bytes)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26BE5-CB47-49F0-8CE8-35DEAC8123DB}"/>
              </a:ext>
            </a:extLst>
          </p:cNvPr>
          <p:cNvSpPr txBox="1"/>
          <p:nvPr/>
        </p:nvSpPr>
        <p:spPr>
          <a:xfrm>
            <a:off x="8360738" y="5475129"/>
            <a:ext cx="187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table( 64 bytes 16 bytes for each</a:t>
            </a:r>
            <a:endParaRPr lang="en-I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EC8AB3-683D-42F5-87F7-267945032D76}"/>
              </a:ext>
            </a:extLst>
          </p:cNvPr>
          <p:cNvSpPr txBox="1"/>
          <p:nvPr/>
        </p:nvSpPr>
        <p:spPr>
          <a:xfrm>
            <a:off x="10322703" y="5503566"/>
            <a:ext cx="7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Signature (2 bytes)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621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3" grpId="0" animBg="1"/>
      <p:bldP spid="28" grpId="0" animBg="1"/>
      <p:bldP spid="36" grpId="0"/>
      <p:bldP spid="37" grpId="0"/>
      <p:bldP spid="39" grpId="0"/>
      <p:bldP spid="40" grpId="0"/>
      <p:bldP spid="41" grpId="0"/>
      <p:bldP spid="42" grpId="0"/>
      <p:bldP spid="4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29C2-18B2-4204-A4FE-221BADD8DF51}"/>
              </a:ext>
            </a:extLst>
          </p:cNvPr>
          <p:cNvSpPr/>
          <p:nvPr/>
        </p:nvSpPr>
        <p:spPr>
          <a:xfrm>
            <a:off x="3425176" y="-36877"/>
            <a:ext cx="45781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Powering Up : Reset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EF9B-1E4F-4C8D-968A-8727A7FD2530}"/>
              </a:ext>
            </a:extLst>
          </p:cNvPr>
          <p:cNvSpPr txBox="1"/>
          <p:nvPr/>
        </p:nvSpPr>
        <p:spPr>
          <a:xfrm>
            <a:off x="1123023" y="88645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Powering on Reset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37E9-B80A-4BE0-920F-39C0603C0E59}"/>
              </a:ext>
            </a:extLst>
          </p:cNvPr>
          <p:cNvSpPr/>
          <p:nvPr/>
        </p:nvSpPr>
        <p:spPr>
          <a:xfrm>
            <a:off x="905519" y="1765269"/>
            <a:ext cx="2361461" cy="117407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0A0F6-B40F-4140-9081-17DAF1FEC1DE}"/>
              </a:ext>
            </a:extLst>
          </p:cNvPr>
          <p:cNvSpPr txBox="1"/>
          <p:nvPr/>
        </p:nvSpPr>
        <p:spPr>
          <a:xfrm>
            <a:off x="912178" y="1886981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Every register initialized to 0 except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CS=0xF00, IP=0xFFF0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77869-E28D-4DF2-81BD-9BB087663D80}"/>
              </a:ext>
            </a:extLst>
          </p:cNvPr>
          <p:cNvCxnSpPr>
            <a:cxnSpLocks/>
          </p:cNvCxnSpPr>
          <p:nvPr/>
        </p:nvCxnSpPr>
        <p:spPr>
          <a:xfrm flipV="1">
            <a:off x="3288620" y="2687539"/>
            <a:ext cx="2174110" cy="2308325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0808E-335E-4C0A-AFE2-5F21F8451635}"/>
              </a:ext>
            </a:extLst>
          </p:cNvPr>
          <p:cNvCxnSpPr>
            <a:cxnSpLocks/>
          </p:cNvCxnSpPr>
          <p:nvPr/>
        </p:nvCxnSpPr>
        <p:spPr>
          <a:xfrm flipV="1">
            <a:off x="3288620" y="5362313"/>
            <a:ext cx="2174110" cy="182354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A2101-B7BB-490C-83C2-6545BB089EB9}"/>
              </a:ext>
            </a:extLst>
          </p:cNvPr>
          <p:cNvSpPr/>
          <p:nvPr/>
        </p:nvSpPr>
        <p:spPr>
          <a:xfrm>
            <a:off x="5462730" y="2689934"/>
            <a:ext cx="5823751" cy="269437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319F1-E6E7-48D0-B1E8-40C787F66402}"/>
              </a:ext>
            </a:extLst>
          </p:cNvPr>
          <p:cNvSpPr/>
          <p:nvPr/>
        </p:nvSpPr>
        <p:spPr>
          <a:xfrm>
            <a:off x="909959" y="809935"/>
            <a:ext cx="2361461" cy="60086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E32C8-200B-4CAE-A42D-58E555FF3FD6}"/>
              </a:ext>
            </a:extLst>
          </p:cNvPr>
          <p:cNvSpPr/>
          <p:nvPr/>
        </p:nvSpPr>
        <p:spPr>
          <a:xfrm>
            <a:off x="905519" y="3264599"/>
            <a:ext cx="2368120" cy="50314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EB68E-D7D9-4A49-90FE-38794FF6A103}"/>
              </a:ext>
            </a:extLst>
          </p:cNvPr>
          <p:cNvSpPr txBox="1"/>
          <p:nvPr/>
        </p:nvSpPr>
        <p:spPr>
          <a:xfrm>
            <a:off x="1691194" y="3356709"/>
            <a:ext cx="1518082" cy="38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BEB6B-C744-4016-92F6-C349E9692BF7}"/>
              </a:ext>
            </a:extLst>
          </p:cNvPr>
          <p:cNvSpPr/>
          <p:nvPr/>
        </p:nvSpPr>
        <p:spPr>
          <a:xfrm>
            <a:off x="905519" y="4086312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D6F72-6318-4DE9-8F30-F280D7D31184}"/>
              </a:ext>
            </a:extLst>
          </p:cNvPr>
          <p:cNvSpPr txBox="1"/>
          <p:nvPr/>
        </p:nvSpPr>
        <p:spPr>
          <a:xfrm>
            <a:off x="1251746" y="4156011"/>
            <a:ext cx="19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MBR Execution</a:t>
            </a:r>
            <a:endParaRPr lang="en-IN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9C2A04-99E4-4AFB-BDEC-165692A7521B}"/>
              </a:ext>
            </a:extLst>
          </p:cNvPr>
          <p:cNvSpPr/>
          <p:nvPr/>
        </p:nvSpPr>
        <p:spPr>
          <a:xfrm>
            <a:off x="2974019" y="5974672"/>
            <a:ext cx="6143348" cy="35510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5554E-966C-4B55-9683-D7FC920D268D}"/>
              </a:ext>
            </a:extLst>
          </p:cNvPr>
          <p:cNvSpPr txBox="1"/>
          <p:nvPr/>
        </p:nvSpPr>
        <p:spPr>
          <a:xfrm>
            <a:off x="3209276" y="5971547"/>
            <a:ext cx="575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bootloader may be present in the MBR (sector 0) itself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6AE64-05BE-42C7-A169-CE9CC3380B53}"/>
              </a:ext>
            </a:extLst>
          </p:cNvPr>
          <p:cNvSpPr/>
          <p:nvPr/>
        </p:nvSpPr>
        <p:spPr>
          <a:xfrm>
            <a:off x="905519" y="4961325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9C701-69C7-4709-9A49-A44BAB8C8D3E}"/>
              </a:ext>
            </a:extLst>
          </p:cNvPr>
          <p:cNvSpPr txBox="1"/>
          <p:nvPr/>
        </p:nvSpPr>
        <p:spPr>
          <a:xfrm>
            <a:off x="1455938" y="5021755"/>
            <a:ext cx="217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Bootloader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A1C734-F341-4800-9476-C23996581703}"/>
              </a:ext>
            </a:extLst>
          </p:cNvPr>
          <p:cNvSpPr txBox="1"/>
          <p:nvPr/>
        </p:nvSpPr>
        <p:spPr>
          <a:xfrm>
            <a:off x="5627886" y="2810311"/>
            <a:ext cx="5382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Loads the operating system</a:t>
            </a:r>
          </a:p>
          <a:p>
            <a:r>
              <a:rPr lang="en-US" dirty="0"/>
              <a:t>	May also allow the user to select which OS to load   	in case dual boot</a:t>
            </a:r>
          </a:p>
          <a:p>
            <a:r>
              <a:rPr lang="en-US" dirty="0"/>
              <a:t>Other Jobs done </a:t>
            </a:r>
          </a:p>
          <a:p>
            <a:r>
              <a:rPr lang="en-US" dirty="0"/>
              <a:t>	Disable interrupt</a:t>
            </a:r>
          </a:p>
          <a:p>
            <a:r>
              <a:rPr lang="en-US" dirty="0"/>
              <a:t>	Setup GDT </a:t>
            </a:r>
          </a:p>
          <a:p>
            <a:r>
              <a:rPr lang="en-US" dirty="0"/>
              <a:t>	Switch from real mode to protected mode </a:t>
            </a:r>
          </a:p>
          <a:p>
            <a:r>
              <a:rPr lang="en-US" dirty="0"/>
              <a:t>	Read operating system from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/>
      <p:bldP spid="5" grpId="0" animBg="1"/>
      <p:bldP spid="13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29C2-18B2-4204-A4FE-221BADD8DF51}"/>
              </a:ext>
            </a:extLst>
          </p:cNvPr>
          <p:cNvSpPr/>
          <p:nvPr/>
        </p:nvSpPr>
        <p:spPr>
          <a:xfrm>
            <a:off x="4052591" y="-36877"/>
            <a:ext cx="33233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Booting Linux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EF9B-1E4F-4C8D-968A-8727A7FD2530}"/>
              </a:ext>
            </a:extLst>
          </p:cNvPr>
          <p:cNvSpPr txBox="1"/>
          <p:nvPr/>
        </p:nvSpPr>
        <p:spPr>
          <a:xfrm>
            <a:off x="1123023" y="88645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Powering on Reset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37E9-B80A-4BE0-920F-39C0603C0E59}"/>
              </a:ext>
            </a:extLst>
          </p:cNvPr>
          <p:cNvSpPr/>
          <p:nvPr/>
        </p:nvSpPr>
        <p:spPr>
          <a:xfrm>
            <a:off x="905519" y="1765269"/>
            <a:ext cx="2361461" cy="117407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0A0F6-B40F-4140-9081-17DAF1FEC1DE}"/>
              </a:ext>
            </a:extLst>
          </p:cNvPr>
          <p:cNvSpPr txBox="1"/>
          <p:nvPr/>
        </p:nvSpPr>
        <p:spPr>
          <a:xfrm>
            <a:off x="912178" y="1886981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Every register initialized to 0 except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CS=0xF00, IP=0xFFF0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77869-E28D-4DF2-81BD-9BB087663D80}"/>
              </a:ext>
            </a:extLst>
          </p:cNvPr>
          <p:cNvCxnSpPr>
            <a:cxnSpLocks/>
          </p:cNvCxnSpPr>
          <p:nvPr/>
        </p:nvCxnSpPr>
        <p:spPr>
          <a:xfrm flipV="1">
            <a:off x="3288620" y="3429000"/>
            <a:ext cx="2174110" cy="1566865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0808E-335E-4C0A-AFE2-5F21F8451635}"/>
              </a:ext>
            </a:extLst>
          </p:cNvPr>
          <p:cNvCxnSpPr>
            <a:cxnSpLocks/>
          </p:cNvCxnSpPr>
          <p:nvPr/>
        </p:nvCxnSpPr>
        <p:spPr>
          <a:xfrm flipV="1">
            <a:off x="3288620" y="5362313"/>
            <a:ext cx="2174110" cy="182354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A2101-B7BB-490C-83C2-6545BB089EB9}"/>
              </a:ext>
            </a:extLst>
          </p:cNvPr>
          <p:cNvSpPr/>
          <p:nvPr/>
        </p:nvSpPr>
        <p:spPr>
          <a:xfrm>
            <a:off x="5462730" y="3429000"/>
            <a:ext cx="5823751" cy="195530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319F1-E6E7-48D0-B1E8-40C787F66402}"/>
              </a:ext>
            </a:extLst>
          </p:cNvPr>
          <p:cNvSpPr/>
          <p:nvPr/>
        </p:nvSpPr>
        <p:spPr>
          <a:xfrm>
            <a:off x="909959" y="809935"/>
            <a:ext cx="2361461" cy="60086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E32C8-200B-4CAE-A42D-58E555FF3FD6}"/>
              </a:ext>
            </a:extLst>
          </p:cNvPr>
          <p:cNvSpPr/>
          <p:nvPr/>
        </p:nvSpPr>
        <p:spPr>
          <a:xfrm>
            <a:off x="905519" y="3264599"/>
            <a:ext cx="2368120" cy="50314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EB68E-D7D9-4A49-90FE-38794FF6A103}"/>
              </a:ext>
            </a:extLst>
          </p:cNvPr>
          <p:cNvSpPr txBox="1"/>
          <p:nvPr/>
        </p:nvSpPr>
        <p:spPr>
          <a:xfrm>
            <a:off x="1691194" y="3356709"/>
            <a:ext cx="1518082" cy="38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BEB6B-C744-4016-92F6-C349E9692BF7}"/>
              </a:ext>
            </a:extLst>
          </p:cNvPr>
          <p:cNvSpPr/>
          <p:nvPr/>
        </p:nvSpPr>
        <p:spPr>
          <a:xfrm>
            <a:off x="905519" y="4086312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D6F72-6318-4DE9-8F30-F280D7D31184}"/>
              </a:ext>
            </a:extLst>
          </p:cNvPr>
          <p:cNvSpPr txBox="1"/>
          <p:nvPr/>
        </p:nvSpPr>
        <p:spPr>
          <a:xfrm>
            <a:off x="1251746" y="4156011"/>
            <a:ext cx="19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MBR Execution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6AE64-05BE-42C7-A169-CE9CC3380B53}"/>
              </a:ext>
            </a:extLst>
          </p:cNvPr>
          <p:cNvSpPr/>
          <p:nvPr/>
        </p:nvSpPr>
        <p:spPr>
          <a:xfrm>
            <a:off x="905519" y="4961325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9C701-69C7-4709-9A49-A44BAB8C8D3E}"/>
              </a:ext>
            </a:extLst>
          </p:cNvPr>
          <p:cNvSpPr txBox="1"/>
          <p:nvPr/>
        </p:nvSpPr>
        <p:spPr>
          <a:xfrm>
            <a:off x="1124135" y="5036666"/>
            <a:ext cx="217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Bootloader (GRUB)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A1C734-F341-4800-9476-C23996581703}"/>
              </a:ext>
            </a:extLst>
          </p:cNvPr>
          <p:cNvSpPr txBox="1"/>
          <p:nvPr/>
        </p:nvSpPr>
        <p:spPr>
          <a:xfrm>
            <a:off x="6275036" y="3670650"/>
            <a:ext cx="538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stage of grub</a:t>
            </a:r>
          </a:p>
          <a:p>
            <a:r>
              <a:rPr lang="en-US" dirty="0"/>
              <a:t>	stage 1   :  446 bytes  </a:t>
            </a:r>
            <a:r>
              <a:rPr lang="en-US" dirty="0" err="1"/>
              <a:t>boot.img</a:t>
            </a:r>
            <a:endParaRPr lang="en-US" dirty="0"/>
          </a:p>
          <a:p>
            <a:r>
              <a:rPr lang="en-US" dirty="0"/>
              <a:t>	stage 1.5:  </a:t>
            </a:r>
            <a:r>
              <a:rPr lang="en-US" dirty="0" err="1"/>
              <a:t>core.img</a:t>
            </a:r>
            <a:endParaRPr lang="en-US" dirty="0"/>
          </a:p>
          <a:p>
            <a:r>
              <a:rPr lang="en-US" dirty="0"/>
              <a:t>	stage 2 : load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3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29C2-18B2-4204-A4FE-221BADD8DF51}"/>
              </a:ext>
            </a:extLst>
          </p:cNvPr>
          <p:cNvSpPr/>
          <p:nvPr/>
        </p:nvSpPr>
        <p:spPr>
          <a:xfrm>
            <a:off x="4052591" y="-36877"/>
            <a:ext cx="33233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Booting Linux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EF9B-1E4F-4C8D-968A-8727A7FD2530}"/>
              </a:ext>
            </a:extLst>
          </p:cNvPr>
          <p:cNvSpPr txBox="1"/>
          <p:nvPr/>
        </p:nvSpPr>
        <p:spPr>
          <a:xfrm>
            <a:off x="1123023" y="88645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Powering on Reset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37E9-B80A-4BE0-920F-39C0603C0E59}"/>
              </a:ext>
            </a:extLst>
          </p:cNvPr>
          <p:cNvSpPr/>
          <p:nvPr/>
        </p:nvSpPr>
        <p:spPr>
          <a:xfrm>
            <a:off x="905519" y="1765269"/>
            <a:ext cx="2361461" cy="117407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0A0F6-B40F-4140-9081-17DAF1FEC1DE}"/>
              </a:ext>
            </a:extLst>
          </p:cNvPr>
          <p:cNvSpPr txBox="1"/>
          <p:nvPr/>
        </p:nvSpPr>
        <p:spPr>
          <a:xfrm>
            <a:off x="912178" y="1886981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Every register initialized to 0 except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CS=0xF00, IP=0xFFF0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777869-E28D-4DF2-81BD-9BB087663D80}"/>
              </a:ext>
            </a:extLst>
          </p:cNvPr>
          <p:cNvCxnSpPr>
            <a:cxnSpLocks/>
          </p:cNvCxnSpPr>
          <p:nvPr/>
        </p:nvCxnSpPr>
        <p:spPr>
          <a:xfrm flipV="1">
            <a:off x="3310260" y="2112885"/>
            <a:ext cx="2152470" cy="3817398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0808E-335E-4C0A-AFE2-5F21F8451635}"/>
              </a:ext>
            </a:extLst>
          </p:cNvPr>
          <p:cNvCxnSpPr>
            <a:cxnSpLocks/>
          </p:cNvCxnSpPr>
          <p:nvPr/>
        </p:nvCxnSpPr>
        <p:spPr>
          <a:xfrm flipV="1">
            <a:off x="3310260" y="6044725"/>
            <a:ext cx="2152470" cy="542506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A2101-B7BB-490C-83C2-6545BB089EB9}"/>
              </a:ext>
            </a:extLst>
          </p:cNvPr>
          <p:cNvSpPr/>
          <p:nvPr/>
        </p:nvSpPr>
        <p:spPr>
          <a:xfrm>
            <a:off x="5462730" y="2112885"/>
            <a:ext cx="6282427" cy="393184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319F1-E6E7-48D0-B1E8-40C787F66402}"/>
              </a:ext>
            </a:extLst>
          </p:cNvPr>
          <p:cNvSpPr/>
          <p:nvPr/>
        </p:nvSpPr>
        <p:spPr>
          <a:xfrm>
            <a:off x="909959" y="809935"/>
            <a:ext cx="2361461" cy="60086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E32C8-200B-4CAE-A42D-58E555FF3FD6}"/>
              </a:ext>
            </a:extLst>
          </p:cNvPr>
          <p:cNvSpPr/>
          <p:nvPr/>
        </p:nvSpPr>
        <p:spPr>
          <a:xfrm>
            <a:off x="905519" y="3264599"/>
            <a:ext cx="2368120" cy="50314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EB68E-D7D9-4A49-90FE-38794FF6A103}"/>
              </a:ext>
            </a:extLst>
          </p:cNvPr>
          <p:cNvSpPr txBox="1"/>
          <p:nvPr/>
        </p:nvSpPr>
        <p:spPr>
          <a:xfrm>
            <a:off x="1691194" y="3356709"/>
            <a:ext cx="1518082" cy="38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BEB6B-C744-4016-92F6-C349E9692BF7}"/>
              </a:ext>
            </a:extLst>
          </p:cNvPr>
          <p:cNvSpPr/>
          <p:nvPr/>
        </p:nvSpPr>
        <p:spPr>
          <a:xfrm>
            <a:off x="905519" y="4086312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D6F72-6318-4DE9-8F30-F280D7D31184}"/>
              </a:ext>
            </a:extLst>
          </p:cNvPr>
          <p:cNvSpPr txBox="1"/>
          <p:nvPr/>
        </p:nvSpPr>
        <p:spPr>
          <a:xfrm>
            <a:off x="1251746" y="4156011"/>
            <a:ext cx="19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MBR Execution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6AE64-05BE-42C7-A169-CE9CC3380B53}"/>
              </a:ext>
            </a:extLst>
          </p:cNvPr>
          <p:cNvSpPr/>
          <p:nvPr/>
        </p:nvSpPr>
        <p:spPr>
          <a:xfrm>
            <a:off x="905519" y="4961325"/>
            <a:ext cx="2398082" cy="58334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9C701-69C7-4709-9A49-A44BAB8C8D3E}"/>
              </a:ext>
            </a:extLst>
          </p:cNvPr>
          <p:cNvSpPr txBox="1"/>
          <p:nvPr/>
        </p:nvSpPr>
        <p:spPr>
          <a:xfrm>
            <a:off x="1124135" y="5036666"/>
            <a:ext cx="217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Bootloader (GRUB)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A1C734-F341-4800-9476-C23996581703}"/>
              </a:ext>
            </a:extLst>
          </p:cNvPr>
          <p:cNvSpPr txBox="1"/>
          <p:nvPr/>
        </p:nvSpPr>
        <p:spPr>
          <a:xfrm>
            <a:off x="5683194" y="2210146"/>
            <a:ext cx="587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is loaded into memory</a:t>
            </a:r>
          </a:p>
          <a:p>
            <a:r>
              <a:rPr lang="en-US" dirty="0"/>
              <a:t>Kernel initiates itself needs to mount the root(/)file system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698F3-5B2F-4E4A-A209-CFBE7FF888E2}"/>
              </a:ext>
            </a:extLst>
          </p:cNvPr>
          <p:cNvSpPr/>
          <p:nvPr/>
        </p:nvSpPr>
        <p:spPr>
          <a:xfrm>
            <a:off x="912178" y="5930283"/>
            <a:ext cx="2398082" cy="65694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174BE-B584-45CD-84C9-6915444D2E93}"/>
              </a:ext>
            </a:extLst>
          </p:cNvPr>
          <p:cNvSpPr txBox="1"/>
          <p:nvPr/>
        </p:nvSpPr>
        <p:spPr>
          <a:xfrm>
            <a:off x="1123023" y="6044725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Initialization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EF3D9-1156-4A55-A523-B1EE694995BA}"/>
              </a:ext>
            </a:extLst>
          </p:cNvPr>
          <p:cNvSpPr txBox="1"/>
          <p:nvPr/>
        </p:nvSpPr>
        <p:spPr>
          <a:xfrm>
            <a:off x="5814874" y="2939341"/>
            <a:ext cx="547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the Linux Kernel access the LKM for mounting the root (/) file system, which are present on the root file system itself?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B2AB2-7E7E-421B-BCF1-7859297F7C4C}"/>
              </a:ext>
            </a:extLst>
          </p:cNvPr>
          <p:cNvSpPr txBox="1"/>
          <p:nvPr/>
        </p:nvSpPr>
        <p:spPr>
          <a:xfrm>
            <a:off x="5708342" y="3965874"/>
            <a:ext cx="5471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/boot/</a:t>
            </a:r>
            <a:r>
              <a:rPr lang="en-US" dirty="0" err="1"/>
              <a:t>initrd.img</a:t>
            </a:r>
            <a:r>
              <a:rPr lang="en-US" dirty="0"/>
              <a:t> uncompressed and loaded </a:t>
            </a:r>
          </a:p>
          <a:p>
            <a:r>
              <a:rPr lang="en-US" dirty="0"/>
              <a:t>Content of </a:t>
            </a:r>
            <a:r>
              <a:rPr lang="en-US" dirty="0" err="1"/>
              <a:t>initrd</a:t>
            </a:r>
            <a:r>
              <a:rPr lang="en-US" dirty="0"/>
              <a:t> file serve as temporary root file system</a:t>
            </a:r>
          </a:p>
          <a:p>
            <a:r>
              <a:rPr lang="en-US" dirty="0"/>
              <a:t>Kernel executes </a:t>
            </a:r>
            <a:r>
              <a:rPr lang="en-US" dirty="0" err="1"/>
              <a:t>pivot_root</a:t>
            </a:r>
            <a:r>
              <a:rPr lang="en-US" dirty="0"/>
              <a:t> command</a:t>
            </a:r>
          </a:p>
          <a:p>
            <a:r>
              <a:rPr lang="en-US" dirty="0"/>
              <a:t>Kernel initialize schedular PID = 0</a:t>
            </a:r>
          </a:p>
          <a:p>
            <a:r>
              <a:rPr lang="en-US" dirty="0"/>
              <a:t>Fork and execute 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							/lib/system/</a:t>
            </a:r>
            <a:r>
              <a:rPr lang="en-US" dirty="0" err="1"/>
              <a:t>systemd</a:t>
            </a:r>
            <a:endParaRPr lang="en-US" dirty="0"/>
          </a:p>
          <a:p>
            <a:r>
              <a:rPr lang="en-US" dirty="0"/>
              <a:t>			    /bin/</a:t>
            </a:r>
            <a:r>
              <a:rPr lang="en-US" dirty="0" err="1"/>
              <a:t>systemd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73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9" grpId="0" animBg="1"/>
      <p:bldP spid="16" grpId="0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516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Dwivedi, Susheel</dc:creator>
  <cp:lastModifiedBy>Dwivedi, Susheel</cp:lastModifiedBy>
  <cp:revision>2</cp:revision>
  <dcterms:created xsi:type="dcterms:W3CDTF">2019-03-09T15:19:42Z</dcterms:created>
  <dcterms:modified xsi:type="dcterms:W3CDTF">2019-03-09T16:46:16Z</dcterms:modified>
</cp:coreProperties>
</file>