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50"/>
  </p:notesMasterIdLst>
  <p:sldIdLst>
    <p:sldId id="256" r:id="rId2"/>
    <p:sldId id="308" r:id="rId3"/>
    <p:sldId id="291" r:id="rId4"/>
    <p:sldId id="258" r:id="rId5"/>
    <p:sldId id="310" r:id="rId6"/>
    <p:sldId id="318" r:id="rId7"/>
    <p:sldId id="311" r:id="rId8"/>
    <p:sldId id="309" r:id="rId9"/>
    <p:sldId id="283" r:id="rId10"/>
    <p:sldId id="282" r:id="rId11"/>
    <p:sldId id="284" r:id="rId12"/>
    <p:sldId id="285" r:id="rId13"/>
    <p:sldId id="287" r:id="rId14"/>
    <p:sldId id="288" r:id="rId15"/>
    <p:sldId id="306" r:id="rId16"/>
    <p:sldId id="307" r:id="rId17"/>
    <p:sldId id="315" r:id="rId18"/>
    <p:sldId id="341" r:id="rId19"/>
    <p:sldId id="316" r:id="rId20"/>
    <p:sldId id="342" r:id="rId21"/>
    <p:sldId id="317" r:id="rId22"/>
    <p:sldId id="312" r:id="rId23"/>
    <p:sldId id="320" r:id="rId24"/>
    <p:sldId id="321" r:id="rId25"/>
    <p:sldId id="322" r:id="rId26"/>
    <p:sldId id="324" r:id="rId27"/>
    <p:sldId id="323" r:id="rId28"/>
    <p:sldId id="336" r:id="rId29"/>
    <p:sldId id="319" r:id="rId30"/>
    <p:sldId id="313" r:id="rId31"/>
    <p:sldId id="340" r:id="rId32"/>
    <p:sldId id="325" r:id="rId33"/>
    <p:sldId id="326" r:id="rId34"/>
    <p:sldId id="327" r:id="rId35"/>
    <p:sldId id="328" r:id="rId36"/>
    <p:sldId id="329" r:id="rId37"/>
    <p:sldId id="330" r:id="rId38"/>
    <p:sldId id="331" r:id="rId39"/>
    <p:sldId id="332" r:id="rId40"/>
    <p:sldId id="333" r:id="rId41"/>
    <p:sldId id="334" r:id="rId42"/>
    <p:sldId id="335" r:id="rId43"/>
    <p:sldId id="337" r:id="rId44"/>
    <p:sldId id="339" r:id="rId45"/>
    <p:sldId id="301" r:id="rId46"/>
    <p:sldId id="293" r:id="rId47"/>
    <p:sldId id="294" r:id="rId48"/>
    <p:sldId id="26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D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90A960-2E71-414C-A933-38AA22BBECAF}" type="datetimeFigureOut">
              <a:rPr lang="en-US" smtClean="0"/>
              <a:pPr/>
              <a:t>5/27/2018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1A6AE8-14CD-4E0E-BD49-2FE80EBCEB32}" type="slidenum">
              <a:rPr lang="en-IN" smtClean="0"/>
              <a:pPr/>
              <a:t>‹#›</a:t>
            </a:fld>
            <a:endParaRPr lang="en-IN"/>
          </a:p>
        </p:txBody>
      </p:sp>
    </p:spTree>
    <p:extLst>
      <p:ext uri="{BB962C8B-B14F-4D97-AF65-F5344CB8AC3E}">
        <p14:creationId xmlns:p14="http://schemas.microsoft.com/office/powerpoint/2010/main" val="4077986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Following is the sequence of events corresponding to an incoming HTTP request to </a:t>
            </a:r>
            <a:r>
              <a:rPr lang="en-IN" sz="1200" b="0" i="1" kern="1200" dirty="0" err="1">
                <a:solidFill>
                  <a:schemeClr val="tx1"/>
                </a:solidFill>
                <a:effectLst/>
                <a:latin typeface="+mn-lt"/>
                <a:ea typeface="+mn-ea"/>
                <a:cs typeface="+mn-cs"/>
              </a:rPr>
              <a:t>DispatcherServlet</a:t>
            </a:r>
            <a:r>
              <a:rPr lang="en-IN" sz="1200" b="0" i="0" kern="1200" dirty="0">
                <a:solidFill>
                  <a:schemeClr val="tx1"/>
                </a:solidFill>
                <a:effectLst/>
                <a:latin typeface="+mn-lt"/>
                <a:ea typeface="+mn-ea"/>
                <a:cs typeface="+mn-cs"/>
              </a:rPr>
              <a:t>:</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1)After receiving an HTTP request, </a:t>
            </a:r>
            <a:r>
              <a:rPr lang="en-IN" sz="1200" b="0" i="1" kern="1200" dirty="0" err="1">
                <a:solidFill>
                  <a:schemeClr val="tx1"/>
                </a:solidFill>
                <a:effectLst/>
                <a:latin typeface="+mn-lt"/>
                <a:ea typeface="+mn-ea"/>
                <a:cs typeface="+mn-cs"/>
              </a:rPr>
              <a:t>DispatcherServlet</a:t>
            </a:r>
            <a:r>
              <a:rPr lang="en-IN" sz="1200" b="0" i="0" kern="1200" dirty="0">
                <a:solidFill>
                  <a:schemeClr val="tx1"/>
                </a:solidFill>
                <a:effectLst/>
                <a:latin typeface="+mn-lt"/>
                <a:ea typeface="+mn-ea"/>
                <a:cs typeface="+mn-cs"/>
              </a:rPr>
              <a:t> consults the </a:t>
            </a:r>
            <a:r>
              <a:rPr lang="en-IN" sz="1200" b="0" i="1" kern="1200" dirty="0" err="1">
                <a:solidFill>
                  <a:schemeClr val="tx1"/>
                </a:solidFill>
                <a:effectLst/>
                <a:latin typeface="+mn-lt"/>
                <a:ea typeface="+mn-ea"/>
                <a:cs typeface="+mn-cs"/>
              </a:rPr>
              <a:t>HandlerMapping</a:t>
            </a:r>
            <a:r>
              <a:rPr lang="en-IN" sz="1200" b="0" i="0" kern="1200" dirty="0">
                <a:solidFill>
                  <a:schemeClr val="tx1"/>
                </a:solidFill>
                <a:effectLst/>
                <a:latin typeface="+mn-lt"/>
                <a:ea typeface="+mn-ea"/>
                <a:cs typeface="+mn-cs"/>
              </a:rPr>
              <a:t> to call the appropriate </a:t>
            </a:r>
            <a:r>
              <a:rPr lang="en-IN" sz="1200" b="0" i="1" kern="1200" dirty="0">
                <a:solidFill>
                  <a:schemeClr val="tx1"/>
                </a:solidFill>
                <a:effectLst/>
                <a:latin typeface="+mn-lt"/>
                <a:ea typeface="+mn-ea"/>
                <a:cs typeface="+mn-cs"/>
              </a:rPr>
              <a:t>Controller</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2)The </a:t>
            </a:r>
            <a:r>
              <a:rPr lang="en-IN" sz="1200" b="0" i="1" kern="1200" dirty="0">
                <a:solidFill>
                  <a:schemeClr val="tx1"/>
                </a:solidFill>
                <a:effectLst/>
                <a:latin typeface="+mn-lt"/>
                <a:ea typeface="+mn-ea"/>
                <a:cs typeface="+mn-cs"/>
              </a:rPr>
              <a:t>Controller</a:t>
            </a:r>
            <a:r>
              <a:rPr lang="en-IN" sz="1200" b="0" i="0" kern="1200" dirty="0">
                <a:solidFill>
                  <a:schemeClr val="tx1"/>
                </a:solidFill>
                <a:effectLst/>
                <a:latin typeface="+mn-lt"/>
                <a:ea typeface="+mn-ea"/>
                <a:cs typeface="+mn-cs"/>
              </a:rPr>
              <a:t>  takes the request and calls the appropriate service methods based on used GET or POST method. The service method will set model data based on defined business logic and returns view name to the </a:t>
            </a:r>
            <a:r>
              <a:rPr lang="en-IN" sz="1200" b="0" i="1" kern="1200" dirty="0" err="1">
                <a:solidFill>
                  <a:schemeClr val="tx1"/>
                </a:solidFill>
                <a:effectLst/>
                <a:latin typeface="+mn-lt"/>
                <a:ea typeface="+mn-ea"/>
                <a:cs typeface="+mn-cs"/>
              </a:rPr>
              <a:t>DispatcherServlet</a:t>
            </a:r>
            <a:r>
              <a:rPr lang="en-IN" sz="1200" b="0" i="0" kern="1200" dirty="0">
                <a:solidFill>
                  <a:schemeClr val="tx1"/>
                </a:solidFill>
                <a:effectLst/>
                <a:latin typeface="+mn-lt"/>
                <a:ea typeface="+mn-ea"/>
                <a:cs typeface="+mn-cs"/>
              </a:rPr>
              <a:t>.</a:t>
            </a:r>
          </a:p>
          <a:p>
            <a:r>
              <a:rPr lang="en-IN" sz="1200" b="0" i="0" kern="1200" dirty="0">
                <a:solidFill>
                  <a:schemeClr val="tx1"/>
                </a:solidFill>
                <a:effectLst/>
                <a:latin typeface="+mn-lt"/>
                <a:ea typeface="+mn-ea"/>
                <a:cs typeface="+mn-cs"/>
              </a:rPr>
              <a:t>3)The </a:t>
            </a:r>
            <a:r>
              <a:rPr lang="en-IN" sz="1200" b="0" i="1" kern="1200" dirty="0" err="1">
                <a:solidFill>
                  <a:schemeClr val="tx1"/>
                </a:solidFill>
                <a:effectLst/>
                <a:latin typeface="+mn-lt"/>
                <a:ea typeface="+mn-ea"/>
                <a:cs typeface="+mn-cs"/>
              </a:rPr>
              <a:t>DispatcherServlet</a:t>
            </a:r>
            <a:r>
              <a:rPr lang="en-IN" sz="1200" b="0" i="0" kern="1200" dirty="0">
                <a:solidFill>
                  <a:schemeClr val="tx1"/>
                </a:solidFill>
                <a:effectLst/>
                <a:latin typeface="+mn-lt"/>
                <a:ea typeface="+mn-ea"/>
                <a:cs typeface="+mn-cs"/>
              </a:rPr>
              <a:t> will take help from </a:t>
            </a:r>
            <a:r>
              <a:rPr lang="en-IN" sz="1200" b="0" i="1" kern="1200" dirty="0" err="1">
                <a:solidFill>
                  <a:schemeClr val="tx1"/>
                </a:solidFill>
                <a:effectLst/>
                <a:latin typeface="+mn-lt"/>
                <a:ea typeface="+mn-ea"/>
                <a:cs typeface="+mn-cs"/>
              </a:rPr>
              <a:t>ViewResolver</a:t>
            </a:r>
            <a:r>
              <a:rPr lang="en-IN" sz="1200" b="0" i="0" kern="1200" dirty="0">
                <a:solidFill>
                  <a:schemeClr val="tx1"/>
                </a:solidFill>
                <a:effectLst/>
                <a:latin typeface="+mn-lt"/>
                <a:ea typeface="+mn-ea"/>
                <a:cs typeface="+mn-cs"/>
              </a:rPr>
              <a:t> to pickup the defined view for the request.</a:t>
            </a:r>
          </a:p>
          <a:p>
            <a:r>
              <a:rPr lang="en-IN" sz="1200" b="0" i="0" kern="1200" dirty="0">
                <a:solidFill>
                  <a:schemeClr val="tx1"/>
                </a:solidFill>
                <a:effectLst/>
                <a:latin typeface="+mn-lt"/>
                <a:ea typeface="+mn-ea"/>
                <a:cs typeface="+mn-cs"/>
              </a:rPr>
              <a:t>4)Once view is finalized, The </a:t>
            </a:r>
            <a:r>
              <a:rPr lang="en-IN" sz="1200" b="0" i="1" kern="1200" dirty="0" err="1">
                <a:solidFill>
                  <a:schemeClr val="tx1"/>
                </a:solidFill>
                <a:effectLst/>
                <a:latin typeface="+mn-lt"/>
                <a:ea typeface="+mn-ea"/>
                <a:cs typeface="+mn-cs"/>
              </a:rPr>
              <a:t>DispatcherServlet</a:t>
            </a:r>
            <a:r>
              <a:rPr lang="en-IN" sz="1200" b="0" i="0" kern="1200" dirty="0">
                <a:solidFill>
                  <a:schemeClr val="tx1"/>
                </a:solidFill>
                <a:effectLst/>
                <a:latin typeface="+mn-lt"/>
                <a:ea typeface="+mn-ea"/>
                <a:cs typeface="+mn-cs"/>
              </a:rPr>
              <a:t> passes the model data to the view which is finally rendered on the browser.</a:t>
            </a:r>
          </a:p>
          <a:p>
            <a:endParaRPr lang="en-IN" dirty="0"/>
          </a:p>
        </p:txBody>
      </p:sp>
      <p:sp>
        <p:nvSpPr>
          <p:cNvPr id="4" name="Slide Number Placeholder 3"/>
          <p:cNvSpPr>
            <a:spLocks noGrp="1"/>
          </p:cNvSpPr>
          <p:nvPr>
            <p:ph type="sldNum" sz="quarter" idx="10"/>
          </p:nvPr>
        </p:nvSpPr>
        <p:spPr/>
        <p:txBody>
          <a:bodyPr/>
          <a:lstStyle/>
          <a:p>
            <a:fld id="{911A6AE8-14CD-4E0E-BD49-2FE80EBCEB32}" type="slidenum">
              <a:rPr lang="en-IN" smtClean="0"/>
              <a:pPr/>
              <a:t>38</a:t>
            </a:fld>
            <a:endParaRPr lang="en-IN"/>
          </a:p>
        </p:txBody>
      </p:sp>
    </p:spTree>
    <p:extLst>
      <p:ext uri="{BB962C8B-B14F-4D97-AF65-F5344CB8AC3E}">
        <p14:creationId xmlns:p14="http://schemas.microsoft.com/office/powerpoint/2010/main" val="410083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5/27/2018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5280" cy="114204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8188B458-29D1-4D5E-B57A-088E780B6F1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5/27/2018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5/27/2018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gif"/><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www.roseindia.net/html/" TargetMode="External"/><Relationship Id="rId3" Type="http://schemas.openxmlformats.org/officeDocument/2006/relationships/hyperlink" Target="http://www.roseindia.net/jsp/" TargetMode="External"/><Relationship Id="rId7" Type="http://schemas.openxmlformats.org/officeDocument/2006/relationships/hyperlink" Target="http://www.roseindia.net/javascript/" TargetMode="External"/><Relationship Id="rId12" Type="http://schemas.openxmlformats.org/officeDocument/2006/relationships/hyperlink" Target="http://www.vaannila.com/hibernate/hibernate-tutorial/hibernate-tutorial.html" TargetMode="External"/><Relationship Id="rId2" Type="http://schemas.openxmlformats.org/officeDocument/2006/relationships/hyperlink" Target="http://www.javabeginner.com/learn-java/introduction-to-java-programming" TargetMode="External"/><Relationship Id="rId1" Type="http://schemas.openxmlformats.org/officeDocument/2006/relationships/slideLayout" Target="../slideLayouts/slideLayout2.xml"/><Relationship Id="rId6" Type="http://schemas.openxmlformats.org/officeDocument/2006/relationships/hyperlink" Target="http://www.roseindia.net/mysql/" TargetMode="External"/><Relationship Id="rId11" Type="http://schemas.openxmlformats.org/officeDocument/2006/relationships/hyperlink" Target="http://www.vaannila.com/struts-2/struts-2-tutorial/struts-2-tutorial.html" TargetMode="External"/><Relationship Id="rId5" Type="http://schemas.openxmlformats.org/officeDocument/2006/relationships/hyperlink" Target="http://www.roseindia.net/jdbc/" TargetMode="External"/><Relationship Id="rId10" Type="http://schemas.openxmlformats.org/officeDocument/2006/relationships/hyperlink" Target="http://www.vaannila.com/spring/spring-tutorial/spring-tutorial.html" TargetMode="External"/><Relationship Id="rId4" Type="http://schemas.openxmlformats.org/officeDocument/2006/relationships/hyperlink" Target="http://www.roseindia.net/servlets/" TargetMode="External"/><Relationship Id="rId9" Type="http://schemas.openxmlformats.org/officeDocument/2006/relationships/hyperlink" Target="http://www.roseindia.net/web-application-server/tomca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905000"/>
            <a:ext cx="8686800" cy="1828800"/>
          </a:xfrm>
        </p:spPr>
        <p:txBody>
          <a:bodyPr>
            <a:noAutofit/>
          </a:bodyPr>
          <a:lstStyle/>
          <a:p>
            <a:pPr algn="ctr"/>
            <a:r>
              <a:rPr lang="en-US" sz="6000" dirty="0"/>
              <a:t> Flight Search Web </a:t>
            </a:r>
            <a:r>
              <a:rPr lang="en-US" sz="6000" dirty="0" err="1"/>
              <a:t>AppLication</a:t>
            </a:r>
            <a:endParaRPr lang="en-IN" sz="6000" dirty="0"/>
          </a:p>
        </p:txBody>
      </p:sp>
      <p:sp>
        <p:nvSpPr>
          <p:cNvPr id="3" name="Subtitle 2"/>
          <p:cNvSpPr>
            <a:spLocks noGrp="1"/>
          </p:cNvSpPr>
          <p:nvPr>
            <p:ph type="subTitle" idx="1"/>
          </p:nvPr>
        </p:nvSpPr>
        <p:spPr>
          <a:xfrm flipV="1">
            <a:off x="609600" y="914400"/>
            <a:ext cx="7772400" cy="685800"/>
          </a:xfrm>
        </p:spPr>
        <p:txBody>
          <a:bodyPr>
            <a:normAutofit/>
          </a:bodyPr>
          <a:lstStyle/>
          <a:p>
            <a:endParaRPr lang="en-US" dirty="0"/>
          </a:p>
          <a:p>
            <a:endParaRPr lang="en-US" dirty="0"/>
          </a:p>
          <a:p>
            <a:endParaRPr lang="en-US" dirty="0"/>
          </a:p>
          <a:p>
            <a:endParaRPr lang="en-US" dirty="0"/>
          </a:p>
          <a:p>
            <a:endParaRPr lang="en-US" dirty="0"/>
          </a:p>
          <a:p>
            <a:endParaRPr lang="en-US" dirty="0"/>
          </a:p>
          <a:p>
            <a:pPr algn="ctr"/>
            <a:endParaRPr lang="en-US"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536104"/>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548680"/>
            <a:ext cx="6984775" cy="5904656"/>
          </a:xfrm>
        </p:spPr>
      </p:pic>
      <p:cxnSp>
        <p:nvCxnSpPr>
          <p:cNvPr id="21" name="Straight Connector 20"/>
          <p:cNvCxnSpPr/>
          <p:nvPr/>
        </p:nvCxnSpPr>
        <p:spPr>
          <a:xfrm>
            <a:off x="3048000" y="6400800"/>
            <a:ext cx="3810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791200" y="4800600"/>
            <a:ext cx="1371600" cy="5334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Import</a:t>
            </a:r>
            <a:r>
              <a:rPr lang="en-US" dirty="0"/>
              <a:t> </a:t>
            </a:r>
            <a:r>
              <a:rPr lang="en-US" dirty="0">
                <a:solidFill>
                  <a:schemeClr val="bg2"/>
                </a:solidFill>
              </a:rPr>
              <a:t>files</a:t>
            </a:r>
          </a:p>
        </p:txBody>
      </p:sp>
      <p:cxnSp>
        <p:nvCxnSpPr>
          <p:cNvPr id="7" name="Straight Arrow Connector 6"/>
          <p:cNvCxnSpPr/>
          <p:nvPr/>
        </p:nvCxnSpPr>
        <p:spPr>
          <a:xfrm rot="5400000">
            <a:off x="5867400" y="3352800"/>
            <a:ext cx="2133600" cy="914400"/>
          </a:xfrm>
          <a:prstGeom prst="straightConnector1">
            <a:avLst/>
          </a:prstGeom>
          <a:ln w="20955">
            <a:solidFill>
              <a:srgbClr val="4F2DD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0"/>
            <a:ext cx="8153400" cy="2438400"/>
          </a:xfrm>
        </p:spPr>
        <p:txBody>
          <a:bodyPr>
            <a:noAutofit/>
          </a:bodyPr>
          <a:lstStyle/>
          <a:p>
            <a:pPr algn="ctr"/>
            <a:r>
              <a:rPr lang="en-US" sz="6000" dirty="0">
                <a:solidFill>
                  <a:srgbClr val="FFFF00"/>
                </a:solidFill>
              </a:rPr>
              <a:t>Entity Relationship Diagram</a:t>
            </a:r>
            <a:endParaRPr lang="en-IN" sz="6000"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82562"/>
          </a:xfrm>
        </p:spPr>
        <p:txBody>
          <a:bodyPr>
            <a:normAutofit fontScale="90000"/>
          </a:bodyPr>
          <a:lstStyle/>
          <a:p>
            <a:endParaRPr lang="en-IN" dirty="0"/>
          </a:p>
        </p:txBody>
      </p:sp>
      <p:pic>
        <p:nvPicPr>
          <p:cNvPr id="4" name="Content Placeholder 3" descr="ER-Flight Search.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itle 1"/>
          <p:cNvSpPr txBox="1">
            <a:spLocks/>
          </p:cNvSpPr>
          <p:nvPr/>
        </p:nvSpPr>
        <p:spPr>
          <a:xfrm>
            <a:off x="609600" y="2133600"/>
            <a:ext cx="8153400" cy="2286000"/>
          </a:xfrm>
          <a:prstGeom prst="rect">
            <a:avLst/>
          </a:prstGeom>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000" dirty="0">
                <a:solidFill>
                  <a:srgbClr val="FFFF00"/>
                </a:solidFill>
                <a:latin typeface="+mj-lt"/>
                <a:ea typeface="+mj-ea"/>
                <a:cs typeface="+mj-cs"/>
              </a:rPr>
              <a:t>Data Flow</a:t>
            </a:r>
            <a:r>
              <a:rPr kumimoji="0" lang="en-US" sz="6000" b="0" i="0" u="none" strike="noStrike" kern="1200" cap="none" spc="0" normalizeH="0" baseline="0" noProof="0" dirty="0">
                <a:ln>
                  <a:noFill/>
                </a:ln>
                <a:solidFill>
                  <a:srgbClr val="FFFF00"/>
                </a:solidFill>
                <a:effectLst/>
                <a:uLnTx/>
                <a:uFillTx/>
                <a:latin typeface="+mj-lt"/>
                <a:ea typeface="+mj-ea"/>
                <a:cs typeface="+mj-cs"/>
              </a:rPr>
              <a:t> Diagram</a:t>
            </a:r>
            <a:endParaRPr kumimoji="0" lang="en-IN" sz="6000" b="0" i="0" u="none" strike="noStrike" kern="1200" cap="none" spc="0" normalizeH="0" baseline="0" noProof="0" dirty="0">
              <a:ln>
                <a:noFill/>
              </a:ln>
              <a:solidFill>
                <a:srgbClr val="FFFF00"/>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DFD Level 1</a:t>
            </a:r>
            <a:endParaRPr lang="en-IN" dirty="0">
              <a:solidFill>
                <a:srgbClr val="FFFF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981200"/>
            <a:ext cx="7467600"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itle 1"/>
          <p:cNvSpPr txBox="1">
            <a:spLocks/>
          </p:cNvSpPr>
          <p:nvPr/>
        </p:nvSpPr>
        <p:spPr>
          <a:xfrm>
            <a:off x="609600" y="2133600"/>
            <a:ext cx="8153400" cy="2286000"/>
          </a:xfrm>
          <a:prstGeom prst="rect">
            <a:avLst/>
          </a:prstGeom>
        </p:spPr>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000" dirty="0">
                <a:solidFill>
                  <a:srgbClr val="FFFF00"/>
                </a:solidFill>
                <a:latin typeface="+mj-lt"/>
                <a:ea typeface="+mj-ea"/>
                <a:cs typeface="+mj-cs"/>
              </a:rPr>
              <a:t>State Transition </a:t>
            </a:r>
            <a:r>
              <a:rPr kumimoji="0" lang="en-US" sz="6000" b="0" i="0" u="none" strike="noStrike" kern="1200" cap="none" spc="0" normalizeH="0" baseline="0" noProof="0" dirty="0">
                <a:ln>
                  <a:noFill/>
                </a:ln>
                <a:solidFill>
                  <a:srgbClr val="FFFF00"/>
                </a:solidFill>
                <a:effectLst/>
                <a:uLnTx/>
                <a:uFillTx/>
                <a:latin typeface="+mj-lt"/>
                <a:ea typeface="+mj-ea"/>
                <a:cs typeface="+mj-cs"/>
              </a:rPr>
              <a:t>Diagram</a:t>
            </a:r>
            <a:endParaRPr kumimoji="0" lang="en-IN" sz="6000" b="0" i="0" u="none" strike="noStrike" kern="1200" cap="none" spc="0" normalizeH="0" baseline="0" noProof="0" dirty="0">
              <a:ln>
                <a:noFill/>
              </a:ln>
              <a:solidFill>
                <a:srgbClr val="FFFF00"/>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eChart-Flight Search.jpg"/>
          <p:cNvPicPr>
            <a:picLocks noChangeAspect="1"/>
          </p:cNvPicPr>
          <p:nvPr/>
        </p:nvPicPr>
        <p:blipFill>
          <a:blip r:embed="rId2"/>
          <a:stretch>
            <a:fillRect/>
          </a:stretch>
        </p:blipFill>
        <p:spPr>
          <a:xfrm>
            <a:off x="0" y="18288"/>
            <a:ext cx="9144000" cy="68214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Technologies Used</a:t>
            </a:r>
            <a:endParaRPr lang="en-IN" dirty="0">
              <a:solidFill>
                <a:srgbClr val="FFFF00"/>
              </a:solidFill>
            </a:endParaRPr>
          </a:p>
        </p:txBody>
      </p:sp>
      <p:pic>
        <p:nvPicPr>
          <p:cNvPr id="2050" name="Picture 2" descr="F:\synopsis\1st ppt\java-logo.jpg"/>
          <p:cNvPicPr>
            <a:picLocks noGrp="1" noChangeAspect="1" noChangeArrowheads="1"/>
          </p:cNvPicPr>
          <p:nvPr>
            <p:ph idx="1"/>
          </p:nvPr>
        </p:nvPicPr>
        <p:blipFill>
          <a:blip r:embed="rId2"/>
          <a:srcRect/>
          <a:stretch>
            <a:fillRect/>
          </a:stretch>
        </p:blipFill>
        <p:spPr bwMode="auto">
          <a:xfrm>
            <a:off x="1219200" y="1600200"/>
            <a:ext cx="2976372" cy="1600200"/>
          </a:xfrm>
          <a:prstGeom prst="rect">
            <a:avLst/>
          </a:prstGeom>
          <a:noFill/>
        </p:spPr>
      </p:pic>
      <p:pic>
        <p:nvPicPr>
          <p:cNvPr id="2051" name="Picture 3" descr="F:\synopsis\1st ppt\mysql-logo.gif"/>
          <p:cNvPicPr>
            <a:picLocks noChangeAspect="1" noChangeArrowheads="1"/>
          </p:cNvPicPr>
          <p:nvPr/>
        </p:nvPicPr>
        <p:blipFill>
          <a:blip r:embed="rId3"/>
          <a:srcRect/>
          <a:stretch>
            <a:fillRect/>
          </a:stretch>
        </p:blipFill>
        <p:spPr bwMode="auto">
          <a:xfrm>
            <a:off x="304800" y="3352800"/>
            <a:ext cx="3352800" cy="1828800"/>
          </a:xfrm>
          <a:prstGeom prst="rect">
            <a:avLst/>
          </a:prstGeom>
          <a:noFill/>
        </p:spPr>
      </p:pic>
      <p:pic>
        <p:nvPicPr>
          <p:cNvPr id="2052" name="Picture 4" descr="F:\synopsis\1st ppt\EclipseJuno.png"/>
          <p:cNvPicPr>
            <a:picLocks noChangeAspect="1" noChangeArrowheads="1"/>
          </p:cNvPicPr>
          <p:nvPr/>
        </p:nvPicPr>
        <p:blipFill>
          <a:blip r:embed="rId4"/>
          <a:srcRect/>
          <a:stretch>
            <a:fillRect/>
          </a:stretch>
        </p:blipFill>
        <p:spPr bwMode="auto">
          <a:xfrm>
            <a:off x="4800600" y="1295400"/>
            <a:ext cx="3124200" cy="2133600"/>
          </a:xfrm>
          <a:prstGeom prst="rect">
            <a:avLst/>
          </a:prstGeom>
          <a:noFill/>
        </p:spPr>
      </p:pic>
      <p:pic>
        <p:nvPicPr>
          <p:cNvPr id="9" name="Picture 8" descr="download (1).jpg"/>
          <p:cNvPicPr>
            <a:picLocks noChangeAspect="1"/>
          </p:cNvPicPr>
          <p:nvPr/>
        </p:nvPicPr>
        <p:blipFill>
          <a:blip r:embed="rId5"/>
          <a:stretch>
            <a:fillRect/>
          </a:stretch>
        </p:blipFill>
        <p:spPr>
          <a:xfrm>
            <a:off x="6324600" y="2362200"/>
            <a:ext cx="2286000" cy="1752600"/>
          </a:xfrm>
          <a:prstGeom prst="rect">
            <a:avLst/>
          </a:prstGeom>
        </p:spPr>
      </p:pic>
      <p:pic>
        <p:nvPicPr>
          <p:cNvPr id="10" name="Picture 9" descr="spring-logo.png"/>
          <p:cNvPicPr>
            <a:picLocks noChangeAspect="1"/>
          </p:cNvPicPr>
          <p:nvPr/>
        </p:nvPicPr>
        <p:blipFill>
          <a:blip r:embed="rId6"/>
          <a:stretch>
            <a:fillRect/>
          </a:stretch>
        </p:blipFill>
        <p:spPr>
          <a:xfrm>
            <a:off x="3810000" y="3352800"/>
            <a:ext cx="2743200" cy="1781175"/>
          </a:xfrm>
          <a:prstGeom prst="rect">
            <a:avLst/>
          </a:prstGeom>
        </p:spPr>
      </p:pic>
      <p:pic>
        <p:nvPicPr>
          <p:cNvPr id="11" name="Picture 10" descr="images.jpg"/>
          <p:cNvPicPr>
            <a:picLocks noChangeAspect="1"/>
          </p:cNvPicPr>
          <p:nvPr/>
        </p:nvPicPr>
        <p:blipFill>
          <a:blip r:embed="rId7"/>
          <a:stretch>
            <a:fillRect/>
          </a:stretch>
        </p:blipFill>
        <p:spPr>
          <a:xfrm>
            <a:off x="5629275" y="4800600"/>
            <a:ext cx="3514725" cy="1219200"/>
          </a:xfrm>
          <a:prstGeom prst="rect">
            <a:avLst/>
          </a:prstGeom>
        </p:spPr>
      </p:pic>
      <p:pic>
        <p:nvPicPr>
          <p:cNvPr id="12" name="Picture 11" descr="download.jpg"/>
          <p:cNvPicPr>
            <a:picLocks noChangeAspect="1"/>
          </p:cNvPicPr>
          <p:nvPr/>
        </p:nvPicPr>
        <p:blipFill>
          <a:blip r:embed="rId8"/>
          <a:stretch>
            <a:fillRect/>
          </a:stretch>
        </p:blipFill>
        <p:spPr>
          <a:xfrm>
            <a:off x="1600200" y="5334000"/>
            <a:ext cx="4067175" cy="11239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Maven</a:t>
            </a:r>
          </a:p>
        </p:txBody>
      </p:sp>
      <p:sp>
        <p:nvSpPr>
          <p:cNvPr id="3" name="Content Placeholder 2"/>
          <p:cNvSpPr>
            <a:spLocks noGrp="1"/>
          </p:cNvSpPr>
          <p:nvPr>
            <p:ph idx="1"/>
          </p:nvPr>
        </p:nvSpPr>
        <p:spPr>
          <a:xfrm>
            <a:off x="762000" y="1447800"/>
            <a:ext cx="7467600" cy="4602163"/>
          </a:xfrm>
        </p:spPr>
        <p:txBody>
          <a:bodyPr/>
          <a:lstStyle/>
          <a:p>
            <a:r>
              <a:rPr lang="en-US" dirty="0"/>
              <a:t>Making the build process easy</a:t>
            </a:r>
          </a:p>
          <a:p>
            <a:r>
              <a:rPr lang="en-US" dirty="0"/>
              <a:t>Providing a uniform build system</a:t>
            </a:r>
          </a:p>
          <a:p>
            <a:r>
              <a:rPr lang="en-US" dirty="0"/>
              <a:t>Providing quality project information</a:t>
            </a:r>
          </a:p>
          <a:p>
            <a:r>
              <a:rPr lang="en-US" dirty="0"/>
              <a:t>Providing guidelines for best practices development</a:t>
            </a:r>
          </a:p>
          <a:p>
            <a:r>
              <a:rPr lang="en-US" dirty="0"/>
              <a:t>Allowing transparent migration to new features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Select Maven Project</a:t>
            </a:r>
          </a:p>
        </p:txBody>
      </p:sp>
      <p:pic>
        <p:nvPicPr>
          <p:cNvPr id="4" name="Content Placeholder 3" descr="maven.JPG"/>
          <p:cNvPicPr>
            <a:picLocks noGrp="1" noChangeAspect="1"/>
          </p:cNvPicPr>
          <p:nvPr>
            <p:ph idx="1"/>
          </p:nvPr>
        </p:nvPicPr>
        <p:blipFill>
          <a:blip r:embed="rId2"/>
          <a:stretch>
            <a:fillRect/>
          </a:stretch>
        </p:blipFill>
        <p:spPr>
          <a:xfrm>
            <a:off x="990601" y="1743869"/>
            <a:ext cx="6629400" cy="423862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Company Profile</a:t>
            </a:r>
            <a:endParaRPr lang="en-US" dirty="0"/>
          </a:p>
        </p:txBody>
      </p:sp>
      <p:sp>
        <p:nvSpPr>
          <p:cNvPr id="3" name="Content Placeholder 2"/>
          <p:cNvSpPr>
            <a:spLocks noGrp="1"/>
          </p:cNvSpPr>
          <p:nvPr>
            <p:ph idx="1"/>
          </p:nvPr>
        </p:nvSpPr>
        <p:spPr/>
        <p:txBody>
          <a:bodyPr/>
          <a:lstStyle/>
          <a:p>
            <a:r>
              <a:rPr lang="en-US" sz="3200" dirty="0"/>
              <a:t>CMM(</a:t>
            </a:r>
            <a:r>
              <a:rPr lang="en-US" sz="3200" dirty="0" err="1"/>
              <a:t>i</a:t>
            </a:r>
            <a:r>
              <a:rPr lang="en-US" sz="3200" dirty="0"/>
              <a:t>) level 5 Maturity </a:t>
            </a:r>
          </a:p>
          <a:p>
            <a:r>
              <a:rPr lang="en-US" sz="3200" dirty="0"/>
              <a:t>Provides technology services , product engineering, analytical services.</a:t>
            </a:r>
          </a:p>
          <a:p>
            <a:r>
              <a:rPr lang="en-US" sz="3200" dirty="0">
                <a:latin typeface="Times New Roman" pitchFamily="16" charset="0"/>
                <a:cs typeface="Arial" charset="0"/>
              </a:rPr>
              <a:t>Healthy work environment</a:t>
            </a:r>
          </a:p>
          <a:p>
            <a:r>
              <a:rPr lang="en-US" sz="3200" dirty="0">
                <a:latin typeface="Times New Roman" pitchFamily="16" charset="0"/>
                <a:cs typeface="Arial" charset="0"/>
              </a:rPr>
              <a:t>Clients: BMW,RBI, American Banking, </a:t>
            </a:r>
            <a:r>
              <a:rPr lang="en-US" sz="3200" dirty="0" err="1">
                <a:latin typeface="Times New Roman" pitchFamily="16" charset="0"/>
                <a:cs typeface="Arial" charset="0"/>
              </a:rPr>
              <a:t>NetEnt</a:t>
            </a:r>
            <a:r>
              <a:rPr lang="en-US" sz="3200" dirty="0">
                <a:latin typeface="Times New Roman" pitchFamily="16" charset="0"/>
                <a:cs typeface="Arial" charset="0"/>
              </a:rPr>
              <a:t>, Lufthansa</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Hibernate</a:t>
            </a:r>
          </a:p>
        </p:txBody>
      </p:sp>
      <p:sp>
        <p:nvSpPr>
          <p:cNvPr id="3" name="Content Placeholder 2"/>
          <p:cNvSpPr>
            <a:spLocks noGrp="1"/>
          </p:cNvSpPr>
          <p:nvPr>
            <p:ph idx="1"/>
          </p:nvPr>
        </p:nvSpPr>
        <p:spPr>
          <a:xfrm>
            <a:off x="457200" y="1295400"/>
            <a:ext cx="8001000" cy="4525963"/>
          </a:xfrm>
        </p:spPr>
        <p:txBody>
          <a:bodyPr>
            <a:noAutofit/>
          </a:bodyPr>
          <a:lstStyle/>
          <a:p>
            <a:r>
              <a:rPr lang="en-US" sz="2500" dirty="0"/>
              <a:t>Mapping Java classes to database tables using XML files or annotations.</a:t>
            </a:r>
          </a:p>
          <a:p>
            <a:r>
              <a:rPr lang="en-US" sz="2500" dirty="0"/>
              <a:t>Provides simple APIs for storing and retrieving Java objects directly to and from the database.</a:t>
            </a:r>
          </a:p>
          <a:p>
            <a:r>
              <a:rPr lang="en-US" sz="2500" dirty="0"/>
              <a:t>For any change in Database or in any table  only need to change XML file properties.</a:t>
            </a:r>
          </a:p>
          <a:p>
            <a:r>
              <a:rPr lang="en-US" sz="2500" dirty="0"/>
              <a:t>Abstract away the unfamiliar SQL types and provide us to work around familiar Java Objects.</a:t>
            </a:r>
          </a:p>
          <a:p>
            <a:r>
              <a:rPr lang="en-US" sz="2500" dirty="0"/>
              <a:t>Manipulates Complex associations of objects of your database.</a:t>
            </a:r>
          </a:p>
          <a:p>
            <a:pPr>
              <a:buNone/>
            </a:pPr>
            <a:br>
              <a:rPr lang="en-US" sz="2500" dirty="0"/>
            </a:br>
            <a:endParaRPr lang="en-US" sz="2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7470648" cy="3657600"/>
          </a:xfrm>
        </p:spPr>
        <p:txBody>
          <a:bodyPr>
            <a:normAutofit/>
          </a:bodyPr>
          <a:lstStyle/>
          <a:p>
            <a:pPr algn="ctr"/>
            <a:r>
              <a:rPr lang="en-US" sz="6500" dirty="0">
                <a:solidFill>
                  <a:srgbClr val="FFFF00"/>
                </a:solidFill>
              </a:rPr>
              <a:t>DAO modules with Hibernate</a:t>
            </a:r>
            <a:endParaRPr lang="en-US" sz="6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Login And Registration</a:t>
            </a:r>
          </a:p>
        </p:txBody>
      </p:sp>
      <p:pic>
        <p:nvPicPr>
          <p:cNvPr id="5" name="Picture 4" descr="register.PNG"/>
          <p:cNvPicPr>
            <a:picLocks noChangeAspect="1"/>
          </p:cNvPicPr>
          <p:nvPr/>
        </p:nvPicPr>
        <p:blipFill>
          <a:blip r:embed="rId2"/>
          <a:stretch>
            <a:fillRect/>
          </a:stretch>
        </p:blipFill>
        <p:spPr>
          <a:xfrm>
            <a:off x="2971800" y="3581400"/>
            <a:ext cx="5544324" cy="2543530"/>
          </a:xfrm>
          <a:prstGeom prst="rect">
            <a:avLst/>
          </a:prstGeom>
        </p:spPr>
      </p:pic>
      <p:pic>
        <p:nvPicPr>
          <p:cNvPr id="4" name="Content Placeholder 3" descr="login.PNG"/>
          <p:cNvPicPr>
            <a:picLocks noGrp="1" noChangeAspect="1"/>
          </p:cNvPicPr>
          <p:nvPr>
            <p:ph idx="1"/>
          </p:nvPr>
        </p:nvPicPr>
        <p:blipFill>
          <a:blip r:embed="rId3"/>
          <a:stretch>
            <a:fillRect/>
          </a:stretch>
        </p:blipFill>
        <p:spPr>
          <a:xfrm>
            <a:off x="685800" y="1752600"/>
            <a:ext cx="4048371" cy="242982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FF00"/>
                </a:solidFill>
              </a:rPr>
              <a:t>Acceptance Test Cases –Login</a:t>
            </a:r>
            <a:endParaRPr lang="en-US" dirty="0">
              <a:solidFill>
                <a:srgbClr val="FFFF00"/>
              </a:solidFill>
            </a:endParaRPr>
          </a:p>
        </p:txBody>
      </p:sp>
      <p:sp>
        <p:nvSpPr>
          <p:cNvPr id="3" name="Content Placeholder 2"/>
          <p:cNvSpPr>
            <a:spLocks noGrp="1"/>
          </p:cNvSpPr>
          <p:nvPr>
            <p:ph idx="1"/>
          </p:nvPr>
        </p:nvSpPr>
        <p:spPr>
          <a:xfrm>
            <a:off x="533400" y="1905000"/>
            <a:ext cx="7467600" cy="4525963"/>
          </a:xfrm>
        </p:spPr>
        <p:txBody>
          <a:bodyPr/>
          <a:lstStyle/>
          <a:p>
            <a:pPr marL="0" indent="0">
              <a:buNone/>
            </a:pPr>
            <a:r>
              <a:rPr lang="en-US" u="sng" dirty="0"/>
              <a:t>Test Data for Login</a:t>
            </a:r>
            <a:r>
              <a:rPr lang="en-US" dirty="0"/>
              <a:t>:</a:t>
            </a:r>
          </a:p>
          <a:p>
            <a:r>
              <a:rPr lang="en-US" dirty="0"/>
              <a:t>User name = {Empty, Valid Username, Invalid Username}</a:t>
            </a:r>
          </a:p>
          <a:p>
            <a:r>
              <a:rPr lang="en-US" dirty="0"/>
              <a:t>Password = {Empty, Valid Password, Invalid Password}</a:t>
            </a:r>
          </a:p>
          <a:p>
            <a:endParaRPr lang="en-US" dirty="0"/>
          </a:p>
        </p:txBody>
      </p:sp>
    </p:spTree>
    <p:extLst>
      <p:ext uri="{BB962C8B-B14F-4D97-AF65-F5344CB8AC3E}">
        <p14:creationId xmlns:p14="http://schemas.microsoft.com/office/powerpoint/2010/main" val="379298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FF00"/>
                </a:solidFill>
              </a:rPr>
              <a:t>Acceptance Test Cases - login</a:t>
            </a:r>
            <a:endParaRPr lang="en-US" dirty="0">
              <a:solidFill>
                <a:srgbClr val="FFFF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48458"/>
              </p:ext>
            </p:extLst>
          </p:nvPr>
        </p:nvGraphicFramePr>
        <p:xfrm>
          <a:off x="1219200" y="1981200"/>
          <a:ext cx="6172199" cy="4495801"/>
        </p:xfrm>
        <a:graphic>
          <a:graphicData uri="http://schemas.openxmlformats.org/drawingml/2006/table">
            <a:tbl>
              <a:tblPr firstRow="1" firstCol="1" lastRow="1" lastCol="1" bandRow="1" bandCol="1">
                <a:tableStyleId>{5C22544A-7EE6-4342-B048-85BDC9FD1C3A}</a:tableStyleId>
              </a:tblPr>
              <a:tblGrid>
                <a:gridCol w="918151">
                  <a:extLst>
                    <a:ext uri="{9D8B030D-6E8A-4147-A177-3AD203B41FA5}">
                      <a16:colId xmlns:a16="http://schemas.microsoft.com/office/drawing/2014/main" val="20000"/>
                    </a:ext>
                  </a:extLst>
                </a:gridCol>
                <a:gridCol w="1655328">
                  <a:extLst>
                    <a:ext uri="{9D8B030D-6E8A-4147-A177-3AD203B41FA5}">
                      <a16:colId xmlns:a16="http://schemas.microsoft.com/office/drawing/2014/main" val="20001"/>
                    </a:ext>
                  </a:extLst>
                </a:gridCol>
                <a:gridCol w="1773210">
                  <a:extLst>
                    <a:ext uri="{9D8B030D-6E8A-4147-A177-3AD203B41FA5}">
                      <a16:colId xmlns:a16="http://schemas.microsoft.com/office/drawing/2014/main" val="20002"/>
                    </a:ext>
                  </a:extLst>
                </a:gridCol>
                <a:gridCol w="1825510">
                  <a:extLst>
                    <a:ext uri="{9D8B030D-6E8A-4147-A177-3AD203B41FA5}">
                      <a16:colId xmlns:a16="http://schemas.microsoft.com/office/drawing/2014/main" val="20003"/>
                    </a:ext>
                  </a:extLst>
                </a:gridCol>
              </a:tblGrid>
              <a:tr h="521585">
                <a:tc>
                  <a:txBody>
                    <a:bodyPr/>
                    <a:lstStyle/>
                    <a:p>
                      <a:pPr marL="0" marR="0" indent="38100" algn="ctr">
                        <a:lnSpc>
                          <a:spcPct val="150000"/>
                        </a:lnSpc>
                        <a:spcBef>
                          <a:spcPts val="0"/>
                        </a:spcBef>
                        <a:spcAft>
                          <a:spcPts val="0"/>
                        </a:spcAft>
                      </a:pPr>
                      <a:r>
                        <a:rPr lang="en-US" sz="1300" dirty="0" err="1">
                          <a:solidFill>
                            <a:schemeClr val="tx1"/>
                          </a:solidFill>
                          <a:effectLst/>
                        </a:rPr>
                        <a:t>S.No</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a:solidFill>
                            <a:schemeClr val="tx1"/>
                          </a:solidFill>
                          <a:effectLst/>
                        </a:rPr>
                        <a:t>User name</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a:solidFill>
                            <a:schemeClr val="tx1"/>
                          </a:solidFill>
                          <a:effectLst/>
                        </a:rPr>
                        <a:t>Password</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a:solidFill>
                            <a:schemeClr val="tx1"/>
                          </a:solidFill>
                          <a:effectLst/>
                        </a:rPr>
                        <a:t>Expected O/P</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39994">
                <a:tc>
                  <a:txBody>
                    <a:bodyPr/>
                    <a:lstStyle/>
                    <a:p>
                      <a:pPr marL="0" marR="0" indent="38100" algn="ctr">
                        <a:lnSpc>
                          <a:spcPct val="150000"/>
                        </a:lnSpc>
                        <a:spcBef>
                          <a:spcPts val="0"/>
                        </a:spcBef>
                        <a:spcAft>
                          <a:spcPts val="0"/>
                        </a:spcAft>
                      </a:pPr>
                      <a:r>
                        <a:rPr lang="en-US" sz="1300" dirty="0">
                          <a:solidFill>
                            <a:schemeClr val="tx1"/>
                          </a:solidFill>
                          <a:effectLst/>
                        </a:rPr>
                        <a:t>1</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Empty</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Invalid/ Valid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rgbClr val="FF0000"/>
                          </a:solidFill>
                          <a:effectLst/>
                        </a:rPr>
                        <a:t>Error Message</a:t>
                      </a:r>
                      <a:endParaRPr lang="en-US" sz="1200"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21585">
                <a:tc>
                  <a:txBody>
                    <a:bodyPr/>
                    <a:lstStyle/>
                    <a:p>
                      <a:pPr marL="0" marR="0" indent="38100" algn="ctr">
                        <a:lnSpc>
                          <a:spcPct val="150000"/>
                        </a:lnSpc>
                        <a:spcBef>
                          <a:spcPts val="0"/>
                        </a:spcBef>
                        <a:spcAft>
                          <a:spcPts val="0"/>
                        </a:spcAft>
                      </a:pPr>
                      <a:r>
                        <a:rPr lang="en-US" sz="1300" dirty="0">
                          <a:solidFill>
                            <a:schemeClr val="tx1"/>
                          </a:solidFill>
                          <a:effectLst/>
                        </a:rPr>
                        <a:t>2</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Invalid/ Valid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Empty</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rgbClr val="FF0000"/>
                          </a:solidFill>
                          <a:effectLst/>
                        </a:rPr>
                        <a:t>Error Message</a:t>
                      </a:r>
                      <a:endParaRPr lang="en-US" sz="1200"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39994">
                <a:tc>
                  <a:txBody>
                    <a:bodyPr/>
                    <a:lstStyle/>
                    <a:p>
                      <a:pPr marL="0" marR="0" indent="38100" algn="ctr">
                        <a:lnSpc>
                          <a:spcPct val="150000"/>
                        </a:lnSpc>
                        <a:spcBef>
                          <a:spcPts val="0"/>
                        </a:spcBef>
                        <a:spcAft>
                          <a:spcPts val="0"/>
                        </a:spcAft>
                      </a:pPr>
                      <a:r>
                        <a:rPr lang="en-US" sz="1300" dirty="0">
                          <a:solidFill>
                            <a:schemeClr val="tx1"/>
                          </a:solidFill>
                          <a:effectLst/>
                        </a:rPr>
                        <a:t>3</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Empty</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Empty</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rgbClr val="FF0000"/>
                          </a:solidFill>
                          <a:effectLst/>
                        </a:rPr>
                        <a:t>Error Message</a:t>
                      </a:r>
                      <a:endParaRPr lang="en-US" sz="1200"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39994">
                <a:tc>
                  <a:txBody>
                    <a:bodyPr/>
                    <a:lstStyle/>
                    <a:p>
                      <a:pPr marL="0" marR="0" indent="38100" algn="ctr">
                        <a:lnSpc>
                          <a:spcPct val="150000"/>
                        </a:lnSpc>
                        <a:spcBef>
                          <a:spcPts val="0"/>
                        </a:spcBef>
                        <a:spcAft>
                          <a:spcPts val="0"/>
                        </a:spcAft>
                      </a:pPr>
                      <a:r>
                        <a:rPr lang="en-US" sz="1300" dirty="0">
                          <a:solidFill>
                            <a:schemeClr val="tx1"/>
                          </a:solidFill>
                          <a:effectLst/>
                        </a:rPr>
                        <a:t>4</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a:solidFill>
                            <a:schemeClr val="tx1"/>
                          </a:solidFill>
                          <a:effectLst/>
                        </a:rPr>
                        <a:t>Invalid</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Invalid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rgbClr val="FF0000"/>
                          </a:solidFill>
                          <a:effectLst/>
                        </a:rPr>
                        <a:t>Error Message</a:t>
                      </a:r>
                      <a:endParaRPr lang="en-US" sz="1200"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21585">
                <a:tc>
                  <a:txBody>
                    <a:bodyPr/>
                    <a:lstStyle/>
                    <a:p>
                      <a:pPr marL="0" marR="0" indent="38100" algn="ctr">
                        <a:lnSpc>
                          <a:spcPct val="150000"/>
                        </a:lnSpc>
                        <a:spcBef>
                          <a:spcPts val="0"/>
                        </a:spcBef>
                        <a:spcAft>
                          <a:spcPts val="0"/>
                        </a:spcAft>
                      </a:pPr>
                      <a:r>
                        <a:rPr lang="en-US" sz="1300" dirty="0">
                          <a:solidFill>
                            <a:schemeClr val="tx1"/>
                          </a:solidFill>
                          <a:effectLst/>
                        </a:rPr>
                        <a:t>5</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a:solidFill>
                            <a:schemeClr val="tx1"/>
                          </a:solidFill>
                          <a:effectLst/>
                        </a:rPr>
                        <a:t>Valid</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Invalid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rgbClr val="FF0000"/>
                          </a:solidFill>
                          <a:effectLst/>
                        </a:rPr>
                        <a:t>Error Message</a:t>
                      </a:r>
                      <a:endParaRPr lang="en-US" sz="1200"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39994">
                <a:tc>
                  <a:txBody>
                    <a:bodyPr/>
                    <a:lstStyle/>
                    <a:p>
                      <a:pPr marL="0" marR="0" indent="38100" algn="ctr">
                        <a:lnSpc>
                          <a:spcPct val="150000"/>
                        </a:lnSpc>
                        <a:spcBef>
                          <a:spcPts val="0"/>
                        </a:spcBef>
                        <a:spcAft>
                          <a:spcPts val="0"/>
                        </a:spcAft>
                      </a:pPr>
                      <a:r>
                        <a:rPr lang="en-US" sz="1300" dirty="0">
                          <a:solidFill>
                            <a:schemeClr val="tx1"/>
                          </a:solidFill>
                          <a:effectLst/>
                        </a:rPr>
                        <a:t>6</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a:solidFill>
                            <a:schemeClr val="tx1"/>
                          </a:solidFill>
                          <a:effectLst/>
                        </a:rPr>
                        <a:t>Invalid</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Valid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rgbClr val="FF0000"/>
                          </a:solidFill>
                          <a:effectLst/>
                        </a:rPr>
                        <a:t>Error Message</a:t>
                      </a:r>
                      <a:endParaRPr lang="en-US" sz="1200"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71070">
                <a:tc>
                  <a:txBody>
                    <a:bodyPr/>
                    <a:lstStyle/>
                    <a:p>
                      <a:pPr marL="0" marR="0" indent="38100" algn="ctr">
                        <a:lnSpc>
                          <a:spcPct val="150000"/>
                        </a:lnSpc>
                        <a:spcBef>
                          <a:spcPts val="0"/>
                        </a:spcBef>
                        <a:spcAft>
                          <a:spcPts val="0"/>
                        </a:spcAft>
                      </a:pPr>
                      <a:r>
                        <a:rPr lang="en-US" sz="1300">
                          <a:solidFill>
                            <a:schemeClr val="tx1"/>
                          </a:solidFill>
                          <a:effectLst/>
                        </a:rPr>
                        <a:t>7</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a:solidFill>
                            <a:schemeClr val="tx1"/>
                          </a:solidFill>
                          <a:effectLst/>
                        </a:rPr>
                        <a:t>Valid</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Valid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300" dirty="0">
                          <a:solidFill>
                            <a:schemeClr val="tx1"/>
                          </a:solidFill>
                          <a:effectLst/>
                        </a:rPr>
                        <a:t>Login Successful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98795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Acceptance test cases - signup</a:t>
            </a:r>
          </a:p>
        </p:txBody>
      </p:sp>
      <p:sp>
        <p:nvSpPr>
          <p:cNvPr id="3" name="Content Placeholder 2"/>
          <p:cNvSpPr>
            <a:spLocks noGrp="1"/>
          </p:cNvSpPr>
          <p:nvPr>
            <p:ph idx="1"/>
          </p:nvPr>
        </p:nvSpPr>
        <p:spPr/>
        <p:txBody>
          <a:bodyPr/>
          <a:lstStyle/>
          <a:p>
            <a:pPr marL="0" indent="0">
              <a:buNone/>
            </a:pPr>
            <a:r>
              <a:rPr lang="en-US" u="sng" dirty="0"/>
              <a:t>Test Data for New User Signup</a:t>
            </a:r>
            <a:r>
              <a:rPr lang="en-US" dirty="0"/>
              <a:t>:</a:t>
            </a:r>
          </a:p>
          <a:p>
            <a:r>
              <a:rPr lang="en-US" dirty="0"/>
              <a:t>Email = {Empty, Valid, Invalid}</a:t>
            </a:r>
          </a:p>
          <a:p>
            <a:r>
              <a:rPr lang="en-US" dirty="0"/>
              <a:t>Username= {Empty, Existing, Valid}</a:t>
            </a:r>
          </a:p>
          <a:p>
            <a:r>
              <a:rPr lang="en-US" dirty="0"/>
              <a:t>Password = {Empty, Valid Password, Invalid Password}</a:t>
            </a:r>
          </a:p>
          <a:p>
            <a:r>
              <a:rPr lang="en-US" dirty="0"/>
              <a:t>Confirm Password = {Empty, ! = Password, = Password}</a:t>
            </a:r>
          </a:p>
          <a:p>
            <a:r>
              <a:rPr lang="en-US" dirty="0"/>
              <a:t>Security Answer= {Empty, Valid}</a:t>
            </a:r>
          </a:p>
          <a:p>
            <a:endParaRPr lang="en-US" dirty="0"/>
          </a:p>
        </p:txBody>
      </p:sp>
    </p:spTree>
    <p:extLst>
      <p:ext uri="{BB962C8B-B14F-4D97-AF65-F5344CB8AC3E}">
        <p14:creationId xmlns:p14="http://schemas.microsoft.com/office/powerpoint/2010/main" val="3268532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a:solidFill>
                  <a:srgbClr val="FFFF00"/>
                </a:solidFill>
              </a:rPr>
              <a:t>Acceptance test cases - signup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2875606"/>
              </p:ext>
            </p:extLst>
          </p:nvPr>
        </p:nvGraphicFramePr>
        <p:xfrm>
          <a:off x="533401" y="1676400"/>
          <a:ext cx="8153399" cy="4495799"/>
        </p:xfrm>
        <a:graphic>
          <a:graphicData uri="http://schemas.openxmlformats.org/drawingml/2006/table">
            <a:tbl>
              <a:tblPr firstRow="1" firstCol="1" lastRow="1" lastCol="1" bandRow="1" bandCol="1">
                <a:tableStyleId>{5C22544A-7EE6-4342-B048-85BDC9FD1C3A}</a:tableStyleId>
              </a:tblPr>
              <a:tblGrid>
                <a:gridCol w="680683">
                  <a:extLst>
                    <a:ext uri="{9D8B030D-6E8A-4147-A177-3AD203B41FA5}">
                      <a16:colId xmlns:a16="http://schemas.microsoft.com/office/drawing/2014/main" val="20000"/>
                    </a:ext>
                  </a:extLst>
                </a:gridCol>
                <a:gridCol w="1183796">
                  <a:extLst>
                    <a:ext uri="{9D8B030D-6E8A-4147-A177-3AD203B41FA5}">
                      <a16:colId xmlns:a16="http://schemas.microsoft.com/office/drawing/2014/main" val="20001"/>
                    </a:ext>
                  </a:extLst>
                </a:gridCol>
                <a:gridCol w="1109809">
                  <a:extLst>
                    <a:ext uri="{9D8B030D-6E8A-4147-A177-3AD203B41FA5}">
                      <a16:colId xmlns:a16="http://schemas.microsoft.com/office/drawing/2014/main" val="20002"/>
                    </a:ext>
                  </a:extLst>
                </a:gridCol>
                <a:gridCol w="1109809">
                  <a:extLst>
                    <a:ext uri="{9D8B030D-6E8A-4147-A177-3AD203B41FA5}">
                      <a16:colId xmlns:a16="http://schemas.microsoft.com/office/drawing/2014/main" val="20003"/>
                    </a:ext>
                  </a:extLst>
                </a:gridCol>
                <a:gridCol w="813860">
                  <a:extLst>
                    <a:ext uri="{9D8B030D-6E8A-4147-A177-3AD203B41FA5}">
                      <a16:colId xmlns:a16="http://schemas.microsoft.com/office/drawing/2014/main" val="20004"/>
                    </a:ext>
                  </a:extLst>
                </a:gridCol>
                <a:gridCol w="1109809">
                  <a:extLst>
                    <a:ext uri="{9D8B030D-6E8A-4147-A177-3AD203B41FA5}">
                      <a16:colId xmlns:a16="http://schemas.microsoft.com/office/drawing/2014/main" val="20005"/>
                    </a:ext>
                  </a:extLst>
                </a:gridCol>
                <a:gridCol w="1035824">
                  <a:extLst>
                    <a:ext uri="{9D8B030D-6E8A-4147-A177-3AD203B41FA5}">
                      <a16:colId xmlns:a16="http://schemas.microsoft.com/office/drawing/2014/main" val="20006"/>
                    </a:ext>
                  </a:extLst>
                </a:gridCol>
                <a:gridCol w="1109809">
                  <a:extLst>
                    <a:ext uri="{9D8B030D-6E8A-4147-A177-3AD203B41FA5}">
                      <a16:colId xmlns:a16="http://schemas.microsoft.com/office/drawing/2014/main" val="20007"/>
                    </a:ext>
                  </a:extLst>
                </a:gridCol>
              </a:tblGrid>
              <a:tr h="594925">
                <a:tc>
                  <a:txBody>
                    <a:bodyPr/>
                    <a:lstStyle/>
                    <a:p>
                      <a:pPr marL="0" marR="0" indent="38100" algn="ctr">
                        <a:lnSpc>
                          <a:spcPct val="150000"/>
                        </a:lnSpc>
                        <a:spcBef>
                          <a:spcPts val="0"/>
                        </a:spcBef>
                        <a:spcAft>
                          <a:spcPts val="0"/>
                        </a:spcAft>
                      </a:pPr>
                      <a:r>
                        <a:rPr lang="en-US" sz="1100" dirty="0">
                          <a:solidFill>
                            <a:schemeClr val="tx1"/>
                          </a:solidFill>
                          <a:effectLst/>
                        </a:rPr>
                        <a:t> </a:t>
                      </a:r>
                      <a:r>
                        <a:rPr lang="en-US" sz="1100" dirty="0" err="1">
                          <a:solidFill>
                            <a:schemeClr val="tx1"/>
                          </a:solidFill>
                          <a:effectLst/>
                        </a:rPr>
                        <a:t>S.No</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Username</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Password</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Confirm</a:t>
                      </a:r>
                      <a:endParaRPr lang="en-US" sz="1000" dirty="0">
                        <a:solidFill>
                          <a:schemeClr val="tx1"/>
                        </a:solidFill>
                        <a:effectLst/>
                      </a:endParaRPr>
                    </a:p>
                    <a:p>
                      <a:pPr marL="0" marR="0" indent="38100" algn="ctr">
                        <a:lnSpc>
                          <a:spcPct val="150000"/>
                        </a:lnSpc>
                        <a:spcBef>
                          <a:spcPts val="0"/>
                        </a:spcBef>
                        <a:spcAft>
                          <a:spcPts val="0"/>
                        </a:spcAft>
                      </a:pPr>
                      <a:r>
                        <a:rPr lang="en-US" sz="1100" dirty="0">
                          <a:solidFill>
                            <a:schemeClr val="tx1"/>
                          </a:solidFill>
                          <a:effectLst/>
                        </a:rPr>
                        <a:t>Password</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Email</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Security</a:t>
                      </a:r>
                      <a:endParaRPr lang="en-US" sz="1000">
                        <a:solidFill>
                          <a:schemeClr val="tx1"/>
                        </a:solidFill>
                        <a:effectLst/>
                      </a:endParaRPr>
                    </a:p>
                    <a:p>
                      <a:pPr marL="0" marR="0" indent="38100" algn="ctr">
                        <a:lnSpc>
                          <a:spcPct val="150000"/>
                        </a:lnSpc>
                        <a:spcBef>
                          <a:spcPts val="0"/>
                        </a:spcBef>
                        <a:spcAft>
                          <a:spcPts val="0"/>
                        </a:spcAft>
                      </a:pPr>
                      <a:r>
                        <a:rPr lang="en-US" sz="1100">
                          <a:solidFill>
                            <a:schemeClr val="tx1"/>
                          </a:solidFill>
                          <a:effectLst/>
                        </a:rPr>
                        <a:t>Question</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Security Answer</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Expected O/P</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7609">
                <a:tc>
                  <a:txBody>
                    <a:bodyPr/>
                    <a:lstStyle/>
                    <a:p>
                      <a:pPr marL="0" marR="0" indent="38100" algn="ctr">
                        <a:lnSpc>
                          <a:spcPct val="150000"/>
                        </a:lnSpc>
                        <a:spcBef>
                          <a:spcPts val="0"/>
                        </a:spcBef>
                        <a:spcAft>
                          <a:spcPts val="0"/>
                        </a:spcAft>
                      </a:pPr>
                      <a:r>
                        <a:rPr lang="en-US" sz="1100">
                          <a:solidFill>
                            <a:schemeClr val="tx1"/>
                          </a:solidFill>
                          <a:effectLst/>
                        </a:rPr>
                        <a:t>1</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Empty/</a:t>
                      </a:r>
                      <a:endParaRPr lang="en-US" sz="1000" dirty="0">
                        <a:solidFill>
                          <a:schemeClr val="tx1"/>
                        </a:solidFill>
                        <a:effectLst/>
                      </a:endParaRPr>
                    </a:p>
                    <a:p>
                      <a:pPr marL="0" marR="0" indent="38100" algn="ctr">
                        <a:lnSpc>
                          <a:spcPct val="150000"/>
                        </a:lnSpc>
                        <a:spcBef>
                          <a:spcPts val="0"/>
                        </a:spcBef>
                        <a:spcAft>
                          <a:spcPts val="0"/>
                        </a:spcAft>
                      </a:pPr>
                      <a:r>
                        <a:rPr lang="en-US" sz="1100" dirty="0">
                          <a:solidFill>
                            <a:schemeClr val="tx1"/>
                          </a:solidFill>
                          <a:effectLst/>
                        </a:rPr>
                        <a:t>Exiting</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rgbClr val="FF0000"/>
                          </a:solidFill>
                          <a:effectLst/>
                        </a:rPr>
                        <a:t>Error Message</a:t>
                      </a:r>
                      <a:endParaRPr lang="en-US" sz="1000" dirty="0">
                        <a:solidFill>
                          <a:srgbClr val="FF0000"/>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7609">
                <a:tc>
                  <a:txBody>
                    <a:bodyPr/>
                    <a:lstStyle/>
                    <a:p>
                      <a:pPr marL="0" marR="0" indent="38100" algn="ctr">
                        <a:lnSpc>
                          <a:spcPct val="150000"/>
                        </a:lnSpc>
                        <a:spcBef>
                          <a:spcPts val="0"/>
                        </a:spcBef>
                        <a:spcAft>
                          <a:spcPts val="0"/>
                        </a:spcAft>
                      </a:pPr>
                      <a:r>
                        <a:rPr lang="en-US" sz="1100">
                          <a:solidFill>
                            <a:schemeClr val="tx1"/>
                          </a:solidFill>
                          <a:effectLst/>
                        </a:rPr>
                        <a:t>2</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Empty</a:t>
                      </a:r>
                      <a:endParaRPr lang="en-US" sz="1000" dirty="0">
                        <a:solidFill>
                          <a:schemeClr val="tx1"/>
                        </a:solidFill>
                        <a:effectLst/>
                      </a:endParaRPr>
                    </a:p>
                    <a:p>
                      <a:pPr marL="0" marR="0" indent="38100" algn="ctr">
                        <a:lnSpc>
                          <a:spcPct val="150000"/>
                        </a:lnSpc>
                        <a:spcBef>
                          <a:spcPts val="0"/>
                        </a:spcBef>
                        <a:spcAft>
                          <a:spcPts val="0"/>
                        </a:spcAft>
                      </a:pPr>
                      <a:r>
                        <a:rPr lang="en-US" sz="11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rgbClr val="FF0000"/>
                          </a:solidFill>
                          <a:effectLst/>
                        </a:rPr>
                        <a:t>Error Message</a:t>
                      </a:r>
                      <a:endParaRPr lang="en-US" sz="1000" dirty="0">
                        <a:solidFill>
                          <a:srgbClr val="FF0000"/>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31414">
                <a:tc>
                  <a:txBody>
                    <a:bodyPr/>
                    <a:lstStyle/>
                    <a:p>
                      <a:pPr marL="0" marR="0" indent="38100" algn="ctr">
                        <a:lnSpc>
                          <a:spcPct val="150000"/>
                        </a:lnSpc>
                        <a:spcBef>
                          <a:spcPts val="0"/>
                        </a:spcBef>
                        <a:spcAft>
                          <a:spcPts val="0"/>
                        </a:spcAft>
                      </a:pPr>
                      <a:r>
                        <a:rPr lang="en-US" sz="1100">
                          <a:solidFill>
                            <a:schemeClr val="tx1"/>
                          </a:solidFill>
                          <a:effectLst/>
                        </a:rPr>
                        <a:t>3</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Empty/</a:t>
                      </a:r>
                      <a:endParaRPr lang="en-US" sz="1000" dirty="0">
                        <a:solidFill>
                          <a:schemeClr val="tx1"/>
                        </a:solidFill>
                        <a:effectLst/>
                      </a:endParaRPr>
                    </a:p>
                    <a:p>
                      <a:pPr marL="0" marR="0" indent="38100" algn="ctr">
                        <a:lnSpc>
                          <a:spcPct val="150000"/>
                        </a:lnSpc>
                        <a:spcBef>
                          <a:spcPts val="0"/>
                        </a:spcBef>
                        <a:spcAft>
                          <a:spcPts val="0"/>
                        </a:spcAft>
                      </a:pPr>
                      <a:r>
                        <a:rPr lang="en-US" sz="1100" dirty="0">
                          <a:solidFill>
                            <a:schemeClr val="tx1"/>
                          </a:solidFill>
                          <a:effectLst/>
                        </a:rPr>
                        <a:t>Diff from Password</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rgbClr val="FF0000"/>
                          </a:solidFill>
                          <a:effectLst/>
                        </a:rPr>
                        <a:t>Error Message</a:t>
                      </a:r>
                      <a:endParaRPr lang="en-US" sz="1000" dirty="0">
                        <a:solidFill>
                          <a:srgbClr val="FF0000"/>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75219">
                <a:tc>
                  <a:txBody>
                    <a:bodyPr/>
                    <a:lstStyle/>
                    <a:p>
                      <a:pPr marL="0" marR="0" indent="38100" algn="ctr">
                        <a:lnSpc>
                          <a:spcPct val="150000"/>
                        </a:lnSpc>
                        <a:spcBef>
                          <a:spcPts val="0"/>
                        </a:spcBef>
                        <a:spcAft>
                          <a:spcPts val="0"/>
                        </a:spcAft>
                      </a:pPr>
                      <a:r>
                        <a:rPr lang="en-US" sz="1100">
                          <a:solidFill>
                            <a:schemeClr val="tx1"/>
                          </a:solidFill>
                          <a:effectLst/>
                        </a:rPr>
                        <a:t>4</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Empty/</a:t>
                      </a:r>
                      <a:endParaRPr lang="en-US" sz="1000" dirty="0">
                        <a:solidFill>
                          <a:schemeClr val="tx1"/>
                        </a:solidFill>
                        <a:effectLst/>
                      </a:endParaRPr>
                    </a:p>
                    <a:p>
                      <a:pPr marL="0" marR="0" indent="38100" algn="ctr">
                        <a:lnSpc>
                          <a:spcPct val="150000"/>
                        </a:lnSpc>
                        <a:spcBef>
                          <a:spcPts val="0"/>
                        </a:spcBef>
                        <a:spcAft>
                          <a:spcPts val="0"/>
                        </a:spcAft>
                      </a:pPr>
                      <a:r>
                        <a:rPr lang="en-US" sz="1100" dirty="0">
                          <a:solidFill>
                            <a:schemeClr val="tx1"/>
                          </a:solidFill>
                          <a:effectLst/>
                        </a:rPr>
                        <a:t>Invalid</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rgbClr val="FF0000"/>
                          </a:solidFill>
                          <a:effectLst/>
                        </a:rPr>
                        <a:t>Error Message</a:t>
                      </a:r>
                      <a:endParaRPr lang="en-US" sz="1000" dirty="0">
                        <a:solidFill>
                          <a:srgbClr val="FF0000"/>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7609">
                <a:tc>
                  <a:txBody>
                    <a:bodyPr/>
                    <a:lstStyle/>
                    <a:p>
                      <a:pPr marL="0" marR="0" indent="38100" algn="ctr">
                        <a:lnSpc>
                          <a:spcPct val="150000"/>
                        </a:lnSpc>
                        <a:spcBef>
                          <a:spcPts val="0"/>
                        </a:spcBef>
                        <a:spcAft>
                          <a:spcPts val="0"/>
                        </a:spcAft>
                      </a:pPr>
                      <a:r>
                        <a:rPr lang="en-US" sz="1100">
                          <a:solidFill>
                            <a:schemeClr val="tx1"/>
                          </a:solidFill>
                          <a:effectLst/>
                        </a:rPr>
                        <a:t>5</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X</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rgbClr val="FF0000"/>
                          </a:solidFill>
                          <a:effectLst/>
                        </a:rPr>
                        <a:t>Error Message</a:t>
                      </a:r>
                      <a:endParaRPr lang="en-US" sz="1000" dirty="0">
                        <a:solidFill>
                          <a:srgbClr val="FF0000"/>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7609">
                <a:tc>
                  <a:txBody>
                    <a:bodyPr/>
                    <a:lstStyle/>
                    <a:p>
                      <a:pPr marL="0" marR="0" indent="38100" algn="ctr">
                        <a:lnSpc>
                          <a:spcPct val="150000"/>
                        </a:lnSpc>
                        <a:spcBef>
                          <a:spcPts val="0"/>
                        </a:spcBef>
                        <a:spcAft>
                          <a:spcPts val="0"/>
                        </a:spcAft>
                      </a:pPr>
                      <a:r>
                        <a:rPr lang="en-US" sz="1100">
                          <a:solidFill>
                            <a:schemeClr val="tx1"/>
                          </a:solidFill>
                          <a:effectLst/>
                        </a:rPr>
                        <a:t>6</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X</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Empty</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rgbClr val="FF0000"/>
                          </a:solidFill>
                          <a:effectLst/>
                        </a:rPr>
                        <a:t>Error Message</a:t>
                      </a:r>
                      <a:endParaRPr lang="en-US" sz="1000" dirty="0">
                        <a:solidFill>
                          <a:srgbClr val="FF0000"/>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43805">
                <a:tc>
                  <a:txBody>
                    <a:bodyPr/>
                    <a:lstStyle/>
                    <a:p>
                      <a:pPr marL="0" marR="0">
                        <a:lnSpc>
                          <a:spcPct val="150000"/>
                        </a:lnSpc>
                        <a:spcBef>
                          <a:spcPts val="0"/>
                        </a:spcBef>
                        <a:spcAft>
                          <a:spcPts val="0"/>
                        </a:spcAft>
                      </a:pPr>
                      <a:r>
                        <a:rPr lang="en-US" sz="1100">
                          <a:solidFill>
                            <a:schemeClr val="tx1"/>
                          </a:solidFill>
                          <a:effectLst/>
                        </a:rPr>
                        <a:t>    7</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Valid</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Valid</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Valid</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Valid</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Valid</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a:solidFill>
                            <a:schemeClr val="tx1"/>
                          </a:solidFill>
                          <a:effectLst/>
                        </a:rPr>
                        <a:t>Valid</a:t>
                      </a:r>
                      <a:endParaRPr lang="en-US" sz="100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38100" algn="ctr">
                        <a:lnSpc>
                          <a:spcPct val="150000"/>
                        </a:lnSpc>
                        <a:spcBef>
                          <a:spcPts val="0"/>
                        </a:spcBef>
                        <a:spcAft>
                          <a:spcPts val="0"/>
                        </a:spcAft>
                      </a:pPr>
                      <a:r>
                        <a:rPr lang="en-US" sz="1100" dirty="0">
                          <a:solidFill>
                            <a:schemeClr val="tx1"/>
                          </a:solidFill>
                          <a:effectLst/>
                        </a:rPr>
                        <a:t>New user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56263" marR="56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 name="TextBox 4"/>
          <p:cNvSpPr txBox="1"/>
          <p:nvPr/>
        </p:nvSpPr>
        <p:spPr>
          <a:xfrm>
            <a:off x="990600" y="6324600"/>
            <a:ext cx="2286000" cy="276999"/>
          </a:xfrm>
          <a:prstGeom prst="rect">
            <a:avLst/>
          </a:prstGeom>
          <a:noFill/>
        </p:spPr>
        <p:txBody>
          <a:bodyPr wrap="square" rtlCol="0">
            <a:spAutoFit/>
          </a:bodyPr>
          <a:lstStyle/>
          <a:p>
            <a:r>
              <a:rPr lang="en-US" sz="1200" dirty="0"/>
              <a:t>X = any value</a:t>
            </a:r>
            <a:endParaRPr lang="en-US" dirty="0"/>
          </a:p>
        </p:txBody>
      </p:sp>
    </p:spTree>
    <p:extLst>
      <p:ext uri="{BB962C8B-B14F-4D97-AF65-F5344CB8AC3E}">
        <p14:creationId xmlns:p14="http://schemas.microsoft.com/office/powerpoint/2010/main" val="2026304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FF00"/>
                </a:solidFill>
              </a:rPr>
              <a:t>Implementation flow diagram </a:t>
            </a:r>
            <a:endParaRPr lang="en-IN" dirty="0">
              <a:solidFill>
                <a:srgbClr val="FFFF0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571472" y="1214421"/>
            <a:ext cx="7786741" cy="534846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rgbClr val="FFFF00"/>
                </a:solidFill>
              </a:rPr>
              <a:t>Flight Operations: Upload via File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7848600" cy="5067142"/>
          </a:xfrm>
        </p:spPr>
      </p:pic>
    </p:spTree>
    <p:extLst>
      <p:ext uri="{BB962C8B-B14F-4D97-AF65-F5344CB8AC3E}">
        <p14:creationId xmlns:p14="http://schemas.microsoft.com/office/powerpoint/2010/main" val="763190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Add new Flight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772400" cy="45259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5280" cy="1142040"/>
          </a:xfrm>
        </p:spPr>
        <p:txBody>
          <a:bodyPr/>
          <a:lstStyle/>
          <a:p>
            <a:pPr algn="ctr"/>
            <a:r>
              <a:rPr lang="en-US" dirty="0">
                <a:solidFill>
                  <a:srgbClr val="FFFF00"/>
                </a:solidFill>
              </a:rPr>
              <a:t>Introduction</a:t>
            </a:r>
          </a:p>
        </p:txBody>
      </p:sp>
      <p:sp>
        <p:nvSpPr>
          <p:cNvPr id="3" name="TextBox 2"/>
          <p:cNvSpPr txBox="1"/>
          <p:nvPr/>
        </p:nvSpPr>
        <p:spPr>
          <a:xfrm>
            <a:off x="381000" y="1219200"/>
            <a:ext cx="8229600" cy="6432530"/>
          </a:xfrm>
          <a:prstGeom prst="rect">
            <a:avLst/>
          </a:prstGeom>
          <a:noFill/>
        </p:spPr>
        <p:txBody>
          <a:bodyPr wrap="square" rtlCol="0">
            <a:spAutoFit/>
          </a:bodyPr>
          <a:lstStyle/>
          <a:p>
            <a:pPr algn="just"/>
            <a:r>
              <a:rPr lang="en-US" sz="2800" dirty="0">
                <a:solidFill>
                  <a:srgbClr val="FFFF00"/>
                </a:solidFill>
                <a:cs typeface="Arial" charset="0"/>
              </a:rPr>
              <a:t>Objective</a:t>
            </a:r>
            <a:r>
              <a:rPr lang="en-US" sz="2800" dirty="0">
                <a:cs typeface="Arial" charset="0"/>
              </a:rPr>
              <a:t>: To enable user to search flights as per his needs and enables the admin to update details</a:t>
            </a:r>
          </a:p>
          <a:p>
            <a:pPr algn="just"/>
            <a:endParaRPr lang="en-GB" sz="2800" b="1" dirty="0">
              <a:cs typeface="Arial" charset="0"/>
            </a:endParaRPr>
          </a:p>
          <a:p>
            <a:pPr algn="just"/>
            <a:r>
              <a:rPr lang="en-US" sz="2800" b="1" dirty="0">
                <a:solidFill>
                  <a:srgbClr val="FFFF00"/>
                </a:solidFill>
                <a:cs typeface="Arial" charset="0"/>
              </a:rPr>
              <a:t>Present State of Art</a:t>
            </a:r>
          </a:p>
          <a:p>
            <a:pPr algn="just"/>
            <a:r>
              <a:rPr lang="en-US" sz="2600" dirty="0">
                <a:cs typeface="Arial" charset="0"/>
              </a:rPr>
              <a:t>Need to make the request manually by calling the Flight Search operator.</a:t>
            </a:r>
          </a:p>
          <a:p>
            <a:pPr algn="just"/>
            <a:r>
              <a:rPr lang="en-US" sz="2600" dirty="0">
                <a:cs typeface="Arial" charset="0"/>
              </a:rPr>
              <a:t>Inconvenient and requires more staff to reach clients for their bookings and enquiries</a:t>
            </a:r>
          </a:p>
          <a:p>
            <a:pPr algn="just"/>
            <a:endParaRPr lang="en-US" sz="2800" dirty="0">
              <a:cs typeface="Arial" charset="0"/>
            </a:endParaRPr>
          </a:p>
          <a:p>
            <a:pPr algn="just"/>
            <a:r>
              <a:rPr lang="en-US" sz="2800" b="1" dirty="0">
                <a:solidFill>
                  <a:srgbClr val="FFFF00"/>
                </a:solidFill>
                <a:cs typeface="Arial" charset="0"/>
              </a:rPr>
              <a:t>Proposed Software</a:t>
            </a:r>
          </a:p>
          <a:p>
            <a:pPr algn="just"/>
            <a:r>
              <a:rPr lang="en-GB" sz="2800" dirty="0">
                <a:cs typeface="Arial" charset="0"/>
              </a:rPr>
              <a:t> </a:t>
            </a:r>
            <a:r>
              <a:rPr lang="en-GB" sz="2600" dirty="0">
                <a:cs typeface="Arial" charset="0"/>
              </a:rPr>
              <a:t>This application is to be used for on-line search of the available flights</a:t>
            </a:r>
            <a:r>
              <a:rPr lang="en-GB" sz="2800" dirty="0">
                <a:cs typeface="Arial" charset="0"/>
              </a:rPr>
              <a:t>.</a:t>
            </a:r>
          </a:p>
          <a:p>
            <a:pPr algn="just"/>
            <a:endParaRPr lang="en-US" sz="2800" dirty="0"/>
          </a:p>
          <a:p>
            <a:pPr algn="just"/>
            <a:endParaRPr lang="en-US" sz="2800" dirty="0"/>
          </a:p>
          <a:p>
            <a:pPr algn="just"/>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FF00"/>
                </a:solidFill>
              </a:rPr>
              <a:t>	Edit Flight Detail</a:t>
            </a:r>
          </a:p>
        </p:txBody>
      </p:sp>
      <p:pic>
        <p:nvPicPr>
          <p:cNvPr id="4" name="Content Placeholder 3" descr="edit1.PNG"/>
          <p:cNvPicPr>
            <a:picLocks noGrp="1" noChangeAspect="1"/>
          </p:cNvPicPr>
          <p:nvPr>
            <p:ph idx="1"/>
          </p:nvPr>
        </p:nvPicPr>
        <p:blipFill>
          <a:blip r:embed="rId2"/>
          <a:stretch>
            <a:fillRect/>
          </a:stretch>
        </p:blipFill>
        <p:spPr>
          <a:xfrm>
            <a:off x="1219200" y="1828800"/>
            <a:ext cx="5867400" cy="37338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Delete Flight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71600"/>
            <a:ext cx="7924800" cy="5189062"/>
          </a:xfrm>
        </p:spPr>
      </p:pic>
      <p:sp>
        <p:nvSpPr>
          <p:cNvPr id="5" name="TextBox 4"/>
          <p:cNvSpPr txBox="1"/>
          <p:nvPr/>
        </p:nvSpPr>
        <p:spPr>
          <a:xfrm>
            <a:off x="5867400" y="2133600"/>
            <a:ext cx="1295400" cy="307777"/>
          </a:xfrm>
          <a:prstGeom prst="rect">
            <a:avLst/>
          </a:prstGeom>
          <a:solidFill>
            <a:schemeClr val="accent6">
              <a:lumMod val="20000"/>
              <a:lumOff val="80000"/>
            </a:schemeClr>
          </a:solidFill>
        </p:spPr>
        <p:txBody>
          <a:bodyPr wrap="square" rtlCol="0">
            <a:spAutoFit/>
          </a:bodyPr>
          <a:lstStyle/>
          <a:p>
            <a:pPr algn="ctr"/>
            <a:r>
              <a:rPr lang="en-US" sz="1400" dirty="0">
                <a:solidFill>
                  <a:schemeClr val="bg1"/>
                </a:solidFill>
                <a:latin typeface="Calibri" pitchFamily="34" charset="0"/>
              </a:rPr>
              <a:t>Upload</a:t>
            </a:r>
          </a:p>
        </p:txBody>
      </p:sp>
      <p:sp>
        <p:nvSpPr>
          <p:cNvPr id="6" name="TextBox 5"/>
          <p:cNvSpPr txBox="1"/>
          <p:nvPr/>
        </p:nvSpPr>
        <p:spPr>
          <a:xfrm>
            <a:off x="1905000" y="2133600"/>
            <a:ext cx="1295400" cy="276999"/>
          </a:xfrm>
          <a:prstGeom prst="rect">
            <a:avLst/>
          </a:prstGeom>
          <a:solidFill>
            <a:schemeClr val="accent6">
              <a:lumMod val="40000"/>
              <a:lumOff val="60000"/>
            </a:schemeClr>
          </a:solidFill>
        </p:spPr>
        <p:txBody>
          <a:bodyPr wrap="square" rtlCol="0">
            <a:spAutoFit/>
          </a:bodyPr>
          <a:lstStyle/>
          <a:p>
            <a:r>
              <a:rPr lang="en-US" sz="1200" dirty="0">
                <a:solidFill>
                  <a:schemeClr val="bg2"/>
                </a:solidFill>
              </a:rPr>
              <a:t>Manage Flights</a:t>
            </a:r>
          </a:p>
        </p:txBody>
      </p:sp>
      <p:sp>
        <p:nvSpPr>
          <p:cNvPr id="7" name="TextBox 6"/>
          <p:cNvSpPr txBox="1"/>
          <p:nvPr/>
        </p:nvSpPr>
        <p:spPr>
          <a:xfrm>
            <a:off x="1219200" y="2667000"/>
            <a:ext cx="7010400" cy="369332"/>
          </a:xfrm>
          <a:prstGeom prst="rect">
            <a:avLst/>
          </a:prstGeom>
          <a:solidFill>
            <a:schemeClr val="tx1"/>
          </a:solidFill>
        </p:spPr>
        <p:txBody>
          <a:bodyPr wrap="square" rtlCol="0">
            <a:spAutoFit/>
          </a:bodyPr>
          <a:lstStyle/>
          <a:p>
            <a:r>
              <a:rPr lang="en-US" dirty="0"/>
              <a:t>Edit</a:t>
            </a:r>
          </a:p>
        </p:txBody>
      </p:sp>
      <p:sp>
        <p:nvSpPr>
          <p:cNvPr id="12" name="TextBox 11"/>
          <p:cNvSpPr txBox="1"/>
          <p:nvPr/>
        </p:nvSpPr>
        <p:spPr>
          <a:xfrm>
            <a:off x="1828800" y="3505200"/>
            <a:ext cx="1447800" cy="369332"/>
          </a:xfrm>
          <a:prstGeom prst="rect">
            <a:avLst/>
          </a:prstGeom>
          <a:solidFill>
            <a:schemeClr val="accent6">
              <a:lumMod val="20000"/>
              <a:lumOff val="80000"/>
            </a:schemeClr>
          </a:solidFill>
        </p:spPr>
        <p:txBody>
          <a:bodyPr wrap="square" rtlCol="0">
            <a:spAutoFit/>
          </a:bodyPr>
          <a:lstStyle/>
          <a:p>
            <a:endParaRPr lang="en-US" dirty="0"/>
          </a:p>
        </p:txBody>
      </p:sp>
      <p:sp>
        <p:nvSpPr>
          <p:cNvPr id="13" name="TextBox 12"/>
          <p:cNvSpPr txBox="1"/>
          <p:nvPr/>
        </p:nvSpPr>
        <p:spPr>
          <a:xfrm>
            <a:off x="5791200" y="4876800"/>
            <a:ext cx="990600" cy="307777"/>
          </a:xfrm>
          <a:prstGeom prst="rect">
            <a:avLst/>
          </a:prstGeom>
          <a:solidFill>
            <a:schemeClr val="accent6">
              <a:lumMod val="20000"/>
              <a:lumOff val="80000"/>
            </a:schemeClr>
          </a:solidFill>
          <a:ln>
            <a:solidFill>
              <a:schemeClr val="bg2"/>
            </a:solidFill>
          </a:ln>
        </p:spPr>
        <p:txBody>
          <a:bodyPr wrap="square" rtlCol="0">
            <a:spAutoFit/>
          </a:bodyPr>
          <a:lstStyle/>
          <a:p>
            <a:pPr algn="ctr"/>
            <a:r>
              <a:rPr lang="en-US" sz="1400" dirty="0">
                <a:solidFill>
                  <a:schemeClr val="bg1"/>
                </a:solidFill>
                <a:latin typeface="Arial Narrow" pitchFamily="34" charset="0"/>
              </a:rPr>
              <a:t>Delete</a:t>
            </a:r>
          </a:p>
        </p:txBody>
      </p:sp>
      <p:sp>
        <p:nvSpPr>
          <p:cNvPr id="15" name="TextBox 14"/>
          <p:cNvSpPr txBox="1"/>
          <p:nvPr/>
        </p:nvSpPr>
        <p:spPr>
          <a:xfrm>
            <a:off x="6858000" y="4876800"/>
            <a:ext cx="990600" cy="307777"/>
          </a:xfrm>
          <a:prstGeom prst="rect">
            <a:avLst/>
          </a:prstGeom>
          <a:solidFill>
            <a:schemeClr val="accent6">
              <a:lumMod val="20000"/>
              <a:lumOff val="80000"/>
            </a:schemeClr>
          </a:solidFill>
          <a:ln>
            <a:solidFill>
              <a:schemeClr val="bg2"/>
            </a:solidFill>
          </a:ln>
        </p:spPr>
        <p:txBody>
          <a:bodyPr wrap="square" rtlCol="0">
            <a:spAutoFit/>
          </a:bodyPr>
          <a:lstStyle/>
          <a:p>
            <a:pPr algn="ctr"/>
            <a:r>
              <a:rPr lang="en-US" sz="1400" dirty="0">
                <a:solidFill>
                  <a:schemeClr val="bg1"/>
                </a:solidFill>
                <a:latin typeface="Arial Narrow" pitchFamily="34" charset="0"/>
              </a:rPr>
              <a:t>Cancel</a:t>
            </a:r>
          </a:p>
        </p:txBody>
      </p:sp>
      <p:sp>
        <p:nvSpPr>
          <p:cNvPr id="17" name="TextBox 16"/>
          <p:cNvSpPr txBox="1"/>
          <p:nvPr/>
        </p:nvSpPr>
        <p:spPr>
          <a:xfrm>
            <a:off x="6858000" y="2743200"/>
            <a:ext cx="1371600" cy="369332"/>
          </a:xfrm>
          <a:prstGeom prst="rect">
            <a:avLst/>
          </a:prstGeom>
          <a:solidFill>
            <a:schemeClr val="tx1"/>
          </a:solidFill>
        </p:spPr>
        <p:txBody>
          <a:bodyPr wrap="square" rtlCol="0">
            <a:spAutoFit/>
          </a:bodyPr>
          <a:lstStyle/>
          <a:p>
            <a:endParaRPr lang="en-US" dirty="0"/>
          </a:p>
        </p:txBody>
      </p:sp>
      <p:sp>
        <p:nvSpPr>
          <p:cNvPr id="11" name="TextBox 10"/>
          <p:cNvSpPr txBox="1"/>
          <p:nvPr/>
        </p:nvSpPr>
        <p:spPr>
          <a:xfrm>
            <a:off x="5029200" y="2667000"/>
            <a:ext cx="1981200" cy="369332"/>
          </a:xfrm>
          <a:prstGeom prst="rect">
            <a:avLst/>
          </a:prstGeom>
          <a:solidFill>
            <a:schemeClr val="accent6">
              <a:lumMod val="40000"/>
              <a:lumOff val="60000"/>
            </a:schemeClr>
          </a:solidFill>
        </p:spPr>
        <p:txBody>
          <a:bodyPr wrap="square" rtlCol="0">
            <a:spAutoFit/>
          </a:bodyPr>
          <a:lstStyle/>
          <a:p>
            <a:pPr algn="ctr"/>
            <a:r>
              <a:rPr lang="en-US" dirty="0">
                <a:solidFill>
                  <a:schemeClr val="bg2"/>
                </a:solidFill>
              </a:rPr>
              <a:t>Delete Flight</a:t>
            </a:r>
          </a:p>
        </p:txBody>
      </p:sp>
      <p:sp>
        <p:nvSpPr>
          <p:cNvPr id="18" name="TextBox 17"/>
          <p:cNvSpPr txBox="1"/>
          <p:nvPr/>
        </p:nvSpPr>
        <p:spPr>
          <a:xfrm>
            <a:off x="3200400" y="2514600"/>
            <a:ext cx="1524000" cy="369332"/>
          </a:xfrm>
          <a:prstGeom prst="rect">
            <a:avLst/>
          </a:prstGeom>
          <a:solidFill>
            <a:schemeClr val="tx1"/>
          </a:solidFill>
        </p:spPr>
        <p:txBody>
          <a:bodyPr wrap="square" rtlCol="0">
            <a:spAutoFit/>
          </a:bodyPr>
          <a:lstStyle/>
          <a:p>
            <a:endParaRPr lang="en-US" dirty="0"/>
          </a:p>
        </p:txBody>
      </p:sp>
      <p:sp>
        <p:nvSpPr>
          <p:cNvPr id="10" name="TextBox 9"/>
          <p:cNvSpPr txBox="1"/>
          <p:nvPr/>
        </p:nvSpPr>
        <p:spPr>
          <a:xfrm>
            <a:off x="1752600" y="2667000"/>
            <a:ext cx="1905000" cy="369332"/>
          </a:xfrm>
          <a:prstGeom prst="rect">
            <a:avLst/>
          </a:prstGeom>
          <a:solidFill>
            <a:schemeClr val="accent6">
              <a:lumMod val="20000"/>
              <a:lumOff val="80000"/>
            </a:schemeClr>
          </a:solidFill>
        </p:spPr>
        <p:txBody>
          <a:bodyPr wrap="square" rtlCol="0">
            <a:spAutoFit/>
          </a:bodyPr>
          <a:lstStyle/>
          <a:p>
            <a:pPr algn="ctr"/>
            <a:r>
              <a:rPr lang="en-US" dirty="0">
                <a:solidFill>
                  <a:schemeClr val="bg2"/>
                </a:solidFill>
              </a:rPr>
              <a:t>Edit Flight</a:t>
            </a:r>
          </a:p>
        </p:txBody>
      </p:sp>
    </p:spTree>
    <p:extLst>
      <p:ext uri="{BB962C8B-B14F-4D97-AF65-F5344CB8AC3E}">
        <p14:creationId xmlns:p14="http://schemas.microsoft.com/office/powerpoint/2010/main" val="1658158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solidFill>
                  <a:srgbClr val="FFFF00"/>
                </a:solidFill>
              </a:rPr>
              <a:t>About Spring </a:t>
            </a:r>
          </a:p>
        </p:txBody>
      </p:sp>
      <p:sp>
        <p:nvSpPr>
          <p:cNvPr id="3" name="Content Placeholder 2"/>
          <p:cNvSpPr>
            <a:spLocks noGrp="1"/>
          </p:cNvSpPr>
          <p:nvPr>
            <p:ph idx="1"/>
          </p:nvPr>
        </p:nvSpPr>
        <p:spPr/>
        <p:txBody>
          <a:bodyPr/>
          <a:lstStyle/>
          <a:p>
            <a:r>
              <a:rPr lang="en-IN" dirty="0"/>
              <a:t>Spring is the most popular application development framework for enterprise  java </a:t>
            </a:r>
          </a:p>
          <a:p>
            <a:r>
              <a:rPr lang="en-IN" dirty="0"/>
              <a:t>Developers use this framework to create high performing, easy testable, reusable code.</a:t>
            </a:r>
          </a:p>
          <a:p>
            <a:endParaRPr lang="en-IN" dirty="0"/>
          </a:p>
        </p:txBody>
      </p:sp>
    </p:spTree>
    <p:extLst>
      <p:ext uri="{BB962C8B-B14F-4D97-AF65-F5344CB8AC3E}">
        <p14:creationId xmlns:p14="http://schemas.microsoft.com/office/powerpoint/2010/main" val="4081891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Autofit/>
          </a:bodyPr>
          <a:lstStyle/>
          <a:p>
            <a:r>
              <a:rPr lang="en-IN" dirty="0">
                <a:solidFill>
                  <a:srgbClr val="FFFF00"/>
                </a:solidFill>
              </a:rPr>
              <a:t>Benefits of Using Spring Framework </a:t>
            </a:r>
          </a:p>
        </p:txBody>
      </p:sp>
      <p:sp>
        <p:nvSpPr>
          <p:cNvPr id="3" name="Content Placeholder 2"/>
          <p:cNvSpPr>
            <a:spLocks noGrp="1"/>
          </p:cNvSpPr>
          <p:nvPr>
            <p:ph idx="1"/>
          </p:nvPr>
        </p:nvSpPr>
        <p:spPr/>
        <p:txBody>
          <a:bodyPr>
            <a:normAutofit fontScale="70000" lnSpcReduction="20000"/>
          </a:bodyPr>
          <a:lstStyle/>
          <a:p>
            <a:r>
              <a:rPr lang="en-IN" dirty="0"/>
              <a:t>Following is the list of few of the great benefits of using Spring Framework: </a:t>
            </a:r>
          </a:p>
          <a:p>
            <a:r>
              <a:rPr lang="en-IN" dirty="0"/>
              <a:t> Spring enables developers to develop enterprise-class applications using POJOs. The benefit of using only POJOs is that you do not need an EJB container product such as an application server but you have the option of using only a robust servlet container such as Tomcat or some commercial product. </a:t>
            </a:r>
          </a:p>
          <a:p>
            <a:r>
              <a:rPr lang="en-IN" dirty="0"/>
              <a:t> Spring is organized in a modular fashion. Even though the number of packages and classes are substantial, you have to worry only about ones you need and ignore the rest. </a:t>
            </a:r>
          </a:p>
          <a:p>
            <a:r>
              <a:rPr lang="en-IN" dirty="0"/>
              <a:t> Spring does not reinvent the wheel instead, it truly makes use of some of the existing technologies like several ORM frameworks, logging frameworks, JEE, other view technologies. </a:t>
            </a:r>
          </a:p>
          <a:p>
            <a:endParaRPr lang="en-IN" dirty="0"/>
          </a:p>
        </p:txBody>
      </p:sp>
    </p:spTree>
    <p:extLst>
      <p:ext uri="{BB962C8B-B14F-4D97-AF65-F5344CB8AC3E}">
        <p14:creationId xmlns:p14="http://schemas.microsoft.com/office/powerpoint/2010/main" val="2614757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7696200" cy="651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203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 famous for:</a:t>
            </a:r>
          </a:p>
        </p:txBody>
      </p:sp>
      <p:sp>
        <p:nvSpPr>
          <p:cNvPr id="3" name="Content Placeholder 2"/>
          <p:cNvSpPr>
            <a:spLocks noGrp="1"/>
          </p:cNvSpPr>
          <p:nvPr>
            <p:ph idx="1"/>
          </p:nvPr>
        </p:nvSpPr>
        <p:spPr/>
        <p:txBody>
          <a:bodyPr/>
          <a:lstStyle/>
          <a:p>
            <a:r>
              <a:rPr lang="en-IN" dirty="0"/>
              <a:t>The technology that Spring is most identified with are Dependency Injection(DI) and Aspect oriented programming(AOP).</a:t>
            </a:r>
          </a:p>
        </p:txBody>
      </p:sp>
    </p:spTree>
    <p:extLst>
      <p:ext uri="{BB962C8B-B14F-4D97-AF65-F5344CB8AC3E}">
        <p14:creationId xmlns:p14="http://schemas.microsoft.com/office/powerpoint/2010/main" val="2644230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 (DI)</a:t>
            </a:r>
          </a:p>
        </p:txBody>
      </p:sp>
      <p:sp>
        <p:nvSpPr>
          <p:cNvPr id="3" name="Content Placeholder 2"/>
          <p:cNvSpPr>
            <a:spLocks noGrp="1"/>
          </p:cNvSpPr>
          <p:nvPr>
            <p:ph idx="1"/>
          </p:nvPr>
        </p:nvSpPr>
        <p:spPr/>
        <p:txBody>
          <a:bodyPr>
            <a:normAutofit fontScale="62500" lnSpcReduction="20000"/>
          </a:bodyPr>
          <a:lstStyle/>
          <a:p>
            <a:pPr algn="just"/>
            <a:r>
              <a:rPr lang="en-IN" sz="3200" dirty="0"/>
              <a:t>When writing a complex Java application, application classes should be as independent as possible of other Java classes to increase the possibility to reuse these classes and to test them independently of other classes while doing unit testing. Dependency Injection helps in gluing these classes together and same time keeping them independent. </a:t>
            </a:r>
          </a:p>
          <a:p>
            <a:pPr marL="36576" indent="0" algn="just">
              <a:buNone/>
            </a:pPr>
            <a:endParaRPr lang="en-IN" sz="3200" dirty="0"/>
          </a:p>
          <a:p>
            <a:pPr algn="just"/>
            <a:r>
              <a:rPr lang="en-IN" sz="3200" dirty="0"/>
              <a:t>Here the dependency part translates into an association between two classes. For example, class A is dependent on class B. Now, let's look at the second part, injection. All this means is that class B will get injected into class A by the DI.</a:t>
            </a:r>
          </a:p>
          <a:p>
            <a:pPr algn="just"/>
            <a:endParaRPr lang="en-IN" sz="3200" dirty="0"/>
          </a:p>
          <a:p>
            <a:pPr algn="just"/>
            <a:r>
              <a:rPr lang="en-IN" sz="3200" dirty="0"/>
              <a:t>Dependency injection can happen in the way of passing parameters to the constructor or by post-construction using setter methods.</a:t>
            </a:r>
            <a:endParaRPr lang="en-IN" dirty="0"/>
          </a:p>
        </p:txBody>
      </p:sp>
    </p:spTree>
    <p:extLst>
      <p:ext uri="{BB962C8B-B14F-4D97-AF65-F5344CB8AC3E}">
        <p14:creationId xmlns:p14="http://schemas.microsoft.com/office/powerpoint/2010/main" val="365326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Aspect Oriented Programming(AOP)</a:t>
            </a:r>
          </a:p>
        </p:txBody>
      </p:sp>
      <p:sp>
        <p:nvSpPr>
          <p:cNvPr id="3" name="Content Placeholder 2"/>
          <p:cNvSpPr>
            <a:spLocks noGrp="1"/>
          </p:cNvSpPr>
          <p:nvPr>
            <p:ph idx="1"/>
          </p:nvPr>
        </p:nvSpPr>
        <p:spPr/>
        <p:txBody>
          <a:bodyPr>
            <a:normAutofit fontScale="77500" lnSpcReduction="20000"/>
          </a:bodyPr>
          <a:lstStyle/>
          <a:p>
            <a:r>
              <a:rPr lang="en-IN" dirty="0"/>
              <a:t>The functions that span multiple points of an application are called </a:t>
            </a:r>
            <a:r>
              <a:rPr lang="en-IN" b="1" dirty="0"/>
              <a:t>cross-cutting concerns </a:t>
            </a:r>
            <a:r>
              <a:rPr lang="en-IN" dirty="0"/>
              <a:t>and these cross-cutting concerns are conceptually separate from the application's business logic. There are various common good examples of aspects including logging, declarative transactions, security, and caching etc. </a:t>
            </a:r>
          </a:p>
          <a:p>
            <a:r>
              <a:rPr lang="en-IN" dirty="0"/>
              <a:t>In AOP the unit of modularity is the aspect .</a:t>
            </a:r>
          </a:p>
          <a:p>
            <a:r>
              <a:rPr lang="en-IN" dirty="0"/>
              <a:t>DI helps you decouple your application objects from each other, AOP helps you decouple cross-cutting concerns from the objects that they affect. </a:t>
            </a:r>
          </a:p>
          <a:p>
            <a:r>
              <a:rPr lang="en-IN" dirty="0"/>
              <a:t>AOP allows you to define aspects and </a:t>
            </a:r>
            <a:r>
              <a:rPr lang="en-IN" dirty="0" err="1"/>
              <a:t>pointcuts</a:t>
            </a:r>
            <a:r>
              <a:rPr lang="en-IN" dirty="0"/>
              <a:t> to cleanly decouple code that implements functionality that should be separated. </a:t>
            </a:r>
          </a:p>
          <a:p>
            <a:endParaRPr lang="en-IN" dirty="0"/>
          </a:p>
        </p:txBody>
      </p:sp>
    </p:spTree>
    <p:extLst>
      <p:ext uri="{BB962C8B-B14F-4D97-AF65-F5344CB8AC3E}">
        <p14:creationId xmlns:p14="http://schemas.microsoft.com/office/powerpoint/2010/main" val="2530377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Spring request handling workflow</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1371600"/>
            <a:ext cx="8636000" cy="5181600"/>
          </a:xfrm>
          <a:prstGeom prst="rect">
            <a:avLst/>
          </a:prstGeom>
        </p:spPr>
      </p:pic>
    </p:spTree>
    <p:extLst>
      <p:ext uri="{BB962C8B-B14F-4D97-AF65-F5344CB8AC3E}">
        <p14:creationId xmlns:p14="http://schemas.microsoft.com/office/powerpoint/2010/main" val="4034321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Logging</a:t>
            </a:r>
          </a:p>
        </p:txBody>
      </p:sp>
      <p:sp>
        <p:nvSpPr>
          <p:cNvPr id="3" name="Content Placeholder 2"/>
          <p:cNvSpPr>
            <a:spLocks noGrp="1"/>
          </p:cNvSpPr>
          <p:nvPr>
            <p:ph idx="1"/>
          </p:nvPr>
        </p:nvSpPr>
        <p:spPr/>
        <p:txBody>
          <a:bodyPr/>
          <a:lstStyle/>
          <a:p>
            <a:r>
              <a:rPr lang="en-IN" dirty="0"/>
              <a:t>SLF4J with Log4j.</a:t>
            </a:r>
          </a:p>
          <a:p>
            <a:r>
              <a:rPr lang="en-IN" dirty="0"/>
              <a:t>The Simple Logging Facade for Java (SLF4J) serves as a simple facade or abstraction for various logging frameworks, such as </a:t>
            </a:r>
            <a:r>
              <a:rPr lang="en-IN" dirty="0" err="1"/>
              <a:t>java.util.logging</a:t>
            </a:r>
            <a:r>
              <a:rPr lang="en-IN" dirty="0"/>
              <a:t>, </a:t>
            </a:r>
            <a:r>
              <a:rPr lang="en-IN" dirty="0" err="1"/>
              <a:t>logback</a:t>
            </a:r>
            <a:r>
              <a:rPr lang="en-IN" dirty="0"/>
              <a:t> and log4j.</a:t>
            </a:r>
          </a:p>
          <a:p>
            <a:r>
              <a:rPr lang="en-IN" dirty="0"/>
              <a:t>SLF4J allows the end-user to plug in the desired logging framework at </a:t>
            </a:r>
            <a:r>
              <a:rPr lang="en-IN" i="1" dirty="0"/>
              <a:t>deployment</a:t>
            </a:r>
            <a:r>
              <a:rPr lang="en-IN" dirty="0"/>
              <a:t> time.</a:t>
            </a:r>
          </a:p>
          <a:p>
            <a:endParaRPr lang="en-IN" dirty="0"/>
          </a:p>
        </p:txBody>
      </p:sp>
    </p:spTree>
    <p:extLst>
      <p:ext uri="{BB962C8B-B14F-4D97-AF65-F5344CB8AC3E}">
        <p14:creationId xmlns:p14="http://schemas.microsoft.com/office/powerpoint/2010/main" val="357929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Description		</a:t>
            </a:r>
            <a:endParaRPr lang="en-IN"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buNone/>
            </a:pPr>
            <a:r>
              <a:rPr lang="en-IN" dirty="0"/>
              <a:t>The basic goal is to: </a:t>
            </a:r>
          </a:p>
          <a:p>
            <a:pPr algn="just"/>
            <a:r>
              <a:rPr lang="en-IN" dirty="0"/>
              <a:t>Provide the on-line registration facility for the new Customers.</a:t>
            </a:r>
          </a:p>
          <a:p>
            <a:pPr algn="just"/>
            <a:r>
              <a:rPr lang="en-IN" dirty="0"/>
              <a:t>Maintain the accuracy of the database.</a:t>
            </a:r>
          </a:p>
          <a:p>
            <a:pPr algn="just"/>
            <a:r>
              <a:rPr lang="en-IN" dirty="0"/>
              <a:t>Provide security features from the unauthorized access.</a:t>
            </a:r>
          </a:p>
          <a:p>
            <a:pPr algn="just"/>
            <a:r>
              <a:rPr lang="en-IN" dirty="0"/>
              <a:t>Generate the forms dynamically according to the requirement of the admin user.</a:t>
            </a:r>
          </a:p>
          <a:p>
            <a:pPr algn="just"/>
            <a:r>
              <a:rPr lang="en-IN" dirty="0"/>
              <a:t>Print the list of the flights requested by user.</a:t>
            </a:r>
          </a:p>
          <a:p>
            <a:pPr algn="just"/>
            <a:r>
              <a:rPr lang="en-IN" dirty="0"/>
              <a:t>Update the flight details.</a:t>
            </a:r>
          </a:p>
          <a:p>
            <a:pPr algn="just"/>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2819401"/>
            <a:ext cx="3810000" cy="1447799"/>
          </a:xfrm>
        </p:spPr>
        <p:txBody>
          <a:bodyPr>
            <a:normAutofit/>
          </a:bodyPr>
          <a:lstStyle/>
          <a:p>
            <a:pPr marL="36576" indent="0" algn="ctr">
              <a:buNone/>
            </a:pPr>
            <a:r>
              <a:rPr lang="en-IN" sz="5400" dirty="0"/>
              <a:t>Snapshots</a:t>
            </a:r>
          </a:p>
        </p:txBody>
      </p:sp>
    </p:spTree>
    <p:extLst>
      <p:ext uri="{BB962C8B-B14F-4D97-AF65-F5344CB8AC3E}">
        <p14:creationId xmlns:p14="http://schemas.microsoft.com/office/powerpoint/2010/main" val="3660277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Editing Configuration File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5400"/>
            <a:ext cx="7924800" cy="5371942"/>
          </a:xfrm>
        </p:spPr>
      </p:pic>
    </p:spTree>
    <p:extLst>
      <p:ext uri="{BB962C8B-B14F-4D97-AF65-F5344CB8AC3E}">
        <p14:creationId xmlns:p14="http://schemas.microsoft.com/office/powerpoint/2010/main" val="2815770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Search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371600"/>
            <a:ext cx="7467600" cy="5189062"/>
          </a:xfrm>
        </p:spPr>
      </p:pic>
    </p:spTree>
    <p:extLst>
      <p:ext uri="{BB962C8B-B14F-4D97-AF65-F5344CB8AC3E}">
        <p14:creationId xmlns:p14="http://schemas.microsoft.com/office/powerpoint/2010/main" val="1444500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Upload History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447800"/>
            <a:ext cx="8382000" cy="5128102"/>
          </a:xfrm>
          <a:prstGeom prst="rect">
            <a:avLst/>
          </a:prstGeom>
        </p:spPr>
      </p:pic>
    </p:spTree>
    <p:extLst>
      <p:ext uri="{BB962C8B-B14F-4D97-AF65-F5344CB8AC3E}">
        <p14:creationId xmlns:p14="http://schemas.microsoft.com/office/powerpoint/2010/main" val="3212296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Future Scope</a:t>
            </a:r>
            <a:endParaRPr lang="en-IN" dirty="0">
              <a:solidFill>
                <a:srgbClr val="FFFF00"/>
              </a:solidFill>
            </a:endParaRPr>
          </a:p>
        </p:txBody>
      </p:sp>
      <p:sp>
        <p:nvSpPr>
          <p:cNvPr id="3" name="Content Placeholder 2"/>
          <p:cNvSpPr>
            <a:spLocks noGrp="1"/>
          </p:cNvSpPr>
          <p:nvPr>
            <p:ph idx="1"/>
          </p:nvPr>
        </p:nvSpPr>
        <p:spPr/>
        <p:txBody>
          <a:bodyPr>
            <a:normAutofit/>
          </a:bodyPr>
          <a:lstStyle/>
          <a:p>
            <a:pPr algn="just"/>
            <a:r>
              <a:rPr lang="en-US" dirty="0"/>
              <a:t>We can enhance the system to implement it with flight booking system, along with payment gateways.</a:t>
            </a:r>
            <a:endParaRPr lang="en-IN" dirty="0"/>
          </a:p>
          <a:p>
            <a:pPr algn="just"/>
            <a:r>
              <a:rPr lang="en-US" dirty="0"/>
              <a:t>A facility can be provided for new administrator registration. As the data increases, more administrators will be required.</a:t>
            </a:r>
            <a:endParaRPr lang="en-IN" dirty="0"/>
          </a:p>
          <a:p>
            <a:pPr marL="0" indent="0" algn="just">
              <a:buNone/>
            </a:pP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Future Scope</a:t>
            </a:r>
            <a:endParaRPr lang="en-IN" dirty="0">
              <a:solidFill>
                <a:srgbClr val="FFFF00"/>
              </a:solidFill>
            </a:endParaRPr>
          </a:p>
        </p:txBody>
      </p:sp>
      <p:sp>
        <p:nvSpPr>
          <p:cNvPr id="3" name="Content Placeholder 2"/>
          <p:cNvSpPr>
            <a:spLocks noGrp="1"/>
          </p:cNvSpPr>
          <p:nvPr>
            <p:ph idx="1"/>
          </p:nvPr>
        </p:nvSpPr>
        <p:spPr/>
        <p:txBody>
          <a:bodyPr>
            <a:normAutofit/>
          </a:bodyPr>
          <a:lstStyle/>
          <a:p>
            <a:pPr algn="just"/>
            <a:r>
              <a:rPr lang="en-US" dirty="0"/>
              <a:t>We can enhance the system to implement it with flight booking system, along with payment gateways.</a:t>
            </a:r>
            <a:endParaRPr lang="en-IN" dirty="0"/>
          </a:p>
          <a:p>
            <a:pPr algn="just"/>
            <a:r>
              <a:rPr lang="en-US" dirty="0"/>
              <a:t>A facility can be provided for new administrator registration. As the data increases, more administrators will be required.</a:t>
            </a:r>
            <a:endParaRPr lang="en-IN" dirty="0"/>
          </a:p>
          <a:p>
            <a:pPr marL="0" indent="0" algn="just">
              <a:buNone/>
            </a:pP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References</a:t>
            </a:r>
            <a:endParaRPr lang="en-IN"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pPr>
              <a:buNone/>
            </a:pPr>
            <a:r>
              <a:rPr lang="en-US" sz="2800" b="1" dirty="0"/>
              <a:t>Books</a:t>
            </a:r>
            <a:r>
              <a:rPr lang="en-US" sz="3200" b="1" dirty="0"/>
              <a:t>:</a:t>
            </a:r>
            <a:endParaRPr lang="en-IN" sz="1800" dirty="0"/>
          </a:p>
          <a:p>
            <a:pPr lvl="3">
              <a:buFont typeface="Wingdings" pitchFamily="2" charset="2"/>
              <a:buChar char="Ø"/>
            </a:pPr>
            <a:r>
              <a:rPr lang="en-US" sz="2500" b="1" dirty="0"/>
              <a:t>Head First Design Patterns </a:t>
            </a:r>
            <a:r>
              <a:rPr lang="en-US" sz="2500" dirty="0"/>
              <a:t>by Kathy Sierra and Bert Bates © 2009</a:t>
            </a:r>
            <a:endParaRPr lang="en-IN" sz="2500" dirty="0"/>
          </a:p>
          <a:p>
            <a:pPr lvl="3">
              <a:buFont typeface="Wingdings" pitchFamily="2" charset="2"/>
              <a:buChar char="Ø"/>
            </a:pPr>
            <a:r>
              <a:rPr lang="en-US" sz="2500" b="1" dirty="0"/>
              <a:t>Head First Hibernate </a:t>
            </a:r>
            <a:r>
              <a:rPr lang="en-US" sz="2500" dirty="0"/>
              <a:t>by Bryan Basham ,Kathy Sierra and Bert Bates © 2009</a:t>
            </a:r>
            <a:endParaRPr lang="en-IN" sz="2500" dirty="0"/>
          </a:p>
          <a:p>
            <a:pPr lvl="3">
              <a:buFont typeface="Wingdings" pitchFamily="2" charset="2"/>
              <a:buChar char="Ø"/>
            </a:pPr>
            <a:r>
              <a:rPr lang="en-US" sz="2500" b="1" dirty="0"/>
              <a:t>Head First Java </a:t>
            </a:r>
            <a:r>
              <a:rPr lang="en-US" sz="2500" dirty="0"/>
              <a:t>by Kathy Sierra and Bert Bates © 2009</a:t>
            </a:r>
            <a:endParaRPr lang="en-IN" sz="2500" dirty="0"/>
          </a:p>
          <a:p>
            <a:pPr lvl="3">
              <a:buFont typeface="Wingdings" pitchFamily="2" charset="2"/>
              <a:buChar char="Ø"/>
            </a:pPr>
            <a:r>
              <a:rPr lang="en-US" sz="2500" b="1" dirty="0"/>
              <a:t>Head First </a:t>
            </a:r>
            <a:r>
              <a:rPr lang="en-US" sz="2500" b="1" dirty="0" err="1"/>
              <a:t>Servlets</a:t>
            </a:r>
            <a:r>
              <a:rPr lang="en-US" sz="2500" b="1" dirty="0"/>
              <a:t> and JSP </a:t>
            </a:r>
            <a:r>
              <a:rPr lang="en-US" sz="2500" dirty="0"/>
              <a:t>by Bryan Basham ,Kathy Sierra and Bert Bates © 2009 </a:t>
            </a:r>
            <a:endParaRPr lang="en-IN" sz="2500" dirty="0"/>
          </a:p>
          <a:p>
            <a:pPr lvl="3">
              <a:buFont typeface="Wingdings" pitchFamily="2" charset="2"/>
              <a:buChar char="Ø"/>
            </a:pPr>
            <a:r>
              <a:rPr lang="en-US" sz="2500" b="1" dirty="0"/>
              <a:t>Java 6 Programming Black Book ,New Ed </a:t>
            </a:r>
            <a:r>
              <a:rPr lang="en-US" sz="2500" dirty="0"/>
              <a:t>by </a:t>
            </a:r>
            <a:r>
              <a:rPr lang="en-US" sz="2500" dirty="0" err="1"/>
              <a:t>Kogent</a:t>
            </a:r>
            <a:r>
              <a:rPr lang="en-US" sz="2500" dirty="0"/>
              <a:t> Solution Inc © 2009</a:t>
            </a:r>
            <a:endParaRPr lang="en-IN" sz="2500" dirty="0"/>
          </a:p>
          <a:p>
            <a:pPr lvl="3">
              <a:buFont typeface="Wingdings" pitchFamily="2" charset="2"/>
              <a:buChar char="Ø"/>
            </a:pPr>
            <a:r>
              <a:rPr lang="en-US" sz="2500" b="1" dirty="0"/>
              <a:t>Sun Certified Programmer for Java 6 Study Guide </a:t>
            </a:r>
            <a:r>
              <a:rPr lang="en-US" sz="2500" dirty="0"/>
              <a:t>by Kathy Sierra and Bert Bates © 2009 </a:t>
            </a:r>
            <a:endParaRPr lang="en-IN" sz="2500" dirty="0"/>
          </a:p>
          <a:p>
            <a:pPr>
              <a:buNone/>
            </a:pP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a:buNone/>
            </a:pPr>
            <a:r>
              <a:rPr lang="en-US" b="1" dirty="0"/>
              <a:t>Websites:</a:t>
            </a:r>
            <a:endParaRPr lang="en-IN" dirty="0"/>
          </a:p>
          <a:p>
            <a:pPr>
              <a:buFont typeface="Wingdings" pitchFamily="2" charset="2"/>
              <a:buChar char="Ø"/>
            </a:pPr>
            <a:r>
              <a:rPr lang="en-US" u="sng" dirty="0">
                <a:hlinkClick r:id="rId2"/>
              </a:rPr>
              <a:t>http://www.javabeginner.com/learn-java/introduction-to-java-programming</a:t>
            </a:r>
            <a:endParaRPr lang="en-IN" dirty="0"/>
          </a:p>
          <a:p>
            <a:pPr lvl="0">
              <a:buFont typeface="Wingdings" pitchFamily="2" charset="2"/>
              <a:buChar char="Ø"/>
            </a:pPr>
            <a:r>
              <a:rPr lang="en-US" u="sng" dirty="0">
                <a:hlinkClick r:id="rId3"/>
              </a:rPr>
              <a:t>http://www.roseindia.net/jsp/</a:t>
            </a:r>
            <a:endParaRPr lang="en-IN" dirty="0"/>
          </a:p>
          <a:p>
            <a:pPr lvl="0">
              <a:buFont typeface="Wingdings" pitchFamily="2" charset="2"/>
              <a:buChar char="Ø"/>
            </a:pPr>
            <a:r>
              <a:rPr lang="en-US" u="sng" dirty="0">
                <a:hlinkClick r:id="rId4"/>
              </a:rPr>
              <a:t>http://www.roseindia.net/servlets/</a:t>
            </a:r>
            <a:endParaRPr lang="en-IN" dirty="0"/>
          </a:p>
          <a:p>
            <a:pPr lvl="0">
              <a:buFont typeface="Wingdings" pitchFamily="2" charset="2"/>
              <a:buChar char="Ø"/>
            </a:pPr>
            <a:r>
              <a:rPr lang="en-US" u="sng" dirty="0">
                <a:hlinkClick r:id="rId5"/>
              </a:rPr>
              <a:t>http://www.roseindia.net/jdbc/</a:t>
            </a:r>
            <a:endParaRPr lang="en-IN" dirty="0"/>
          </a:p>
          <a:p>
            <a:pPr lvl="0">
              <a:buFont typeface="Wingdings" pitchFamily="2" charset="2"/>
              <a:buChar char="Ø"/>
            </a:pPr>
            <a:r>
              <a:rPr lang="en-US" u="sng" dirty="0">
                <a:hlinkClick r:id="rId6"/>
              </a:rPr>
              <a:t>http://www.roseindia.net/mysql/</a:t>
            </a:r>
            <a:endParaRPr lang="en-IN" dirty="0"/>
          </a:p>
          <a:p>
            <a:pPr lvl="0">
              <a:buFont typeface="Wingdings" pitchFamily="2" charset="2"/>
              <a:buChar char="Ø"/>
            </a:pPr>
            <a:r>
              <a:rPr lang="en-US" u="sng" dirty="0">
                <a:hlinkClick r:id="rId7"/>
              </a:rPr>
              <a:t>http://www.roseindia.net/javascript/</a:t>
            </a:r>
            <a:endParaRPr lang="en-IN" dirty="0"/>
          </a:p>
          <a:p>
            <a:pPr lvl="0">
              <a:buFont typeface="Wingdings" pitchFamily="2" charset="2"/>
              <a:buChar char="Ø"/>
            </a:pPr>
            <a:r>
              <a:rPr lang="en-US" u="sng" dirty="0">
                <a:hlinkClick r:id="rId8"/>
              </a:rPr>
              <a:t>http://www.roseindia.net/html/</a:t>
            </a:r>
            <a:endParaRPr lang="en-IN" dirty="0"/>
          </a:p>
          <a:p>
            <a:pPr lvl="0">
              <a:buFont typeface="Wingdings" pitchFamily="2" charset="2"/>
              <a:buChar char="Ø"/>
            </a:pPr>
            <a:r>
              <a:rPr lang="en-US" u="sng" dirty="0">
                <a:hlinkClick r:id="rId9"/>
              </a:rPr>
              <a:t>http://www.roseindia.net/web-application-server/tomcat</a:t>
            </a:r>
            <a:endParaRPr lang="en-IN" dirty="0"/>
          </a:p>
          <a:p>
            <a:pPr lvl="0">
              <a:buFont typeface="Wingdings" pitchFamily="2" charset="2"/>
              <a:buChar char="Ø"/>
            </a:pPr>
            <a:r>
              <a:rPr lang="en-US" u="sng" dirty="0">
                <a:hlinkClick r:id="rId10"/>
              </a:rPr>
              <a:t>http://www.vaannila.com/spring/spring-tutorial/spring-tutorial.html</a:t>
            </a:r>
            <a:endParaRPr lang="en-IN" dirty="0"/>
          </a:p>
          <a:p>
            <a:pPr lvl="0">
              <a:buFont typeface="Wingdings" pitchFamily="2" charset="2"/>
              <a:buChar char="Ø"/>
            </a:pPr>
            <a:r>
              <a:rPr lang="en-US" u="sng" dirty="0">
                <a:hlinkClick r:id="rId11"/>
              </a:rPr>
              <a:t>http://www.vaannila.com/struts-2/struts-2-tutorial/struts-2-tutorial.html</a:t>
            </a:r>
            <a:endParaRPr lang="en-IN" dirty="0"/>
          </a:p>
          <a:p>
            <a:pPr lvl="0">
              <a:buFont typeface="Wingdings" pitchFamily="2" charset="2"/>
              <a:buChar char="Ø"/>
            </a:pPr>
            <a:r>
              <a:rPr lang="en-US" u="sng" dirty="0">
                <a:hlinkClick r:id="rId12"/>
              </a:rPr>
              <a:t>http://www.vaannila.com/hibernate/hibernate-tutorial/hibernate-tutorial.html</a:t>
            </a:r>
            <a:endParaRPr lang="en-IN" dirty="0"/>
          </a:p>
          <a:p>
            <a:pPr>
              <a:buFont typeface="Wingdings" pitchFamily="2" charset="2"/>
              <a:buChar char="Ø"/>
            </a:pP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r>
              <a:rPr lang="en-US" sz="5000" dirty="0">
                <a:latin typeface="Monotype Corsiva" pitchFamily="66" charset="0"/>
              </a:rPr>
              <a:t>Thank You</a:t>
            </a:r>
            <a:endParaRPr lang="en-IN" sz="5000" dirty="0">
              <a:latin typeface="Monotype Corsiva"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Design Architecture</a:t>
            </a:r>
            <a:endParaRPr lang="en-IN" dirty="0">
              <a:solidFill>
                <a:srgbClr val="FFFF00"/>
              </a:solidFill>
            </a:endParaRPr>
          </a:p>
        </p:txBody>
      </p:sp>
      <p:sp>
        <p:nvSpPr>
          <p:cNvPr id="5" name="Content Placeholder 4"/>
          <p:cNvSpPr>
            <a:spLocks noGrp="1"/>
          </p:cNvSpPr>
          <p:nvPr>
            <p:ph idx="1"/>
          </p:nvPr>
        </p:nvSpPr>
        <p:spPr>
          <a:xfrm>
            <a:off x="612648" y="4648200"/>
            <a:ext cx="8153400" cy="1447800"/>
          </a:xfrm>
        </p:spPr>
        <p:txBody>
          <a:bodyPr/>
          <a:lstStyle/>
          <a:p>
            <a:endParaRPr lang="en-IN" dirty="0"/>
          </a:p>
        </p:txBody>
      </p:sp>
      <p:pic>
        <p:nvPicPr>
          <p:cNvPr id="4098" name="Picture 8"/>
          <p:cNvPicPr>
            <a:picLocks noChangeAspect="1" noChangeArrowheads="1"/>
          </p:cNvPicPr>
          <p:nvPr/>
        </p:nvPicPr>
        <p:blipFill>
          <a:blip r:embed="rId2"/>
          <a:srcRect/>
          <a:stretch>
            <a:fillRect/>
          </a:stretch>
        </p:blipFill>
        <p:spPr bwMode="auto">
          <a:xfrm>
            <a:off x="2143108" y="1500174"/>
            <a:ext cx="4000500" cy="4953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endParaRPr lang="en-IN" dirty="0"/>
          </a:p>
        </p:txBody>
      </p:sp>
      <p:sp>
        <p:nvSpPr>
          <p:cNvPr id="3" name="Content Placeholder 2"/>
          <p:cNvSpPr>
            <a:spLocks noGrp="1"/>
          </p:cNvSpPr>
          <p:nvPr>
            <p:ph idx="1"/>
          </p:nvPr>
        </p:nvSpPr>
        <p:spPr>
          <a:xfrm>
            <a:off x="609600" y="1066800"/>
            <a:ext cx="7467600" cy="5181600"/>
          </a:xfrm>
        </p:spPr>
        <p:txBody>
          <a:bodyPr>
            <a:noAutofit/>
          </a:bodyPr>
          <a:lstStyle/>
          <a:p>
            <a:pPr algn="just"/>
            <a:r>
              <a:rPr lang="en-US" sz="2600" dirty="0">
                <a:solidFill>
                  <a:srgbClr val="FFFF00"/>
                </a:solidFill>
              </a:rPr>
              <a:t>Data Access Layer</a:t>
            </a:r>
          </a:p>
          <a:p>
            <a:pPr algn="just">
              <a:buNone/>
            </a:pPr>
            <a:r>
              <a:rPr lang="en-IN" sz="2600" dirty="0"/>
              <a:t>	Handle all the database activity implemented by Hibernate Framework(ORM ).</a:t>
            </a:r>
          </a:p>
          <a:p>
            <a:pPr algn="just"/>
            <a:r>
              <a:rPr lang="en-US" sz="2600" dirty="0">
                <a:solidFill>
                  <a:srgbClr val="FFFF00"/>
                </a:solidFill>
              </a:rPr>
              <a:t>Business Logic Layer</a:t>
            </a:r>
          </a:p>
          <a:p>
            <a:pPr algn="just">
              <a:buNone/>
            </a:pPr>
            <a:r>
              <a:rPr lang="en-IN" sz="2600" dirty="0"/>
              <a:t>	Provides all the business logic to implement the system. </a:t>
            </a:r>
          </a:p>
          <a:p>
            <a:pPr algn="just"/>
            <a:r>
              <a:rPr lang="en-US" sz="2600" dirty="0">
                <a:solidFill>
                  <a:srgbClr val="FFFF00"/>
                </a:solidFill>
              </a:rPr>
              <a:t>User Interface Layer</a:t>
            </a:r>
          </a:p>
          <a:p>
            <a:pPr algn="just">
              <a:buNone/>
            </a:pPr>
            <a:r>
              <a:rPr lang="en-IN" sz="2600" dirty="0"/>
              <a:t>	Contains all the web pages as well as user  interactions with the system. These pages are developed using </a:t>
            </a:r>
            <a:r>
              <a:rPr lang="en-IN" sz="2600" dirty="0" err="1"/>
              <a:t>jsp’s</a:t>
            </a:r>
            <a:r>
              <a:rPr lang="en-IN" sz="2600" dirty="0"/>
              <a:t> and spring tag library.</a:t>
            </a:r>
          </a:p>
          <a:p>
            <a:pPr algn="just">
              <a:buNone/>
            </a:pPr>
            <a:endParaRPr lang="en-US" sz="2600" dirty="0"/>
          </a:p>
          <a:p>
            <a:pPr algn="just">
              <a:buNone/>
            </a:pPr>
            <a:endParaRPr lang="en-IN"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Software Interfaces</a:t>
            </a:r>
          </a:p>
        </p:txBody>
      </p:sp>
      <p:sp>
        <p:nvSpPr>
          <p:cNvPr id="3" name="TextBox 2"/>
          <p:cNvSpPr txBox="1"/>
          <p:nvPr/>
        </p:nvSpPr>
        <p:spPr>
          <a:xfrm>
            <a:off x="533400" y="1447800"/>
            <a:ext cx="8610600" cy="4877514"/>
          </a:xfrm>
          <a:prstGeom prst="rect">
            <a:avLst/>
          </a:prstGeom>
          <a:noFill/>
        </p:spPr>
        <p:txBody>
          <a:bodyPr wrap="square" rtlCol="0">
            <a:spAutoFit/>
          </a:bodyPr>
          <a:lstStyle/>
          <a:p>
            <a:pPr>
              <a:lnSpc>
                <a:spcPct val="150000"/>
              </a:lnSpc>
            </a:pPr>
            <a:r>
              <a:rPr lang="en-US" sz="2400" dirty="0">
                <a:cs typeface="Arial" charset="0"/>
              </a:rPr>
              <a:t>Operating System		:	Microsoft Windows 7 </a:t>
            </a:r>
          </a:p>
          <a:p>
            <a:pPr>
              <a:lnSpc>
                <a:spcPct val="150000"/>
              </a:lnSpc>
            </a:pPr>
            <a:r>
              <a:rPr lang="en-US" sz="2400" dirty="0">
                <a:cs typeface="Arial" charset="0"/>
              </a:rPr>
              <a:t>Database			:	MySQL5</a:t>
            </a:r>
          </a:p>
          <a:p>
            <a:pPr>
              <a:lnSpc>
                <a:spcPct val="150000"/>
              </a:lnSpc>
            </a:pPr>
            <a:r>
              <a:rPr lang="en-US" sz="2400" dirty="0">
                <a:cs typeface="Arial" charset="0"/>
              </a:rPr>
              <a:t>Java				:	SDK/JRE 1.7 or higher</a:t>
            </a:r>
          </a:p>
          <a:p>
            <a:pPr>
              <a:lnSpc>
                <a:spcPct val="150000"/>
              </a:lnSpc>
            </a:pPr>
            <a:r>
              <a:rPr lang="en-US" sz="2400" dirty="0">
                <a:cs typeface="Arial" charset="0"/>
              </a:rPr>
              <a:t>Web Server			:	Apache Tomcat 7</a:t>
            </a:r>
          </a:p>
          <a:p>
            <a:pPr>
              <a:lnSpc>
                <a:spcPct val="150000"/>
              </a:lnSpc>
            </a:pPr>
            <a:r>
              <a:rPr lang="en-US" sz="2400" dirty="0">
                <a:cs typeface="Arial" charset="0"/>
              </a:rPr>
              <a:t>IDE				:	Apache Eclipse 4.3</a:t>
            </a:r>
          </a:p>
          <a:p>
            <a:pPr>
              <a:lnSpc>
                <a:spcPct val="150000"/>
              </a:lnSpc>
            </a:pPr>
            <a:r>
              <a:rPr lang="en-US" sz="2400" dirty="0">
                <a:cs typeface="Arial" charset="0"/>
              </a:rPr>
              <a:t>Object Relational Mapping	:	Hibernate 4</a:t>
            </a:r>
          </a:p>
          <a:p>
            <a:pPr>
              <a:lnSpc>
                <a:spcPct val="150000"/>
              </a:lnSpc>
            </a:pPr>
            <a:r>
              <a:rPr lang="en-US" sz="2400" dirty="0">
                <a:cs typeface="Arial" charset="0"/>
              </a:rPr>
              <a:t>Framework			:	Spring 4</a:t>
            </a:r>
          </a:p>
          <a:p>
            <a:pPr>
              <a:lnSpc>
                <a:spcPct val="150000"/>
              </a:lnSpc>
            </a:pPr>
            <a:r>
              <a:rPr lang="en-US" sz="2400" dirty="0">
                <a:cs typeface="Arial" charset="0"/>
              </a:rPr>
              <a:t>Browser			:	Any standard browser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Modules</a:t>
            </a:r>
            <a:endParaRPr lang="en-IN" dirty="0">
              <a:solidFill>
                <a:srgbClr val="FFFF00"/>
              </a:solidFill>
            </a:endParaRPr>
          </a:p>
        </p:txBody>
      </p:sp>
      <p:sp>
        <p:nvSpPr>
          <p:cNvPr id="3" name="Content Placeholder 2"/>
          <p:cNvSpPr>
            <a:spLocks noGrp="1"/>
          </p:cNvSpPr>
          <p:nvPr>
            <p:ph idx="1"/>
          </p:nvPr>
        </p:nvSpPr>
        <p:spPr/>
        <p:txBody>
          <a:bodyPr>
            <a:normAutofit lnSpcReduction="10000"/>
          </a:bodyPr>
          <a:lstStyle/>
          <a:p>
            <a:pPr>
              <a:buNone/>
            </a:pPr>
            <a:r>
              <a:rPr lang="en-IN" dirty="0"/>
              <a:t>The application is formed of following modules </a:t>
            </a:r>
          </a:p>
          <a:p>
            <a:r>
              <a:rPr lang="en-IN" dirty="0"/>
              <a:t>Login and Registration </a:t>
            </a:r>
          </a:p>
          <a:p>
            <a:r>
              <a:rPr lang="en-IN" dirty="0"/>
              <a:t>Flight Management</a:t>
            </a:r>
          </a:p>
          <a:p>
            <a:r>
              <a:rPr lang="en-IN" dirty="0"/>
              <a:t>CSV importer</a:t>
            </a:r>
          </a:p>
          <a:p>
            <a:r>
              <a:rPr lang="en-IN" dirty="0"/>
              <a:t>DB management</a:t>
            </a:r>
          </a:p>
          <a:p>
            <a:r>
              <a:rPr lang="en-IN" dirty="0"/>
              <a:t>Searching and listing</a:t>
            </a:r>
          </a:p>
          <a:p>
            <a:r>
              <a:rPr lang="en-IN" dirty="0"/>
              <a:t>Uploading(static and dynamic)</a:t>
            </a:r>
          </a:p>
          <a:p>
            <a:r>
              <a:rPr lang="en-IN" dirty="0"/>
              <a:t>Extra functionalities : Logging.</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76400"/>
            <a:ext cx="8153400" cy="2438400"/>
          </a:xfrm>
        </p:spPr>
        <p:txBody>
          <a:bodyPr>
            <a:normAutofit/>
          </a:bodyPr>
          <a:lstStyle/>
          <a:p>
            <a:pPr algn="ctr"/>
            <a:br>
              <a:rPr lang="en-US" dirty="0"/>
            </a:br>
            <a:r>
              <a:rPr lang="en-IN" sz="6700" dirty="0">
                <a:solidFill>
                  <a:srgbClr val="FFFF00"/>
                </a:solidFill>
              </a:rPr>
              <a:t>Use Case Diagram</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657</TotalTime>
  <Words>1322</Words>
  <Application>Microsoft Office PowerPoint</Application>
  <PresentationFormat>On-screen Show (4:3)</PresentationFormat>
  <Paragraphs>273</Paragraphs>
  <Slides>48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Arial Narrow</vt:lpstr>
      <vt:lpstr>Calibri</vt:lpstr>
      <vt:lpstr>Franklin Gothic Book</vt:lpstr>
      <vt:lpstr>Monotype Corsiva</vt:lpstr>
      <vt:lpstr>Times New Roman</vt:lpstr>
      <vt:lpstr>Wingdings</vt:lpstr>
      <vt:lpstr>Wingdings 2</vt:lpstr>
      <vt:lpstr>Technic</vt:lpstr>
      <vt:lpstr> Flight Search Web AppLication</vt:lpstr>
      <vt:lpstr>Company Profile</vt:lpstr>
      <vt:lpstr>Introduction</vt:lpstr>
      <vt:lpstr>Description  </vt:lpstr>
      <vt:lpstr>Design Architecture</vt:lpstr>
      <vt:lpstr>PowerPoint Presentation</vt:lpstr>
      <vt:lpstr>Software Interfaces</vt:lpstr>
      <vt:lpstr>Modules</vt:lpstr>
      <vt:lpstr> Use Case Diagram</vt:lpstr>
      <vt:lpstr>PowerPoint Presentation</vt:lpstr>
      <vt:lpstr>Entity Relationship Diagram</vt:lpstr>
      <vt:lpstr>PowerPoint Presentation</vt:lpstr>
      <vt:lpstr>PowerPoint Presentation</vt:lpstr>
      <vt:lpstr>DFD Level 1</vt:lpstr>
      <vt:lpstr>PowerPoint Presentation</vt:lpstr>
      <vt:lpstr>PowerPoint Presentation</vt:lpstr>
      <vt:lpstr>Technologies Used</vt:lpstr>
      <vt:lpstr>Maven</vt:lpstr>
      <vt:lpstr>Select Maven Project</vt:lpstr>
      <vt:lpstr>Hibernate</vt:lpstr>
      <vt:lpstr>DAO modules with Hibernate</vt:lpstr>
      <vt:lpstr>Login And Registration</vt:lpstr>
      <vt:lpstr>Acceptance Test Cases –Login</vt:lpstr>
      <vt:lpstr>Acceptance Test Cases - login</vt:lpstr>
      <vt:lpstr>Acceptance test cases - signup</vt:lpstr>
      <vt:lpstr>Acceptance test cases - signup</vt:lpstr>
      <vt:lpstr>Implementation flow diagram </vt:lpstr>
      <vt:lpstr>Flight Operations: Upload via File</vt:lpstr>
      <vt:lpstr>Add new Flight</vt:lpstr>
      <vt:lpstr> Edit Flight Detail</vt:lpstr>
      <vt:lpstr>Delete Flight</vt:lpstr>
      <vt:lpstr>About Spring </vt:lpstr>
      <vt:lpstr>Benefits of Using Spring Framework </vt:lpstr>
      <vt:lpstr>PowerPoint Presentation</vt:lpstr>
      <vt:lpstr>Spring famous for:</vt:lpstr>
      <vt:lpstr>Dependency Injection (DI)</vt:lpstr>
      <vt:lpstr>Aspect Oriented Programming(AOP)</vt:lpstr>
      <vt:lpstr>Spring request handling workflow</vt:lpstr>
      <vt:lpstr>Logging</vt:lpstr>
      <vt:lpstr>PowerPoint Presentation</vt:lpstr>
      <vt:lpstr>Editing Configuration File </vt:lpstr>
      <vt:lpstr>Search</vt:lpstr>
      <vt:lpstr>Upload History</vt:lpstr>
      <vt:lpstr>Future Scope</vt:lpstr>
      <vt:lpstr>Future Scope</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Tracking Application</dc:title>
  <dc:creator>sem4</dc:creator>
  <cp:lastModifiedBy>Susheel Dwivedi</cp:lastModifiedBy>
  <cp:revision>109</cp:revision>
  <dcterms:created xsi:type="dcterms:W3CDTF">2006-08-16T00:00:00Z</dcterms:created>
  <dcterms:modified xsi:type="dcterms:W3CDTF">2018-05-27T17:53:00Z</dcterms:modified>
</cp:coreProperties>
</file>