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74" r:id="rId2"/>
    <p:sldId id="257" r:id="rId3"/>
    <p:sldId id="269" r:id="rId4"/>
    <p:sldId id="268" r:id="rId5"/>
    <p:sldId id="275" r:id="rId6"/>
    <p:sldId id="272"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usheeth1/Mental-health-and-well-being-surveillance-assessment-and-tracking-solution-among-childre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2142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PSCS_143-</a:t>
            </a:r>
            <a:r>
              <a:rPr lang="en-US" dirty="0">
                <a:solidFill>
                  <a:schemeClr val="tx1"/>
                </a:solidFill>
                <a:latin typeface="Cambria" panose="02040503050406030204" pitchFamily="18" charset="0"/>
                <a:ea typeface="Cambria" panose="02040503050406030204" pitchFamily="18" charset="0"/>
              </a:rPr>
              <a:t>Mental health and well-being surveillance, assessment and tracking solution among children.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719361"/>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ISR-G03</a:t>
            </a:r>
          </a:p>
          <a:p>
            <a:pPr marL="0" lvl="0" indent="0" algn="l" rtl="0">
              <a:spcBef>
                <a:spcPts val="400"/>
              </a:spcBef>
              <a:spcAft>
                <a:spcPts val="0"/>
              </a:spcAft>
              <a:buClr>
                <a:srgbClr val="17365D"/>
              </a:buClr>
              <a:buSzPts val="2000"/>
              <a:buNone/>
            </a:pPr>
            <a:endParaRPr lang="en-GB"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1516908" y="2183220"/>
          <a:ext cx="5418675" cy="24031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0052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0520">
                <a:tc>
                  <a:txBody>
                    <a:bodyPr/>
                    <a:lstStyle/>
                    <a:p>
                      <a:pPr marL="0" marR="0" lvl="0" indent="0" algn="ctr" rtl="0">
                        <a:spcBef>
                          <a:spcPts val="0"/>
                        </a:spcBef>
                        <a:spcAft>
                          <a:spcPts val="0"/>
                        </a:spcAft>
                        <a:buFont typeface="+mj-lt"/>
                        <a:buNone/>
                      </a:pPr>
                      <a:r>
                        <a:rPr lang="en-US" sz="1800" u="none" strike="noStrike" cap="none" dirty="0"/>
                        <a:t>Susheeth G</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20211ISR0036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00520">
                <a:tc>
                  <a:txBody>
                    <a:bodyPr/>
                    <a:lstStyle/>
                    <a:p>
                      <a:pPr marL="0" marR="0" lvl="0" indent="0" algn="ctr" rtl="0">
                        <a:spcBef>
                          <a:spcPts val="0"/>
                        </a:spcBef>
                        <a:spcAft>
                          <a:spcPts val="0"/>
                        </a:spcAft>
                        <a:buNone/>
                      </a:pPr>
                      <a:r>
                        <a:rPr lang="en-US" sz="1800" u="none" strike="noStrike" cap="none" dirty="0"/>
                        <a:t>Ritish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20211ISR0047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00520">
                <a:tc>
                  <a:txBody>
                    <a:bodyPr/>
                    <a:lstStyle/>
                    <a:p>
                      <a:pPr marL="0" marR="0" lvl="0" indent="0" algn="ctr" rtl="0">
                        <a:spcBef>
                          <a:spcPts val="0"/>
                        </a:spcBef>
                        <a:spcAft>
                          <a:spcPts val="0"/>
                        </a:spcAft>
                        <a:buNone/>
                      </a:pPr>
                      <a:r>
                        <a:rPr lang="en-IN" sz="1800" u="none" strike="noStrike" cap="none" dirty="0"/>
                        <a:t>Vidyashree BN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20211ISR0039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520">
                <a:tc>
                  <a:txBody>
                    <a:bodyPr/>
                    <a:lstStyle/>
                    <a:p>
                      <a:pPr marL="0" marR="0" lvl="0" indent="0" algn="ctr" rtl="0">
                        <a:spcBef>
                          <a:spcPts val="0"/>
                        </a:spcBef>
                        <a:spcAft>
                          <a:spcPts val="0"/>
                        </a:spcAft>
                        <a:buNone/>
                      </a:pPr>
                      <a:r>
                        <a:rPr lang="en-IN" sz="1800" u="none" strike="noStrike" cap="none" dirty="0"/>
                        <a:t>Mithali S Anand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20211ISR0082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00520">
                <a:tc>
                  <a:txBody>
                    <a:bodyPr/>
                    <a:lstStyle/>
                    <a:p>
                      <a:pPr marL="0" marR="0" lvl="0" indent="0" algn="ctr" rtl="0">
                        <a:spcBef>
                          <a:spcPts val="0"/>
                        </a:spcBef>
                        <a:spcAft>
                          <a:spcPts val="0"/>
                        </a:spcAft>
                        <a:buNone/>
                      </a:pPr>
                      <a:r>
                        <a:rPr lang="en-IN" sz="1800" u="none" strike="noStrike" cap="none" dirty="0"/>
                        <a:t>Tejashwini BA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IN"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Dr.Murali</a:t>
            </a: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Parameswaran</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lgn="l"/>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B.TECH. INFORMATION SCIENCE &amp;ENGINEERING (AI AND ROBOTICS)</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Dr.Afroz</a:t>
            </a:r>
            <a:r>
              <a:rPr lang="en-US" sz="2000" b="1" dirty="0">
                <a:solidFill>
                  <a:schemeClr val="tx1"/>
                </a:solidFill>
                <a:latin typeface="Cambria" panose="02040503050406030204" pitchFamily="18" charset="0"/>
                <a:ea typeface="Cambria" panose="02040503050406030204" pitchFamily="18" charset="0"/>
                <a:cs typeface="Verdana"/>
                <a:sym typeface="Verdana"/>
              </a:rPr>
              <a:t> Pasha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Organization: </a:t>
            </a:r>
            <a:r>
              <a:rPr lang="en-US" sz="2400" dirty="0">
                <a:latin typeface="Cambria" panose="02040503050406030204" pitchFamily="18" charset="0"/>
                <a:ea typeface="Cambria" panose="02040503050406030204" pitchFamily="18" charset="0"/>
              </a:rPr>
              <a:t>Presidency University</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(Hardware / Software / Both) : Software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Problem Description: </a:t>
            </a:r>
            <a:r>
              <a:rPr lang="en-US" sz="2600" dirty="0">
                <a:latin typeface="Cambria" panose="02040503050406030204" pitchFamily="18" charset="0"/>
                <a:ea typeface="Cambria" panose="02040503050406030204" pitchFamily="18" charset="0"/>
              </a:rPr>
              <a:t>The aim of the project is to develop a software-based solution for assessing, tracking, and improving the mental health of students. It will utilize smart education technologies to provide automated mental health assessments and continuous monitoring. The system will generate reports and insights to help educators, parents, and mental health professionals intervene effectively. It will also offer self-help resources and expert consultation options for students in need. Ultimately, the project aims to create a supportive environment that enhances students' emotional well-being and academic performance.</a:t>
            </a: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Difficulty Level: </a:t>
            </a:r>
            <a:r>
              <a:rPr lang="en-IN" b="0" i="0" u="none" strike="noStrike" dirty="0">
                <a:solidFill>
                  <a:srgbClr val="000000"/>
                </a:solidFill>
                <a:effectLst/>
                <a:latin typeface="Cambria" panose="02040503050406030204" pitchFamily="18" charset="0"/>
                <a:ea typeface="Cambria" panose="02040503050406030204" pitchFamily="18" charset="0"/>
              </a:rPr>
              <a:t>Complicated</a:t>
            </a:r>
            <a:r>
              <a:rPr lang="en-IN"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https://github.com/susheeth1/Mental-health-and-well-being-surveillance-assessment-and-tracking-solution-among-children.</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DE23-56FD-1DB5-BAF5-06CE4AE80B3C}"/>
              </a:ext>
            </a:extLst>
          </p:cNvPr>
          <p:cNvSpPr>
            <a:spLocks noGrp="1"/>
          </p:cNvSpPr>
          <p:nvPr>
            <p:ph type="title"/>
          </p:nvPr>
        </p:nvSpPr>
        <p:spPr/>
        <p:txBody>
          <a:bodyPr/>
          <a:lstStyle/>
          <a:p>
            <a:r>
              <a:rPr lang="en-IN" dirty="0"/>
              <a:t>Analysis of Problem statement</a:t>
            </a:r>
          </a:p>
        </p:txBody>
      </p:sp>
      <p:sp>
        <p:nvSpPr>
          <p:cNvPr id="3" name="Text Placeholder 2">
            <a:extLst>
              <a:ext uri="{FF2B5EF4-FFF2-40B4-BE49-F238E27FC236}">
                <a16:creationId xmlns:a16="http://schemas.microsoft.com/office/drawing/2014/main" id="{441B6368-44AE-64E4-ED45-54F21AA0A533}"/>
              </a:ext>
            </a:extLst>
          </p:cNvPr>
          <p:cNvSpPr>
            <a:spLocks noGrp="1"/>
          </p:cNvSpPr>
          <p:nvPr>
            <p:ph type="body" idx="1"/>
          </p:nvPr>
        </p:nvSpPr>
        <p:spPr/>
        <p:txBody>
          <a:bodyPr/>
          <a:lstStyle/>
          <a:p>
            <a:r>
              <a:rPr lang="en-IN" dirty="0"/>
              <a:t>Technology used :</a:t>
            </a:r>
          </a:p>
          <a:p>
            <a:endParaRPr lang="en-IN" dirty="0"/>
          </a:p>
        </p:txBody>
      </p:sp>
      <p:sp>
        <p:nvSpPr>
          <p:cNvPr id="4" name="Rectangle 1">
            <a:extLst>
              <a:ext uri="{FF2B5EF4-FFF2-40B4-BE49-F238E27FC236}">
                <a16:creationId xmlns:a16="http://schemas.microsoft.com/office/drawing/2014/main" id="{A69237AD-30DC-9A4A-6503-C8D621B6F7CE}"/>
              </a:ext>
            </a:extLst>
          </p:cNvPr>
          <p:cNvSpPr>
            <a:spLocks noChangeArrowheads="1"/>
          </p:cNvSpPr>
          <p:nvPr/>
        </p:nvSpPr>
        <p:spPr bwMode="auto">
          <a:xfrm>
            <a:off x="812800" y="1816083"/>
            <a:ext cx="10110838"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Frontend:</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React.js (or Vanilla JS), HTML, CSS, Bootstrap/Tailwind for UI and responsiveness.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Backend:</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Flask with Flask-RESTful for API development, </a:t>
            </a: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Gunicorn</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for deployment.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Machine Learning:</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Scikit-Learn, Pandas, NumPy for mental health analysis.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Database &amp; Storage: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Firebase </a:t>
            </a: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Firestore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Firebase Authentication, and optional SQL databases.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Deployment:</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Docker, </a:t>
            </a: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Gunicorn</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Google Cloud/AWS/Heroku for hosting.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API Integration:</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Twilio for alerts, SendGrid for emails, Google Calendar for scheduling. </a:t>
            </a:r>
          </a:p>
        </p:txBody>
      </p:sp>
    </p:spTree>
    <p:extLst>
      <p:ext uri="{BB962C8B-B14F-4D97-AF65-F5344CB8AC3E}">
        <p14:creationId xmlns:p14="http://schemas.microsoft.com/office/powerpoint/2010/main" val="135348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77500" lnSpcReduction="20000"/>
          </a:bodyPr>
          <a:lstStyle/>
          <a:p>
            <a:pPr marL="342900" indent="-190500" algn="just">
              <a:lnSpc>
                <a:spcPct val="200000"/>
              </a:lnSpc>
              <a:spcBef>
                <a:spcPts val="0"/>
              </a:spcBef>
              <a:buSzPct val="100000"/>
              <a:buNone/>
            </a:pPr>
            <a:r>
              <a:rPr lang="en-US" sz="2300" b="1" dirty="0">
                <a:latin typeface="Cambria" panose="02040503050406030204" pitchFamily="18" charset="0"/>
                <a:ea typeface="Cambria" panose="02040503050406030204" pitchFamily="18" charset="0"/>
              </a:rPr>
              <a:t>Software </a:t>
            </a:r>
            <a:r>
              <a:rPr lang="en-IN" sz="2300" b="1" dirty="0">
                <a:latin typeface="Cambria" panose="02040503050406030204" pitchFamily="18" charset="0"/>
                <a:ea typeface="Cambria" panose="02040503050406030204" pitchFamily="18" charset="0"/>
              </a:rPr>
              <a:t>Requirements:</a:t>
            </a:r>
            <a:endParaRPr lang="en-US" sz="2300" dirty="0">
              <a:latin typeface="Cambria" panose="02040503050406030204" pitchFamily="18" charset="0"/>
              <a:ea typeface="Cambria" panose="02040503050406030204" pitchFamily="18" charset="0"/>
            </a:endParaRPr>
          </a:p>
          <a:p>
            <a:pPr marL="76200" indent="0">
              <a:buNone/>
            </a:pPr>
            <a:r>
              <a:rPr lang="en-IN" sz="2300" b="1" dirty="0">
                <a:latin typeface="Cambria" panose="02040503050406030204" pitchFamily="18" charset="0"/>
                <a:ea typeface="Cambria" panose="02040503050406030204" pitchFamily="18" charset="0"/>
              </a:rPr>
              <a:t>Operating System</a:t>
            </a:r>
            <a:r>
              <a:rPr lang="en-IN" sz="2300" dirty="0">
                <a:latin typeface="Cambria" panose="02040503050406030204" pitchFamily="18" charset="0"/>
                <a:ea typeface="Cambria" panose="02040503050406030204" pitchFamily="18" charset="0"/>
              </a:rPr>
              <a:t>: Windows, macOS, or Linux</a:t>
            </a:r>
          </a:p>
          <a:p>
            <a:pPr marL="76200" indent="0">
              <a:buNone/>
            </a:pPr>
            <a:r>
              <a:rPr lang="en-IN" sz="2300" b="1" dirty="0">
                <a:latin typeface="Cambria" panose="02040503050406030204" pitchFamily="18" charset="0"/>
                <a:ea typeface="Cambria" panose="02040503050406030204" pitchFamily="18" charset="0"/>
              </a:rPr>
              <a:t>Programming Language</a:t>
            </a:r>
            <a:r>
              <a:rPr lang="en-IN" sz="2300" dirty="0">
                <a:latin typeface="Cambria" panose="02040503050406030204" pitchFamily="18" charset="0"/>
                <a:ea typeface="Cambria" panose="02040503050406030204" pitchFamily="18" charset="0"/>
              </a:rPr>
              <a:t>: Python, Java</a:t>
            </a:r>
          </a:p>
          <a:p>
            <a:pPr marL="76200" indent="0">
              <a:buNone/>
            </a:pPr>
            <a:r>
              <a:rPr lang="en-IN" sz="2300" b="1" dirty="0">
                <a:latin typeface="Cambria" panose="02040503050406030204" pitchFamily="18" charset="0"/>
                <a:ea typeface="Cambria" panose="02040503050406030204" pitchFamily="18" charset="0"/>
              </a:rPr>
              <a:t>Database</a:t>
            </a:r>
            <a:r>
              <a:rPr lang="en-IN" sz="2300" dirty="0">
                <a:latin typeface="Cambria" panose="02040503050406030204" pitchFamily="18" charset="0"/>
                <a:ea typeface="Cambria" panose="02040503050406030204" pitchFamily="18" charset="0"/>
              </a:rPr>
              <a:t>: MySQL, PostgreSQL, or equivalent for storing course and exam data</a:t>
            </a:r>
          </a:p>
          <a:p>
            <a:pPr marL="76200" indent="0">
              <a:buNone/>
            </a:pPr>
            <a:r>
              <a:rPr lang="en-IN" sz="2300" b="1" dirty="0">
                <a:latin typeface="Cambria" panose="02040503050406030204" pitchFamily="18" charset="0"/>
                <a:ea typeface="Cambria" panose="02040503050406030204" pitchFamily="18" charset="0"/>
              </a:rPr>
              <a:t>IDE</a:t>
            </a:r>
            <a:r>
              <a:rPr lang="en-IN" sz="2300" dirty="0">
                <a:latin typeface="Cambria" panose="02040503050406030204" pitchFamily="18" charset="0"/>
                <a:ea typeface="Cambria" panose="02040503050406030204" pitchFamily="18" charset="0"/>
              </a:rPr>
              <a:t>: Visual Studio Code, PyCharm, or Eclipse for development</a:t>
            </a:r>
          </a:p>
          <a:p>
            <a:pPr marL="76200" indent="0">
              <a:buNone/>
            </a:pPr>
            <a:r>
              <a:rPr lang="en-IN" sz="2300" b="1" dirty="0">
                <a:latin typeface="Cambria" panose="02040503050406030204" pitchFamily="18" charset="0"/>
                <a:ea typeface="Cambria" panose="02040503050406030204" pitchFamily="18" charset="0"/>
              </a:rPr>
              <a:t>Optimization Tools</a:t>
            </a:r>
            <a:r>
              <a:rPr lang="en-IN" sz="2300" dirty="0">
                <a:latin typeface="Cambria" panose="02040503050406030204" pitchFamily="18" charset="0"/>
                <a:ea typeface="Cambria" panose="02040503050406030204" pitchFamily="18" charset="0"/>
              </a:rPr>
              <a:t>: Leverage machine learning, NLP</a:t>
            </a:r>
          </a:p>
          <a:p>
            <a:pPr marL="76200" indent="0">
              <a:buNone/>
            </a:pPr>
            <a:r>
              <a:rPr lang="en-IN" sz="2300" b="1" dirty="0">
                <a:latin typeface="Cambria" panose="02040503050406030204" pitchFamily="18" charset="0"/>
                <a:ea typeface="Cambria" panose="02040503050406030204" pitchFamily="18" charset="0"/>
              </a:rPr>
              <a:t>User Interface</a:t>
            </a:r>
            <a:r>
              <a:rPr lang="en-IN" sz="2300" dirty="0">
                <a:latin typeface="Cambria" panose="02040503050406030204" pitchFamily="18" charset="0"/>
                <a:ea typeface="Cambria" panose="02040503050406030204" pitchFamily="18" charset="0"/>
              </a:rPr>
              <a:t>: Web framework (React, Angular, or similar) or desktop interface for displaying timetables</a:t>
            </a:r>
          </a:p>
          <a:p>
            <a:pPr marL="76200" indent="0">
              <a:buNone/>
            </a:pPr>
            <a:r>
              <a:rPr lang="en-IN" sz="2300" b="1" dirty="0">
                <a:latin typeface="Cambria" panose="02040503050406030204" pitchFamily="18" charset="0"/>
                <a:ea typeface="Cambria" panose="02040503050406030204" pitchFamily="18" charset="0"/>
              </a:rPr>
              <a:t>Version Control</a:t>
            </a:r>
            <a:r>
              <a:rPr lang="en-IN" sz="2300" dirty="0">
                <a:latin typeface="Cambria" panose="02040503050406030204" pitchFamily="18" charset="0"/>
                <a:ea typeface="Cambria" panose="02040503050406030204" pitchFamily="18" charset="0"/>
              </a:rPr>
              <a:t>: Git for code management</a:t>
            </a:r>
          </a:p>
          <a:p>
            <a:pPr marL="76200" indent="0">
              <a:buNone/>
            </a:pPr>
            <a:r>
              <a:rPr lang="en-IN" sz="2300" b="1" dirty="0">
                <a:latin typeface="Cambria" panose="02040503050406030204" pitchFamily="18" charset="0"/>
                <a:ea typeface="Cambria" panose="02040503050406030204" pitchFamily="18" charset="0"/>
              </a:rPr>
              <a:t>Deployment Platform</a:t>
            </a:r>
            <a:r>
              <a:rPr lang="en-IN" sz="2300" dirty="0">
                <a:latin typeface="Cambria" panose="02040503050406030204" pitchFamily="18" charset="0"/>
                <a:ea typeface="Cambria" panose="02040503050406030204" pitchFamily="18" charset="0"/>
              </a:rPr>
              <a:t>: Cloud-based server (e.g., AWS, Azure) or local server for hosting the application</a:t>
            </a:r>
          </a:p>
          <a:p>
            <a:pPr marL="76200" indent="0">
              <a:buNone/>
            </a:pPr>
            <a:endParaRPr lang="en-IN" sz="2300" dirty="0">
              <a:latin typeface="Cambria" panose="02040503050406030204" pitchFamily="18" charset="0"/>
              <a:ea typeface="Cambria" panose="02040503050406030204" pitchFamily="18" charset="0"/>
            </a:endParaRPr>
          </a:p>
          <a:p>
            <a:pPr marL="76200" indent="0">
              <a:buNone/>
            </a:pPr>
            <a:r>
              <a:rPr lang="en-IN" sz="2300" b="1" dirty="0">
                <a:latin typeface="Cambria" panose="02040503050406030204" pitchFamily="18" charset="0"/>
                <a:ea typeface="Cambria" panose="02040503050406030204" pitchFamily="18" charset="0"/>
              </a:rPr>
              <a:t>Hardware Requirements:</a:t>
            </a:r>
            <a:endParaRPr lang="en-IN" sz="2300" dirty="0">
              <a:latin typeface="Cambria" panose="02040503050406030204" pitchFamily="18" charset="0"/>
              <a:ea typeface="Cambria" panose="02040503050406030204" pitchFamily="18" charset="0"/>
            </a:endParaRPr>
          </a:p>
          <a:p>
            <a:pPr marL="76200" indent="0">
              <a:buNone/>
            </a:pPr>
            <a:r>
              <a:rPr lang="en-IN" sz="2300" b="1" dirty="0">
                <a:latin typeface="Cambria" panose="02040503050406030204" pitchFamily="18" charset="0"/>
                <a:ea typeface="Cambria" panose="02040503050406030204" pitchFamily="18" charset="0"/>
              </a:rPr>
              <a:t>Processor</a:t>
            </a:r>
            <a:r>
              <a:rPr lang="en-IN" sz="2300" dirty="0">
                <a:latin typeface="Cambria" panose="02040503050406030204" pitchFamily="18" charset="0"/>
                <a:ea typeface="Cambria" panose="02040503050406030204" pitchFamily="18" charset="0"/>
              </a:rPr>
              <a:t>: Intel i5 or higher</a:t>
            </a:r>
          </a:p>
          <a:p>
            <a:pPr marL="76200" indent="0">
              <a:buNone/>
            </a:pPr>
            <a:r>
              <a:rPr lang="en-IN" sz="2300" b="1" dirty="0">
                <a:latin typeface="Cambria" panose="02040503050406030204" pitchFamily="18" charset="0"/>
                <a:ea typeface="Cambria" panose="02040503050406030204" pitchFamily="18" charset="0"/>
              </a:rPr>
              <a:t>RAM</a:t>
            </a:r>
            <a:r>
              <a:rPr lang="en-IN" sz="2300" dirty="0">
                <a:latin typeface="Cambria" panose="02040503050406030204" pitchFamily="18" charset="0"/>
                <a:ea typeface="Cambria" panose="02040503050406030204" pitchFamily="18" charset="0"/>
              </a:rPr>
              <a:t>: 8 GB or more</a:t>
            </a:r>
          </a:p>
          <a:p>
            <a:pPr marL="76200" indent="0">
              <a:buNone/>
            </a:pPr>
            <a:r>
              <a:rPr lang="en-IN" sz="2300" b="1" dirty="0">
                <a:latin typeface="Cambria" panose="02040503050406030204" pitchFamily="18" charset="0"/>
                <a:ea typeface="Cambria" panose="02040503050406030204" pitchFamily="18" charset="0"/>
              </a:rPr>
              <a:t>Storage</a:t>
            </a:r>
            <a:r>
              <a:rPr lang="en-IN" sz="2300" dirty="0">
                <a:latin typeface="Cambria" panose="02040503050406030204" pitchFamily="18" charset="0"/>
                <a:ea typeface="Cambria" panose="02040503050406030204" pitchFamily="18" charset="0"/>
              </a:rPr>
              <a:t>: 256 GB SSD or higher</a:t>
            </a:r>
          </a:p>
          <a:p>
            <a:pPr marL="76200" indent="0">
              <a:buNone/>
            </a:pPr>
            <a:r>
              <a:rPr lang="en-IN" sz="2300" b="1" dirty="0">
                <a:latin typeface="Cambria" panose="02040503050406030204" pitchFamily="18" charset="0"/>
                <a:ea typeface="Cambria" panose="02040503050406030204" pitchFamily="18" charset="0"/>
              </a:rPr>
              <a:t>Internet Connection</a:t>
            </a:r>
            <a:r>
              <a:rPr lang="en-IN" sz="2300" dirty="0">
                <a:latin typeface="Cambria" panose="02040503050406030204" pitchFamily="18" charset="0"/>
                <a:ea typeface="Cambria" panose="02040503050406030204" pitchFamily="18" charset="0"/>
              </a:rPr>
              <a:t>: For accessing cloud services or hosting platform</a:t>
            </a:r>
          </a:p>
          <a:p>
            <a:pPr marL="76200" indent="0">
              <a:buNone/>
            </a:pPr>
            <a:r>
              <a:rPr lang="en-IN" sz="2300" b="1" dirty="0">
                <a:latin typeface="Cambria" panose="02040503050406030204" pitchFamily="18" charset="0"/>
                <a:ea typeface="Cambria" panose="02040503050406030204" pitchFamily="18" charset="0"/>
              </a:rPr>
              <a:t>Display</a:t>
            </a:r>
            <a:r>
              <a:rPr lang="en-IN" sz="2300" dirty="0">
                <a:latin typeface="Cambria" panose="02040503050406030204" pitchFamily="18" charset="0"/>
                <a:ea typeface="Cambria" panose="02040503050406030204" pitchFamily="18" charset="0"/>
              </a:rPr>
              <a:t>: Standard monitor or laptop display for development and UI testing</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5B95B95B-9CC3-521E-6324-1AA491691897}"/>
              </a:ext>
            </a:extLst>
          </p:cNvPr>
          <p:cNvPicPr>
            <a:picLocks noChangeAspect="1"/>
          </p:cNvPicPr>
          <p:nvPr/>
        </p:nvPicPr>
        <p:blipFill>
          <a:blip r:embed="rId3"/>
          <a:srcRect b="4558"/>
          <a:stretch/>
        </p:blipFill>
        <p:spPr>
          <a:xfrm>
            <a:off x="1130710" y="1720115"/>
            <a:ext cx="10028903" cy="3294338"/>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25000" lnSpcReduction="20000"/>
          </a:bodyPr>
          <a:lstStyle/>
          <a:p>
            <a:pPr marL="495300" indent="-342900">
              <a:spcBef>
                <a:spcPts val="0"/>
              </a:spcBef>
              <a:buFont typeface="Wingdings" panose="05000000000000000000" pitchFamily="2" charset="2"/>
              <a:buChar char="Ø"/>
            </a:pPr>
            <a:endParaRPr lang="en-US" sz="4900" dirty="0">
              <a:latin typeface="Cambria" panose="02040503050406030204" pitchFamily="18" charset="0"/>
              <a:ea typeface="Cambria" panose="02040503050406030204" pitchFamily="18" charset="0"/>
            </a:endParaRPr>
          </a:p>
          <a:p>
            <a:pPr marL="609600" indent="-457200">
              <a:spcBef>
                <a:spcPts val="0"/>
              </a:spcBef>
              <a:buFont typeface="Arial" panose="020B0604020202020204" pitchFamily="34" charset="0"/>
              <a:buChar char="•"/>
            </a:pPr>
            <a:r>
              <a:rPr lang="en-US" sz="6400" dirty="0">
                <a:latin typeface="+mj-lt"/>
                <a:ea typeface="Cambria" panose="02040503050406030204" pitchFamily="18" charset="0"/>
              </a:rPr>
              <a:t>C. M. H. Saibaba, K. V. K. </a:t>
            </a:r>
            <a:r>
              <a:rPr lang="en-US" sz="6400" dirty="0" err="1">
                <a:latin typeface="+mj-lt"/>
                <a:ea typeface="Cambria" panose="02040503050406030204" pitchFamily="18" charset="0"/>
              </a:rPr>
              <a:t>Alekhya</a:t>
            </a:r>
            <a:r>
              <a:rPr lang="en-US" sz="6400" dirty="0">
                <a:latin typeface="+mj-lt"/>
                <a:ea typeface="Cambria" panose="02040503050406030204" pitchFamily="18" charset="0"/>
              </a:rPr>
              <a:t>, K. </a:t>
            </a:r>
            <a:r>
              <a:rPr lang="en-US" sz="6400" dirty="0" err="1">
                <a:latin typeface="+mj-lt"/>
                <a:ea typeface="Cambria" panose="02040503050406030204" pitchFamily="18" charset="0"/>
              </a:rPr>
              <a:t>Yeshwanth</a:t>
            </a:r>
            <a:r>
              <a:rPr lang="en-US" sz="6400" dirty="0">
                <a:latin typeface="+mj-lt"/>
                <a:ea typeface="Cambria" panose="02040503050406030204" pitchFamily="18" charset="0"/>
              </a:rPr>
              <a:t> and P. </a:t>
            </a:r>
            <a:r>
              <a:rPr lang="en-US" sz="6400" dirty="0" err="1">
                <a:latin typeface="+mj-lt"/>
                <a:ea typeface="Cambria" panose="02040503050406030204" pitchFamily="18" charset="0"/>
              </a:rPr>
              <a:t>Tumuluru</a:t>
            </a:r>
            <a:r>
              <a:rPr lang="en-US" sz="6400" dirty="0">
                <a:latin typeface="+mj-lt"/>
                <a:ea typeface="Cambria" panose="02040503050406030204" pitchFamily="18" charset="0"/>
              </a:rPr>
              <a:t>, "Prediction of Public Mental Health by using Machine Learning Algorithms," 2022 Second International Conference on Artificial Intelligence and Smart Energy (ICAIS), Coimbatore, India, 2022, pp. 308-311, </a:t>
            </a:r>
            <a:r>
              <a:rPr lang="en-US" sz="6400" dirty="0" err="1">
                <a:latin typeface="+mj-lt"/>
                <a:ea typeface="Cambria" panose="02040503050406030204" pitchFamily="18" charset="0"/>
              </a:rPr>
              <a:t>doi</a:t>
            </a:r>
            <a:r>
              <a:rPr lang="en-US" sz="6400" dirty="0">
                <a:latin typeface="+mj-lt"/>
                <a:ea typeface="Cambria" panose="02040503050406030204" pitchFamily="18" charset="0"/>
              </a:rPr>
              <a:t>: 10.1109/ICAIS53314.2022.9742837. </a:t>
            </a:r>
          </a:p>
          <a:p>
            <a:pPr marL="495300" indent="-342900">
              <a:spcBef>
                <a:spcPts val="0"/>
              </a:spcBef>
              <a:buFont typeface="Arial" panose="020B0604020202020204" pitchFamily="34" charset="0"/>
              <a:buChar char="•"/>
            </a:pPr>
            <a:endParaRPr lang="en-US" sz="6400" dirty="0">
              <a:latin typeface="+mj-lt"/>
              <a:ea typeface="Cambria" panose="02040503050406030204" pitchFamily="18" charset="0"/>
            </a:endParaRPr>
          </a:p>
          <a:p>
            <a:pPr marL="609600" indent="-457200">
              <a:spcBef>
                <a:spcPts val="0"/>
              </a:spcBef>
              <a:buFont typeface="Arial" panose="020B0604020202020204" pitchFamily="34" charset="0"/>
              <a:buChar char="•"/>
            </a:pPr>
            <a:r>
              <a:rPr lang="en-US" sz="6400" dirty="0">
                <a:latin typeface="+mj-lt"/>
                <a:ea typeface="Cambria" panose="02040503050406030204" pitchFamily="18" charset="0"/>
              </a:rPr>
              <a:t>R. Ranjana, T. Subha, K. L. </a:t>
            </a:r>
            <a:r>
              <a:rPr lang="en-US" sz="6400" dirty="0" err="1">
                <a:latin typeface="+mj-lt"/>
                <a:ea typeface="Cambria" panose="02040503050406030204" pitchFamily="18" charset="0"/>
              </a:rPr>
              <a:t>Sreenidhi</a:t>
            </a:r>
            <a:r>
              <a:rPr lang="en-US" sz="6400" dirty="0">
                <a:latin typeface="+mj-lt"/>
                <a:ea typeface="Cambria" panose="02040503050406030204" pitchFamily="18" charset="0"/>
              </a:rPr>
              <a:t> and K. Akshaya, "Mental Health Prediction using Natural Language Processing," 2022 International Conference on Applied Artificial Intelligence and Computing (ICAAIC), Salem, India, 2022, pp. 824-828, </a:t>
            </a:r>
            <a:r>
              <a:rPr lang="en-US" sz="6400" dirty="0" err="1">
                <a:latin typeface="+mj-lt"/>
                <a:ea typeface="Cambria" panose="02040503050406030204" pitchFamily="18" charset="0"/>
              </a:rPr>
              <a:t>doi</a:t>
            </a:r>
            <a:r>
              <a:rPr lang="en-US" sz="6400" dirty="0">
                <a:latin typeface="+mj-lt"/>
                <a:ea typeface="Cambria" panose="02040503050406030204" pitchFamily="18" charset="0"/>
              </a:rPr>
              <a:t>: 10.1109/ICAAIC53929.2022.9792893</a:t>
            </a:r>
          </a:p>
          <a:p>
            <a:pPr marL="152400" indent="0">
              <a:spcBef>
                <a:spcPts val="0"/>
              </a:spcBef>
              <a:buNone/>
            </a:pPr>
            <a:endParaRPr lang="en-US" sz="6400" dirty="0">
              <a:latin typeface="+mj-lt"/>
              <a:ea typeface="Cambria" panose="02040503050406030204" pitchFamily="18" charset="0"/>
            </a:endParaRPr>
          </a:p>
          <a:p>
            <a:pPr marL="609600" indent="-457200">
              <a:spcBef>
                <a:spcPts val="0"/>
              </a:spcBef>
              <a:buFont typeface="Arial" panose="020B0604020202020204" pitchFamily="34" charset="0"/>
              <a:buChar char="•"/>
            </a:pPr>
            <a:r>
              <a:rPr lang="en-US" sz="6400" dirty="0">
                <a:latin typeface="+mj-lt"/>
                <a:ea typeface="Cambria" panose="02040503050406030204" pitchFamily="18" charset="0"/>
              </a:rPr>
              <a:t>Y. Li, "Application of Machine Learning to Predict Mental Health Disorders and Interpret Feature Importance," 2023 3rd International Symposium on Computer Technology and Information Science (ISCTIS), Chengdu, China, 2023, pp. 257-261, </a:t>
            </a:r>
            <a:r>
              <a:rPr lang="en-US" sz="6400" dirty="0" err="1">
                <a:latin typeface="+mj-lt"/>
                <a:ea typeface="Cambria" panose="02040503050406030204" pitchFamily="18" charset="0"/>
              </a:rPr>
              <a:t>doi</a:t>
            </a:r>
            <a:r>
              <a:rPr lang="en-US" sz="6400" dirty="0">
                <a:latin typeface="+mj-lt"/>
                <a:ea typeface="Cambria" panose="02040503050406030204" pitchFamily="18" charset="0"/>
              </a:rPr>
              <a:t>: 10.1109/ISCTIS58954.2023.10213032. </a:t>
            </a:r>
          </a:p>
          <a:p>
            <a:pPr marL="152400" indent="0">
              <a:spcBef>
                <a:spcPts val="0"/>
              </a:spcBef>
              <a:buNone/>
            </a:pPr>
            <a:endParaRPr lang="en-US" sz="6400" dirty="0">
              <a:latin typeface="+mj-lt"/>
              <a:ea typeface="Cambria" panose="02040503050406030204" pitchFamily="18" charset="0"/>
            </a:endParaRPr>
          </a:p>
          <a:p>
            <a:pPr marL="609600" indent="-457200">
              <a:spcBef>
                <a:spcPts val="0"/>
              </a:spcBef>
              <a:buFont typeface="Arial" panose="020B0604020202020204" pitchFamily="34" charset="0"/>
              <a:buChar char="•"/>
            </a:pPr>
            <a:r>
              <a:rPr lang="en-US" sz="6400" dirty="0">
                <a:latin typeface="+mj-lt"/>
                <a:ea typeface="Cambria" panose="02040503050406030204" pitchFamily="18" charset="0"/>
              </a:rPr>
              <a:t>D. Zhang, T. Guo, S. Han, S. </a:t>
            </a:r>
            <a:r>
              <a:rPr lang="en-US" sz="6400" dirty="0" err="1">
                <a:latin typeface="+mj-lt"/>
                <a:ea typeface="Cambria" panose="02040503050406030204" pitchFamily="18" charset="0"/>
              </a:rPr>
              <a:t>Vahabli</a:t>
            </a:r>
            <a:r>
              <a:rPr lang="en-US" sz="6400" dirty="0">
                <a:latin typeface="+mj-lt"/>
                <a:ea typeface="Cambria" panose="02040503050406030204" pitchFamily="18" charset="0"/>
              </a:rPr>
              <a:t>, M. </a:t>
            </a:r>
            <a:r>
              <a:rPr lang="en-US" sz="6400" dirty="0" err="1">
                <a:latin typeface="+mj-lt"/>
                <a:ea typeface="Cambria" panose="02040503050406030204" pitchFamily="18" charset="0"/>
              </a:rPr>
              <a:t>Naseriparsa</a:t>
            </a:r>
            <a:r>
              <a:rPr lang="en-US" sz="6400" dirty="0">
                <a:latin typeface="+mj-lt"/>
                <a:ea typeface="Cambria" panose="02040503050406030204" pitchFamily="18" charset="0"/>
              </a:rPr>
              <a:t> and F. Xia, "Predicting Mental Health Problems with Personality, Behavior, and Social Networks," 2021 IEEE International Conference on Big Data (Big Data), Orlando, FL, USA, 2021, pp. 4537-4546, </a:t>
            </a:r>
            <a:r>
              <a:rPr lang="en-US" sz="6400" dirty="0" err="1">
                <a:latin typeface="+mj-lt"/>
                <a:ea typeface="Cambria" panose="02040503050406030204" pitchFamily="18" charset="0"/>
              </a:rPr>
              <a:t>doi</a:t>
            </a:r>
            <a:r>
              <a:rPr lang="en-US" sz="6400" dirty="0">
                <a:latin typeface="+mj-lt"/>
                <a:ea typeface="Cambria" panose="02040503050406030204" pitchFamily="18" charset="0"/>
              </a:rPr>
              <a:t>: 10.1109/BigData52589.2021.9671987.</a:t>
            </a:r>
          </a:p>
          <a:p>
            <a:pPr marL="609600" indent="-457200">
              <a:spcBef>
                <a:spcPts val="0"/>
              </a:spcBef>
              <a:buFont typeface="Arial" panose="020B0604020202020204" pitchFamily="34" charset="0"/>
              <a:buChar char="•"/>
            </a:pPr>
            <a:endParaRPr lang="en-US" sz="6400" dirty="0">
              <a:latin typeface="+mj-lt"/>
              <a:ea typeface="Cambria" panose="02040503050406030204" pitchFamily="18" charset="0"/>
            </a:endParaRPr>
          </a:p>
          <a:p>
            <a:pPr marL="609600" indent="-457200">
              <a:spcBef>
                <a:spcPts val="0"/>
              </a:spcBef>
              <a:buFont typeface="Arial" panose="020B0604020202020204" pitchFamily="34" charset="0"/>
              <a:buChar char="•"/>
            </a:pPr>
            <a:r>
              <a:rPr lang="en-US" sz="6400" dirty="0">
                <a:latin typeface="+mj-lt"/>
                <a:ea typeface="Cambria" panose="02040503050406030204" pitchFamily="18" charset="0"/>
              </a:rPr>
              <a:t>H. Mazumdar, M. </a:t>
            </a:r>
            <a:r>
              <a:rPr lang="en-US" sz="6400" dirty="0" err="1">
                <a:latin typeface="+mj-lt"/>
                <a:ea typeface="Cambria" panose="02040503050406030204" pitchFamily="18" charset="0"/>
              </a:rPr>
              <a:t>Sathvik</a:t>
            </a:r>
            <a:r>
              <a:rPr lang="en-US" sz="6400" dirty="0">
                <a:latin typeface="+mj-lt"/>
                <a:ea typeface="Cambria" panose="02040503050406030204" pitchFamily="18" charset="0"/>
              </a:rPr>
              <a:t>, C. Chakraborty, B. </a:t>
            </a:r>
            <a:r>
              <a:rPr lang="en-US" sz="6400" dirty="0" err="1">
                <a:latin typeface="+mj-lt"/>
                <a:ea typeface="Cambria" panose="02040503050406030204" pitchFamily="18" charset="0"/>
              </a:rPr>
              <a:t>Unhelkar</a:t>
            </a:r>
            <a:r>
              <a:rPr lang="en-US" sz="6400" dirty="0">
                <a:latin typeface="+mj-lt"/>
                <a:ea typeface="Cambria" panose="02040503050406030204" pitchFamily="18" charset="0"/>
              </a:rPr>
              <a:t> and S. </a:t>
            </a:r>
            <a:r>
              <a:rPr lang="en-US" sz="6400" dirty="0" err="1">
                <a:latin typeface="+mj-lt"/>
                <a:ea typeface="Cambria" panose="02040503050406030204" pitchFamily="18" charset="0"/>
              </a:rPr>
              <a:t>Mahmoudi</a:t>
            </a:r>
            <a:r>
              <a:rPr lang="en-US" sz="6400" dirty="0">
                <a:latin typeface="+mj-lt"/>
                <a:ea typeface="Cambria" panose="02040503050406030204" pitchFamily="18" charset="0"/>
              </a:rPr>
              <a:t>, "Real-Time Mental Health Monitoring for Metaverse Consumers to Ameliorate the Negative Impacts of Escapism and Post Trauma Stress Disorder," in IEEE Transactions on Consumer Electronics, vol. 70, no. 1, pp. 2129-2136, Feb. 2024, </a:t>
            </a:r>
            <a:r>
              <a:rPr lang="en-US" sz="6400" dirty="0" err="1">
                <a:latin typeface="+mj-lt"/>
                <a:ea typeface="Cambria" panose="02040503050406030204" pitchFamily="18" charset="0"/>
              </a:rPr>
              <a:t>doi</a:t>
            </a:r>
            <a:r>
              <a:rPr lang="en-US" sz="6400" dirty="0">
                <a:latin typeface="+mj-lt"/>
                <a:ea typeface="Cambria" panose="02040503050406030204" pitchFamily="18" charset="0"/>
              </a:rPr>
              <a:t>: 10.1109/TCE.2024.3364169.</a:t>
            </a:r>
          </a:p>
          <a:p>
            <a:pPr marL="609600" indent="-457200">
              <a:spcBef>
                <a:spcPts val="0"/>
              </a:spcBef>
              <a:buFont typeface="Arial" panose="020B0604020202020204" pitchFamily="34" charset="0"/>
              <a:buChar char="•"/>
            </a:pPr>
            <a:endParaRPr lang="en-US" sz="6400" dirty="0">
              <a:latin typeface="+mj-lt"/>
              <a:ea typeface="Cambria" panose="02040503050406030204" pitchFamily="18" charset="0"/>
            </a:endParaRPr>
          </a:p>
          <a:p>
            <a:pPr marL="609600" indent="-457200">
              <a:spcBef>
                <a:spcPts val="0"/>
              </a:spcBef>
              <a:buFont typeface="Arial" panose="020B0604020202020204" pitchFamily="34" charset="0"/>
              <a:buChar char="•"/>
            </a:pPr>
            <a:r>
              <a:rPr lang="en-US" sz="6400" dirty="0">
                <a:latin typeface="+mj-lt"/>
                <a:ea typeface="Cambria" panose="02040503050406030204" pitchFamily="18" charset="0"/>
              </a:rPr>
              <a:t>Chung, </a:t>
            </a:r>
            <a:r>
              <a:rPr lang="en-US" sz="6400" dirty="0" err="1">
                <a:latin typeface="+mj-lt"/>
                <a:ea typeface="Cambria" panose="02040503050406030204" pitchFamily="18" charset="0"/>
              </a:rPr>
              <a:t>Jetli</a:t>
            </a:r>
            <a:r>
              <a:rPr lang="en-US" sz="6400" dirty="0">
                <a:latin typeface="+mj-lt"/>
                <a:ea typeface="Cambria" panose="02040503050406030204" pitchFamily="18" charset="0"/>
              </a:rPr>
              <a:t> &amp; Teo, Jason. (2022). Mental Health Prediction Using Machine Learning: Taxonomy, Applications, and Challenges. Applied Computational Intelligence and Soft Computing. 2022. 1-19. 10.1155/2022/9970363.</a:t>
            </a:r>
          </a:p>
          <a:p>
            <a:pPr marL="609600" indent="-457200">
              <a:spcBef>
                <a:spcPts val="0"/>
              </a:spcBef>
              <a:buFont typeface="Arial" panose="020B0604020202020204" pitchFamily="34" charset="0"/>
              <a:buChar char="•"/>
            </a:pPr>
            <a:endParaRPr lang="en-US" sz="6400" dirty="0">
              <a:latin typeface="+mj-lt"/>
              <a:ea typeface="Cambria" panose="02040503050406030204" pitchFamily="18" charset="0"/>
            </a:endParaRPr>
          </a:p>
          <a:p>
            <a:pPr marL="609600" indent="-457200">
              <a:spcBef>
                <a:spcPts val="0"/>
              </a:spcBef>
              <a:buFont typeface="Arial" panose="020B0604020202020204" pitchFamily="34" charset="0"/>
              <a:buChar char="•"/>
            </a:pPr>
            <a:endParaRPr lang="en-US" sz="6400" dirty="0">
              <a:latin typeface="+mj-lt"/>
              <a:ea typeface="Cambria" panose="02040503050406030204" pitchFamily="18" charset="0"/>
            </a:endParaRPr>
          </a:p>
          <a:p>
            <a:pPr marL="495300" indent="-342900">
              <a:spcBef>
                <a:spcPts val="0"/>
              </a:spcBef>
              <a:buFont typeface="Arial" panose="020B0604020202020204" pitchFamily="34" charset="0"/>
              <a:buChar char="•"/>
            </a:pPr>
            <a:endParaRPr lang="en-US" sz="6400" dirty="0">
              <a:latin typeface="+mj-lt"/>
              <a:ea typeface="Cambria" panose="02040503050406030204" pitchFamily="18" charset="0"/>
            </a:endParaRPr>
          </a:p>
          <a:p>
            <a:pPr marL="495300" indent="-342900">
              <a:spcBef>
                <a:spcPts val="0"/>
              </a:spcBef>
              <a:buFont typeface="Arial" panose="020B0604020202020204" pitchFamily="34" charset="0"/>
              <a:buChar char="•"/>
            </a:pPr>
            <a:endParaRPr lang="en-US" sz="6400" dirty="0">
              <a:latin typeface="+mj-lt"/>
              <a:ea typeface="Cambria" panose="02040503050406030204" pitchFamily="18" charset="0"/>
            </a:endParaRPr>
          </a:p>
          <a:p>
            <a:pPr marL="152400" indent="0">
              <a:spcBef>
                <a:spcPts val="0"/>
              </a:spcBef>
              <a:buNone/>
            </a:pPr>
            <a:endParaRPr lang="en-US" sz="6400" dirty="0">
              <a:latin typeface="+mj-lt"/>
              <a:ea typeface="Cambria" panose="02040503050406030204" pitchFamily="18" charset="0"/>
            </a:endParaRPr>
          </a:p>
          <a:p>
            <a:pPr marL="152400" indent="0">
              <a:spcBef>
                <a:spcPts val="0"/>
              </a:spcBef>
              <a:buNone/>
            </a:pPr>
            <a:endParaRPr lang="en-US" sz="6400" dirty="0">
              <a:latin typeface="+mj-lt"/>
              <a:ea typeface="Cambria" panose="02040503050406030204" pitchFamily="18" charset="0"/>
            </a:endParaRPr>
          </a:p>
          <a:p>
            <a:pPr marL="152400" indent="0">
              <a:spcBef>
                <a:spcPts val="0"/>
              </a:spcBef>
              <a:buNone/>
            </a:pPr>
            <a:endParaRPr lang="en-US" sz="6400" dirty="0">
              <a:latin typeface="+mj-lt"/>
              <a:ea typeface="Cambria" panose="02040503050406030204" pitchFamily="18" charset="0"/>
            </a:endParaRPr>
          </a:p>
          <a:p>
            <a:pPr marL="152400" indent="0">
              <a:spcBef>
                <a:spcPts val="0"/>
              </a:spcBef>
              <a:buNone/>
            </a:pPr>
            <a:r>
              <a:rPr lang="en-US" sz="6400" dirty="0">
                <a:latin typeface="+mj-lt"/>
                <a:ea typeface="Cambria" panose="02040503050406030204" pitchFamily="18" charset="0"/>
              </a:rPr>
              <a:t> </a:t>
            </a:r>
            <a:endParaRPr sz="6400" dirty="0">
              <a:latin typeface="+mj-lt"/>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1928</TotalTime>
  <Words>893</Words>
  <Application>Microsoft Office PowerPoint</Application>
  <PresentationFormat>Widescreen</PresentationFormat>
  <Paragraphs>95</Paragraphs>
  <Slides>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Times New Roman</vt:lpstr>
      <vt:lpstr>Verdana</vt:lpstr>
      <vt:lpstr>Wingdings</vt:lpstr>
      <vt:lpstr>Bioinformatics</vt:lpstr>
      <vt:lpstr>PSCS_143-Mental health and well-being surveillance, assessment and tracking solution among children.</vt:lpstr>
      <vt:lpstr>Content</vt:lpstr>
      <vt:lpstr>Problem Statement Number: </vt:lpstr>
      <vt:lpstr>Github Link</vt:lpstr>
      <vt:lpstr>Analysis of Problem statement</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Susheeth G</cp:lastModifiedBy>
  <cp:revision>40</cp:revision>
  <dcterms:modified xsi:type="dcterms:W3CDTF">2025-02-01T05:39:14Z</dcterms:modified>
</cp:coreProperties>
</file>