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74" r:id="rId2"/>
    <p:sldId id="257" r:id="rId3"/>
    <p:sldId id="275" r:id="rId4"/>
    <p:sldId id="268" r:id="rId5"/>
    <p:sldId id="259" r:id="rId6"/>
    <p:sldId id="277" r:id="rId7"/>
    <p:sldId id="280" r:id="rId8"/>
    <p:sldId id="278" r:id="rId9"/>
    <p:sldId id="284" r:id="rId10"/>
    <p:sldId id="276" r:id="rId11"/>
    <p:sldId id="283" r:id="rId12"/>
    <p:sldId id="260" r:id="rId13"/>
    <p:sldId id="261" r:id="rId14"/>
    <p:sldId id="262" r:id="rId15"/>
    <p:sldId id="263" r:id="rId16"/>
    <p:sldId id="264" r:id="rId17"/>
    <p:sldId id="265" r:id="rId18"/>
    <p:sldId id="281"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2" d="100"/>
          <a:sy n="82" d="100"/>
        </p:scale>
        <p:origin x="55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20T16:11:52.157"/>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BF5CAA-8173-4834-A5B3-D58C812A9087}"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0FBA7B-FEFB-47FB-8D3C-8D89DFDD7D94}" type="slidenum">
              <a:rPr lang="en-IN" smtClean="0"/>
              <a:t>‹#›</a:t>
            </a:fld>
            <a:endParaRPr lang="en-IN"/>
          </a:p>
        </p:txBody>
      </p:sp>
    </p:spTree>
    <p:extLst>
      <p:ext uri="{BB962C8B-B14F-4D97-AF65-F5344CB8AC3E}">
        <p14:creationId xmlns:p14="http://schemas.microsoft.com/office/powerpoint/2010/main" val="583109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21/02/2025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21/02/2025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21/02/2025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21/02/2025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21/02/2025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21/02/2025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21/02/2025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ata.mendeley.com/datasets/br82d4xkj7/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usheeth1/Mental-health-and-well-being-surveillance-assessment-and-tracking-solution-among-childre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821426"/>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IN" dirty="0">
                <a:solidFill>
                  <a:schemeClr val="tx1"/>
                </a:solidFill>
                <a:latin typeface="Cambria" panose="02040503050406030204" pitchFamily="18" charset="0"/>
                <a:ea typeface="Cambria" panose="02040503050406030204" pitchFamily="18" charset="0"/>
              </a:rPr>
              <a:t>PSCS_143-</a:t>
            </a:r>
            <a:r>
              <a:rPr lang="en-US" dirty="0">
                <a:solidFill>
                  <a:schemeClr val="tx1"/>
                </a:solidFill>
                <a:latin typeface="Cambria" panose="02040503050406030204" pitchFamily="18" charset="0"/>
                <a:ea typeface="Cambria" panose="02040503050406030204" pitchFamily="18" charset="0"/>
              </a:rPr>
              <a:t>Mental health and well-being surveillance, assessment and tracking solution among children.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1719361"/>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a:t>
            </a:r>
            <a:r>
              <a:rPr lang="en-GB" dirty="0">
                <a:solidFill>
                  <a:schemeClr val="tx1"/>
                </a:solidFill>
                <a:latin typeface="Cambria" panose="02040503050406030204" pitchFamily="18" charset="0"/>
                <a:ea typeface="Cambria" panose="02040503050406030204" pitchFamily="18" charset="0"/>
              </a:rPr>
              <a:t>ISR-G03</a:t>
            </a:r>
          </a:p>
          <a:p>
            <a:pPr marL="0" lvl="0" indent="0" algn="l" rtl="0">
              <a:spcBef>
                <a:spcPts val="400"/>
              </a:spcBef>
              <a:spcAft>
                <a:spcPts val="0"/>
              </a:spcAft>
              <a:buClr>
                <a:srgbClr val="17365D"/>
              </a:buClr>
              <a:buSzPts val="2000"/>
              <a:buNone/>
            </a:pPr>
            <a:endParaRPr lang="en-GB"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1516908" y="2183220"/>
          <a:ext cx="5418675" cy="24031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40052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400520">
                <a:tc>
                  <a:txBody>
                    <a:bodyPr/>
                    <a:lstStyle/>
                    <a:p>
                      <a:pPr marL="0" marR="0" lvl="0" indent="0" algn="ctr" rtl="0">
                        <a:spcBef>
                          <a:spcPts val="0"/>
                        </a:spcBef>
                        <a:spcAft>
                          <a:spcPts val="0"/>
                        </a:spcAft>
                        <a:buFont typeface="+mj-lt"/>
                        <a:buNone/>
                      </a:pPr>
                      <a:r>
                        <a:rPr lang="en-US" sz="1800" u="none" strike="noStrike" cap="none" dirty="0"/>
                        <a:t>Susheeth G</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20211ISR0036</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400520">
                <a:tc>
                  <a:txBody>
                    <a:bodyPr/>
                    <a:lstStyle/>
                    <a:p>
                      <a:pPr marL="0" marR="0" lvl="0" indent="0" algn="ctr" rtl="0">
                        <a:spcBef>
                          <a:spcPts val="0"/>
                        </a:spcBef>
                        <a:spcAft>
                          <a:spcPts val="0"/>
                        </a:spcAft>
                        <a:buNone/>
                      </a:pPr>
                      <a:r>
                        <a:rPr lang="en-US" sz="1800" u="none" strike="noStrike" cap="none" dirty="0"/>
                        <a:t>Ritish N</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20211ISR0047 </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400520">
                <a:tc>
                  <a:txBody>
                    <a:bodyPr/>
                    <a:lstStyle/>
                    <a:p>
                      <a:pPr marL="0" marR="0" lvl="0" indent="0" algn="ctr" rtl="0">
                        <a:spcBef>
                          <a:spcPts val="0"/>
                        </a:spcBef>
                        <a:spcAft>
                          <a:spcPts val="0"/>
                        </a:spcAft>
                        <a:buNone/>
                      </a:pPr>
                      <a:r>
                        <a:rPr lang="en-IN" sz="1800" u="none" strike="noStrike" cap="none" dirty="0"/>
                        <a:t>Vidyashree BN</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20211ISR0039</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400520">
                <a:tc>
                  <a:txBody>
                    <a:bodyPr/>
                    <a:lstStyle/>
                    <a:p>
                      <a:pPr marL="0" marR="0" lvl="0" indent="0" algn="ctr" rtl="0">
                        <a:spcBef>
                          <a:spcPts val="0"/>
                        </a:spcBef>
                        <a:spcAft>
                          <a:spcPts val="0"/>
                        </a:spcAft>
                        <a:buNone/>
                      </a:pPr>
                      <a:r>
                        <a:rPr lang="en-IN" sz="1800" u="none" strike="noStrike" cap="none" dirty="0"/>
                        <a:t>Mithali S Anand </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20211ISR0082 </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400520">
                <a:tc>
                  <a:txBody>
                    <a:bodyPr/>
                    <a:lstStyle/>
                    <a:p>
                      <a:pPr marL="0" marR="0" lvl="0" indent="0" algn="ctr" rtl="0">
                        <a:spcBef>
                          <a:spcPts val="0"/>
                        </a:spcBef>
                        <a:spcAft>
                          <a:spcPts val="0"/>
                        </a:spcAft>
                        <a:buNone/>
                      </a:pPr>
                      <a:r>
                        <a:rPr lang="en-IN" sz="1800" u="none" strike="noStrike" cap="none" dirty="0"/>
                        <a:t>Tejashwini BA </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20211ISR0040</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IN" sz="20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Dr.Murali</a:t>
            </a:r>
            <a:r>
              <a:rPr lang="en-IN"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 Parameswaran</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PIP4004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lgn="l"/>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800" b="1" i="0" u="none" strike="noStrike" baseline="0" dirty="0">
                <a:solidFill>
                  <a:srgbClr val="000000"/>
                </a:solidFill>
                <a:latin typeface="Times New Roman" panose="02020603050405020304" pitchFamily="18" charset="0"/>
                <a:cs typeface="Times New Roman" panose="02020603050405020304" pitchFamily="18" charset="0"/>
              </a:rPr>
              <a:t>B.TECH. INFORMATION SCIENCE &amp;ENGINEERING (AI AND ROBOTICS)</a:t>
            </a:r>
            <a:endPar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Zafar Ali Khan </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err="1">
                <a:solidFill>
                  <a:schemeClr val="tx1"/>
                </a:solidFill>
                <a:latin typeface="Cambria" panose="02040503050406030204" pitchFamily="18" charset="0"/>
                <a:ea typeface="Cambria" panose="02040503050406030204" pitchFamily="18" charset="0"/>
                <a:cs typeface="Verdana"/>
                <a:sym typeface="Verdana"/>
              </a:rPr>
              <a:t>Dr.Afroz</a:t>
            </a:r>
            <a:r>
              <a:rPr lang="en-US" sz="2000" b="1" dirty="0">
                <a:solidFill>
                  <a:schemeClr val="tx1"/>
                </a:solidFill>
                <a:latin typeface="Cambria" panose="02040503050406030204" pitchFamily="18" charset="0"/>
                <a:ea typeface="Cambria" panose="02040503050406030204" pitchFamily="18" charset="0"/>
                <a:cs typeface="Verdana"/>
                <a:sym typeface="Verdana"/>
              </a:rPr>
              <a:t> Pasha</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9A84E-56FB-4558-8CC6-F049CD52553E}"/>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EF97110E-7DED-55E6-EF9D-F0C2D1C0ACD6}"/>
              </a:ext>
            </a:extLst>
          </p:cNvPr>
          <p:cNvSpPr>
            <a:spLocks noGrp="1"/>
          </p:cNvSpPr>
          <p:nvPr>
            <p:ph idx="1"/>
          </p:nvPr>
        </p:nvSpPr>
        <p:spPr/>
        <p:txBody>
          <a:bodyPr/>
          <a:lstStyle/>
          <a:p>
            <a:r>
              <a:rPr lang="en-US" dirty="0"/>
              <a:t>DASS-21 Dataset </a:t>
            </a:r>
          </a:p>
          <a:p>
            <a:r>
              <a:rPr lang="en-US" dirty="0"/>
              <a:t>Link-</a:t>
            </a:r>
            <a:r>
              <a:rPr lang="en-US" dirty="0">
                <a:hlinkClick r:id="rId2"/>
              </a:rPr>
              <a:t>https://data.mendeley.com/datasets/br82d4xkj7/1</a:t>
            </a:r>
            <a:endParaRPr lang="en-US" dirty="0"/>
          </a:p>
          <a:p>
            <a:r>
              <a:rPr lang="en-US" dirty="0"/>
              <a:t>Cardinality-1812 (rows)</a:t>
            </a:r>
          </a:p>
          <a:p>
            <a:pPr algn="l">
              <a:spcBef>
                <a:spcPts val="1200"/>
              </a:spcBef>
            </a:pPr>
            <a:r>
              <a:rPr lang="en-IN" b="0" i="0" dirty="0">
                <a:effectLst/>
                <a:latin typeface="Nexus Sans"/>
              </a:rPr>
              <a:t>Published: 8 August 2024|Version 1|DOI:10.17632/br82d4xkj7.1</a:t>
            </a:r>
          </a:p>
          <a:p>
            <a:endParaRPr lang="en-IN" dirty="0"/>
          </a:p>
        </p:txBody>
      </p:sp>
    </p:spTree>
    <p:extLst>
      <p:ext uri="{BB962C8B-B14F-4D97-AF65-F5344CB8AC3E}">
        <p14:creationId xmlns:p14="http://schemas.microsoft.com/office/powerpoint/2010/main" val="3643441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112A8-EF6A-597F-C0B1-5F22741F30FC}"/>
              </a:ext>
            </a:extLst>
          </p:cNvPr>
          <p:cNvSpPr>
            <a:spLocks noGrp="1"/>
          </p:cNvSpPr>
          <p:nvPr>
            <p:ph type="title"/>
          </p:nvPr>
        </p:nvSpPr>
        <p:spPr/>
        <p:txBody>
          <a:bodyPr/>
          <a:lstStyle/>
          <a:p>
            <a:r>
              <a:rPr lang="en-US" dirty="0"/>
              <a:t>DASS-21 (details)</a:t>
            </a:r>
            <a:endParaRPr lang="en-IN" dirty="0"/>
          </a:p>
        </p:txBody>
      </p:sp>
      <p:graphicFrame>
        <p:nvGraphicFramePr>
          <p:cNvPr id="4" name="Content Placeholder 3">
            <a:extLst>
              <a:ext uri="{FF2B5EF4-FFF2-40B4-BE49-F238E27FC236}">
                <a16:creationId xmlns:a16="http://schemas.microsoft.com/office/drawing/2014/main" id="{666E3EAE-2FB1-14F7-5B36-617BB236F204}"/>
              </a:ext>
            </a:extLst>
          </p:cNvPr>
          <p:cNvGraphicFramePr>
            <a:graphicFrameLocks noGrp="1"/>
          </p:cNvGraphicFramePr>
          <p:nvPr>
            <p:ph idx="1"/>
            <p:extLst>
              <p:ext uri="{D42A27DB-BD31-4B8C-83A1-F6EECF244321}">
                <p14:modId xmlns:p14="http://schemas.microsoft.com/office/powerpoint/2010/main" val="4139767889"/>
              </p:ext>
            </p:extLst>
          </p:nvPr>
        </p:nvGraphicFramePr>
        <p:xfrm>
          <a:off x="1418253" y="1041782"/>
          <a:ext cx="9032033" cy="5040521"/>
        </p:xfrm>
        <a:graphic>
          <a:graphicData uri="http://schemas.openxmlformats.org/drawingml/2006/table">
            <a:tbl>
              <a:tblPr bandRow="1">
                <a:tableStyleId>{5C22544A-7EE6-4342-B048-85BDC9FD1C3A}</a:tableStyleId>
              </a:tblPr>
              <a:tblGrid>
                <a:gridCol w="3124985">
                  <a:extLst>
                    <a:ext uri="{9D8B030D-6E8A-4147-A177-3AD203B41FA5}">
                      <a16:colId xmlns:a16="http://schemas.microsoft.com/office/drawing/2014/main" val="1382071341"/>
                    </a:ext>
                  </a:extLst>
                </a:gridCol>
                <a:gridCol w="5907048">
                  <a:extLst>
                    <a:ext uri="{9D8B030D-6E8A-4147-A177-3AD203B41FA5}">
                      <a16:colId xmlns:a16="http://schemas.microsoft.com/office/drawing/2014/main" val="2396446487"/>
                    </a:ext>
                  </a:extLst>
                </a:gridCol>
              </a:tblGrid>
              <a:tr h="136654">
                <a:tc>
                  <a:txBody>
                    <a:bodyPr/>
                    <a:lstStyle/>
                    <a:p>
                      <a:pPr>
                        <a:lnSpc>
                          <a:spcPct val="107000"/>
                        </a:lnSpc>
                        <a:spcAft>
                          <a:spcPts val="800"/>
                        </a:spcAft>
                      </a:pPr>
                      <a:r>
                        <a:rPr lang="en-US" sz="900">
                          <a:effectLst/>
                        </a:rPr>
                        <a:t>Q 1.1 Age</a:t>
                      </a:r>
                      <a:endParaRPr lang="en-IN" sz="900">
                        <a:effectLst/>
                        <a:latin typeface="Aptos" panose="020B0004020202020204" pitchFamily="34" charset="0"/>
                        <a:ea typeface="Aptos" panose="020B0004020202020204" pitchFamily="34" charset="0"/>
                        <a:cs typeface="Aptos" panose="020B0004020202020204" pitchFamily="34" charset="0"/>
                      </a:endParaRPr>
                    </a:p>
                  </a:txBody>
                  <a:tcPr marL="53414" marR="53414" marT="0" marB="0"/>
                </a:tc>
                <a:tc>
                  <a:txBody>
                    <a:bodyPr/>
                    <a:lstStyle/>
                    <a:p>
                      <a:pPr marL="457200" indent="-228600">
                        <a:lnSpc>
                          <a:spcPct val="107000"/>
                        </a:lnSpc>
                        <a:spcAft>
                          <a:spcPts val="800"/>
                        </a:spcAft>
                      </a:pPr>
                      <a:r>
                        <a:rPr lang="en-US" sz="900">
                          <a:effectLst/>
                        </a:rPr>
                        <a:t> </a:t>
                      </a:r>
                      <a:endParaRPr lang="en-IN" sz="900">
                        <a:effectLst/>
                        <a:latin typeface="Aptos" panose="020B0004020202020204" pitchFamily="34" charset="0"/>
                        <a:ea typeface="Aptos" panose="020B0004020202020204" pitchFamily="34" charset="0"/>
                        <a:cs typeface="Aptos" panose="020B0004020202020204" pitchFamily="34" charset="0"/>
                      </a:endParaRPr>
                    </a:p>
                  </a:txBody>
                  <a:tcPr marL="53414" marR="53414" marT="0" marB="0"/>
                </a:tc>
                <a:extLst>
                  <a:ext uri="{0D108BD9-81ED-4DB2-BD59-A6C34878D82A}">
                    <a16:rowId xmlns:a16="http://schemas.microsoft.com/office/drawing/2014/main" val="245069897"/>
                  </a:ext>
                </a:extLst>
              </a:tr>
              <a:tr h="364278">
                <a:tc>
                  <a:txBody>
                    <a:bodyPr/>
                    <a:lstStyle/>
                    <a:p>
                      <a:pPr>
                        <a:lnSpc>
                          <a:spcPct val="107000"/>
                        </a:lnSpc>
                        <a:spcAft>
                          <a:spcPts val="800"/>
                        </a:spcAft>
                      </a:pPr>
                      <a:r>
                        <a:rPr lang="en-US" sz="900">
                          <a:effectLst/>
                        </a:rPr>
                        <a:t>Q 1.2 Gender</a:t>
                      </a:r>
                      <a:endParaRPr lang="en-IN" sz="900">
                        <a:effectLst/>
                        <a:latin typeface="Aptos" panose="020B0004020202020204" pitchFamily="34" charset="0"/>
                        <a:ea typeface="Aptos" panose="020B0004020202020204" pitchFamily="34" charset="0"/>
                        <a:cs typeface="Aptos" panose="020B0004020202020204" pitchFamily="34" charset="0"/>
                      </a:endParaRPr>
                    </a:p>
                  </a:txBody>
                  <a:tcPr marL="53414" marR="53414" marT="0" marB="0"/>
                </a:tc>
                <a:tc>
                  <a:txBody>
                    <a:bodyPr/>
                    <a:lstStyle/>
                    <a:p>
                      <a:pPr marL="342900" lvl="0" indent="-342900">
                        <a:lnSpc>
                          <a:spcPct val="107000"/>
                        </a:lnSpc>
                        <a:spcAft>
                          <a:spcPts val="800"/>
                        </a:spcAft>
                        <a:buFont typeface="+mj-lt"/>
                        <a:buAutoNum type="arabicPeriod"/>
                      </a:pPr>
                      <a:r>
                        <a:rPr lang="en-US" sz="900">
                          <a:effectLst/>
                        </a:rPr>
                        <a:t>Male </a:t>
                      </a:r>
                      <a:endParaRPr lang="en-IN" sz="900">
                        <a:effectLst/>
                      </a:endParaRPr>
                    </a:p>
                    <a:p>
                      <a:pPr marL="342900" lvl="0" indent="-342900">
                        <a:lnSpc>
                          <a:spcPct val="107000"/>
                        </a:lnSpc>
                        <a:spcAft>
                          <a:spcPts val="800"/>
                        </a:spcAft>
                        <a:buFont typeface="+mj-lt"/>
                        <a:buAutoNum type="arabicPeriod"/>
                      </a:pPr>
                      <a:r>
                        <a:rPr lang="en-US" sz="900">
                          <a:effectLst/>
                        </a:rPr>
                        <a:t>Female</a:t>
                      </a:r>
                      <a:endParaRPr lang="en-IN" sz="900">
                        <a:solidFill>
                          <a:srgbClr val="000000"/>
                        </a:solidFill>
                        <a:effectLst/>
                        <a:latin typeface="Aptos" panose="020B0004020202020204" pitchFamily="34" charset="0"/>
                        <a:ea typeface="Aptos" panose="020B0004020202020204" pitchFamily="34" charset="0"/>
                        <a:cs typeface="Aptos" panose="020B0004020202020204" pitchFamily="34" charset="0"/>
                      </a:endParaRPr>
                    </a:p>
                  </a:txBody>
                  <a:tcPr marL="53414" marR="53414" marT="0" marB="0"/>
                </a:tc>
                <a:extLst>
                  <a:ext uri="{0D108BD9-81ED-4DB2-BD59-A6C34878D82A}">
                    <a16:rowId xmlns:a16="http://schemas.microsoft.com/office/drawing/2014/main" val="3144350059"/>
                  </a:ext>
                </a:extLst>
              </a:tr>
              <a:tr h="364278">
                <a:tc>
                  <a:txBody>
                    <a:bodyPr/>
                    <a:lstStyle/>
                    <a:p>
                      <a:pPr>
                        <a:lnSpc>
                          <a:spcPct val="107000"/>
                        </a:lnSpc>
                        <a:spcAft>
                          <a:spcPts val="800"/>
                        </a:spcAft>
                      </a:pPr>
                      <a:r>
                        <a:rPr lang="en-US" sz="900">
                          <a:effectLst/>
                        </a:rPr>
                        <a:t>Q 1.3 Marital status </a:t>
                      </a:r>
                      <a:endParaRPr lang="en-IN" sz="900">
                        <a:effectLst/>
                        <a:latin typeface="Aptos" panose="020B0004020202020204" pitchFamily="34" charset="0"/>
                        <a:ea typeface="Aptos" panose="020B0004020202020204" pitchFamily="34" charset="0"/>
                        <a:cs typeface="Aptos" panose="020B0004020202020204" pitchFamily="34" charset="0"/>
                      </a:endParaRPr>
                    </a:p>
                  </a:txBody>
                  <a:tcPr marL="53414" marR="53414" marT="0" marB="0"/>
                </a:tc>
                <a:tc>
                  <a:txBody>
                    <a:bodyPr/>
                    <a:lstStyle/>
                    <a:p>
                      <a:pPr marL="342900" lvl="0" indent="-342900">
                        <a:lnSpc>
                          <a:spcPct val="107000"/>
                        </a:lnSpc>
                        <a:spcAft>
                          <a:spcPts val="800"/>
                        </a:spcAft>
                        <a:buFont typeface="+mj-lt"/>
                        <a:buAutoNum type="arabicPeriod"/>
                      </a:pPr>
                      <a:r>
                        <a:rPr lang="en-US" sz="900">
                          <a:effectLst/>
                        </a:rPr>
                        <a:t>No</a:t>
                      </a:r>
                      <a:endParaRPr lang="en-IN" sz="900">
                        <a:effectLst/>
                      </a:endParaRPr>
                    </a:p>
                    <a:p>
                      <a:pPr marL="342900" lvl="0" indent="-342900">
                        <a:lnSpc>
                          <a:spcPct val="107000"/>
                        </a:lnSpc>
                        <a:spcAft>
                          <a:spcPts val="800"/>
                        </a:spcAft>
                        <a:buFont typeface="+mj-lt"/>
                        <a:buAutoNum type="arabicPeriod"/>
                      </a:pPr>
                      <a:r>
                        <a:rPr lang="en-US" sz="900">
                          <a:effectLst/>
                        </a:rPr>
                        <a:t>Yes</a:t>
                      </a:r>
                      <a:endParaRPr lang="en-IN" sz="900">
                        <a:solidFill>
                          <a:srgbClr val="000000"/>
                        </a:solidFill>
                        <a:effectLst/>
                        <a:latin typeface="Aptos" panose="020B0004020202020204" pitchFamily="34" charset="0"/>
                        <a:ea typeface="Aptos" panose="020B0004020202020204" pitchFamily="34" charset="0"/>
                        <a:cs typeface="Aptos" panose="020B0004020202020204" pitchFamily="34" charset="0"/>
                      </a:endParaRPr>
                    </a:p>
                  </a:txBody>
                  <a:tcPr marL="53414" marR="53414" marT="0" marB="0"/>
                </a:tc>
                <a:extLst>
                  <a:ext uri="{0D108BD9-81ED-4DB2-BD59-A6C34878D82A}">
                    <a16:rowId xmlns:a16="http://schemas.microsoft.com/office/drawing/2014/main" val="709188709"/>
                  </a:ext>
                </a:extLst>
              </a:tr>
              <a:tr h="1061401">
                <a:tc>
                  <a:txBody>
                    <a:bodyPr/>
                    <a:lstStyle/>
                    <a:p>
                      <a:pPr>
                        <a:lnSpc>
                          <a:spcPct val="107000"/>
                        </a:lnSpc>
                        <a:spcAft>
                          <a:spcPts val="800"/>
                        </a:spcAft>
                      </a:pPr>
                      <a:r>
                        <a:rPr lang="en-US" sz="900">
                          <a:effectLst/>
                        </a:rPr>
                        <a:t>Q 1.4 Educational Status</a:t>
                      </a:r>
                      <a:endParaRPr lang="en-IN" sz="900">
                        <a:effectLst/>
                        <a:latin typeface="Aptos" panose="020B0004020202020204" pitchFamily="34" charset="0"/>
                        <a:ea typeface="Aptos" panose="020B0004020202020204" pitchFamily="34" charset="0"/>
                        <a:cs typeface="Aptos" panose="020B0004020202020204" pitchFamily="34" charset="0"/>
                      </a:endParaRPr>
                    </a:p>
                  </a:txBody>
                  <a:tcPr marL="53414" marR="53414" marT="0" marB="0"/>
                </a:tc>
                <a:tc>
                  <a:txBody>
                    <a:bodyPr/>
                    <a:lstStyle/>
                    <a:p>
                      <a:pPr marL="342900" lvl="0" indent="-342900">
                        <a:lnSpc>
                          <a:spcPct val="107000"/>
                        </a:lnSpc>
                        <a:spcAft>
                          <a:spcPts val="800"/>
                        </a:spcAft>
                        <a:buFont typeface="+mj-lt"/>
                        <a:buAutoNum type="arabicPeriod"/>
                      </a:pPr>
                      <a:r>
                        <a:rPr lang="en-US" sz="900">
                          <a:effectLst/>
                        </a:rPr>
                        <a:t>Illiterate </a:t>
                      </a:r>
                      <a:endParaRPr lang="en-IN" sz="900">
                        <a:effectLst/>
                      </a:endParaRPr>
                    </a:p>
                    <a:p>
                      <a:pPr marL="342900" lvl="0" indent="-342900">
                        <a:lnSpc>
                          <a:spcPct val="107000"/>
                        </a:lnSpc>
                        <a:spcAft>
                          <a:spcPts val="800"/>
                        </a:spcAft>
                        <a:buFont typeface="+mj-lt"/>
                        <a:buAutoNum type="arabicPeriod"/>
                      </a:pPr>
                      <a:r>
                        <a:rPr lang="en-US" sz="900">
                          <a:effectLst/>
                        </a:rPr>
                        <a:t>Primary</a:t>
                      </a:r>
                      <a:endParaRPr lang="en-IN" sz="900">
                        <a:effectLst/>
                      </a:endParaRPr>
                    </a:p>
                    <a:p>
                      <a:pPr marL="342900" lvl="0" indent="-342900">
                        <a:lnSpc>
                          <a:spcPct val="107000"/>
                        </a:lnSpc>
                        <a:spcAft>
                          <a:spcPts val="800"/>
                        </a:spcAft>
                        <a:buFont typeface="+mj-lt"/>
                        <a:buAutoNum type="arabicPeriod"/>
                      </a:pPr>
                      <a:r>
                        <a:rPr lang="en-US" sz="900">
                          <a:effectLst/>
                        </a:rPr>
                        <a:t>SSC</a:t>
                      </a:r>
                      <a:endParaRPr lang="en-IN" sz="900">
                        <a:effectLst/>
                      </a:endParaRPr>
                    </a:p>
                    <a:p>
                      <a:pPr marL="342900" lvl="0" indent="-342900">
                        <a:lnSpc>
                          <a:spcPct val="107000"/>
                        </a:lnSpc>
                        <a:spcAft>
                          <a:spcPts val="800"/>
                        </a:spcAft>
                        <a:buFont typeface="+mj-lt"/>
                        <a:buAutoNum type="arabicPeriod"/>
                      </a:pPr>
                      <a:r>
                        <a:rPr lang="en-US" sz="900">
                          <a:effectLst/>
                        </a:rPr>
                        <a:t>HSC</a:t>
                      </a:r>
                      <a:endParaRPr lang="en-IN" sz="900">
                        <a:effectLst/>
                      </a:endParaRPr>
                    </a:p>
                    <a:p>
                      <a:pPr marL="342900" lvl="0" indent="-342900">
                        <a:lnSpc>
                          <a:spcPct val="107000"/>
                        </a:lnSpc>
                        <a:spcAft>
                          <a:spcPts val="800"/>
                        </a:spcAft>
                        <a:buFont typeface="+mj-lt"/>
                        <a:buAutoNum type="arabicPeriod"/>
                      </a:pPr>
                      <a:r>
                        <a:rPr lang="en-US" sz="900">
                          <a:effectLst/>
                        </a:rPr>
                        <a:t>Graduation and above</a:t>
                      </a:r>
                      <a:endParaRPr lang="en-IN" sz="900">
                        <a:solidFill>
                          <a:srgbClr val="000000"/>
                        </a:solidFill>
                        <a:effectLst/>
                        <a:latin typeface="Aptos" panose="020B0004020202020204" pitchFamily="34" charset="0"/>
                        <a:ea typeface="Aptos" panose="020B0004020202020204" pitchFamily="34" charset="0"/>
                        <a:cs typeface="Aptos" panose="020B0004020202020204" pitchFamily="34" charset="0"/>
                      </a:endParaRPr>
                    </a:p>
                  </a:txBody>
                  <a:tcPr marL="53414" marR="53414" marT="0" marB="0"/>
                </a:tc>
                <a:extLst>
                  <a:ext uri="{0D108BD9-81ED-4DB2-BD59-A6C34878D82A}">
                    <a16:rowId xmlns:a16="http://schemas.microsoft.com/office/drawing/2014/main" val="3388303668"/>
                  </a:ext>
                </a:extLst>
              </a:tr>
              <a:tr h="1293776">
                <a:tc>
                  <a:txBody>
                    <a:bodyPr/>
                    <a:lstStyle/>
                    <a:p>
                      <a:pPr>
                        <a:lnSpc>
                          <a:spcPct val="107000"/>
                        </a:lnSpc>
                        <a:spcAft>
                          <a:spcPts val="800"/>
                        </a:spcAft>
                      </a:pPr>
                      <a:r>
                        <a:rPr lang="en-US" sz="900">
                          <a:effectLst/>
                        </a:rPr>
                        <a:t>Q 1.5 Occupational Status</a:t>
                      </a:r>
                      <a:endParaRPr lang="en-IN" sz="900">
                        <a:effectLst/>
                        <a:latin typeface="Aptos" panose="020B0004020202020204" pitchFamily="34" charset="0"/>
                        <a:ea typeface="Aptos" panose="020B0004020202020204" pitchFamily="34" charset="0"/>
                        <a:cs typeface="Aptos" panose="020B0004020202020204" pitchFamily="34" charset="0"/>
                      </a:endParaRPr>
                    </a:p>
                  </a:txBody>
                  <a:tcPr marL="53414" marR="53414" marT="0" marB="0"/>
                </a:tc>
                <a:tc>
                  <a:txBody>
                    <a:bodyPr/>
                    <a:lstStyle/>
                    <a:p>
                      <a:pPr marL="342900" lvl="0" indent="-342900">
                        <a:lnSpc>
                          <a:spcPct val="107000"/>
                        </a:lnSpc>
                        <a:spcAft>
                          <a:spcPts val="800"/>
                        </a:spcAft>
                        <a:buFont typeface="+mj-lt"/>
                        <a:buAutoNum type="arabicPeriod"/>
                      </a:pPr>
                      <a:r>
                        <a:rPr lang="en-US" sz="900">
                          <a:effectLst/>
                        </a:rPr>
                        <a:t>Housewife </a:t>
                      </a:r>
                      <a:endParaRPr lang="en-IN" sz="900">
                        <a:effectLst/>
                      </a:endParaRPr>
                    </a:p>
                    <a:p>
                      <a:pPr marL="342900" lvl="0" indent="-342900">
                        <a:lnSpc>
                          <a:spcPct val="107000"/>
                        </a:lnSpc>
                        <a:spcAft>
                          <a:spcPts val="800"/>
                        </a:spcAft>
                        <a:buFont typeface="+mj-lt"/>
                        <a:buAutoNum type="arabicPeriod"/>
                      </a:pPr>
                      <a:r>
                        <a:rPr lang="en-US" sz="900">
                          <a:effectLst/>
                        </a:rPr>
                        <a:t>Service </a:t>
                      </a:r>
                      <a:endParaRPr lang="en-IN" sz="900">
                        <a:effectLst/>
                      </a:endParaRPr>
                    </a:p>
                    <a:p>
                      <a:pPr marL="342900" lvl="0" indent="-342900">
                        <a:lnSpc>
                          <a:spcPct val="107000"/>
                        </a:lnSpc>
                        <a:spcAft>
                          <a:spcPts val="800"/>
                        </a:spcAft>
                        <a:buFont typeface="+mj-lt"/>
                        <a:buAutoNum type="arabicPeriod"/>
                      </a:pPr>
                      <a:r>
                        <a:rPr lang="en-US" sz="900">
                          <a:effectLst/>
                        </a:rPr>
                        <a:t>Business </a:t>
                      </a:r>
                      <a:endParaRPr lang="en-IN" sz="900">
                        <a:effectLst/>
                      </a:endParaRPr>
                    </a:p>
                    <a:p>
                      <a:pPr marL="342900" lvl="0" indent="-342900">
                        <a:lnSpc>
                          <a:spcPct val="107000"/>
                        </a:lnSpc>
                        <a:spcAft>
                          <a:spcPts val="800"/>
                        </a:spcAft>
                        <a:buFont typeface="+mj-lt"/>
                        <a:buAutoNum type="arabicPeriod"/>
                      </a:pPr>
                      <a:r>
                        <a:rPr lang="en-US" sz="900">
                          <a:effectLst/>
                        </a:rPr>
                        <a:t>Student</a:t>
                      </a:r>
                      <a:endParaRPr lang="en-IN" sz="900">
                        <a:effectLst/>
                      </a:endParaRPr>
                    </a:p>
                    <a:p>
                      <a:pPr marL="342900" lvl="0" indent="-342900">
                        <a:lnSpc>
                          <a:spcPct val="107000"/>
                        </a:lnSpc>
                        <a:spcAft>
                          <a:spcPts val="800"/>
                        </a:spcAft>
                        <a:buFont typeface="+mj-lt"/>
                        <a:buAutoNum type="arabicPeriod"/>
                      </a:pPr>
                      <a:r>
                        <a:rPr lang="en-US" sz="900">
                          <a:effectLst/>
                        </a:rPr>
                        <a:t>Day labor </a:t>
                      </a:r>
                      <a:endParaRPr lang="en-IN" sz="900">
                        <a:effectLst/>
                      </a:endParaRPr>
                    </a:p>
                    <a:p>
                      <a:pPr marL="342900" lvl="0" indent="-342900">
                        <a:lnSpc>
                          <a:spcPct val="107000"/>
                        </a:lnSpc>
                        <a:spcAft>
                          <a:spcPts val="800"/>
                        </a:spcAft>
                        <a:buFont typeface="+mj-lt"/>
                        <a:buAutoNum type="arabicPeriod"/>
                      </a:pPr>
                      <a:r>
                        <a:rPr lang="en-US" sz="900">
                          <a:effectLst/>
                        </a:rPr>
                        <a:t>Unemployed</a:t>
                      </a:r>
                      <a:endParaRPr lang="en-IN" sz="900">
                        <a:solidFill>
                          <a:srgbClr val="000000"/>
                        </a:solidFill>
                        <a:effectLst/>
                        <a:latin typeface="Aptos" panose="020B0004020202020204" pitchFamily="34" charset="0"/>
                        <a:ea typeface="Aptos" panose="020B0004020202020204" pitchFamily="34" charset="0"/>
                        <a:cs typeface="Aptos" panose="020B0004020202020204" pitchFamily="34" charset="0"/>
                      </a:endParaRPr>
                    </a:p>
                  </a:txBody>
                  <a:tcPr marL="53414" marR="53414" marT="0" marB="0"/>
                </a:tc>
                <a:extLst>
                  <a:ext uri="{0D108BD9-81ED-4DB2-BD59-A6C34878D82A}">
                    <a16:rowId xmlns:a16="http://schemas.microsoft.com/office/drawing/2014/main" val="1652580666"/>
                  </a:ext>
                </a:extLst>
              </a:tr>
              <a:tr h="364278">
                <a:tc>
                  <a:txBody>
                    <a:bodyPr/>
                    <a:lstStyle/>
                    <a:p>
                      <a:pPr>
                        <a:lnSpc>
                          <a:spcPct val="107000"/>
                        </a:lnSpc>
                        <a:spcAft>
                          <a:spcPts val="800"/>
                        </a:spcAft>
                      </a:pPr>
                      <a:r>
                        <a:rPr lang="en-US" sz="900">
                          <a:effectLst/>
                        </a:rPr>
                        <a:t>Q 1.6 Sleeping problem</a:t>
                      </a:r>
                      <a:endParaRPr lang="en-IN" sz="900">
                        <a:effectLst/>
                        <a:latin typeface="Aptos" panose="020B0004020202020204" pitchFamily="34" charset="0"/>
                        <a:ea typeface="Aptos" panose="020B0004020202020204" pitchFamily="34" charset="0"/>
                        <a:cs typeface="Aptos" panose="020B0004020202020204" pitchFamily="34" charset="0"/>
                      </a:endParaRPr>
                    </a:p>
                  </a:txBody>
                  <a:tcPr marL="53414" marR="53414" marT="0" marB="0"/>
                </a:tc>
                <a:tc>
                  <a:txBody>
                    <a:bodyPr/>
                    <a:lstStyle/>
                    <a:p>
                      <a:pPr marL="342900" lvl="0" indent="-342900">
                        <a:lnSpc>
                          <a:spcPct val="107000"/>
                        </a:lnSpc>
                        <a:spcAft>
                          <a:spcPts val="800"/>
                        </a:spcAft>
                        <a:buFont typeface="+mj-lt"/>
                        <a:buAutoNum type="arabicPeriod"/>
                      </a:pPr>
                      <a:r>
                        <a:rPr lang="en-US" sz="900">
                          <a:effectLst/>
                        </a:rPr>
                        <a:t>No</a:t>
                      </a:r>
                      <a:endParaRPr lang="en-IN" sz="900">
                        <a:effectLst/>
                      </a:endParaRPr>
                    </a:p>
                    <a:p>
                      <a:pPr marL="342900" lvl="0" indent="-342900">
                        <a:lnSpc>
                          <a:spcPct val="107000"/>
                        </a:lnSpc>
                        <a:spcAft>
                          <a:spcPts val="800"/>
                        </a:spcAft>
                        <a:buFont typeface="+mj-lt"/>
                        <a:buAutoNum type="arabicPeriod"/>
                      </a:pPr>
                      <a:r>
                        <a:rPr lang="en-US" sz="900">
                          <a:effectLst/>
                        </a:rPr>
                        <a:t>Yes</a:t>
                      </a:r>
                      <a:endParaRPr lang="en-IN" sz="900">
                        <a:solidFill>
                          <a:srgbClr val="000000"/>
                        </a:solidFill>
                        <a:effectLst/>
                        <a:latin typeface="Aptos" panose="020B0004020202020204" pitchFamily="34" charset="0"/>
                        <a:ea typeface="Aptos" panose="020B0004020202020204" pitchFamily="34" charset="0"/>
                        <a:cs typeface="Aptos" panose="020B0004020202020204" pitchFamily="34" charset="0"/>
                      </a:endParaRPr>
                    </a:p>
                  </a:txBody>
                  <a:tcPr marL="53414" marR="53414" marT="0" marB="0"/>
                </a:tc>
                <a:extLst>
                  <a:ext uri="{0D108BD9-81ED-4DB2-BD59-A6C34878D82A}">
                    <a16:rowId xmlns:a16="http://schemas.microsoft.com/office/drawing/2014/main" val="3811097719"/>
                  </a:ext>
                </a:extLst>
              </a:tr>
              <a:tr h="1214517">
                <a:tc>
                  <a:txBody>
                    <a:bodyPr/>
                    <a:lstStyle/>
                    <a:p>
                      <a:pPr>
                        <a:lnSpc>
                          <a:spcPct val="107000"/>
                        </a:lnSpc>
                        <a:spcAft>
                          <a:spcPts val="800"/>
                        </a:spcAft>
                      </a:pPr>
                      <a:r>
                        <a:rPr lang="en-US" sz="900">
                          <a:effectLst/>
                        </a:rPr>
                        <a:t>Q 3.1 – 3.7 (Stress), </a:t>
                      </a:r>
                      <a:endParaRPr lang="en-IN" sz="900">
                        <a:effectLst/>
                      </a:endParaRPr>
                    </a:p>
                    <a:p>
                      <a:pPr>
                        <a:lnSpc>
                          <a:spcPct val="107000"/>
                        </a:lnSpc>
                        <a:spcAft>
                          <a:spcPts val="800"/>
                        </a:spcAft>
                      </a:pPr>
                      <a:r>
                        <a:rPr lang="en-US" sz="900">
                          <a:effectLst/>
                        </a:rPr>
                        <a:t>3.8 – 3.14 (Anxiety), </a:t>
                      </a:r>
                      <a:endParaRPr lang="en-IN" sz="900">
                        <a:effectLst/>
                      </a:endParaRPr>
                    </a:p>
                    <a:p>
                      <a:pPr>
                        <a:lnSpc>
                          <a:spcPct val="107000"/>
                        </a:lnSpc>
                        <a:spcAft>
                          <a:spcPts val="800"/>
                        </a:spcAft>
                      </a:pPr>
                      <a:r>
                        <a:rPr lang="en-US" sz="900">
                          <a:effectLst/>
                        </a:rPr>
                        <a:t>3.15 – 3.21 (Depression) </a:t>
                      </a:r>
                      <a:endParaRPr lang="en-IN" sz="900">
                        <a:effectLst/>
                      </a:endParaRPr>
                    </a:p>
                    <a:p>
                      <a:pPr>
                        <a:lnSpc>
                          <a:spcPct val="107000"/>
                        </a:lnSpc>
                        <a:spcAft>
                          <a:spcPts val="800"/>
                        </a:spcAft>
                      </a:pPr>
                      <a:r>
                        <a:rPr lang="en-US" sz="900">
                          <a:effectLst/>
                        </a:rPr>
                        <a:t> </a:t>
                      </a:r>
                      <a:endParaRPr lang="en-IN" sz="900">
                        <a:effectLst/>
                        <a:latin typeface="Aptos" panose="020B0004020202020204" pitchFamily="34" charset="0"/>
                        <a:ea typeface="Aptos" panose="020B0004020202020204" pitchFamily="34" charset="0"/>
                        <a:cs typeface="Aptos" panose="020B0004020202020204" pitchFamily="34" charset="0"/>
                      </a:endParaRPr>
                    </a:p>
                  </a:txBody>
                  <a:tcPr marL="53414" marR="53414" marT="0" marB="0"/>
                </a:tc>
                <a:tc>
                  <a:txBody>
                    <a:bodyPr/>
                    <a:lstStyle/>
                    <a:p>
                      <a:pPr marL="342900" lvl="0" indent="-342900">
                        <a:lnSpc>
                          <a:spcPct val="107000"/>
                        </a:lnSpc>
                        <a:spcAft>
                          <a:spcPts val="800"/>
                        </a:spcAft>
                        <a:buFont typeface="+mj-lt"/>
                        <a:buAutoNum type="arabicPeriod"/>
                      </a:pPr>
                      <a:r>
                        <a:rPr lang="en-US" sz="900" dirty="0">
                          <a:effectLst/>
                        </a:rPr>
                        <a:t>Did not apply to me at all – NEVER</a:t>
                      </a:r>
                      <a:endParaRPr lang="en-IN" sz="900" dirty="0">
                        <a:effectLst/>
                      </a:endParaRPr>
                    </a:p>
                    <a:p>
                      <a:pPr marL="342900" lvl="0" indent="-342900">
                        <a:lnSpc>
                          <a:spcPct val="107000"/>
                        </a:lnSpc>
                        <a:spcAft>
                          <a:spcPts val="800"/>
                        </a:spcAft>
                        <a:buFont typeface="+mj-lt"/>
                        <a:buAutoNum type="arabicPeriod"/>
                      </a:pPr>
                      <a:r>
                        <a:rPr lang="en-US" sz="900" dirty="0">
                          <a:effectLst/>
                        </a:rPr>
                        <a:t>Applied to me to some degree, or some of the time – SOMETIMES</a:t>
                      </a:r>
                      <a:endParaRPr lang="en-IN" sz="900" dirty="0">
                        <a:effectLst/>
                      </a:endParaRPr>
                    </a:p>
                    <a:p>
                      <a:pPr marL="342900" lvl="0" indent="-342900">
                        <a:lnSpc>
                          <a:spcPct val="107000"/>
                        </a:lnSpc>
                        <a:spcAft>
                          <a:spcPts val="800"/>
                        </a:spcAft>
                        <a:buFont typeface="+mj-lt"/>
                        <a:buAutoNum type="arabicPeriod"/>
                      </a:pPr>
                      <a:r>
                        <a:rPr lang="en-US" sz="900" dirty="0">
                          <a:effectLst/>
                        </a:rPr>
                        <a:t>Applied to me to a considerable degree, or a good part of time – OFTEN</a:t>
                      </a:r>
                      <a:endParaRPr lang="en-IN" sz="900" dirty="0">
                        <a:effectLst/>
                      </a:endParaRPr>
                    </a:p>
                    <a:p>
                      <a:pPr marL="342900" lvl="0" indent="-342900">
                        <a:lnSpc>
                          <a:spcPct val="107000"/>
                        </a:lnSpc>
                        <a:spcAft>
                          <a:spcPts val="800"/>
                        </a:spcAft>
                        <a:buFont typeface="+mj-lt"/>
                        <a:buAutoNum type="arabicPeriod"/>
                      </a:pPr>
                      <a:r>
                        <a:rPr lang="en-US" sz="900" dirty="0">
                          <a:effectLst/>
                        </a:rPr>
                        <a:t>Applied to me very much, or most of the time - ALMOST ALWAYS</a:t>
                      </a:r>
                      <a:endParaRPr lang="en-IN" sz="900" dirty="0">
                        <a:solidFill>
                          <a:srgbClr val="000000"/>
                        </a:solidFill>
                        <a:effectLst/>
                        <a:latin typeface="Aptos" panose="020B0004020202020204" pitchFamily="34" charset="0"/>
                        <a:ea typeface="Aptos" panose="020B0004020202020204" pitchFamily="34" charset="0"/>
                        <a:cs typeface="Aptos" panose="020B0004020202020204" pitchFamily="34" charset="0"/>
                      </a:endParaRPr>
                    </a:p>
                  </a:txBody>
                  <a:tcPr marL="53414" marR="53414" marT="0" marB="0"/>
                </a:tc>
                <a:extLst>
                  <a:ext uri="{0D108BD9-81ED-4DB2-BD59-A6C34878D82A}">
                    <a16:rowId xmlns:a16="http://schemas.microsoft.com/office/drawing/2014/main" val="46978661"/>
                  </a:ext>
                </a:extLst>
              </a:tr>
            </a:tbl>
          </a:graphicData>
        </a:graphic>
      </p:graphicFrame>
    </p:spTree>
    <p:extLst>
      <p:ext uri="{BB962C8B-B14F-4D97-AF65-F5344CB8AC3E}">
        <p14:creationId xmlns:p14="http://schemas.microsoft.com/office/powerpoint/2010/main" val="3002420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marL="0" indent="0">
              <a:buNone/>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9" name="Rectangle 6">
            <a:extLst>
              <a:ext uri="{FF2B5EF4-FFF2-40B4-BE49-F238E27FC236}">
                <a16:creationId xmlns:a16="http://schemas.microsoft.com/office/drawing/2014/main" id="{989950B3-C87D-2D21-B98A-DB10E0BE9E6B}"/>
              </a:ext>
            </a:extLst>
          </p:cNvPr>
          <p:cNvSpPr>
            <a:spLocks noChangeArrowheads="1"/>
          </p:cNvSpPr>
          <p:nvPr/>
        </p:nvSpPr>
        <p:spPr bwMode="auto">
          <a:xfrm>
            <a:off x="711200" y="2104625"/>
            <a:ext cx="112023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Provide insights about stress, anxiety, and depression levels using machine learning models like Random Forest, SVM, and Logistic Regression.</a:t>
            </a:r>
          </a:p>
        </p:txBody>
      </p:sp>
      <p:sp>
        <p:nvSpPr>
          <p:cNvPr id="11" name="TextBox 10">
            <a:extLst>
              <a:ext uri="{FF2B5EF4-FFF2-40B4-BE49-F238E27FC236}">
                <a16:creationId xmlns:a16="http://schemas.microsoft.com/office/drawing/2014/main" id="{E9B803C8-3F83-87D5-775E-E40C9C435D43}"/>
              </a:ext>
            </a:extLst>
          </p:cNvPr>
          <p:cNvSpPr txBox="1"/>
          <p:nvPr/>
        </p:nvSpPr>
        <p:spPr>
          <a:xfrm>
            <a:off x="711200" y="1400459"/>
            <a:ext cx="1076960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dirty="0">
                <a:latin typeface="Arial" panose="020B0604020202020204" pitchFamily="34" charset="0"/>
              </a:rPr>
              <a:t>A</a:t>
            </a:r>
            <a:r>
              <a:rPr kumimoji="0" lang="en-US" altLang="en-US" sz="1800" b="0" i="0" u="none" strike="noStrike" cap="none" normalizeH="0" baseline="0" dirty="0">
                <a:ln>
                  <a:noFill/>
                </a:ln>
                <a:solidFill>
                  <a:schemeClr val="tx1"/>
                </a:solidFill>
                <a:effectLst/>
                <a:latin typeface="Arial" panose="020B0604020202020204" pitchFamily="34" charset="0"/>
              </a:rPr>
              <a:t> web-based application to assess and analyze children's mental health, helping parents and  teachers to monitor their well-being.</a:t>
            </a:r>
          </a:p>
        </p:txBody>
      </p:sp>
    </p:spTree>
    <p:extLst>
      <p:ext uri="{BB962C8B-B14F-4D97-AF65-F5344CB8AC3E}">
        <p14:creationId xmlns:p14="http://schemas.microsoft.com/office/powerpoint/2010/main" val="2666729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a:xfrm>
            <a:off x="812800" y="1143001"/>
            <a:ext cx="6175829" cy="4952997"/>
          </a:xfrm>
        </p:spPr>
        <p:txBody>
          <a:bodyPr>
            <a:normAutofit lnSpcReduction="10000"/>
          </a:bodyPr>
          <a:lstStyle/>
          <a:p>
            <a:r>
              <a:rPr lang="en-US" sz="1800" b="1" dirty="0">
                <a:latin typeface="Times New Roman" panose="02020603050405020304" pitchFamily="18" charset="0"/>
                <a:cs typeface="Times New Roman" panose="02020603050405020304" pitchFamily="18" charset="0"/>
              </a:rPr>
              <a:t>User Interaction:</a:t>
            </a:r>
            <a:r>
              <a:rPr lang="en-US" sz="1800" dirty="0">
                <a:latin typeface="Times New Roman" panose="02020603050405020304" pitchFamily="18" charset="0"/>
                <a:cs typeface="Times New Roman" panose="02020603050405020304" pitchFamily="18" charset="0"/>
              </a:rPr>
              <a:t> The process begins with the user taking the DASS-21 test, which collects responses related to stress, anxiety, and depression.</a:t>
            </a:r>
          </a:p>
          <a:p>
            <a:r>
              <a:rPr lang="en-US" sz="1800" b="1" dirty="0">
                <a:latin typeface="Times New Roman" panose="02020603050405020304" pitchFamily="18" charset="0"/>
                <a:cs typeface="Times New Roman" panose="02020603050405020304" pitchFamily="18" charset="0"/>
              </a:rPr>
              <a:t>Data Collection:</a:t>
            </a:r>
            <a:r>
              <a:rPr lang="en-US" sz="1800" dirty="0">
                <a:latin typeface="Times New Roman" panose="02020603050405020304" pitchFamily="18" charset="0"/>
                <a:cs typeface="Times New Roman" panose="02020603050405020304" pitchFamily="18" charset="0"/>
              </a:rPr>
              <a:t> The responses are sent to the backend system for processing, ensuring secure storage and handling of user data.</a:t>
            </a:r>
          </a:p>
          <a:p>
            <a:r>
              <a:rPr lang="en-US" sz="1800" b="1" dirty="0">
                <a:latin typeface="Times New Roman" panose="02020603050405020304" pitchFamily="18" charset="0"/>
                <a:cs typeface="Times New Roman" panose="02020603050405020304" pitchFamily="18" charset="0"/>
              </a:rPr>
              <a:t>Processing &amp; Analysis:</a:t>
            </a:r>
            <a:r>
              <a:rPr lang="en-US" sz="1800" dirty="0">
                <a:latin typeface="Times New Roman" panose="02020603050405020304" pitchFamily="18" charset="0"/>
                <a:cs typeface="Times New Roman" panose="02020603050405020304" pitchFamily="18" charset="0"/>
              </a:rPr>
              <a:t> Machine learning models analyze the responses, classifying mental health conditions based on predefined criteria. Various models like Random Forest, SVM, and Logistic Regression may be used for accurate classification.</a:t>
            </a:r>
          </a:p>
          <a:p>
            <a:r>
              <a:rPr lang="en-US" sz="1800" b="1" dirty="0">
                <a:latin typeface="Times New Roman" panose="02020603050405020304" pitchFamily="18" charset="0"/>
                <a:cs typeface="Times New Roman" panose="02020603050405020304" pitchFamily="18" charset="0"/>
              </a:rPr>
              <a:t>Results &amp; Reports:</a:t>
            </a:r>
            <a:r>
              <a:rPr lang="en-US" sz="1800" dirty="0">
                <a:latin typeface="Times New Roman" panose="02020603050405020304" pitchFamily="18" charset="0"/>
                <a:cs typeface="Times New Roman" panose="02020603050405020304" pitchFamily="18" charset="0"/>
              </a:rPr>
              <a:t> Insights from the analysis are displayed to the user, providing a summary of their mental health status, including potential risk levels and recommendations.</a:t>
            </a:r>
            <a:endParaRPr lang="en-GB"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Admin Monitoring:</a:t>
            </a:r>
            <a:r>
              <a:rPr lang="en-US" sz="1800" dirty="0">
                <a:latin typeface="Times New Roman" panose="02020603050405020304" pitchFamily="18" charset="0"/>
                <a:cs typeface="Times New Roman" panose="02020603050405020304" pitchFamily="18" charset="0"/>
              </a:rPr>
              <a:t> Mental health professionals track reports and monitor trends to provide further assistance, ensuring the reliability and effectiveness of the system.</a:t>
            </a:r>
            <a:endParaRPr lang="en-GB" sz="1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0EF3105-5555-15BF-04B5-94205F55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571" y="1286084"/>
            <a:ext cx="4553339" cy="4531066"/>
          </a:xfrm>
          <a:prstGeom prst="rect">
            <a:avLst/>
          </a:prstGeom>
        </p:spPr>
      </p:pic>
    </p:spTree>
    <p:extLst>
      <p:ext uri="{BB962C8B-B14F-4D97-AF65-F5344CB8AC3E}">
        <p14:creationId xmlns:p14="http://schemas.microsoft.com/office/powerpoint/2010/main" val="2314944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a:t>
            </a:r>
            <a:r>
              <a:rPr lang="en-GB"/>
              <a:t>of Project  Edit it </a:t>
            </a:r>
            <a:endParaRPr lang="en-GB" dirty="0"/>
          </a:p>
        </p:txBody>
      </p:sp>
      <p:pic>
        <p:nvPicPr>
          <p:cNvPr id="7" name="Content Placeholder 6">
            <a:extLst>
              <a:ext uri="{FF2B5EF4-FFF2-40B4-BE49-F238E27FC236}">
                <a16:creationId xmlns:a16="http://schemas.microsoft.com/office/drawing/2014/main" id="{3A36A1C7-7E29-175E-C068-BE745EE46B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2127647"/>
            <a:ext cx="10668000" cy="2983706"/>
          </a:xfrm>
        </p:spPr>
      </p:pic>
    </p:spTree>
    <p:extLst>
      <p:ext uri="{BB962C8B-B14F-4D97-AF65-F5344CB8AC3E}">
        <p14:creationId xmlns:p14="http://schemas.microsoft.com/office/powerpoint/2010/main" val="3677332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5" name="Rectangle 2">
            <a:extLst>
              <a:ext uri="{FF2B5EF4-FFF2-40B4-BE49-F238E27FC236}">
                <a16:creationId xmlns:a16="http://schemas.microsoft.com/office/drawing/2014/main" id="{7931F693-A163-F077-071E-11695308867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Improved accuracy and efficiency of the system will demonstrate the effectiveness of machine learning in mental health prediction.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80F1920-85B5-C350-82B0-6799718633D5}"/>
              </a:ext>
            </a:extLst>
          </p:cNvPr>
          <p:cNvSpPr>
            <a:spLocks noGrp="1" noChangeArrowheads="1"/>
          </p:cNvSpPr>
          <p:nvPr>
            <p:ph idx="1"/>
          </p:nvPr>
        </p:nvSpPr>
        <p:spPr bwMode="auto">
          <a:xfrm>
            <a:off x="812800" y="1298527"/>
            <a:ext cx="10668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application will help parents and teachers track children's mental health using the DSSA dataset, providing better awareness and early detection of issues.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using machine learning models like Random Forest, SVM, and Logistic Regression, it will offer real-time insights into stress, anxiety, and depression, allowing timely support and intervention.</a:t>
            </a:r>
          </a:p>
        </p:txBody>
      </p:sp>
    </p:spTree>
    <p:extLst>
      <p:ext uri="{BB962C8B-B14F-4D97-AF65-F5344CB8AC3E}">
        <p14:creationId xmlns:p14="http://schemas.microsoft.com/office/powerpoint/2010/main" val="1923928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6" name="Rectangle 3">
            <a:extLst>
              <a:ext uri="{FF2B5EF4-FFF2-40B4-BE49-F238E27FC236}">
                <a16:creationId xmlns:a16="http://schemas.microsoft.com/office/drawing/2014/main" id="{52B74FD1-B337-DEDF-53C3-B6D0CAF6EDD7}"/>
              </a:ext>
            </a:extLst>
          </p:cNvPr>
          <p:cNvSpPr>
            <a:spLocks noGrp="1" noChangeArrowheads="1"/>
          </p:cNvSpPr>
          <p:nvPr>
            <p:ph idx="1"/>
          </p:nvPr>
        </p:nvSpPr>
        <p:spPr bwMode="auto">
          <a:xfrm>
            <a:off x="812799" y="1114893"/>
            <a:ext cx="1066800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web application uses the DSSA dataset to check children's mental health, helping parents and teachers understand their well-being.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uses machine learning models like Random Forest, SVM, and Logistic Regression to give results on stress, anxiety, and depression, helping in early support and care.</a:t>
            </a:r>
          </a:p>
        </p:txBody>
      </p:sp>
    </p:spTree>
    <p:extLst>
      <p:ext uri="{BB962C8B-B14F-4D97-AF65-F5344CB8AC3E}">
        <p14:creationId xmlns:p14="http://schemas.microsoft.com/office/powerpoint/2010/main" val="2238571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a:buFont typeface="+mj-lt"/>
              <a:buAutoNum type="arabicPeriod"/>
            </a:pPr>
            <a:r>
              <a:rPr lang="en-GB" sz="1600" dirty="0">
                <a:latin typeface="Times New Roman" panose="02020603050405020304" pitchFamily="18" charset="0"/>
                <a:cs typeface="Times New Roman" panose="02020603050405020304" pitchFamily="18" charset="0"/>
              </a:rPr>
              <a:t>C. M. H. Saibaba, K. V. K. </a:t>
            </a:r>
            <a:r>
              <a:rPr lang="en-GB" sz="1600" dirty="0" err="1">
                <a:latin typeface="Times New Roman" panose="02020603050405020304" pitchFamily="18" charset="0"/>
                <a:cs typeface="Times New Roman" panose="02020603050405020304" pitchFamily="18" charset="0"/>
              </a:rPr>
              <a:t>Alekhya</a:t>
            </a:r>
            <a:r>
              <a:rPr lang="en-GB" sz="1600" dirty="0">
                <a:latin typeface="Times New Roman" panose="02020603050405020304" pitchFamily="18" charset="0"/>
                <a:cs typeface="Times New Roman" panose="02020603050405020304" pitchFamily="18" charset="0"/>
              </a:rPr>
              <a:t>, K. </a:t>
            </a:r>
            <a:r>
              <a:rPr lang="en-GB" sz="1600" dirty="0" err="1">
                <a:latin typeface="Times New Roman" panose="02020603050405020304" pitchFamily="18" charset="0"/>
                <a:cs typeface="Times New Roman" panose="02020603050405020304" pitchFamily="18" charset="0"/>
              </a:rPr>
              <a:t>Yeshwanth</a:t>
            </a:r>
            <a:r>
              <a:rPr lang="en-GB" sz="1600" dirty="0">
                <a:latin typeface="Times New Roman" panose="02020603050405020304" pitchFamily="18" charset="0"/>
                <a:cs typeface="Times New Roman" panose="02020603050405020304" pitchFamily="18" charset="0"/>
              </a:rPr>
              <a:t> and P. </a:t>
            </a:r>
            <a:r>
              <a:rPr lang="en-GB" sz="1600" dirty="0" err="1">
                <a:latin typeface="Times New Roman" panose="02020603050405020304" pitchFamily="18" charset="0"/>
                <a:cs typeface="Times New Roman" panose="02020603050405020304" pitchFamily="18" charset="0"/>
              </a:rPr>
              <a:t>Tumuluru</a:t>
            </a:r>
            <a:r>
              <a:rPr lang="en-GB" sz="1600" dirty="0">
                <a:latin typeface="Times New Roman" panose="02020603050405020304" pitchFamily="18" charset="0"/>
                <a:cs typeface="Times New Roman" panose="02020603050405020304" pitchFamily="18" charset="0"/>
              </a:rPr>
              <a:t>, "Prediction of Public Mental Health by using Machine Learning Algorithms," 2022 Second International Conference on Artificial Intelligence and Smart Energy (ICAIS), Coimbatore, India, 2022, pp. 308-311, </a:t>
            </a:r>
            <a:r>
              <a:rPr lang="en-GB" sz="1600" dirty="0" err="1">
                <a:latin typeface="Times New Roman" panose="02020603050405020304" pitchFamily="18" charset="0"/>
                <a:cs typeface="Times New Roman" panose="02020603050405020304" pitchFamily="18" charset="0"/>
              </a:rPr>
              <a:t>doi</a:t>
            </a:r>
            <a:r>
              <a:rPr lang="en-GB" sz="1600" dirty="0">
                <a:latin typeface="Times New Roman" panose="02020603050405020304" pitchFamily="18" charset="0"/>
                <a:cs typeface="Times New Roman" panose="02020603050405020304" pitchFamily="18" charset="0"/>
              </a:rPr>
              <a:t>: 10.1109/ICAIS53314.2022.9742837. </a:t>
            </a:r>
          </a:p>
          <a:p>
            <a:pPr>
              <a:buFont typeface="+mj-lt"/>
              <a:buAutoNum type="arabicPeriod"/>
            </a:pPr>
            <a:r>
              <a:rPr lang="en-GB" sz="1600" dirty="0">
                <a:latin typeface="Times New Roman" panose="02020603050405020304" pitchFamily="18" charset="0"/>
                <a:cs typeface="Times New Roman" panose="02020603050405020304" pitchFamily="18" charset="0"/>
              </a:rPr>
              <a:t>R. Ranjana, T. Subha, K. L. </a:t>
            </a:r>
            <a:r>
              <a:rPr lang="en-GB" sz="1600" dirty="0" err="1">
                <a:latin typeface="Times New Roman" panose="02020603050405020304" pitchFamily="18" charset="0"/>
                <a:cs typeface="Times New Roman" panose="02020603050405020304" pitchFamily="18" charset="0"/>
              </a:rPr>
              <a:t>Sreenidhi</a:t>
            </a:r>
            <a:r>
              <a:rPr lang="en-GB" sz="1600" dirty="0">
                <a:latin typeface="Times New Roman" panose="02020603050405020304" pitchFamily="18" charset="0"/>
                <a:cs typeface="Times New Roman" panose="02020603050405020304" pitchFamily="18" charset="0"/>
              </a:rPr>
              <a:t> and K. Akshaya, "Mental Health Prediction using Natural Language Processing," 2022 International Conference on Applied Artificial Intelligence and Computing (ICAAIC), Salem, India, 2022, pp. 824-828, </a:t>
            </a:r>
            <a:r>
              <a:rPr lang="en-GB" sz="1600" dirty="0" err="1">
                <a:latin typeface="Times New Roman" panose="02020603050405020304" pitchFamily="18" charset="0"/>
                <a:cs typeface="Times New Roman" panose="02020603050405020304" pitchFamily="18" charset="0"/>
              </a:rPr>
              <a:t>doi</a:t>
            </a:r>
            <a:r>
              <a:rPr lang="en-GB" sz="1600" dirty="0">
                <a:latin typeface="Times New Roman" panose="02020603050405020304" pitchFamily="18" charset="0"/>
                <a:cs typeface="Times New Roman" panose="02020603050405020304" pitchFamily="18" charset="0"/>
              </a:rPr>
              <a:t>: 10.1109/ICAAIC53929.2022.9792893. </a:t>
            </a:r>
          </a:p>
          <a:p>
            <a:pPr>
              <a:buFont typeface="+mj-lt"/>
              <a:buAutoNum type="arabicPeriod"/>
            </a:pPr>
            <a:r>
              <a:rPr lang="en-GB" sz="1600" dirty="0">
                <a:latin typeface="Times New Roman" panose="02020603050405020304" pitchFamily="18" charset="0"/>
                <a:cs typeface="Times New Roman" panose="02020603050405020304" pitchFamily="18" charset="0"/>
              </a:rPr>
              <a:t>Y. Li, "Application of Machine Learning to Predict Mental Health Disorders and Interpret Feature Importance," 2023 3rd International Symposium on Computer Technology and Information Science (ISCTIS), Chengdu, China, 2023, pp. 257-261, </a:t>
            </a:r>
            <a:r>
              <a:rPr lang="en-GB" sz="1600" dirty="0" err="1">
                <a:latin typeface="Times New Roman" panose="02020603050405020304" pitchFamily="18" charset="0"/>
                <a:cs typeface="Times New Roman" panose="02020603050405020304" pitchFamily="18" charset="0"/>
              </a:rPr>
              <a:t>doi</a:t>
            </a:r>
            <a:r>
              <a:rPr lang="en-GB" sz="1600" dirty="0">
                <a:latin typeface="Times New Roman" panose="02020603050405020304" pitchFamily="18" charset="0"/>
                <a:cs typeface="Times New Roman" panose="02020603050405020304" pitchFamily="18" charset="0"/>
              </a:rPr>
              <a:t>: 10.1109/ISCTIS58954.2023.10213032. </a:t>
            </a:r>
          </a:p>
          <a:p>
            <a:pPr>
              <a:buFont typeface="+mj-lt"/>
              <a:buAutoNum type="arabicPeriod"/>
            </a:pPr>
            <a:r>
              <a:rPr lang="en-GB" sz="1600" dirty="0">
                <a:latin typeface="Times New Roman" panose="02020603050405020304" pitchFamily="18" charset="0"/>
                <a:cs typeface="Times New Roman" panose="02020603050405020304" pitchFamily="18" charset="0"/>
              </a:rPr>
              <a:t>D. Zhang, T. Guo, S. Han, S. </a:t>
            </a:r>
            <a:r>
              <a:rPr lang="en-GB" sz="1600" dirty="0" err="1">
                <a:latin typeface="Times New Roman" panose="02020603050405020304" pitchFamily="18" charset="0"/>
                <a:cs typeface="Times New Roman" panose="02020603050405020304" pitchFamily="18" charset="0"/>
              </a:rPr>
              <a:t>Vahabli</a:t>
            </a:r>
            <a:r>
              <a:rPr lang="en-GB" sz="1600" dirty="0">
                <a:latin typeface="Times New Roman" panose="02020603050405020304" pitchFamily="18" charset="0"/>
                <a:cs typeface="Times New Roman" panose="02020603050405020304" pitchFamily="18" charset="0"/>
              </a:rPr>
              <a:t>, M. </a:t>
            </a:r>
            <a:r>
              <a:rPr lang="en-GB" sz="1600" dirty="0" err="1">
                <a:latin typeface="Times New Roman" panose="02020603050405020304" pitchFamily="18" charset="0"/>
                <a:cs typeface="Times New Roman" panose="02020603050405020304" pitchFamily="18" charset="0"/>
              </a:rPr>
              <a:t>Naseriparsa</a:t>
            </a:r>
            <a:r>
              <a:rPr lang="en-GB" sz="1600" dirty="0">
                <a:latin typeface="Times New Roman" panose="02020603050405020304" pitchFamily="18" charset="0"/>
                <a:cs typeface="Times New Roman" panose="02020603050405020304" pitchFamily="18" charset="0"/>
              </a:rPr>
              <a:t> and F. Xia, "Predicting Mental Health Problems with Personality, </a:t>
            </a:r>
            <a:r>
              <a:rPr lang="en-GB" sz="1600" dirty="0" err="1">
                <a:latin typeface="Times New Roman" panose="02020603050405020304" pitchFamily="18" charset="0"/>
                <a:cs typeface="Times New Roman" panose="02020603050405020304" pitchFamily="18" charset="0"/>
              </a:rPr>
              <a:t>Behavior</a:t>
            </a:r>
            <a:r>
              <a:rPr lang="en-GB" sz="1600" dirty="0">
                <a:latin typeface="Times New Roman" panose="02020603050405020304" pitchFamily="18" charset="0"/>
                <a:cs typeface="Times New Roman" panose="02020603050405020304" pitchFamily="18" charset="0"/>
              </a:rPr>
              <a:t>, and Social Networks," 2021 IEEE International Conference on Big Data (Big Data), Orlando, FL, USA, 2021, pp. 4537-4546, </a:t>
            </a:r>
            <a:r>
              <a:rPr lang="en-GB" sz="1600" dirty="0" err="1">
                <a:latin typeface="Times New Roman" panose="02020603050405020304" pitchFamily="18" charset="0"/>
                <a:cs typeface="Times New Roman" panose="02020603050405020304" pitchFamily="18" charset="0"/>
              </a:rPr>
              <a:t>doi</a:t>
            </a:r>
            <a:r>
              <a:rPr lang="en-GB" sz="1600" dirty="0">
                <a:latin typeface="Times New Roman" panose="02020603050405020304" pitchFamily="18" charset="0"/>
                <a:cs typeface="Times New Roman" panose="02020603050405020304" pitchFamily="18" charset="0"/>
              </a:rPr>
              <a:t>: 10.1109/BigData52589.2021.9671987. </a:t>
            </a:r>
          </a:p>
          <a:p>
            <a:pPr>
              <a:buFont typeface="+mj-lt"/>
              <a:buAutoNum type="arabicPeriod"/>
            </a:pPr>
            <a:r>
              <a:rPr lang="en-GB" sz="1600" dirty="0">
                <a:latin typeface="Times New Roman" panose="02020603050405020304" pitchFamily="18" charset="0"/>
                <a:cs typeface="Times New Roman" panose="02020603050405020304" pitchFamily="18" charset="0"/>
              </a:rPr>
              <a:t>C. E. R. </a:t>
            </a:r>
            <a:r>
              <a:rPr lang="en-GB" sz="1600" dirty="0" err="1">
                <a:latin typeface="Times New Roman" panose="02020603050405020304" pitchFamily="18" charset="0"/>
                <a:cs typeface="Times New Roman" panose="02020603050405020304" pitchFamily="18" charset="0"/>
              </a:rPr>
              <a:t>Booc</a:t>
            </a:r>
            <a:r>
              <a:rPr lang="en-GB" sz="1600" dirty="0">
                <a:latin typeface="Times New Roman" panose="02020603050405020304" pitchFamily="18" charset="0"/>
                <a:cs typeface="Times New Roman" panose="02020603050405020304" pitchFamily="18" charset="0"/>
              </a:rPr>
              <a:t>, C. M. D. San Diego, M. L. Tee and J. D. L. Caro, "A mobile application for campus-based psychosocial wellness program," 2016 7th International Conference on Information, Intelligence, Systems &amp; Applications (IISA), </a:t>
            </a:r>
            <a:r>
              <a:rPr lang="en-GB" sz="1600" dirty="0" err="1">
                <a:latin typeface="Times New Roman" panose="02020603050405020304" pitchFamily="18" charset="0"/>
                <a:cs typeface="Times New Roman" panose="02020603050405020304" pitchFamily="18" charset="0"/>
              </a:rPr>
              <a:t>Chalkidiki</a:t>
            </a:r>
            <a:r>
              <a:rPr lang="en-GB" sz="1600" dirty="0">
                <a:latin typeface="Times New Roman" panose="02020603050405020304" pitchFamily="18" charset="0"/>
                <a:cs typeface="Times New Roman" panose="02020603050405020304" pitchFamily="18" charset="0"/>
              </a:rPr>
              <a:t>, Greece, 2016, pp. 1-4, </a:t>
            </a:r>
            <a:r>
              <a:rPr lang="en-GB" sz="1600" dirty="0" err="1">
                <a:latin typeface="Times New Roman" panose="02020603050405020304" pitchFamily="18" charset="0"/>
                <a:cs typeface="Times New Roman" panose="02020603050405020304" pitchFamily="18" charset="0"/>
              </a:rPr>
              <a:t>doi</a:t>
            </a:r>
            <a:r>
              <a:rPr lang="en-GB" sz="1600" dirty="0">
                <a:latin typeface="Times New Roman" panose="02020603050405020304" pitchFamily="18" charset="0"/>
                <a:cs typeface="Times New Roman" panose="02020603050405020304" pitchFamily="18" charset="0"/>
              </a:rPr>
              <a:t>: 10.1109/IISA.2016.7785426. </a:t>
            </a:r>
          </a:p>
          <a:p>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F4E14-1D30-D26A-125F-9BE75F3D54E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C49E897-2929-164F-0C29-1B202191B965}"/>
              </a:ext>
            </a:extLst>
          </p:cNvPr>
          <p:cNvSpPr>
            <a:spLocks noGrp="1"/>
          </p:cNvSpPr>
          <p:nvPr>
            <p:ph idx="1"/>
          </p:nvPr>
        </p:nvSpPr>
        <p:spPr/>
        <p:txBody>
          <a:bodyPr>
            <a:normAutofit/>
          </a:bodyPr>
          <a:lstStyle/>
          <a:p>
            <a:pPr marL="457200" indent="-457200">
              <a:buFont typeface="+mj-lt"/>
              <a:buAutoNum type="arabicPeriod" startAt="6"/>
            </a:pPr>
            <a:r>
              <a:rPr lang="en-GB" sz="1700" dirty="0">
                <a:latin typeface="Times New Roman" panose="02020603050405020304" pitchFamily="18" charset="0"/>
                <a:cs typeface="Times New Roman" panose="02020603050405020304" pitchFamily="18" charset="0"/>
              </a:rPr>
              <a:t>M. K. I. Zim, M. A. Hanif and H. Kaur, "Prediction of personality for mental health detection using hybrid deep learning model," 2024 IEEE International Conference on Interdisciplinary Approaches in Technology and Management for Social Innovation (IATMSI), Gwalior, India, 2024, pp. 1-6, </a:t>
            </a:r>
            <a:r>
              <a:rPr lang="en-GB" sz="1700" dirty="0" err="1">
                <a:latin typeface="Times New Roman" panose="02020603050405020304" pitchFamily="18" charset="0"/>
                <a:cs typeface="Times New Roman" panose="02020603050405020304" pitchFamily="18" charset="0"/>
              </a:rPr>
              <a:t>doi</a:t>
            </a:r>
            <a:r>
              <a:rPr lang="en-GB" sz="1700" dirty="0">
                <a:latin typeface="Times New Roman" panose="02020603050405020304" pitchFamily="18" charset="0"/>
                <a:cs typeface="Times New Roman" panose="02020603050405020304" pitchFamily="18" charset="0"/>
              </a:rPr>
              <a:t>: 10.1109/IATMSI60426.2024.10503423. </a:t>
            </a:r>
          </a:p>
          <a:p>
            <a:pPr marL="457200" indent="-457200">
              <a:buFont typeface="+mj-lt"/>
              <a:buAutoNum type="arabicPeriod" startAt="6"/>
            </a:pPr>
            <a:r>
              <a:rPr lang="en-IN" sz="1700" dirty="0">
                <a:latin typeface="Times New Roman" panose="02020603050405020304" pitchFamily="18" charset="0"/>
                <a:cs typeface="Times New Roman" panose="02020603050405020304" pitchFamily="18" charset="0"/>
              </a:rPr>
              <a:t>S. BH et al., "Mental Health Analysis of Employees using Machine Learning Techniques," 2022 14th International Conference on </a:t>
            </a:r>
            <a:r>
              <a:rPr lang="en-IN" sz="1700" dirty="0" err="1">
                <a:latin typeface="Times New Roman" panose="02020603050405020304" pitchFamily="18" charset="0"/>
                <a:cs typeface="Times New Roman" panose="02020603050405020304" pitchFamily="18" charset="0"/>
              </a:rPr>
              <a:t>COMmunication</a:t>
            </a:r>
            <a:r>
              <a:rPr lang="en-IN" sz="1700" dirty="0">
                <a:latin typeface="Times New Roman" panose="02020603050405020304" pitchFamily="18" charset="0"/>
                <a:cs typeface="Times New Roman" panose="02020603050405020304" pitchFamily="18" charset="0"/>
              </a:rPr>
              <a:t> Systems &amp; </a:t>
            </a:r>
            <a:r>
              <a:rPr lang="en-IN" sz="1700" dirty="0" err="1">
                <a:latin typeface="Times New Roman" panose="02020603050405020304" pitchFamily="18" charset="0"/>
                <a:cs typeface="Times New Roman" panose="02020603050405020304" pitchFamily="18" charset="0"/>
              </a:rPr>
              <a:t>NETworkS</a:t>
            </a:r>
            <a:r>
              <a:rPr lang="en-IN" sz="1700" dirty="0">
                <a:latin typeface="Times New Roman" panose="02020603050405020304" pitchFamily="18" charset="0"/>
                <a:cs typeface="Times New Roman" panose="02020603050405020304" pitchFamily="18" charset="0"/>
              </a:rPr>
              <a:t> (COMSNETS), Bangalore, India, 2022, pp. 1-6, </a:t>
            </a:r>
            <a:r>
              <a:rPr lang="en-IN" sz="1700" dirty="0" err="1">
                <a:latin typeface="Times New Roman" panose="02020603050405020304" pitchFamily="18" charset="0"/>
                <a:cs typeface="Times New Roman" panose="02020603050405020304" pitchFamily="18" charset="0"/>
              </a:rPr>
              <a:t>doi</a:t>
            </a:r>
            <a:r>
              <a:rPr lang="en-IN" sz="1700" dirty="0">
                <a:latin typeface="Times New Roman" panose="02020603050405020304" pitchFamily="18" charset="0"/>
                <a:cs typeface="Times New Roman" panose="02020603050405020304" pitchFamily="18" charset="0"/>
              </a:rPr>
              <a:t>: 10.1109/COMSNETS53615.2022.9668526. </a:t>
            </a:r>
          </a:p>
          <a:p>
            <a:pPr marL="457200" indent="-457200">
              <a:buFont typeface="+mj-lt"/>
              <a:buAutoNum type="arabicPeriod" startAt="6"/>
            </a:pPr>
            <a:r>
              <a:rPr lang="en-IN" sz="1700" dirty="0">
                <a:latin typeface="Times New Roman" panose="02020603050405020304" pitchFamily="18" charset="0"/>
                <a:cs typeface="Times New Roman" panose="02020603050405020304" pitchFamily="18" charset="0"/>
              </a:rPr>
              <a:t>C. M. H. Saibaba, K. V. K. </a:t>
            </a:r>
            <a:r>
              <a:rPr lang="en-IN" sz="1700" dirty="0" err="1">
                <a:latin typeface="Times New Roman" panose="02020603050405020304" pitchFamily="18" charset="0"/>
                <a:cs typeface="Times New Roman" panose="02020603050405020304" pitchFamily="18" charset="0"/>
              </a:rPr>
              <a:t>Alekhya</a:t>
            </a:r>
            <a:r>
              <a:rPr lang="en-IN" sz="1700" dirty="0">
                <a:latin typeface="Times New Roman" panose="02020603050405020304" pitchFamily="18" charset="0"/>
                <a:cs typeface="Times New Roman" panose="02020603050405020304" pitchFamily="18" charset="0"/>
              </a:rPr>
              <a:t>, K. </a:t>
            </a:r>
            <a:r>
              <a:rPr lang="en-IN" sz="1700" dirty="0" err="1">
                <a:latin typeface="Times New Roman" panose="02020603050405020304" pitchFamily="18" charset="0"/>
                <a:cs typeface="Times New Roman" panose="02020603050405020304" pitchFamily="18" charset="0"/>
              </a:rPr>
              <a:t>Yeshwanth</a:t>
            </a:r>
            <a:r>
              <a:rPr lang="en-IN" sz="1700" dirty="0">
                <a:latin typeface="Times New Roman" panose="02020603050405020304" pitchFamily="18" charset="0"/>
                <a:cs typeface="Times New Roman" panose="02020603050405020304" pitchFamily="18" charset="0"/>
              </a:rPr>
              <a:t> and P. </a:t>
            </a:r>
            <a:r>
              <a:rPr lang="en-IN" sz="1700" dirty="0" err="1">
                <a:latin typeface="Times New Roman" panose="02020603050405020304" pitchFamily="18" charset="0"/>
                <a:cs typeface="Times New Roman" panose="02020603050405020304" pitchFamily="18" charset="0"/>
              </a:rPr>
              <a:t>Tumuluru</a:t>
            </a:r>
            <a:r>
              <a:rPr lang="en-IN" sz="1700" dirty="0">
                <a:latin typeface="Times New Roman" panose="02020603050405020304" pitchFamily="18" charset="0"/>
                <a:cs typeface="Times New Roman" panose="02020603050405020304" pitchFamily="18" charset="0"/>
              </a:rPr>
              <a:t>, "Prediction of Public Mental Health by using Machine Learning Algorithms," 2022 Second International Conference on Artificial Intelligence and Smart Energy (ICAIS), Coimbatore, India, 2022, pp. 308-311, </a:t>
            </a:r>
            <a:r>
              <a:rPr lang="en-IN" sz="1700" dirty="0" err="1">
                <a:latin typeface="Times New Roman" panose="02020603050405020304" pitchFamily="18" charset="0"/>
                <a:cs typeface="Times New Roman" panose="02020603050405020304" pitchFamily="18" charset="0"/>
              </a:rPr>
              <a:t>doi</a:t>
            </a:r>
            <a:r>
              <a:rPr lang="en-IN" sz="1700" dirty="0">
                <a:latin typeface="Times New Roman" panose="02020603050405020304" pitchFamily="18" charset="0"/>
                <a:cs typeface="Times New Roman" panose="02020603050405020304" pitchFamily="18" charset="0"/>
              </a:rPr>
              <a:t>: 10.1109/ICAIS53314.2022.9742837. </a:t>
            </a:r>
          </a:p>
          <a:p>
            <a:pPr marL="457200" indent="-457200">
              <a:buFont typeface="+mj-lt"/>
              <a:buAutoNum type="arabicPeriod" startAt="6"/>
            </a:pPr>
            <a:r>
              <a:rPr lang="en-IN" sz="1700" dirty="0">
                <a:latin typeface="Times New Roman" panose="02020603050405020304" pitchFamily="18" charset="0"/>
                <a:cs typeface="Times New Roman" panose="02020603050405020304" pitchFamily="18" charset="0"/>
              </a:rPr>
              <a:t>N. Jayakumar and R. N, "</a:t>
            </a:r>
            <a:r>
              <a:rPr lang="en-IN" sz="1700" dirty="0" err="1">
                <a:latin typeface="Times New Roman" panose="02020603050405020304" pitchFamily="18" charset="0"/>
                <a:cs typeface="Times New Roman" panose="02020603050405020304" pitchFamily="18" charset="0"/>
              </a:rPr>
              <a:t>Modeling</a:t>
            </a:r>
            <a:r>
              <a:rPr lang="en-IN" sz="1700" dirty="0">
                <a:latin typeface="Times New Roman" panose="02020603050405020304" pitchFamily="18" charset="0"/>
                <a:cs typeface="Times New Roman" panose="02020603050405020304" pitchFamily="18" charset="0"/>
              </a:rPr>
              <a:t> Mental Health: Advances in Predictive Science towards Proactive Health Care," 2024 IEEE International Conference for Women in Innovation, Technology &amp; Entrepreneurship (ICWITE), Bangalore, India, 2024, pp. 202-206, </a:t>
            </a:r>
            <a:r>
              <a:rPr lang="en-IN" sz="1700" dirty="0" err="1">
                <a:latin typeface="Times New Roman" panose="02020603050405020304" pitchFamily="18" charset="0"/>
                <a:cs typeface="Times New Roman" panose="02020603050405020304" pitchFamily="18" charset="0"/>
              </a:rPr>
              <a:t>doi</a:t>
            </a:r>
            <a:r>
              <a:rPr lang="en-IN" sz="1700" dirty="0">
                <a:latin typeface="Times New Roman" panose="02020603050405020304" pitchFamily="18" charset="0"/>
                <a:cs typeface="Times New Roman" panose="02020603050405020304" pitchFamily="18" charset="0"/>
              </a:rPr>
              <a:t>: 10.1109/ICWITE59797.2024.10503111. </a:t>
            </a:r>
          </a:p>
          <a:p>
            <a:pPr marL="0" indent="0">
              <a:buNone/>
            </a:pPr>
            <a:endParaRPr lang="en-IN" sz="2400" dirty="0"/>
          </a:p>
          <a:p>
            <a:endParaRPr lang="en-IN" dirty="0"/>
          </a:p>
        </p:txBody>
      </p:sp>
    </p:spTree>
    <p:extLst>
      <p:ext uri="{BB962C8B-B14F-4D97-AF65-F5344CB8AC3E}">
        <p14:creationId xmlns:p14="http://schemas.microsoft.com/office/powerpoint/2010/main" val="3601980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4" name="Rectangle 1">
            <a:extLst>
              <a:ext uri="{FF2B5EF4-FFF2-40B4-BE49-F238E27FC236}">
                <a16:creationId xmlns:a16="http://schemas.microsoft.com/office/drawing/2014/main" id="{F9E5FF23-F81C-50A0-4457-5F230345DE7D}"/>
              </a:ext>
            </a:extLst>
          </p:cNvPr>
          <p:cNvSpPr>
            <a:spLocks noGrp="1" noChangeArrowheads="1"/>
          </p:cNvSpPr>
          <p:nvPr>
            <p:ph idx="1"/>
          </p:nvPr>
        </p:nvSpPr>
        <p:spPr bwMode="auto">
          <a:xfrm>
            <a:off x="711200" y="465907"/>
            <a:ext cx="10326913"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2000" dirty="0">
                <a:latin typeface="Times New Roman" panose="02020603050405020304" pitchFamily="18" charset="0"/>
                <a:cs typeface="Times New Roman" panose="02020603050405020304" pitchFamily="18" charset="0"/>
              </a:rPr>
              <a:t>The proposed model/software aims to assess and improve the mental health of students by identifying potential issues and providing tailored </a:t>
            </a:r>
            <a:r>
              <a:rPr lang="en-US" sz="2000" dirty="0" err="1">
                <a:latin typeface="Times New Roman" panose="02020603050405020304" pitchFamily="18" charset="0"/>
                <a:cs typeface="Times New Roman" panose="02020603050405020304" pitchFamily="18" charset="0"/>
              </a:rPr>
              <a:t>solutions.</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will utilize questionnaires, AI-based analysis, or psychological models to evaluate students' mental well-being based on their responses and behavior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software will recommend personalized strategies, such as mindfulness exercises, counseling resources, and self-improvement techniques, to help students cope with stress and anxiety.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addressing mental health challenges, the model will contribute to a healthier academic environment, enhance students' emotional resilience, and improve overall productivity and well-being.</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C7A2-48A8-3147-A347-A4FCC9696D17}"/>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95635C14-2A91-AC8F-7EBC-05F8BC6CC273}"/>
              </a:ext>
            </a:extLst>
          </p:cNvPr>
          <p:cNvSpPr>
            <a:spLocks noGrp="1"/>
          </p:cNvSpPr>
          <p:nvPr>
            <p:ph idx="1"/>
          </p:nvPr>
        </p:nvSpPr>
        <p:spPr/>
        <p:txBody>
          <a:bodyPr>
            <a:normAutofit/>
          </a:bodyPr>
          <a:lstStyle/>
          <a:p>
            <a:pPr marL="0" indent="0" algn="just">
              <a:buNone/>
            </a:pPr>
            <a:r>
              <a:rPr lang="en-IN" sz="1900" b="1" dirty="0">
                <a:latin typeface="Times New Roman" panose="02020603050405020304" pitchFamily="18" charset="0"/>
                <a:cs typeface="Times New Roman" panose="02020603050405020304" pitchFamily="18" charset="0"/>
              </a:rPr>
              <a:t>Title </a:t>
            </a:r>
            <a:r>
              <a:rPr lang="en-IN" sz="1900" dirty="0">
                <a:latin typeface="Times New Roman" panose="02020603050405020304" pitchFamily="18" charset="0"/>
                <a:cs typeface="Times New Roman" panose="02020603050405020304" pitchFamily="18" charset="0"/>
              </a:rPr>
              <a:t> : </a:t>
            </a:r>
            <a:r>
              <a:rPr lang="en-US" sz="19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Mental health and well-being surveillance, assessment and tracking solution among children.</a:t>
            </a:r>
          </a:p>
          <a:p>
            <a:pPr marL="0" indent="0" algn="just">
              <a:buNone/>
            </a:pPr>
            <a:r>
              <a:rPr lang="en-GB" sz="2000" b="1" dirty="0">
                <a:latin typeface="Times New Roman" panose="02020603050405020304" pitchFamily="18" charset="0"/>
                <a:ea typeface="Cambria" panose="02040503050406030204" pitchFamily="18" charset="0"/>
                <a:cs typeface="Times New Roman" panose="02020603050405020304" pitchFamily="18" charset="0"/>
              </a:rPr>
              <a:t>Problem Statement Number: </a:t>
            </a:r>
            <a:r>
              <a:rPr lang="en-IN"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PSCS_143</a:t>
            </a:r>
            <a:endPar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0" indent="0">
              <a:buNone/>
            </a:pPr>
            <a:r>
              <a:rPr lang="en-US" sz="1900" b="1" dirty="0">
                <a:latin typeface="Times New Roman" panose="02020603050405020304" pitchFamily="18" charset="0"/>
                <a:ea typeface="Cambria" panose="02040503050406030204" pitchFamily="18" charset="0"/>
                <a:cs typeface="Times New Roman" panose="02020603050405020304" pitchFamily="18" charset="0"/>
              </a:rPr>
              <a:t>Problem Description</a:t>
            </a:r>
            <a:r>
              <a:rPr lang="en-US" sz="1900" dirty="0">
                <a:latin typeface="Times New Roman" panose="02020603050405020304" pitchFamily="18" charset="0"/>
                <a:ea typeface="Cambria" panose="02040503050406030204" pitchFamily="18" charset="0"/>
                <a:cs typeface="Times New Roman" panose="02020603050405020304" pitchFamily="18" charset="0"/>
              </a:rPr>
              <a:t>: </a:t>
            </a:r>
            <a:r>
              <a:rPr lang="en-US" sz="2000" dirty="0">
                <a:latin typeface="Cambria" panose="02040503050406030204" pitchFamily="18" charset="0"/>
                <a:ea typeface="Cambria" panose="02040503050406030204" pitchFamily="18" charset="0"/>
              </a:rPr>
              <a:t>The aim of the project is to develop a software-based solution for assessing, tracking, and improving the mental health of students. It will utilize smart education technologies to provide automated mental health assessments and continuous monitoring. The system will generate reports and insights to help educators, parents, and mental health professionals intervene effectively. It will also offer self-help resources and expert consultation options for students in need. Ultimately, the project aims to create a supportive environment that enhances students' emotional well-being and academic performance.</a:t>
            </a:r>
          </a:p>
          <a:p>
            <a:pPr marL="0" indent="0">
              <a:buNone/>
            </a:pPr>
            <a:r>
              <a:rPr lang="en-US" sz="2000" b="1" dirty="0">
                <a:latin typeface="Times New Roman" panose="02020603050405020304" pitchFamily="18" charset="0"/>
                <a:ea typeface="Cambria" panose="02040503050406030204" pitchFamily="18" charset="0"/>
                <a:cs typeface="Times New Roman" panose="02020603050405020304" pitchFamily="18" charset="0"/>
              </a:rPr>
              <a:t>Category (Hardware / Software / Both) </a:t>
            </a:r>
            <a:r>
              <a:rPr lang="en-US" sz="2000" dirty="0">
                <a:latin typeface="Times New Roman" panose="02020603050405020304" pitchFamily="18" charset="0"/>
                <a:ea typeface="Cambria" panose="02040503050406030204" pitchFamily="18" charset="0"/>
                <a:cs typeface="Times New Roman" panose="02020603050405020304" pitchFamily="18" charset="0"/>
              </a:rPr>
              <a:t>: Software</a:t>
            </a:r>
          </a:p>
          <a:p>
            <a:pPr marL="0" indent="0">
              <a:buNone/>
            </a:pPr>
            <a:r>
              <a:rPr lang="en-US" sz="2000" b="1" dirty="0">
                <a:latin typeface="Times New Roman" panose="02020603050405020304" pitchFamily="18" charset="0"/>
                <a:ea typeface="Cambria" panose="02040503050406030204" pitchFamily="18" charset="0"/>
                <a:cs typeface="Times New Roman" panose="02020603050405020304" pitchFamily="18" charset="0"/>
              </a:rPr>
              <a:t>Difficulty Level</a:t>
            </a:r>
            <a:r>
              <a:rPr lang="en-US" sz="2000" dirty="0">
                <a:latin typeface="Times New Roman" panose="02020603050405020304" pitchFamily="18" charset="0"/>
                <a:ea typeface="Cambria" panose="020405030504060302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Complicated</a:t>
            </a:r>
            <a:r>
              <a:rPr lang="en-US" sz="2000" dirty="0">
                <a:latin typeface="Times New Roman" panose="02020603050405020304" pitchFamily="18" charset="0"/>
                <a:ea typeface="Cambria" panose="02040503050406030204" pitchFamily="18" charset="0"/>
                <a:cs typeface="Times New Roman" panose="02020603050405020304" pitchFamily="18" charset="0"/>
              </a:rPr>
              <a:t> </a:t>
            </a:r>
          </a:p>
          <a:p>
            <a:pPr marL="0" indent="0">
              <a:buNone/>
            </a:pPr>
            <a:endParaRPr lang="en-US" sz="2000" dirty="0">
              <a:latin typeface="Cambria" panose="02040503050406030204" pitchFamily="18" charset="0"/>
              <a:ea typeface="Cambria" panose="020405030504060302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4681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r>
              <a:rPr lang="en-US" dirty="0">
                <a:latin typeface="Cambria" panose="02040503050406030204" pitchFamily="18" charset="0"/>
                <a:ea typeface="Cambria" panose="02040503050406030204" pitchFamily="18" charset="0"/>
                <a:hlinkClick r:id="rId3"/>
              </a:rPr>
              <a:t>https://github.com/susheeth1/Mental-health-and-well-being-surveillance-assessment-and-tracking-solution-among-children.</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r>
              <a:rPr lang="en-US" sz="1800" b="1" dirty="0">
                <a:latin typeface="Times New Roman" panose="02020603050405020304" pitchFamily="18" charset="0"/>
                <a:cs typeface="Times New Roman" panose="02020603050405020304" pitchFamily="18" charset="0"/>
              </a:rPr>
              <a:t>User Interaction:</a:t>
            </a:r>
            <a:r>
              <a:rPr lang="en-US" sz="1800" dirty="0">
                <a:latin typeface="Times New Roman" panose="02020603050405020304" pitchFamily="18" charset="0"/>
                <a:cs typeface="Times New Roman" panose="02020603050405020304" pitchFamily="18" charset="0"/>
              </a:rPr>
              <a:t> The process begins with the user taking the DASS-21 test, which collects responses related to stress, anxiety, and depression.</a:t>
            </a:r>
          </a:p>
          <a:p>
            <a:r>
              <a:rPr lang="en-US" sz="1800" b="1" dirty="0">
                <a:latin typeface="Times New Roman" panose="02020603050405020304" pitchFamily="18" charset="0"/>
                <a:cs typeface="Times New Roman" panose="02020603050405020304" pitchFamily="18" charset="0"/>
              </a:rPr>
              <a:t>Data Collection:</a:t>
            </a:r>
            <a:r>
              <a:rPr lang="en-US" sz="1800" dirty="0">
                <a:latin typeface="Times New Roman" panose="02020603050405020304" pitchFamily="18" charset="0"/>
                <a:cs typeface="Times New Roman" panose="02020603050405020304" pitchFamily="18" charset="0"/>
              </a:rPr>
              <a:t> The responses are sent to the backend system for processing, ensuring secure storage and handling of user data.</a:t>
            </a:r>
          </a:p>
          <a:p>
            <a:r>
              <a:rPr lang="en-US" sz="1800" b="1" dirty="0">
                <a:latin typeface="Times New Roman" panose="02020603050405020304" pitchFamily="18" charset="0"/>
                <a:cs typeface="Times New Roman" panose="02020603050405020304" pitchFamily="18" charset="0"/>
              </a:rPr>
              <a:t>Processing &amp; Analysis:</a:t>
            </a:r>
            <a:r>
              <a:rPr lang="en-US" sz="1800" dirty="0">
                <a:latin typeface="Times New Roman" panose="02020603050405020304" pitchFamily="18" charset="0"/>
                <a:cs typeface="Times New Roman" panose="02020603050405020304" pitchFamily="18" charset="0"/>
              </a:rPr>
              <a:t> Machine learning models analyze the responses, classifying mental health conditions based on predefined criteria. Various models like Random Forest, SVM, and Logistic Regression may be used for accurate classification.</a:t>
            </a:r>
          </a:p>
          <a:p>
            <a:r>
              <a:rPr lang="en-US" sz="1800" b="1" dirty="0">
                <a:latin typeface="Times New Roman" panose="02020603050405020304" pitchFamily="18" charset="0"/>
                <a:cs typeface="Times New Roman" panose="02020603050405020304" pitchFamily="18" charset="0"/>
              </a:rPr>
              <a:t>Results &amp; Reports:</a:t>
            </a:r>
            <a:r>
              <a:rPr lang="en-US" sz="1800" dirty="0">
                <a:latin typeface="Times New Roman" panose="02020603050405020304" pitchFamily="18" charset="0"/>
                <a:cs typeface="Times New Roman" panose="02020603050405020304" pitchFamily="18" charset="0"/>
              </a:rPr>
              <a:t> Insights from the analysis are displayed to the user, providing a summary of their mental health status, including potential risk levels and recommendations.</a:t>
            </a:r>
            <a:endParaRPr lang="en-GB"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390C7-5E9D-0968-6789-CE74D17DCBF9}"/>
              </a:ext>
            </a:extLst>
          </p:cNvPr>
          <p:cNvSpPr>
            <a:spLocks noGrp="1"/>
          </p:cNvSpPr>
          <p:nvPr>
            <p:ph type="title"/>
          </p:nvPr>
        </p:nvSpPr>
        <p:spPr/>
        <p:txBody>
          <a:bodyPr/>
          <a:lstStyle/>
          <a:p>
            <a:r>
              <a:rPr lang="en-IN" dirty="0"/>
              <a:t>Literature Review</a:t>
            </a:r>
          </a:p>
        </p:txBody>
      </p:sp>
      <p:graphicFrame>
        <p:nvGraphicFramePr>
          <p:cNvPr id="4" name="Content Placeholder 3">
            <a:extLst>
              <a:ext uri="{FF2B5EF4-FFF2-40B4-BE49-F238E27FC236}">
                <a16:creationId xmlns:a16="http://schemas.microsoft.com/office/drawing/2014/main" id="{BF1AB8BA-2FE6-2A3F-1D51-5F602C84BF05}"/>
              </a:ext>
            </a:extLst>
          </p:cNvPr>
          <p:cNvGraphicFramePr>
            <a:graphicFrameLocks noGrp="1"/>
          </p:cNvGraphicFramePr>
          <p:nvPr>
            <p:ph idx="1"/>
            <p:extLst>
              <p:ext uri="{D42A27DB-BD31-4B8C-83A1-F6EECF244321}">
                <p14:modId xmlns:p14="http://schemas.microsoft.com/office/powerpoint/2010/main" val="4104235438"/>
              </p:ext>
            </p:extLst>
          </p:nvPr>
        </p:nvGraphicFramePr>
        <p:xfrm>
          <a:off x="783771" y="1142999"/>
          <a:ext cx="10697029" cy="4688634"/>
        </p:xfrm>
        <a:graphic>
          <a:graphicData uri="http://schemas.openxmlformats.org/drawingml/2006/table">
            <a:tbl>
              <a:tblPr firstRow="1" bandRow="1">
                <a:tableStyleId>{5C22544A-7EE6-4342-B048-85BDC9FD1C3A}</a:tableStyleId>
              </a:tblPr>
              <a:tblGrid>
                <a:gridCol w="2162629">
                  <a:extLst>
                    <a:ext uri="{9D8B030D-6E8A-4147-A177-3AD203B41FA5}">
                      <a16:colId xmlns:a16="http://schemas.microsoft.com/office/drawing/2014/main" val="1960980296"/>
                    </a:ext>
                  </a:extLst>
                </a:gridCol>
                <a:gridCol w="2133600">
                  <a:extLst>
                    <a:ext uri="{9D8B030D-6E8A-4147-A177-3AD203B41FA5}">
                      <a16:colId xmlns:a16="http://schemas.microsoft.com/office/drawing/2014/main" val="1695612792"/>
                    </a:ext>
                  </a:extLst>
                </a:gridCol>
                <a:gridCol w="2133600">
                  <a:extLst>
                    <a:ext uri="{9D8B030D-6E8A-4147-A177-3AD203B41FA5}">
                      <a16:colId xmlns:a16="http://schemas.microsoft.com/office/drawing/2014/main" val="684548692"/>
                    </a:ext>
                  </a:extLst>
                </a:gridCol>
                <a:gridCol w="2133600">
                  <a:extLst>
                    <a:ext uri="{9D8B030D-6E8A-4147-A177-3AD203B41FA5}">
                      <a16:colId xmlns:a16="http://schemas.microsoft.com/office/drawing/2014/main" val="4122656386"/>
                    </a:ext>
                  </a:extLst>
                </a:gridCol>
                <a:gridCol w="2133600">
                  <a:extLst>
                    <a:ext uri="{9D8B030D-6E8A-4147-A177-3AD203B41FA5}">
                      <a16:colId xmlns:a16="http://schemas.microsoft.com/office/drawing/2014/main" val="168862973"/>
                    </a:ext>
                  </a:extLst>
                </a:gridCol>
              </a:tblGrid>
              <a:tr h="1562878">
                <a:tc>
                  <a:txBody>
                    <a:bodyPr/>
                    <a:lstStyle/>
                    <a:p>
                      <a:r>
                        <a:rPr lang="en-IN" dirty="0"/>
                        <a:t>Paper Name</a:t>
                      </a:r>
                    </a:p>
                  </a:txBody>
                  <a:tcPr/>
                </a:tc>
                <a:tc>
                  <a:txBody>
                    <a:bodyPr/>
                    <a:lstStyle/>
                    <a:p>
                      <a:r>
                        <a:rPr lang="en-IN" dirty="0"/>
                        <a:t>Authors</a:t>
                      </a:r>
                    </a:p>
                  </a:txBody>
                  <a:tcPr/>
                </a:tc>
                <a:tc>
                  <a:txBody>
                    <a:bodyPr/>
                    <a:lstStyle/>
                    <a:p>
                      <a:r>
                        <a:rPr lang="en-IN" dirty="0"/>
                        <a:t>Publication</a:t>
                      </a:r>
                    </a:p>
                  </a:txBody>
                  <a:tcPr/>
                </a:tc>
                <a:tc>
                  <a:txBody>
                    <a:bodyPr/>
                    <a:lstStyle/>
                    <a:p>
                      <a:r>
                        <a:rPr lang="en-IN" dirty="0"/>
                        <a:t>Technique and Primary result</a:t>
                      </a:r>
                    </a:p>
                  </a:txBody>
                  <a:tcPr/>
                </a:tc>
                <a:tc>
                  <a:txBody>
                    <a:bodyPr/>
                    <a:lstStyle/>
                    <a:p>
                      <a:r>
                        <a:rPr lang="en-IN" dirty="0" err="1"/>
                        <a:t>Diadvantages</a:t>
                      </a:r>
                      <a:endParaRPr lang="en-IN" dirty="0"/>
                    </a:p>
                  </a:txBody>
                  <a:tcPr/>
                </a:tc>
                <a:extLst>
                  <a:ext uri="{0D108BD9-81ED-4DB2-BD59-A6C34878D82A}">
                    <a16:rowId xmlns:a16="http://schemas.microsoft.com/office/drawing/2014/main" val="10285049"/>
                  </a:ext>
                </a:extLst>
              </a:tr>
              <a:tr h="1562878">
                <a:tc>
                  <a:txBody>
                    <a:bodyPr/>
                    <a:lstStyle/>
                    <a:p>
                      <a:r>
                        <a:rPr lang="en-US" sz="1200" b="1" dirty="0">
                          <a:latin typeface="Times New Roman" panose="02020603050405020304" pitchFamily="18" charset="0"/>
                          <a:cs typeface="Times New Roman" panose="02020603050405020304" pitchFamily="18" charset="0"/>
                        </a:rPr>
                        <a:t>Prediction of Public Mental Health by using Machine Learning Algorithms</a:t>
                      </a:r>
                      <a:endParaRPr lang="en-US" sz="1200" dirty="0">
                        <a:latin typeface="Times New Roman" panose="02020603050405020304" pitchFamily="18" charset="0"/>
                        <a:cs typeface="Times New Roman" panose="02020603050405020304" pitchFamily="18" charset="0"/>
                      </a:endParaRPr>
                    </a:p>
                  </a:txBody>
                  <a:tcPr anchor="ctr"/>
                </a:tc>
                <a:tc>
                  <a:txBody>
                    <a:bodyPr/>
                    <a:lstStyle/>
                    <a:p>
                      <a:r>
                        <a:rPr lang="en-IN" sz="1200" dirty="0" err="1">
                          <a:latin typeface="Times New Roman" panose="02020603050405020304" pitchFamily="18" charset="0"/>
                          <a:cs typeface="Times New Roman" panose="02020603050405020304" pitchFamily="18" charset="0"/>
                        </a:rPr>
                        <a:t>Ch.M.H</a:t>
                      </a:r>
                      <a:r>
                        <a:rPr lang="en-IN" sz="1200" dirty="0">
                          <a:latin typeface="Times New Roman" panose="02020603050405020304" pitchFamily="18" charset="0"/>
                          <a:cs typeface="Times New Roman" panose="02020603050405020304" pitchFamily="18" charset="0"/>
                        </a:rPr>
                        <a:t>. Saibaba, K V K </a:t>
                      </a:r>
                      <a:r>
                        <a:rPr lang="en-IN" sz="1200" dirty="0" err="1">
                          <a:latin typeface="Times New Roman" panose="02020603050405020304" pitchFamily="18" charset="0"/>
                          <a:cs typeface="Times New Roman" panose="02020603050405020304" pitchFamily="18" charset="0"/>
                        </a:rPr>
                        <a:t>Alekhya</a:t>
                      </a:r>
                      <a:r>
                        <a:rPr lang="en-IN" sz="1200" dirty="0">
                          <a:latin typeface="Times New Roman" panose="02020603050405020304" pitchFamily="18" charset="0"/>
                          <a:cs typeface="Times New Roman" panose="02020603050405020304" pitchFamily="18" charset="0"/>
                        </a:rPr>
                        <a:t>, K </a:t>
                      </a:r>
                      <a:r>
                        <a:rPr lang="en-IN" sz="1200" dirty="0" err="1">
                          <a:latin typeface="Times New Roman" panose="02020603050405020304" pitchFamily="18" charset="0"/>
                          <a:cs typeface="Times New Roman" panose="02020603050405020304" pitchFamily="18" charset="0"/>
                        </a:rPr>
                        <a:t>Yeshwanth</a:t>
                      </a:r>
                      <a:r>
                        <a:rPr lang="en-IN" sz="1200" dirty="0">
                          <a:latin typeface="Times New Roman" panose="02020603050405020304" pitchFamily="18" charset="0"/>
                          <a:cs typeface="Times New Roman" panose="02020603050405020304" pitchFamily="18" charset="0"/>
                        </a:rPr>
                        <a:t>, Praveen </a:t>
                      </a:r>
                      <a:r>
                        <a:rPr lang="en-IN" sz="1200" dirty="0" err="1">
                          <a:latin typeface="Times New Roman" panose="02020603050405020304" pitchFamily="18" charset="0"/>
                          <a:cs typeface="Times New Roman" panose="02020603050405020304" pitchFamily="18" charset="0"/>
                        </a:rPr>
                        <a:t>Tumuluru</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IEEE</a:t>
                      </a:r>
                    </a:p>
                  </a:txBody>
                  <a:tcPr/>
                </a:tc>
                <a:tc>
                  <a:txBody>
                    <a:bodyPr/>
                    <a:lstStyle/>
                    <a:p>
                      <a:pPr marL="171450" indent="-1714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Data Science &amp; Machine Learning.</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Introduces a new framework for mental health professionals to use data science for psychological health challenges.</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marL="228600" indent="-2286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Lacks implementation details. </a:t>
                      </a:r>
                    </a:p>
                    <a:p>
                      <a:pPr marL="228600" indent="-2286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No specific evaluation metrics provided.</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8236696"/>
                  </a:ext>
                </a:extLst>
              </a:tr>
              <a:tr h="1562878">
                <a:tc>
                  <a:txBody>
                    <a:bodyPr/>
                    <a:lstStyle/>
                    <a:p>
                      <a:r>
                        <a:rPr lang="en-US" sz="1200" b="1" dirty="0">
                          <a:latin typeface="Times New Roman" panose="02020603050405020304" pitchFamily="18" charset="0"/>
                          <a:cs typeface="Times New Roman" panose="02020603050405020304" pitchFamily="18" charset="0"/>
                        </a:rPr>
                        <a:t>Mental Health Prediction using Natural Language Processing</a:t>
                      </a:r>
                      <a:endParaRPr lang="en-US" sz="1200" dirty="0">
                        <a:latin typeface="Times New Roman" panose="02020603050405020304" pitchFamily="18" charset="0"/>
                        <a:cs typeface="Times New Roman" panose="02020603050405020304" pitchFamily="18" charset="0"/>
                      </a:endParaRPr>
                    </a:p>
                  </a:txBody>
                  <a:tcPr anchor="ctr"/>
                </a:tc>
                <a:tc>
                  <a:txBody>
                    <a:bodyPr/>
                    <a:lstStyle/>
                    <a:p>
                      <a:r>
                        <a:rPr lang="en-GB" sz="1200" dirty="0">
                          <a:latin typeface="Times New Roman" panose="02020603050405020304" pitchFamily="18" charset="0"/>
                          <a:cs typeface="Times New Roman" panose="02020603050405020304" pitchFamily="18" charset="0"/>
                        </a:rPr>
                        <a:t>R. Ranjana, T. Subha, K. L. </a:t>
                      </a:r>
                      <a:r>
                        <a:rPr lang="en-GB" sz="1200" dirty="0" err="1">
                          <a:latin typeface="Times New Roman" panose="02020603050405020304" pitchFamily="18" charset="0"/>
                          <a:cs typeface="Times New Roman" panose="02020603050405020304" pitchFamily="18" charset="0"/>
                        </a:rPr>
                        <a:t>Sreenidhi</a:t>
                      </a:r>
                      <a:r>
                        <a:rPr lang="en-GB" sz="1200" dirty="0">
                          <a:latin typeface="Times New Roman" panose="02020603050405020304" pitchFamily="18" charset="0"/>
                          <a:cs typeface="Times New Roman" panose="02020603050405020304" pitchFamily="18" charset="0"/>
                        </a:rPr>
                        <a:t> and K. Akshaya</a:t>
                      </a:r>
                      <a:r>
                        <a:rPr lang="en-IN" sz="12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2022</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2022 International Conference on Applied Artificial Intelligence and Computing (ICAAIC)</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NLP (SWIVEL &amp; Neural Networks).</a:t>
                      </a:r>
                      <a:r>
                        <a:rPr lang="en-US" sz="1200" dirty="0">
                          <a:latin typeface="Times New Roman" panose="02020603050405020304" pitchFamily="18" charset="0"/>
                          <a:cs typeface="Times New Roman" panose="02020603050405020304" pitchFamily="18" charset="0"/>
                        </a:rPr>
                        <a:t> </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Uses a pre-trained NLP model to assess mental health and notify users if they need professional help.</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Limited dataset scope.</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 Ethical/privacy concerns in mental health prediction.</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50016356"/>
                  </a:ext>
                </a:extLst>
              </a:tr>
            </a:tbl>
          </a:graphicData>
        </a:graphic>
      </p:graphicFrame>
    </p:spTree>
    <p:extLst>
      <p:ext uri="{BB962C8B-B14F-4D97-AF65-F5344CB8AC3E}">
        <p14:creationId xmlns:p14="http://schemas.microsoft.com/office/powerpoint/2010/main" val="1502084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5A914-7D0C-2B32-E43C-D7B2B9E49360}"/>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1E532E12-E0AF-AB6E-E18B-DB9821586031}"/>
              </a:ext>
            </a:extLst>
          </p:cNvPr>
          <p:cNvGraphicFramePr>
            <a:graphicFrameLocks noGrp="1"/>
          </p:cNvGraphicFramePr>
          <p:nvPr>
            <p:ph idx="1"/>
            <p:extLst>
              <p:ext uri="{D42A27DB-BD31-4B8C-83A1-F6EECF244321}">
                <p14:modId xmlns:p14="http://schemas.microsoft.com/office/powerpoint/2010/main" val="754354282"/>
              </p:ext>
            </p:extLst>
          </p:nvPr>
        </p:nvGraphicFramePr>
        <p:xfrm>
          <a:off x="812800" y="1142999"/>
          <a:ext cx="10668000" cy="5559449"/>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406778608"/>
                    </a:ext>
                  </a:extLst>
                </a:gridCol>
                <a:gridCol w="2133600">
                  <a:extLst>
                    <a:ext uri="{9D8B030D-6E8A-4147-A177-3AD203B41FA5}">
                      <a16:colId xmlns:a16="http://schemas.microsoft.com/office/drawing/2014/main" val="939731920"/>
                    </a:ext>
                  </a:extLst>
                </a:gridCol>
                <a:gridCol w="2160555">
                  <a:extLst>
                    <a:ext uri="{9D8B030D-6E8A-4147-A177-3AD203B41FA5}">
                      <a16:colId xmlns:a16="http://schemas.microsoft.com/office/drawing/2014/main" val="1521855033"/>
                    </a:ext>
                  </a:extLst>
                </a:gridCol>
                <a:gridCol w="2106645">
                  <a:extLst>
                    <a:ext uri="{9D8B030D-6E8A-4147-A177-3AD203B41FA5}">
                      <a16:colId xmlns:a16="http://schemas.microsoft.com/office/drawing/2014/main" val="672907381"/>
                    </a:ext>
                  </a:extLst>
                </a:gridCol>
                <a:gridCol w="2133600">
                  <a:extLst>
                    <a:ext uri="{9D8B030D-6E8A-4147-A177-3AD203B41FA5}">
                      <a16:colId xmlns:a16="http://schemas.microsoft.com/office/drawing/2014/main" val="521242530"/>
                    </a:ext>
                  </a:extLst>
                </a:gridCol>
              </a:tblGrid>
              <a:tr h="1261769">
                <a:tc>
                  <a:txBody>
                    <a:bodyPr/>
                    <a:lstStyle/>
                    <a:p>
                      <a:r>
                        <a:rPr lang="en-IN" dirty="0"/>
                        <a:t>Paper Name</a:t>
                      </a:r>
                    </a:p>
                  </a:txBody>
                  <a:tcPr/>
                </a:tc>
                <a:tc>
                  <a:txBody>
                    <a:bodyPr/>
                    <a:lstStyle/>
                    <a:p>
                      <a:r>
                        <a:rPr lang="en-IN" dirty="0"/>
                        <a:t>Authors</a:t>
                      </a:r>
                    </a:p>
                  </a:txBody>
                  <a:tcPr/>
                </a:tc>
                <a:tc>
                  <a:txBody>
                    <a:bodyPr/>
                    <a:lstStyle/>
                    <a:p>
                      <a:r>
                        <a:rPr lang="en-IN" dirty="0"/>
                        <a:t>Publication</a:t>
                      </a:r>
                    </a:p>
                  </a:txBody>
                  <a:tcPr/>
                </a:tc>
                <a:tc>
                  <a:txBody>
                    <a:bodyPr/>
                    <a:lstStyle/>
                    <a:p>
                      <a:r>
                        <a:rPr lang="en-IN" dirty="0"/>
                        <a:t>Technique and Primary result</a:t>
                      </a:r>
                    </a:p>
                  </a:txBody>
                  <a:tcPr/>
                </a:tc>
                <a:tc>
                  <a:txBody>
                    <a:bodyPr/>
                    <a:lstStyle/>
                    <a:p>
                      <a:r>
                        <a:rPr lang="en-IN" dirty="0" err="1"/>
                        <a:t>Diadvantages</a:t>
                      </a:r>
                      <a:endParaRPr lang="en-IN" dirty="0"/>
                    </a:p>
                  </a:txBody>
                  <a:tcPr/>
                </a:tc>
                <a:extLst>
                  <a:ext uri="{0D108BD9-81ED-4DB2-BD59-A6C34878D82A}">
                    <a16:rowId xmlns:a16="http://schemas.microsoft.com/office/drawing/2014/main" val="325952881"/>
                  </a:ext>
                </a:extLst>
              </a:tr>
              <a:tr h="1114777">
                <a:tc>
                  <a:txBody>
                    <a:bodyPr/>
                    <a:lstStyle/>
                    <a:p>
                      <a:r>
                        <a:rPr lang="en-US" sz="1200" dirty="0">
                          <a:latin typeface="Times New Roman" panose="02020603050405020304" pitchFamily="18" charset="0"/>
                          <a:cs typeface="Times New Roman" panose="02020603050405020304" pitchFamily="18" charset="0"/>
                        </a:rPr>
                        <a:t>Predicting Mental Health Problems with Personality, Behavior, and Social Networks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Dongyu Zhang, Teng Guo, </a:t>
                      </a:r>
                      <a:r>
                        <a:rPr lang="en-IN" sz="1200" dirty="0" err="1">
                          <a:latin typeface="Times New Roman" panose="02020603050405020304" pitchFamily="18" charset="0"/>
                          <a:cs typeface="Times New Roman" panose="02020603050405020304" pitchFamily="18" charset="0"/>
                        </a:rPr>
                        <a:t>Shiyu</a:t>
                      </a:r>
                      <a:r>
                        <a:rPr lang="en-IN" sz="1200" dirty="0">
                          <a:latin typeface="Times New Roman" panose="02020603050405020304" pitchFamily="18" charset="0"/>
                          <a:cs typeface="Times New Roman" panose="02020603050405020304" pitchFamily="18" charset="0"/>
                        </a:rPr>
                        <a:t> Han, et al., 2021</a:t>
                      </a:r>
                    </a:p>
                  </a:txBody>
                  <a:tcPr/>
                </a:tc>
                <a:tc>
                  <a:txBody>
                    <a:bodyPr/>
                    <a:lstStyle/>
                    <a:p>
                      <a:r>
                        <a:rPr lang="en-US" sz="1200" dirty="0">
                          <a:latin typeface="Times New Roman" panose="02020603050405020304" pitchFamily="18" charset="0"/>
                          <a:cs typeface="Times New Roman" panose="02020603050405020304" pitchFamily="18" charset="0"/>
                        </a:rPr>
                        <a:t>IEEE International Conference on Big Data (Big Data)</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Neural Network-based Model.</a:t>
                      </a:r>
                      <a:r>
                        <a:rPr lang="en-US" sz="1200" dirty="0">
                          <a:latin typeface="Times New Roman" panose="02020603050405020304" pitchFamily="18" charset="0"/>
                          <a:cs typeface="Times New Roman" panose="02020603050405020304" pitchFamily="18" charset="0"/>
                        </a:rPr>
                        <a:t> </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Integrated personality, behavior, and social networks to predict mental health problems in students.</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Limited to college students.</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 Requires extensive data collection.</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89901623"/>
                  </a:ext>
                </a:extLst>
              </a:tr>
              <a:tr h="1114777">
                <a:tc>
                  <a:txBody>
                    <a:bodyPr/>
                    <a:lstStyle/>
                    <a:p>
                      <a:r>
                        <a:rPr lang="en-US" sz="1200" dirty="0">
                          <a:latin typeface="Times New Roman" panose="02020603050405020304" pitchFamily="18" charset="0"/>
                          <a:cs typeface="Times New Roman" panose="02020603050405020304" pitchFamily="18" charset="0"/>
                        </a:rPr>
                        <a:t>A Mobile Application for Campus-Based Psychosocial Wellness Program</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R Ranjana, T Subha, K L </a:t>
                      </a:r>
                      <a:r>
                        <a:rPr lang="en-IN" sz="1200" dirty="0" err="1">
                          <a:latin typeface="Times New Roman" panose="02020603050405020304" pitchFamily="18" charset="0"/>
                          <a:cs typeface="Times New Roman" panose="02020603050405020304" pitchFamily="18" charset="0"/>
                        </a:rPr>
                        <a:t>Sreenidhi</a:t>
                      </a:r>
                      <a:r>
                        <a:rPr lang="en-IN" sz="1200" dirty="0">
                          <a:latin typeface="Times New Roman" panose="02020603050405020304" pitchFamily="18" charset="0"/>
                          <a:cs typeface="Times New Roman" panose="02020603050405020304" pitchFamily="18" charset="0"/>
                        </a:rPr>
                        <a:t>, KB Akshaya, 2016</a:t>
                      </a:r>
                    </a:p>
                  </a:txBody>
                  <a:tcPr/>
                </a:tc>
                <a:tc>
                  <a:txBody>
                    <a:bodyPr/>
                    <a:lstStyle/>
                    <a:p>
                      <a:r>
                        <a:rPr lang="en-IN" sz="1200" dirty="0">
                          <a:latin typeface="Times New Roman" panose="02020603050405020304" pitchFamily="18" charset="0"/>
                          <a:cs typeface="Times New Roman" panose="02020603050405020304" pitchFamily="18" charset="0"/>
                        </a:rPr>
                        <a:t>7th International Conference on Information, Intelligence, Systems &amp; Applications (IISA)</a:t>
                      </a: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Mobile Application for Mental Health</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Designed an app to provide mental health first aid and peer counseling for students while ensuring anonymity.</a:t>
                      </a:r>
                      <a:endParaRPr lang="en-IN" sz="1200" dirty="0">
                        <a:latin typeface="Times New Roman" panose="02020603050405020304" pitchFamily="18" charset="0"/>
                        <a:cs typeface="Times New Roman" panose="02020603050405020304" pitchFamily="18" charset="0"/>
                      </a:endParaRPr>
                    </a:p>
                  </a:txBody>
                  <a:tcPr/>
                </a:tc>
                <a:tc>
                  <a:txBody>
                    <a:bodyPr/>
                    <a:lstStyle/>
                    <a:p>
                      <a:pPr marL="228600" indent="-2286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May not replace professional counseling. </a:t>
                      </a:r>
                    </a:p>
                    <a:p>
                      <a:pPr marL="228600" indent="-2286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 Effectiveness depends on user engagement.</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9077551"/>
                  </a:ext>
                </a:extLst>
              </a:tr>
              <a:tr h="1766477">
                <a:tc>
                  <a:txBody>
                    <a:bodyPr/>
                    <a:lstStyle/>
                    <a:p>
                      <a:r>
                        <a:rPr lang="en-US" sz="1200" dirty="0">
                          <a:latin typeface="Times New Roman" panose="02020603050405020304" pitchFamily="18" charset="0"/>
                          <a:cs typeface="Times New Roman" panose="02020603050405020304" pitchFamily="18" charset="0"/>
                        </a:rPr>
                        <a:t>Prediction of Personality for Mental Health Detection using Hybrid Deep Learning Model</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GB" sz="1200" dirty="0">
                          <a:latin typeface="Times New Roman" panose="02020603050405020304" pitchFamily="18" charset="0"/>
                          <a:cs typeface="Times New Roman" panose="02020603050405020304" pitchFamily="18" charset="0"/>
                        </a:rPr>
                        <a:t>M. K. I. Zim, M. A. Hanif and H. Kaur, 2024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2024 IEEE International Conference on Interdisciplinary Approaches in Technology and Management for Social Innovation (IATMSI)</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K-Nearest Neighbors (KNN), Recurrent Neural Networks (RNN). </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KNN achieved </a:t>
                      </a:r>
                      <a:r>
                        <a:rPr lang="en-US" sz="1200" b="1" dirty="0">
                          <a:latin typeface="Times New Roman" panose="02020603050405020304" pitchFamily="18" charset="0"/>
                          <a:cs typeface="Times New Roman" panose="02020603050405020304" pitchFamily="18" charset="0"/>
                        </a:rPr>
                        <a:t>96.6% accuracy</a:t>
                      </a:r>
                      <a:r>
                        <a:rPr lang="en-US" sz="1200" dirty="0">
                          <a:latin typeface="Times New Roman" panose="02020603050405020304" pitchFamily="18" charset="0"/>
                          <a:cs typeface="Times New Roman" panose="02020603050405020304" pitchFamily="18" charset="0"/>
                        </a:rPr>
                        <a:t> in predicting mental illness.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RNN detected </a:t>
                      </a:r>
                      <a:r>
                        <a:rPr lang="en-US" sz="1200" b="1" dirty="0">
                          <a:latin typeface="Times New Roman" panose="02020603050405020304" pitchFamily="18" charset="0"/>
                          <a:cs typeface="Times New Roman" panose="02020603050405020304" pitchFamily="18" charset="0"/>
                        </a:rPr>
                        <a:t>78.9%</a:t>
                      </a:r>
                      <a:r>
                        <a:rPr lang="en-US" sz="1200" dirty="0">
                          <a:latin typeface="Times New Roman" panose="02020603050405020304" pitchFamily="18" charset="0"/>
                          <a:cs typeface="Times New Roman" panose="02020603050405020304" pitchFamily="18" charset="0"/>
                        </a:rPr>
                        <a:t> of early mental health symptoms based on behavioral changes.</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Limited dataset diversity affects real-world generalization. </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 RNN struggles with long-term dependencies in behavior prediction.</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95068076"/>
                  </a:ext>
                </a:extLst>
              </a:tr>
            </a:tbl>
          </a:graphicData>
        </a:graphic>
      </p:graphicFrame>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BC13FA21-726C-F65F-1018-52AFACE51A0B}"/>
                  </a:ext>
                </a:extLst>
              </p14:cNvPr>
              <p14:cNvContentPartPr/>
              <p14:nvPr/>
            </p14:nvContentPartPr>
            <p14:xfrm>
              <a:off x="6148609" y="2211230"/>
              <a:ext cx="360" cy="360"/>
            </p14:xfrm>
          </p:contentPart>
        </mc:Choice>
        <mc:Fallback xmlns="">
          <p:pic>
            <p:nvPicPr>
              <p:cNvPr id="9" name="Ink 8">
                <a:extLst>
                  <a:ext uri="{FF2B5EF4-FFF2-40B4-BE49-F238E27FC236}">
                    <a16:creationId xmlns:a16="http://schemas.microsoft.com/office/drawing/2014/main" id="{BC13FA21-726C-F65F-1018-52AFACE51A0B}"/>
                  </a:ext>
                </a:extLst>
              </p:cNvPr>
              <p:cNvPicPr/>
              <p:nvPr/>
            </p:nvPicPr>
            <p:blipFill>
              <a:blip r:embed="rId3"/>
              <a:stretch>
                <a:fillRect/>
              </a:stretch>
            </p:blipFill>
            <p:spPr>
              <a:xfrm>
                <a:off x="6094609" y="2103230"/>
                <a:ext cx="108000" cy="216000"/>
              </a:xfrm>
              <a:prstGeom prst="rect">
                <a:avLst/>
              </a:prstGeom>
            </p:spPr>
          </p:pic>
        </mc:Fallback>
      </mc:AlternateContent>
    </p:spTree>
    <p:extLst>
      <p:ext uri="{BB962C8B-B14F-4D97-AF65-F5344CB8AC3E}">
        <p14:creationId xmlns:p14="http://schemas.microsoft.com/office/powerpoint/2010/main" val="3844657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EEFF2-F59D-9D66-3139-AB26F13875E2}"/>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7C9E8312-6FFC-DE08-3153-36080CA72ABA}"/>
              </a:ext>
            </a:extLst>
          </p:cNvPr>
          <p:cNvGraphicFramePr>
            <a:graphicFrameLocks noGrp="1"/>
          </p:cNvGraphicFramePr>
          <p:nvPr>
            <p:ph idx="1"/>
            <p:extLst>
              <p:ext uri="{D42A27DB-BD31-4B8C-83A1-F6EECF244321}">
                <p14:modId xmlns:p14="http://schemas.microsoft.com/office/powerpoint/2010/main" val="968604549"/>
              </p:ext>
            </p:extLst>
          </p:nvPr>
        </p:nvGraphicFramePr>
        <p:xfrm>
          <a:off x="812800" y="1143000"/>
          <a:ext cx="10668000" cy="518160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676980387"/>
                    </a:ext>
                  </a:extLst>
                </a:gridCol>
                <a:gridCol w="2133600">
                  <a:extLst>
                    <a:ext uri="{9D8B030D-6E8A-4147-A177-3AD203B41FA5}">
                      <a16:colId xmlns:a16="http://schemas.microsoft.com/office/drawing/2014/main" val="2576391017"/>
                    </a:ext>
                  </a:extLst>
                </a:gridCol>
                <a:gridCol w="2133600">
                  <a:extLst>
                    <a:ext uri="{9D8B030D-6E8A-4147-A177-3AD203B41FA5}">
                      <a16:colId xmlns:a16="http://schemas.microsoft.com/office/drawing/2014/main" val="2333886643"/>
                    </a:ext>
                  </a:extLst>
                </a:gridCol>
                <a:gridCol w="2133600">
                  <a:extLst>
                    <a:ext uri="{9D8B030D-6E8A-4147-A177-3AD203B41FA5}">
                      <a16:colId xmlns:a16="http://schemas.microsoft.com/office/drawing/2014/main" val="3968852046"/>
                    </a:ext>
                  </a:extLst>
                </a:gridCol>
                <a:gridCol w="2133600">
                  <a:extLst>
                    <a:ext uri="{9D8B030D-6E8A-4147-A177-3AD203B41FA5}">
                      <a16:colId xmlns:a16="http://schemas.microsoft.com/office/drawing/2014/main" val="2915990707"/>
                    </a:ext>
                  </a:extLst>
                </a:gridCol>
              </a:tblGrid>
              <a:tr h="1630680">
                <a:tc>
                  <a:txBody>
                    <a:bodyPr/>
                    <a:lstStyle/>
                    <a:p>
                      <a:r>
                        <a:rPr lang="en-IN" dirty="0"/>
                        <a:t>Paper Name</a:t>
                      </a:r>
                    </a:p>
                  </a:txBody>
                  <a:tcPr/>
                </a:tc>
                <a:tc>
                  <a:txBody>
                    <a:bodyPr/>
                    <a:lstStyle/>
                    <a:p>
                      <a:r>
                        <a:rPr lang="en-IN" dirty="0"/>
                        <a:t>Authors</a:t>
                      </a:r>
                    </a:p>
                  </a:txBody>
                  <a:tcPr/>
                </a:tc>
                <a:tc>
                  <a:txBody>
                    <a:bodyPr/>
                    <a:lstStyle/>
                    <a:p>
                      <a:r>
                        <a:rPr lang="en-IN" dirty="0"/>
                        <a:t>Publication</a:t>
                      </a:r>
                    </a:p>
                  </a:txBody>
                  <a:tcPr/>
                </a:tc>
                <a:tc>
                  <a:txBody>
                    <a:bodyPr/>
                    <a:lstStyle/>
                    <a:p>
                      <a:r>
                        <a:rPr lang="en-IN" dirty="0"/>
                        <a:t>Technique and Primary result</a:t>
                      </a:r>
                    </a:p>
                  </a:txBody>
                  <a:tcPr/>
                </a:tc>
                <a:tc>
                  <a:txBody>
                    <a:bodyPr/>
                    <a:lstStyle/>
                    <a:p>
                      <a:r>
                        <a:rPr lang="en-IN" dirty="0" err="1"/>
                        <a:t>Diadvantages</a:t>
                      </a:r>
                      <a:endParaRPr lang="en-IN" dirty="0"/>
                    </a:p>
                  </a:txBody>
                  <a:tcPr/>
                </a:tc>
                <a:extLst>
                  <a:ext uri="{0D108BD9-81ED-4DB2-BD59-A6C34878D82A}">
                    <a16:rowId xmlns:a16="http://schemas.microsoft.com/office/drawing/2014/main" val="2324510725"/>
                  </a:ext>
                </a:extLst>
              </a:tr>
              <a:tr h="1630680">
                <a:tc>
                  <a:txBody>
                    <a:bodyPr/>
                    <a:lstStyle/>
                    <a:p>
                      <a:r>
                        <a:rPr lang="en-US" sz="1200" dirty="0">
                          <a:latin typeface="Times New Roman" panose="02020603050405020304" pitchFamily="18" charset="0"/>
                          <a:cs typeface="Times New Roman" panose="02020603050405020304" pitchFamily="18" charset="0"/>
                        </a:rPr>
                        <a:t>Prediction of Public Mental Health by using Machine Learning Algorithms</a:t>
                      </a:r>
                    </a:p>
                  </a:txBody>
                  <a:tcPr anchor="ctr"/>
                </a:tc>
                <a:tc>
                  <a:txBody>
                    <a:bodyPr/>
                    <a:lstStyle/>
                    <a:p>
                      <a:r>
                        <a:rPr lang="en-IN" sz="1200" dirty="0" err="1">
                          <a:latin typeface="Times New Roman" panose="02020603050405020304" pitchFamily="18" charset="0"/>
                          <a:cs typeface="Times New Roman" panose="02020603050405020304" pitchFamily="18" charset="0"/>
                        </a:rPr>
                        <a:t>Ch.M.H</a:t>
                      </a:r>
                      <a:r>
                        <a:rPr lang="en-IN" sz="1200" dirty="0">
                          <a:latin typeface="Times New Roman" panose="02020603050405020304" pitchFamily="18" charset="0"/>
                          <a:cs typeface="Times New Roman" panose="02020603050405020304" pitchFamily="18" charset="0"/>
                        </a:rPr>
                        <a:t>. Saibaba, K V K </a:t>
                      </a:r>
                      <a:r>
                        <a:rPr lang="en-IN" sz="1200" dirty="0" err="1">
                          <a:latin typeface="Times New Roman" panose="02020603050405020304" pitchFamily="18" charset="0"/>
                          <a:cs typeface="Times New Roman" panose="02020603050405020304" pitchFamily="18" charset="0"/>
                        </a:rPr>
                        <a:t>Alekhya</a:t>
                      </a:r>
                      <a:r>
                        <a:rPr lang="en-IN" sz="1200" dirty="0">
                          <a:latin typeface="Times New Roman" panose="02020603050405020304" pitchFamily="18" charset="0"/>
                          <a:cs typeface="Times New Roman" panose="02020603050405020304" pitchFamily="18" charset="0"/>
                        </a:rPr>
                        <a:t>, K </a:t>
                      </a:r>
                      <a:r>
                        <a:rPr lang="en-IN" sz="1200" dirty="0" err="1">
                          <a:latin typeface="Times New Roman" panose="02020603050405020304" pitchFamily="18" charset="0"/>
                          <a:cs typeface="Times New Roman" panose="02020603050405020304" pitchFamily="18" charset="0"/>
                        </a:rPr>
                        <a:t>Yeshwanth</a:t>
                      </a:r>
                      <a:r>
                        <a:rPr lang="en-IN" sz="1200" dirty="0">
                          <a:latin typeface="Times New Roman" panose="02020603050405020304" pitchFamily="18" charset="0"/>
                          <a:cs typeface="Times New Roman" panose="02020603050405020304" pitchFamily="18" charset="0"/>
                        </a:rPr>
                        <a:t>, Praveen </a:t>
                      </a:r>
                      <a:r>
                        <a:rPr lang="en-IN" sz="1200" dirty="0" err="1">
                          <a:latin typeface="Times New Roman" panose="02020603050405020304" pitchFamily="18" charset="0"/>
                          <a:cs typeface="Times New Roman" panose="02020603050405020304" pitchFamily="18" charset="0"/>
                        </a:rPr>
                        <a:t>Tumuluru</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2022 Second International Conference on Artificial Intelligence and Smart Energy (ICAIS)</a:t>
                      </a: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Supervised Learning, Data Science Methods. AI improved early detection of mental health issues.</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Highlighted the importance of data-driven mental health solutions.</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Requires complex data preprocessing. </a:t>
                      </a:r>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Ethical concerns around privacy and data handling.</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63494376"/>
                  </a:ext>
                </a:extLst>
              </a:tr>
              <a:tr h="1630680">
                <a:tc>
                  <a:txBody>
                    <a:bodyPr/>
                    <a:lstStyle/>
                    <a:p>
                      <a:r>
                        <a:rPr lang="en-US" sz="1200" dirty="0">
                          <a:latin typeface="Times New Roman" panose="02020603050405020304" pitchFamily="18" charset="0"/>
                          <a:cs typeface="Times New Roman" panose="02020603050405020304" pitchFamily="18" charset="0"/>
                        </a:rPr>
                        <a:t>Modeling Mental Health: Advances in Predictive Science towards Proactive Health Care</a:t>
                      </a:r>
                    </a:p>
                  </a:txBody>
                  <a:tcPr anchor="ctr"/>
                </a:tc>
                <a:tc>
                  <a:txBody>
                    <a:bodyPr/>
                    <a:lstStyle/>
                    <a:p>
                      <a:r>
                        <a:rPr lang="en-IN" sz="1200" dirty="0">
                          <a:latin typeface="Times New Roman" panose="02020603050405020304" pitchFamily="18" charset="0"/>
                          <a:cs typeface="Times New Roman" panose="02020603050405020304" pitchFamily="18" charset="0"/>
                        </a:rPr>
                        <a:t>Nithya Jayakumar, Reshma N</a:t>
                      </a:r>
                    </a:p>
                  </a:txBody>
                  <a:tcPr/>
                </a:tc>
                <a:tc>
                  <a:txBody>
                    <a:bodyPr/>
                    <a:lstStyle/>
                    <a:p>
                      <a:r>
                        <a:rPr lang="en-US" sz="1200" dirty="0">
                          <a:latin typeface="Times New Roman" panose="02020603050405020304" pitchFamily="18" charset="0"/>
                          <a:cs typeface="Times New Roman" panose="02020603050405020304" pitchFamily="18" charset="0"/>
                        </a:rPr>
                        <a:t>2024 IEEE International Conference on (Insert Exact Conference Name)</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Machine Learning Classification (SVM, Neural Networks), Systematic Literature Review, </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 Provided a </a:t>
                      </a:r>
                      <a:r>
                        <a:rPr lang="en-US" sz="1200" b="1" dirty="0">
                          <a:latin typeface="Times New Roman" panose="02020603050405020304" pitchFamily="18" charset="0"/>
                          <a:cs typeface="Times New Roman" panose="02020603050405020304" pitchFamily="18" charset="0"/>
                        </a:rPr>
                        <a:t>comprehensive review</a:t>
                      </a:r>
                      <a:r>
                        <a:rPr lang="en-US" sz="1200" dirty="0">
                          <a:latin typeface="Times New Roman" panose="02020603050405020304" pitchFamily="18" charset="0"/>
                          <a:cs typeface="Times New Roman" panose="02020603050405020304" pitchFamily="18" charset="0"/>
                        </a:rPr>
                        <a:t> of ML techniques for mental health prediction.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Classified disorders like schizophrenia, bipolar disorder, and OCD.</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 Lacks experimental validation on real-world datasets. </a:t>
                      </a:r>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Challenges in personalizing mental health predictions.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3559886"/>
                  </a:ext>
                </a:extLst>
              </a:tr>
            </a:tbl>
          </a:graphicData>
        </a:graphic>
      </p:graphicFrame>
    </p:spTree>
    <p:extLst>
      <p:ext uri="{BB962C8B-B14F-4D97-AF65-F5344CB8AC3E}">
        <p14:creationId xmlns:p14="http://schemas.microsoft.com/office/powerpoint/2010/main" val="2623429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15A2B-841B-69A1-9F6F-2FE325DB4D3A}"/>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28C55AE0-0DE2-B2E2-7F43-92FA069BDCF8}"/>
              </a:ext>
            </a:extLst>
          </p:cNvPr>
          <p:cNvGraphicFramePr>
            <a:graphicFrameLocks noGrp="1"/>
          </p:cNvGraphicFramePr>
          <p:nvPr>
            <p:ph idx="1"/>
            <p:extLst>
              <p:ext uri="{D42A27DB-BD31-4B8C-83A1-F6EECF244321}">
                <p14:modId xmlns:p14="http://schemas.microsoft.com/office/powerpoint/2010/main" val="3788418488"/>
              </p:ext>
            </p:extLst>
          </p:nvPr>
        </p:nvGraphicFramePr>
        <p:xfrm>
          <a:off x="812800" y="1143000"/>
          <a:ext cx="10668000" cy="4555826"/>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3955045877"/>
                    </a:ext>
                  </a:extLst>
                </a:gridCol>
                <a:gridCol w="2133600">
                  <a:extLst>
                    <a:ext uri="{9D8B030D-6E8A-4147-A177-3AD203B41FA5}">
                      <a16:colId xmlns:a16="http://schemas.microsoft.com/office/drawing/2014/main" val="822894615"/>
                    </a:ext>
                  </a:extLst>
                </a:gridCol>
                <a:gridCol w="2133600">
                  <a:extLst>
                    <a:ext uri="{9D8B030D-6E8A-4147-A177-3AD203B41FA5}">
                      <a16:colId xmlns:a16="http://schemas.microsoft.com/office/drawing/2014/main" val="3881181601"/>
                    </a:ext>
                  </a:extLst>
                </a:gridCol>
                <a:gridCol w="2133600">
                  <a:extLst>
                    <a:ext uri="{9D8B030D-6E8A-4147-A177-3AD203B41FA5}">
                      <a16:colId xmlns:a16="http://schemas.microsoft.com/office/drawing/2014/main" val="746008021"/>
                    </a:ext>
                  </a:extLst>
                </a:gridCol>
                <a:gridCol w="2133600">
                  <a:extLst>
                    <a:ext uri="{9D8B030D-6E8A-4147-A177-3AD203B41FA5}">
                      <a16:colId xmlns:a16="http://schemas.microsoft.com/office/drawing/2014/main" val="3615021315"/>
                    </a:ext>
                  </a:extLst>
                </a:gridCol>
              </a:tblGrid>
              <a:tr h="1500673">
                <a:tc>
                  <a:txBody>
                    <a:bodyPr/>
                    <a:lstStyle/>
                    <a:p>
                      <a:r>
                        <a:rPr lang="en-IN" dirty="0"/>
                        <a:t>Paper Name</a:t>
                      </a:r>
                    </a:p>
                  </a:txBody>
                  <a:tcPr/>
                </a:tc>
                <a:tc>
                  <a:txBody>
                    <a:bodyPr/>
                    <a:lstStyle/>
                    <a:p>
                      <a:r>
                        <a:rPr lang="en-IN" dirty="0"/>
                        <a:t>Authors</a:t>
                      </a:r>
                    </a:p>
                  </a:txBody>
                  <a:tcPr/>
                </a:tc>
                <a:tc>
                  <a:txBody>
                    <a:bodyPr/>
                    <a:lstStyle/>
                    <a:p>
                      <a:r>
                        <a:rPr lang="en-IN" dirty="0"/>
                        <a:t>Publication</a:t>
                      </a:r>
                    </a:p>
                  </a:txBody>
                  <a:tcPr/>
                </a:tc>
                <a:tc>
                  <a:txBody>
                    <a:bodyPr/>
                    <a:lstStyle/>
                    <a:p>
                      <a:r>
                        <a:rPr lang="en-IN" dirty="0"/>
                        <a:t>Technique and Primary result</a:t>
                      </a:r>
                    </a:p>
                  </a:txBody>
                  <a:tcPr/>
                </a:tc>
                <a:tc>
                  <a:txBody>
                    <a:bodyPr/>
                    <a:lstStyle/>
                    <a:p>
                      <a:r>
                        <a:rPr lang="en-IN" dirty="0" err="1"/>
                        <a:t>Diadvantages</a:t>
                      </a:r>
                      <a:endParaRPr lang="en-IN" dirty="0"/>
                    </a:p>
                  </a:txBody>
                  <a:tcPr/>
                </a:tc>
                <a:extLst>
                  <a:ext uri="{0D108BD9-81ED-4DB2-BD59-A6C34878D82A}">
                    <a16:rowId xmlns:a16="http://schemas.microsoft.com/office/drawing/2014/main" val="2778794616"/>
                  </a:ext>
                </a:extLst>
              </a:tr>
              <a:tr h="1500673">
                <a:tc>
                  <a:txBody>
                    <a:bodyPr/>
                    <a:lstStyle/>
                    <a:p>
                      <a:r>
                        <a:rPr lang="en-US" sz="1200" b="1" dirty="0">
                          <a:latin typeface="Times New Roman" panose="02020603050405020304" pitchFamily="18" charset="0"/>
                          <a:cs typeface="Times New Roman" panose="02020603050405020304" pitchFamily="18" charset="0"/>
                        </a:rPr>
                        <a:t>Application of Machine Learning to Predict Mental Health Disorders and Interpret Feature Importance</a:t>
                      </a:r>
                      <a:endParaRPr lang="en-US" sz="1200" dirty="0">
                        <a:latin typeface="Times New Roman" panose="02020603050405020304" pitchFamily="18" charset="0"/>
                        <a:cs typeface="Times New Roman" panose="02020603050405020304" pitchFamily="18" charset="0"/>
                      </a:endParaRPr>
                    </a:p>
                  </a:txBody>
                  <a:tcPr anchor="ctr"/>
                </a:tc>
                <a:tc>
                  <a:txBody>
                    <a:bodyPr/>
                    <a:lstStyle/>
                    <a:p>
                      <a:r>
                        <a:rPr lang="en-IN" sz="1200" dirty="0">
                          <a:latin typeface="Times New Roman" panose="02020603050405020304" pitchFamily="18" charset="0"/>
                          <a:cs typeface="Times New Roman" panose="02020603050405020304" pitchFamily="18" charset="0"/>
                        </a:rPr>
                        <a:t>Yifan Li, 2023</a:t>
                      </a:r>
                    </a:p>
                  </a:txBody>
                  <a:tcPr/>
                </a:tc>
                <a:tc>
                  <a:txBody>
                    <a:bodyPr/>
                    <a:lstStyle/>
                    <a:p>
                      <a:r>
                        <a:rPr lang="en-IN" sz="1200" dirty="0">
                          <a:latin typeface="Times New Roman" panose="02020603050405020304" pitchFamily="18" charset="0"/>
                          <a:cs typeface="Times New Roman" panose="02020603050405020304" pitchFamily="18" charset="0"/>
                        </a:rPr>
                        <a:t>2023 3rd International Symposium on Computer Technology and Information Science (ISCTIS)</a:t>
                      </a:r>
                    </a:p>
                  </a:txBody>
                  <a:tcPr/>
                </a:tc>
                <a:tc>
                  <a:txBody>
                    <a:bodyPr/>
                    <a:lstStyle/>
                    <a:p>
                      <a:pPr marL="171450" indent="-1714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Random Forest, Grid Search.</a:t>
                      </a:r>
                      <a:r>
                        <a:rPr lang="en-US" sz="1200" dirty="0">
                          <a:latin typeface="Times New Roman" panose="02020603050405020304" pitchFamily="18" charset="0"/>
                          <a:cs typeface="Times New Roman" panose="02020603050405020304" pitchFamily="18" charset="0"/>
                        </a:rPr>
                        <a:t> </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Achieved 79.78% accuracy using Cross Gradient Booster for mental health disorder prediction.</a:t>
                      </a:r>
                      <a:endParaRPr lang="en-IN" sz="1200" dirty="0">
                        <a:latin typeface="Times New Roman" panose="02020603050405020304" pitchFamily="18" charset="0"/>
                        <a:cs typeface="Times New Roman" panose="02020603050405020304" pitchFamily="18" charset="0"/>
                      </a:endParaRPr>
                    </a:p>
                  </a:txBody>
                  <a:tcPr/>
                </a:tc>
                <a:tc>
                  <a:txBody>
                    <a:bodyPr/>
                    <a:lstStyle/>
                    <a:p>
                      <a:pPr marL="228600" indent="-2286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Focuses on feature importance rather than real-time prediction. </a:t>
                      </a:r>
                    </a:p>
                    <a:p>
                      <a:pPr marL="228600" indent="-2286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 Model may be biased based on dataset limitations.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69070377"/>
                  </a:ext>
                </a:extLst>
              </a:tr>
              <a:tr h="1500673">
                <a:tc>
                  <a:txBody>
                    <a:bodyPr/>
                    <a:lstStyle/>
                    <a:p>
                      <a:r>
                        <a:rPr lang="en-US" sz="1200" dirty="0">
                          <a:latin typeface="Times New Roman" panose="02020603050405020304" pitchFamily="18" charset="0"/>
                          <a:cs typeface="Times New Roman" panose="02020603050405020304" pitchFamily="18" charset="0"/>
                        </a:rPr>
                        <a:t>Mental Health Analysis of Employees using Machine Learning Techniques</a:t>
                      </a:r>
                    </a:p>
                  </a:txBody>
                  <a:tcPr anchor="ctr"/>
                </a:tc>
                <a:tc>
                  <a:txBody>
                    <a:bodyPr/>
                    <a:lstStyle/>
                    <a:p>
                      <a:r>
                        <a:rPr lang="en-IN" sz="1200" dirty="0">
                          <a:latin typeface="Times New Roman" panose="02020603050405020304" pitchFamily="18" charset="0"/>
                          <a:cs typeface="Times New Roman" panose="02020603050405020304" pitchFamily="18" charset="0"/>
                        </a:rPr>
                        <a:t>Sujal BH, Neelima K, </a:t>
                      </a:r>
                      <a:r>
                        <a:rPr lang="en-IN" sz="1200" dirty="0" err="1">
                          <a:latin typeface="Times New Roman" panose="02020603050405020304" pitchFamily="18" charset="0"/>
                          <a:cs typeface="Times New Roman" panose="02020603050405020304" pitchFamily="18" charset="0"/>
                        </a:rPr>
                        <a:t>Deepanjali</a:t>
                      </a:r>
                      <a:r>
                        <a:rPr lang="en-IN" sz="1200" dirty="0">
                          <a:latin typeface="Times New Roman" panose="02020603050405020304" pitchFamily="18" charset="0"/>
                          <a:cs typeface="Times New Roman" panose="02020603050405020304" pitchFamily="18" charset="0"/>
                        </a:rPr>
                        <a:t> C, </a:t>
                      </a:r>
                      <a:r>
                        <a:rPr lang="en-IN" sz="1200" dirty="0" err="1">
                          <a:latin typeface="Times New Roman" panose="02020603050405020304" pitchFamily="18" charset="0"/>
                          <a:cs typeface="Times New Roman" panose="02020603050405020304" pitchFamily="18" charset="0"/>
                        </a:rPr>
                        <a:t>Bhuvanashree</a:t>
                      </a:r>
                      <a:r>
                        <a:rPr lang="en-IN" sz="1200" dirty="0">
                          <a:latin typeface="Times New Roman" panose="02020603050405020304" pitchFamily="18" charset="0"/>
                          <a:cs typeface="Times New Roman" panose="02020603050405020304" pitchFamily="18" charset="0"/>
                        </a:rPr>
                        <a:t> P, Kavitha </a:t>
                      </a:r>
                      <a:r>
                        <a:rPr lang="en-IN" sz="1200" dirty="0" err="1">
                          <a:latin typeface="Times New Roman" panose="02020603050405020304" pitchFamily="18" charset="0"/>
                          <a:cs typeface="Times New Roman" panose="02020603050405020304" pitchFamily="18" charset="0"/>
                        </a:rPr>
                        <a:t>Duraipandian</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Sharanya</a:t>
                      </a:r>
                      <a:r>
                        <a:rPr lang="en-IN" sz="1200" dirty="0">
                          <a:latin typeface="Times New Roman" panose="02020603050405020304" pitchFamily="18" charset="0"/>
                          <a:cs typeface="Times New Roman" panose="02020603050405020304" pitchFamily="18" charset="0"/>
                        </a:rPr>
                        <a:t> Rajan</a:t>
                      </a:r>
                    </a:p>
                  </a:txBody>
                  <a:tcPr/>
                </a:tc>
                <a:tc>
                  <a:txBody>
                    <a:bodyPr/>
                    <a:lstStyle/>
                    <a:p>
                      <a:r>
                        <a:rPr lang="en-US" sz="1200" dirty="0">
                          <a:latin typeface="Times New Roman" panose="02020603050405020304" pitchFamily="18" charset="0"/>
                          <a:cs typeface="Times New Roman" panose="02020603050405020304" pitchFamily="18" charset="0"/>
                        </a:rPr>
                        <a:t>2022 14th International Conference on Communication Systems &amp; Networks (COMSNETS)</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Decision Trees, Logistic Regression, Random Forest, Identified workplace stressors affecting employees’ mental health. </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Showed significant impact of company policies and mental health history.</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Bias in self-reported data reduces accuracy. </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Lacks real-time monitoring capabilities for employees.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08367817"/>
                  </a:ext>
                </a:extLst>
              </a:tr>
            </a:tbl>
          </a:graphicData>
        </a:graphic>
      </p:graphicFrame>
    </p:spTree>
    <p:extLst>
      <p:ext uri="{BB962C8B-B14F-4D97-AF65-F5344CB8AC3E}">
        <p14:creationId xmlns:p14="http://schemas.microsoft.com/office/powerpoint/2010/main" val="1224315473"/>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595</TotalTime>
  <Words>2262</Words>
  <Application>Microsoft Office PowerPoint</Application>
  <PresentationFormat>Widescreen</PresentationFormat>
  <Paragraphs>213</Paragraphs>
  <Slides>19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Aptos</vt:lpstr>
      <vt:lpstr>Arial</vt:lpstr>
      <vt:lpstr>Bookman Old Style</vt:lpstr>
      <vt:lpstr>Calibri</vt:lpstr>
      <vt:lpstr>Cambria</vt:lpstr>
      <vt:lpstr>Nexus Sans</vt:lpstr>
      <vt:lpstr>Times New Roman</vt:lpstr>
      <vt:lpstr>Verdana</vt:lpstr>
      <vt:lpstr>Bioinformatics</vt:lpstr>
      <vt:lpstr>PSCS_143-Mental health and well-being surveillance, assessment and tracking solution among children.</vt:lpstr>
      <vt:lpstr>Introduction</vt:lpstr>
      <vt:lpstr>Problem Statement</vt:lpstr>
      <vt:lpstr>Github Link</vt:lpstr>
      <vt:lpstr>Proposed Method</vt:lpstr>
      <vt:lpstr>Literature Review</vt:lpstr>
      <vt:lpstr>PowerPoint Presentation</vt:lpstr>
      <vt:lpstr>PowerPoint Presentation</vt:lpstr>
      <vt:lpstr>PowerPoint Presentation</vt:lpstr>
      <vt:lpstr>Dataset</vt:lpstr>
      <vt:lpstr>DASS-21 (details)</vt:lpstr>
      <vt:lpstr>Objectives</vt:lpstr>
      <vt:lpstr>Methodology</vt:lpstr>
      <vt:lpstr>Timeline of Project  Edit it </vt:lpstr>
      <vt:lpstr>Expected Outcomes</vt:lpstr>
      <vt:lpstr>Conclusion</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Susheeth G</cp:lastModifiedBy>
  <cp:revision>19</cp:revision>
  <dcterms:created xsi:type="dcterms:W3CDTF">2023-03-16T03:26:27Z</dcterms:created>
  <dcterms:modified xsi:type="dcterms:W3CDTF">2025-02-21T04:05:59Z</dcterms:modified>
</cp:coreProperties>
</file>