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74" r:id="rId2"/>
    <p:sldId id="257" r:id="rId3"/>
    <p:sldId id="275" r:id="rId4"/>
    <p:sldId id="268" r:id="rId5"/>
    <p:sldId id="259" r:id="rId6"/>
    <p:sldId id="277" r:id="rId7"/>
    <p:sldId id="280" r:id="rId8"/>
    <p:sldId id="278" r:id="rId9"/>
    <p:sldId id="284" r:id="rId10"/>
    <p:sldId id="276" r:id="rId11"/>
    <p:sldId id="283" r:id="rId12"/>
    <p:sldId id="289" r:id="rId13"/>
    <p:sldId id="290" r:id="rId14"/>
    <p:sldId id="286" r:id="rId15"/>
    <p:sldId id="288" r:id="rId16"/>
    <p:sldId id="287" r:id="rId17"/>
    <p:sldId id="260" r:id="rId18"/>
    <p:sldId id="261" r:id="rId19"/>
    <p:sldId id="262" r:id="rId20"/>
    <p:sldId id="263" r:id="rId21"/>
    <p:sldId id="285" r:id="rId22"/>
    <p:sldId id="264" r:id="rId23"/>
    <p:sldId id="265" r:id="rId24"/>
    <p:sldId id="281"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4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20T16:11:52.157"/>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BF5CAA-8173-4834-A5B3-D58C812A9087}" type="datetimeFigureOut">
              <a:rPr lang="en-IN" smtClean="0"/>
              <a:t>18-03-2025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FBA7B-FEFB-47FB-8D3C-8D89DFDD7D94}" type="slidenum">
              <a:rPr lang="en-IN" smtClean="0"/>
              <a:t>‹#›</a:t>
            </a:fld>
            <a:endParaRPr lang="en-IN"/>
          </a:p>
        </p:txBody>
      </p:sp>
    </p:spTree>
    <p:extLst>
      <p:ext uri="{BB962C8B-B14F-4D97-AF65-F5344CB8AC3E}">
        <p14:creationId xmlns:p14="http://schemas.microsoft.com/office/powerpoint/2010/main" val="583109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18/03/2025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2.psy.unsw.edu.au/das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usheeth1/MindSigh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821426"/>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solidFill>
                <a:latin typeface="Cambria" panose="02040503050406030204" pitchFamily="18" charset="0"/>
                <a:ea typeface="Cambria" panose="02040503050406030204" pitchFamily="18" charset="0"/>
              </a:rPr>
              <a:t>PSCS_143-</a:t>
            </a:r>
            <a:r>
              <a:rPr lang="en-US" dirty="0">
                <a:solidFill>
                  <a:schemeClr val="tx1"/>
                </a:solidFill>
                <a:latin typeface="Cambria" panose="02040503050406030204" pitchFamily="18" charset="0"/>
                <a:ea typeface="Cambria" panose="02040503050406030204" pitchFamily="18" charset="0"/>
              </a:rPr>
              <a:t>Mental health and well-being surveillance, assessment and tracking solution among children.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719361"/>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GB" dirty="0">
                <a:solidFill>
                  <a:schemeClr val="tx1"/>
                </a:solidFill>
                <a:latin typeface="Cambria" panose="02040503050406030204" pitchFamily="18" charset="0"/>
                <a:ea typeface="Cambria" panose="02040503050406030204" pitchFamily="18" charset="0"/>
              </a:rPr>
              <a:t>ISR-G03</a:t>
            </a:r>
          </a:p>
          <a:p>
            <a:pPr marL="0" lvl="0" indent="0" algn="l" rtl="0">
              <a:spcBef>
                <a:spcPts val="400"/>
              </a:spcBef>
              <a:spcAft>
                <a:spcPts val="0"/>
              </a:spcAft>
              <a:buClr>
                <a:srgbClr val="17365D"/>
              </a:buClr>
              <a:buSzPts val="2000"/>
              <a:buNone/>
            </a:pPr>
            <a:endParaRPr lang="en-GB"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1516908" y="2183220"/>
          <a:ext cx="5418675" cy="24031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40052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00520">
                <a:tc>
                  <a:txBody>
                    <a:bodyPr/>
                    <a:lstStyle/>
                    <a:p>
                      <a:pPr marL="0" marR="0" lvl="0" indent="0" algn="ctr" rtl="0">
                        <a:spcBef>
                          <a:spcPts val="0"/>
                        </a:spcBef>
                        <a:spcAft>
                          <a:spcPts val="0"/>
                        </a:spcAft>
                        <a:buFont typeface="+mj-lt"/>
                        <a:buNone/>
                      </a:pPr>
                      <a:r>
                        <a:rPr lang="en-US" sz="1800" u="none" strike="noStrike" cap="none" dirty="0"/>
                        <a:t>Susheeth G</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20211ISR0036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00520">
                <a:tc>
                  <a:txBody>
                    <a:bodyPr/>
                    <a:lstStyle/>
                    <a:p>
                      <a:pPr marL="0" marR="0" lvl="0" indent="0" algn="ctr" rtl="0">
                        <a:spcBef>
                          <a:spcPts val="0"/>
                        </a:spcBef>
                        <a:spcAft>
                          <a:spcPts val="0"/>
                        </a:spcAft>
                        <a:buNone/>
                      </a:pPr>
                      <a:r>
                        <a:rPr lang="en-US" sz="1800" u="none" strike="noStrike" cap="none" dirty="0"/>
                        <a:t>Ritish 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20211ISR0047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00520">
                <a:tc>
                  <a:txBody>
                    <a:bodyPr/>
                    <a:lstStyle/>
                    <a:p>
                      <a:pPr marL="0" marR="0" lvl="0" indent="0" algn="ctr" rtl="0">
                        <a:spcBef>
                          <a:spcPts val="0"/>
                        </a:spcBef>
                        <a:spcAft>
                          <a:spcPts val="0"/>
                        </a:spcAft>
                        <a:buNone/>
                      </a:pPr>
                      <a:r>
                        <a:rPr lang="en-IN" sz="1800" u="none" strike="noStrike" cap="none" dirty="0"/>
                        <a:t>Vidyashree BN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20211ISR0039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00520">
                <a:tc>
                  <a:txBody>
                    <a:bodyPr/>
                    <a:lstStyle/>
                    <a:p>
                      <a:pPr marL="0" marR="0" lvl="0" indent="0" algn="ctr" rtl="0">
                        <a:spcBef>
                          <a:spcPts val="0"/>
                        </a:spcBef>
                        <a:spcAft>
                          <a:spcPts val="0"/>
                        </a:spcAft>
                        <a:buNone/>
                      </a:pPr>
                      <a:r>
                        <a:rPr lang="en-IN" sz="1800" u="none" strike="noStrike" cap="none" dirty="0"/>
                        <a:t>Mithali S Anand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20211ISR0082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00520">
                <a:tc>
                  <a:txBody>
                    <a:bodyPr/>
                    <a:lstStyle/>
                    <a:p>
                      <a:pPr marL="0" marR="0" lvl="0" indent="0" algn="ctr" rtl="0">
                        <a:spcBef>
                          <a:spcPts val="0"/>
                        </a:spcBef>
                        <a:spcAft>
                          <a:spcPts val="0"/>
                        </a:spcAft>
                        <a:buNone/>
                      </a:pPr>
                      <a:r>
                        <a:rPr lang="en-IN" sz="1800" u="none" strike="noStrike" cap="none" dirty="0"/>
                        <a:t>Tejashwini BA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20211ISR0040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r>
              <a:rPr lang="en-IN" sz="20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Dr.Murali</a:t>
            </a: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Parameswaran</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lgn="l"/>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baseline="0" dirty="0">
                <a:solidFill>
                  <a:srgbClr val="000000"/>
                </a:solidFill>
                <a:latin typeface="Times New Roman" panose="02020603050405020304" pitchFamily="18" charset="0"/>
                <a:cs typeface="Times New Roman" panose="02020603050405020304" pitchFamily="18" charset="0"/>
              </a:rPr>
              <a:t>B.TECH. INFORMATION SCIENCE &amp;ENGINEERING (AI AND ROBOTICS)</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Zafar Ali Khan </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err="1">
                <a:solidFill>
                  <a:schemeClr val="tx1"/>
                </a:solidFill>
                <a:latin typeface="Cambria" panose="02040503050406030204" pitchFamily="18" charset="0"/>
                <a:ea typeface="Cambria" panose="02040503050406030204" pitchFamily="18" charset="0"/>
                <a:cs typeface="Verdana"/>
                <a:sym typeface="Verdana"/>
              </a:rPr>
              <a:t>Dr.Afroz</a:t>
            </a:r>
            <a:r>
              <a:rPr lang="en-US" sz="2000" b="1" dirty="0">
                <a:solidFill>
                  <a:schemeClr val="tx1"/>
                </a:solidFill>
                <a:latin typeface="Cambria" panose="02040503050406030204" pitchFamily="18" charset="0"/>
                <a:ea typeface="Cambria" panose="02040503050406030204" pitchFamily="18" charset="0"/>
                <a:cs typeface="Verdana"/>
                <a:sym typeface="Verdana"/>
              </a:rPr>
              <a:t> Pasha</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A84E-56FB-4558-8CC6-F049CD52553E}"/>
              </a:ext>
            </a:extLst>
          </p:cNvPr>
          <p:cNvSpPr>
            <a:spLocks noGrp="1"/>
          </p:cNvSpPr>
          <p:nvPr>
            <p:ph type="title"/>
          </p:nvPr>
        </p:nvSpPr>
        <p:spPr/>
        <p:txBody>
          <a:bodyPr/>
          <a:lstStyle/>
          <a:p>
            <a:r>
              <a:rPr lang="en-IN" dirty="0"/>
              <a:t>Dataset</a:t>
            </a:r>
          </a:p>
        </p:txBody>
      </p:sp>
      <p:sp>
        <p:nvSpPr>
          <p:cNvPr id="3" name="Content Placeholder 2">
            <a:extLst>
              <a:ext uri="{FF2B5EF4-FFF2-40B4-BE49-F238E27FC236}">
                <a16:creationId xmlns:a16="http://schemas.microsoft.com/office/drawing/2014/main" id="{EF97110E-7DED-55E6-EF9D-F0C2D1C0ACD6}"/>
              </a:ext>
            </a:extLst>
          </p:cNvPr>
          <p:cNvSpPr>
            <a:spLocks noGrp="1"/>
          </p:cNvSpPr>
          <p:nvPr>
            <p:ph idx="1"/>
          </p:nvPr>
        </p:nvSpPr>
        <p:spPr/>
        <p:txBody>
          <a:bodyPr/>
          <a:lstStyle/>
          <a:p>
            <a:r>
              <a:rPr lang="en-US" dirty="0"/>
              <a:t>This data was collected with an on-line version of the Depression Anxiety Stress Scales (DASS), see </a:t>
            </a:r>
            <a:r>
              <a:rPr lang="en-US" dirty="0">
                <a:hlinkClick r:id="rId2"/>
              </a:rPr>
              <a:t>http://www2.psy.unsw.edu.au/dass/</a:t>
            </a:r>
            <a:endParaRPr lang="en-US" dirty="0"/>
          </a:p>
          <a:p>
            <a:r>
              <a:rPr lang="en-US" dirty="0"/>
              <a:t>The survey was open to anyone and people were motivated to take it to get personalized results. At the end of the test they also were given the option to complete a short research survey. This </a:t>
            </a:r>
            <a:r>
              <a:rPr lang="en-US" dirty="0" err="1"/>
              <a:t>datatset</a:t>
            </a:r>
            <a:r>
              <a:rPr lang="en-US" dirty="0"/>
              <a:t> comes from those who agreed to complete the research survey and answered yes to the question "Have you given accurate answers and may they be used for research?" at the end.</a:t>
            </a:r>
          </a:p>
          <a:p>
            <a:r>
              <a:rPr lang="en-US" dirty="0"/>
              <a:t>This data was collected 2017 - 2019.</a:t>
            </a:r>
            <a:endParaRPr lang="en-IN" dirty="0"/>
          </a:p>
        </p:txBody>
      </p:sp>
    </p:spTree>
    <p:extLst>
      <p:ext uri="{BB962C8B-B14F-4D97-AF65-F5344CB8AC3E}">
        <p14:creationId xmlns:p14="http://schemas.microsoft.com/office/powerpoint/2010/main" val="3643441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112A8-EF6A-597F-C0B1-5F22741F30FC}"/>
              </a:ext>
            </a:extLst>
          </p:cNvPr>
          <p:cNvSpPr>
            <a:spLocks noGrp="1"/>
          </p:cNvSpPr>
          <p:nvPr>
            <p:ph type="title"/>
          </p:nvPr>
        </p:nvSpPr>
        <p:spPr/>
        <p:txBody>
          <a:bodyPr/>
          <a:lstStyle/>
          <a:p>
            <a:r>
              <a:rPr lang="en-US" dirty="0"/>
              <a:t>DASS-42 (details)</a:t>
            </a:r>
            <a:endParaRPr lang="en-IN" dirty="0"/>
          </a:p>
        </p:txBody>
      </p:sp>
      <p:sp>
        <p:nvSpPr>
          <p:cNvPr id="7" name="Content Placeholder 6">
            <a:extLst>
              <a:ext uri="{FF2B5EF4-FFF2-40B4-BE49-F238E27FC236}">
                <a16:creationId xmlns:a16="http://schemas.microsoft.com/office/drawing/2014/main" id="{F7BD3DB4-BFB5-D4CE-76D4-E9105C818A09}"/>
              </a:ext>
            </a:extLst>
          </p:cNvPr>
          <p:cNvSpPr>
            <a:spLocks noGrp="1"/>
          </p:cNvSpPr>
          <p:nvPr>
            <p:ph idx="1"/>
          </p:nvPr>
        </p:nvSpPr>
        <p:spPr/>
        <p:txBody>
          <a:bodyPr>
            <a:normAutofit/>
          </a:bodyPr>
          <a:lstStyle/>
          <a:p>
            <a:pPr>
              <a:buNone/>
            </a:pPr>
            <a:r>
              <a:rPr lang="en-US" sz="1200" dirty="0"/>
              <a:t>The following items were included in the survey:</a:t>
            </a:r>
          </a:p>
          <a:p>
            <a:pPr>
              <a:buNone/>
            </a:pPr>
            <a:r>
              <a:rPr lang="en-US" sz="1200" dirty="0"/>
              <a:t>Q1 I found myself getting upset by quite trivial things.</a:t>
            </a:r>
          </a:p>
          <a:p>
            <a:pPr>
              <a:buNone/>
            </a:pPr>
            <a:r>
              <a:rPr lang="en-US" sz="1200" dirty="0"/>
              <a:t>Q2 I was aware of dryness of my mouth.</a:t>
            </a:r>
          </a:p>
          <a:p>
            <a:pPr>
              <a:buNone/>
            </a:pPr>
            <a:r>
              <a:rPr lang="en-US" sz="1200" dirty="0"/>
              <a:t>Q3 I couldn't seem to experience any positive feeling at all.</a:t>
            </a:r>
          </a:p>
          <a:p>
            <a:pPr>
              <a:buNone/>
            </a:pPr>
            <a:r>
              <a:rPr lang="en-US" sz="1200" dirty="0"/>
              <a:t>Q4 I experienced breathing difficulty (</a:t>
            </a:r>
            <a:r>
              <a:rPr lang="en-US" sz="1200" dirty="0" err="1"/>
              <a:t>eg</a:t>
            </a:r>
            <a:r>
              <a:rPr lang="en-US" sz="1200" dirty="0"/>
              <a:t>, excessively rapid breathing, breathlessness in the absence of physical exertion).</a:t>
            </a:r>
          </a:p>
          <a:p>
            <a:pPr>
              <a:buNone/>
            </a:pPr>
            <a:r>
              <a:rPr lang="en-US" sz="1200" dirty="0"/>
              <a:t>Q5 I just </a:t>
            </a:r>
            <a:r>
              <a:rPr lang="en-US" sz="1200" dirty="0" err="1"/>
              <a:t>couldn</a:t>
            </a:r>
            <a:r>
              <a:rPr lang="en-US" sz="1200" dirty="0"/>
              <a:t>&amp;#39;t seem to get going.</a:t>
            </a:r>
          </a:p>
          <a:p>
            <a:pPr>
              <a:buNone/>
            </a:pPr>
            <a:r>
              <a:rPr lang="en-US" sz="1200" dirty="0"/>
              <a:t>Q6 I tended to over-react to situations.</a:t>
            </a:r>
          </a:p>
          <a:p>
            <a:pPr>
              <a:buNone/>
            </a:pPr>
            <a:r>
              <a:rPr lang="en-US" sz="1200" dirty="0"/>
              <a:t>Q7 I had a feeling of shakiness (</a:t>
            </a:r>
            <a:r>
              <a:rPr lang="en-US" sz="1200" dirty="0" err="1"/>
              <a:t>eg</a:t>
            </a:r>
            <a:r>
              <a:rPr lang="en-US" sz="1200" dirty="0"/>
              <a:t>, legs going to give way).</a:t>
            </a:r>
          </a:p>
          <a:p>
            <a:pPr>
              <a:buNone/>
            </a:pPr>
            <a:r>
              <a:rPr lang="en-US" sz="1200" dirty="0"/>
              <a:t>Q8 I found it difficult to relax.</a:t>
            </a:r>
          </a:p>
          <a:p>
            <a:pPr>
              <a:buNone/>
            </a:pPr>
            <a:r>
              <a:rPr lang="en-US" sz="1200" dirty="0"/>
              <a:t>Q9 I found myself in situations that made me so anxious I was most relieved when they ended.</a:t>
            </a:r>
          </a:p>
          <a:p>
            <a:pPr>
              <a:buNone/>
            </a:pPr>
            <a:r>
              <a:rPr lang="en-US" sz="1200" dirty="0"/>
              <a:t>Q10 I felt that I had nothing to look forward to.</a:t>
            </a:r>
          </a:p>
          <a:p>
            <a:pPr>
              <a:buNone/>
            </a:pPr>
            <a:r>
              <a:rPr lang="en-US" sz="1200" dirty="0"/>
              <a:t>Q11 I found myself getting upset rather easily.</a:t>
            </a:r>
          </a:p>
          <a:p>
            <a:pPr>
              <a:buNone/>
            </a:pPr>
            <a:r>
              <a:rPr lang="en-US" sz="1200" dirty="0"/>
              <a:t>Q12 I felt that I was using a lot of nervous energy.</a:t>
            </a:r>
          </a:p>
          <a:p>
            <a:pPr>
              <a:buNone/>
            </a:pPr>
            <a:r>
              <a:rPr lang="en-US" sz="1200" dirty="0"/>
              <a:t>Q13 I felt sad and depressed.</a:t>
            </a:r>
          </a:p>
          <a:p>
            <a:pPr>
              <a:buNone/>
            </a:pPr>
            <a:r>
              <a:rPr lang="en-US" sz="1200" dirty="0"/>
              <a:t>Q14 I found myself getting impatient when I was delayed in any way (</a:t>
            </a:r>
            <a:r>
              <a:rPr lang="en-US" sz="1200" dirty="0" err="1"/>
              <a:t>eg</a:t>
            </a:r>
            <a:r>
              <a:rPr lang="en-US" sz="1200" dirty="0"/>
              <a:t>, elevators, traffic lights, being kept waiting).</a:t>
            </a:r>
          </a:p>
          <a:p>
            <a:pPr>
              <a:buNone/>
            </a:pPr>
            <a:r>
              <a:rPr lang="en-US" sz="1200" dirty="0"/>
              <a:t>Q15 I had a feeling of faintness.</a:t>
            </a:r>
          </a:p>
          <a:p>
            <a:pPr>
              <a:buNone/>
            </a:pPr>
            <a:r>
              <a:rPr lang="en-US" sz="1200" dirty="0"/>
              <a:t>Q16 I felt that I had lost interest in just about everything.</a:t>
            </a:r>
          </a:p>
          <a:p>
            <a:pPr>
              <a:buNone/>
            </a:pPr>
            <a:r>
              <a:rPr lang="en-US" sz="1200" dirty="0"/>
              <a:t>Q17 I felt I </a:t>
            </a:r>
            <a:r>
              <a:rPr lang="en-US" sz="1200" dirty="0" err="1"/>
              <a:t>wasn</a:t>
            </a:r>
            <a:r>
              <a:rPr lang="en-US" sz="1200" dirty="0"/>
              <a:t>&amp;#39;t worth much as a person.</a:t>
            </a:r>
          </a:p>
          <a:p>
            <a:pPr>
              <a:buNone/>
            </a:pPr>
            <a:r>
              <a:rPr lang="en-US" sz="1200" dirty="0"/>
              <a:t>Q18 I felt that I was rather touchy.</a:t>
            </a:r>
          </a:p>
          <a:p>
            <a:pPr>
              <a:buNone/>
            </a:pPr>
            <a:r>
              <a:rPr lang="en-US" sz="1200" dirty="0"/>
              <a:t>Q19 I perspired noticeably (</a:t>
            </a:r>
            <a:r>
              <a:rPr lang="en-US" sz="1200" dirty="0" err="1"/>
              <a:t>eg</a:t>
            </a:r>
            <a:r>
              <a:rPr lang="en-US" sz="1200" dirty="0"/>
              <a:t>, hands sweaty) in the absence of high temperatures or physical exertion.</a:t>
            </a:r>
          </a:p>
          <a:p>
            <a:pPr>
              <a:buNone/>
            </a:pPr>
            <a:r>
              <a:rPr lang="en-US" sz="1200" dirty="0"/>
              <a:t>Q20 I felt scared without any good reason.</a:t>
            </a:r>
          </a:p>
        </p:txBody>
      </p:sp>
    </p:spTree>
    <p:extLst>
      <p:ext uri="{BB962C8B-B14F-4D97-AF65-F5344CB8AC3E}">
        <p14:creationId xmlns:p14="http://schemas.microsoft.com/office/powerpoint/2010/main" val="3002420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EAECF-CD9D-F4FD-0550-EEAB8FD5BA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87E96B-A5B1-F985-262E-6451D3F2C33E}"/>
              </a:ext>
            </a:extLst>
          </p:cNvPr>
          <p:cNvSpPr>
            <a:spLocks noGrp="1"/>
          </p:cNvSpPr>
          <p:nvPr>
            <p:ph type="title"/>
          </p:nvPr>
        </p:nvSpPr>
        <p:spPr/>
        <p:txBody>
          <a:bodyPr/>
          <a:lstStyle/>
          <a:p>
            <a:r>
              <a:rPr lang="en-US" dirty="0"/>
              <a:t>DASS-42 (details)</a:t>
            </a:r>
            <a:endParaRPr lang="en-IN" dirty="0"/>
          </a:p>
        </p:txBody>
      </p:sp>
      <p:sp>
        <p:nvSpPr>
          <p:cNvPr id="7" name="Content Placeholder 6">
            <a:extLst>
              <a:ext uri="{FF2B5EF4-FFF2-40B4-BE49-F238E27FC236}">
                <a16:creationId xmlns:a16="http://schemas.microsoft.com/office/drawing/2014/main" id="{60A11E0B-C177-D0C2-B80A-9AC47F30815A}"/>
              </a:ext>
            </a:extLst>
          </p:cNvPr>
          <p:cNvSpPr>
            <a:spLocks noGrp="1"/>
          </p:cNvSpPr>
          <p:nvPr>
            <p:ph idx="1"/>
          </p:nvPr>
        </p:nvSpPr>
        <p:spPr/>
        <p:txBody>
          <a:bodyPr>
            <a:normAutofit/>
          </a:bodyPr>
          <a:lstStyle/>
          <a:p>
            <a:pPr>
              <a:buNone/>
            </a:pPr>
            <a:r>
              <a:rPr lang="en-US" sz="1200" dirty="0"/>
              <a:t>Q21 I felt that life </a:t>
            </a:r>
            <a:r>
              <a:rPr lang="en-US" sz="1200" dirty="0" err="1"/>
              <a:t>wasn</a:t>
            </a:r>
            <a:r>
              <a:rPr lang="en-US" sz="1200" dirty="0"/>
              <a:t>&amp;#39;t worthwhile.</a:t>
            </a:r>
          </a:p>
          <a:p>
            <a:pPr>
              <a:buNone/>
            </a:pPr>
            <a:r>
              <a:rPr lang="en-US" sz="1200" dirty="0"/>
              <a:t>Q22 I found it hard to wind down.</a:t>
            </a:r>
          </a:p>
          <a:p>
            <a:pPr>
              <a:buNone/>
            </a:pPr>
            <a:r>
              <a:rPr lang="en-US" sz="1200" dirty="0"/>
              <a:t>Q23 I had difficulty in swallowing.</a:t>
            </a:r>
          </a:p>
          <a:p>
            <a:pPr>
              <a:buNone/>
            </a:pPr>
            <a:r>
              <a:rPr lang="en-US" sz="1200" dirty="0"/>
              <a:t>Q24 I </a:t>
            </a:r>
            <a:r>
              <a:rPr lang="en-US" sz="1200" dirty="0" err="1"/>
              <a:t>couldn</a:t>
            </a:r>
            <a:r>
              <a:rPr lang="en-US" sz="1200" dirty="0"/>
              <a:t>&amp;#39;t seem to get any enjoyment out of the things I did.</a:t>
            </a:r>
          </a:p>
          <a:p>
            <a:pPr>
              <a:buNone/>
            </a:pPr>
            <a:r>
              <a:rPr lang="en-US" sz="1200" dirty="0"/>
              <a:t>Q25 I was aware of the action of my heart in the absence of physical exertion (</a:t>
            </a:r>
            <a:r>
              <a:rPr lang="en-US" sz="1200" dirty="0" err="1"/>
              <a:t>eg</a:t>
            </a:r>
            <a:r>
              <a:rPr lang="en-US" sz="1200" dirty="0"/>
              <a:t>, sense of heart rate increase, heart missing a beat).</a:t>
            </a:r>
          </a:p>
          <a:p>
            <a:pPr>
              <a:buNone/>
            </a:pPr>
            <a:r>
              <a:rPr lang="en-US" sz="1200" dirty="0"/>
              <a:t>Q26 I felt down-hearted and blue.</a:t>
            </a:r>
          </a:p>
          <a:p>
            <a:pPr>
              <a:buNone/>
            </a:pPr>
            <a:r>
              <a:rPr lang="en-US" sz="1200" dirty="0"/>
              <a:t>Q27 I found that I was very irritable.</a:t>
            </a:r>
          </a:p>
          <a:p>
            <a:pPr>
              <a:buNone/>
            </a:pPr>
            <a:r>
              <a:rPr lang="en-US" sz="1200" dirty="0"/>
              <a:t>Q28 I felt I was close to panic.</a:t>
            </a:r>
          </a:p>
          <a:p>
            <a:pPr>
              <a:buNone/>
            </a:pPr>
            <a:r>
              <a:rPr lang="en-US" sz="1200" dirty="0"/>
              <a:t>Q29 I found it hard to calm down after something upset me.</a:t>
            </a:r>
          </a:p>
          <a:p>
            <a:pPr>
              <a:buNone/>
            </a:pPr>
            <a:r>
              <a:rPr lang="en-US" sz="1200" dirty="0"/>
              <a:t>Q30 I feared that I would be &amp;</a:t>
            </a:r>
            <a:r>
              <a:rPr lang="en-US" sz="1200" dirty="0" err="1"/>
              <a:t>quot;thrown&amp;quot</a:t>
            </a:r>
            <a:r>
              <a:rPr lang="en-US" sz="1200" dirty="0"/>
              <a:t>; by some trivial but unfamiliar task.</a:t>
            </a:r>
          </a:p>
          <a:p>
            <a:pPr>
              <a:buNone/>
            </a:pPr>
            <a:r>
              <a:rPr lang="en-US" sz="1200" dirty="0"/>
              <a:t>Q31 I was unable to become enthusiastic about anything.</a:t>
            </a:r>
          </a:p>
          <a:p>
            <a:pPr>
              <a:buNone/>
            </a:pPr>
            <a:r>
              <a:rPr lang="en-US" sz="1200" dirty="0"/>
              <a:t>Q32 I found it difficult to tolerate interruptions to what I was doing.</a:t>
            </a:r>
          </a:p>
          <a:p>
            <a:pPr>
              <a:buNone/>
            </a:pPr>
            <a:r>
              <a:rPr lang="en-US" sz="1200" dirty="0"/>
              <a:t>Q33 I was in a state of nervous tension.</a:t>
            </a:r>
          </a:p>
          <a:p>
            <a:pPr>
              <a:buNone/>
            </a:pPr>
            <a:r>
              <a:rPr lang="en-US" sz="1200" dirty="0"/>
              <a:t>Q34 I felt I was pretty worthless.</a:t>
            </a:r>
          </a:p>
          <a:p>
            <a:pPr>
              <a:buNone/>
            </a:pPr>
            <a:r>
              <a:rPr lang="en-US" sz="1200" dirty="0"/>
              <a:t>Q35 I was intolerant of anything that kept me from getting on with what I was doing.</a:t>
            </a:r>
          </a:p>
          <a:p>
            <a:pPr>
              <a:buNone/>
            </a:pPr>
            <a:r>
              <a:rPr lang="en-US" sz="1200" dirty="0"/>
              <a:t>Q36 I felt terrified.</a:t>
            </a:r>
          </a:p>
          <a:p>
            <a:pPr>
              <a:buNone/>
            </a:pPr>
            <a:r>
              <a:rPr lang="en-US" sz="1200" dirty="0"/>
              <a:t>Q37 I could see nothing in the future to be hopeful about.</a:t>
            </a:r>
          </a:p>
          <a:p>
            <a:pPr>
              <a:buNone/>
            </a:pPr>
            <a:r>
              <a:rPr lang="en-US" sz="1200" dirty="0"/>
              <a:t>Q38 I felt that life was meaningless.</a:t>
            </a:r>
          </a:p>
          <a:p>
            <a:pPr>
              <a:buNone/>
            </a:pPr>
            <a:r>
              <a:rPr lang="en-US" sz="1200" dirty="0"/>
              <a:t>Q39 I found myself getting agitated.</a:t>
            </a:r>
          </a:p>
          <a:p>
            <a:pPr>
              <a:buNone/>
            </a:pPr>
            <a:r>
              <a:rPr lang="en-US" sz="1200" dirty="0"/>
              <a:t>Q40 I was worried about situations in which I might panic and make a fool of myself.</a:t>
            </a:r>
          </a:p>
          <a:p>
            <a:pPr>
              <a:buNone/>
            </a:pPr>
            <a:r>
              <a:rPr lang="en-US" sz="1200" dirty="0"/>
              <a:t>Q41 I experienced trembling (</a:t>
            </a:r>
            <a:r>
              <a:rPr lang="en-US" sz="1200" dirty="0" err="1"/>
              <a:t>eg</a:t>
            </a:r>
            <a:r>
              <a:rPr lang="en-US" sz="1200" dirty="0"/>
              <a:t>, in the hands).</a:t>
            </a:r>
          </a:p>
          <a:p>
            <a:pPr marL="0" indent="0">
              <a:buNone/>
            </a:pPr>
            <a:r>
              <a:rPr lang="en-US" sz="1200" dirty="0"/>
              <a:t>Q42 I found it difficult to work up the initiative to do things.</a:t>
            </a:r>
          </a:p>
        </p:txBody>
      </p:sp>
    </p:spTree>
    <p:extLst>
      <p:ext uri="{BB962C8B-B14F-4D97-AF65-F5344CB8AC3E}">
        <p14:creationId xmlns:p14="http://schemas.microsoft.com/office/powerpoint/2010/main" val="1241968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0DACA-6977-EC50-520A-7F2C74E3B8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5EBA35-C686-6EB6-348E-020BDDFF4653}"/>
              </a:ext>
            </a:extLst>
          </p:cNvPr>
          <p:cNvSpPr>
            <a:spLocks noGrp="1"/>
          </p:cNvSpPr>
          <p:nvPr>
            <p:ph type="title"/>
          </p:nvPr>
        </p:nvSpPr>
        <p:spPr/>
        <p:txBody>
          <a:bodyPr/>
          <a:lstStyle/>
          <a:p>
            <a:r>
              <a:rPr lang="en-US" dirty="0"/>
              <a:t>DASS-42 (details)</a:t>
            </a:r>
            <a:endParaRPr lang="en-IN" dirty="0"/>
          </a:p>
        </p:txBody>
      </p:sp>
      <p:sp>
        <p:nvSpPr>
          <p:cNvPr id="7" name="Content Placeholder 6">
            <a:extLst>
              <a:ext uri="{FF2B5EF4-FFF2-40B4-BE49-F238E27FC236}">
                <a16:creationId xmlns:a16="http://schemas.microsoft.com/office/drawing/2014/main" id="{F7FAD575-24DE-0E3E-50B3-2FC123C8DD11}"/>
              </a:ext>
            </a:extLst>
          </p:cNvPr>
          <p:cNvSpPr>
            <a:spLocks noGrp="1"/>
          </p:cNvSpPr>
          <p:nvPr>
            <p:ph idx="1"/>
          </p:nvPr>
        </p:nvSpPr>
        <p:spPr/>
        <p:txBody>
          <a:bodyPr>
            <a:normAutofit/>
          </a:bodyPr>
          <a:lstStyle/>
          <a:p>
            <a:pPr>
              <a:buNone/>
            </a:pPr>
            <a:r>
              <a:rPr lang="en-US" sz="1400" dirty="0"/>
              <a:t>Each item was presented one at a time in a random order for each new participant along with a 4 point rating scale asking the user to indicate how often that had been true of them in the past week where</a:t>
            </a:r>
          </a:p>
          <a:p>
            <a:pPr>
              <a:buNone/>
            </a:pPr>
            <a:r>
              <a:rPr lang="en-US" sz="1400" dirty="0"/>
              <a:t>1 = Did not apply to me at all </a:t>
            </a:r>
          </a:p>
          <a:p>
            <a:pPr>
              <a:buNone/>
            </a:pPr>
            <a:r>
              <a:rPr lang="en-US" sz="1400" dirty="0"/>
              <a:t>2 = Applied to me to some degree, or some of the time</a:t>
            </a:r>
          </a:p>
          <a:p>
            <a:pPr>
              <a:buNone/>
            </a:pPr>
            <a:r>
              <a:rPr lang="en-US" sz="1400" dirty="0"/>
              <a:t>3 = Applied to me to a considerable degree, or a good part of the time</a:t>
            </a:r>
          </a:p>
          <a:p>
            <a:pPr marL="0" indent="0">
              <a:buNone/>
            </a:pPr>
            <a:r>
              <a:rPr lang="en-US" sz="1400" dirty="0"/>
              <a:t>4 = Applied to me very much, or most of the time</a:t>
            </a:r>
          </a:p>
          <a:p>
            <a:pPr>
              <a:buNone/>
            </a:pPr>
            <a:endParaRPr lang="en-US" sz="1200" dirty="0"/>
          </a:p>
        </p:txBody>
      </p:sp>
    </p:spTree>
    <p:extLst>
      <p:ext uri="{BB962C8B-B14F-4D97-AF65-F5344CB8AC3E}">
        <p14:creationId xmlns:p14="http://schemas.microsoft.com/office/powerpoint/2010/main" val="1508520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59238-1C18-6CD4-B8A9-E2F5A5B752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53D31A-CCAA-3C39-14C6-342E17CEED95}"/>
              </a:ext>
            </a:extLst>
          </p:cNvPr>
          <p:cNvSpPr>
            <a:spLocks noGrp="1"/>
          </p:cNvSpPr>
          <p:nvPr>
            <p:ph type="title"/>
          </p:nvPr>
        </p:nvSpPr>
        <p:spPr/>
        <p:txBody>
          <a:bodyPr/>
          <a:lstStyle/>
          <a:p>
            <a:r>
              <a:rPr lang="en-US" dirty="0"/>
              <a:t>DASS-42 (details)</a:t>
            </a:r>
            <a:endParaRPr lang="en-IN" dirty="0"/>
          </a:p>
        </p:txBody>
      </p:sp>
      <p:pic>
        <p:nvPicPr>
          <p:cNvPr id="4" name="Content Placeholder 3">
            <a:extLst>
              <a:ext uri="{FF2B5EF4-FFF2-40B4-BE49-F238E27FC236}">
                <a16:creationId xmlns:a16="http://schemas.microsoft.com/office/drawing/2014/main" id="{D0A5F658-04A9-00A4-D7B1-1E9F6BFF38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730251"/>
            <a:ext cx="10668000" cy="3778498"/>
          </a:xfrm>
        </p:spPr>
      </p:pic>
    </p:spTree>
    <p:extLst>
      <p:ext uri="{BB962C8B-B14F-4D97-AF65-F5344CB8AC3E}">
        <p14:creationId xmlns:p14="http://schemas.microsoft.com/office/powerpoint/2010/main" val="1034936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8BA01-D83C-8A9A-7334-EE76A18210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68CF7F-9A98-650E-F662-DFF0B0DD9D53}"/>
              </a:ext>
            </a:extLst>
          </p:cNvPr>
          <p:cNvSpPr>
            <a:spLocks noGrp="1"/>
          </p:cNvSpPr>
          <p:nvPr>
            <p:ph type="title"/>
          </p:nvPr>
        </p:nvSpPr>
        <p:spPr/>
        <p:txBody>
          <a:bodyPr/>
          <a:lstStyle/>
          <a:p>
            <a:r>
              <a:rPr lang="en-US" dirty="0"/>
              <a:t>DASS-42 (details)</a:t>
            </a:r>
            <a:endParaRPr lang="en-IN" dirty="0"/>
          </a:p>
        </p:txBody>
      </p:sp>
      <p:pic>
        <p:nvPicPr>
          <p:cNvPr id="4" name="Content Placeholder 3">
            <a:extLst>
              <a:ext uri="{FF2B5EF4-FFF2-40B4-BE49-F238E27FC236}">
                <a16:creationId xmlns:a16="http://schemas.microsoft.com/office/drawing/2014/main" id="{395B6B73-50D3-168A-0D52-A5EF67920A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917445"/>
            <a:ext cx="10668000" cy="3404110"/>
          </a:xfrm>
        </p:spPr>
      </p:pic>
    </p:spTree>
    <p:extLst>
      <p:ext uri="{BB962C8B-B14F-4D97-AF65-F5344CB8AC3E}">
        <p14:creationId xmlns:p14="http://schemas.microsoft.com/office/powerpoint/2010/main" val="1424524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BEA9A-4748-EB33-5C12-5C43709C0C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246E3C-A4A8-C8D1-7BBF-1BB1DD6E3FAB}"/>
              </a:ext>
            </a:extLst>
          </p:cNvPr>
          <p:cNvSpPr>
            <a:spLocks noGrp="1"/>
          </p:cNvSpPr>
          <p:nvPr>
            <p:ph type="title"/>
          </p:nvPr>
        </p:nvSpPr>
        <p:spPr/>
        <p:txBody>
          <a:bodyPr/>
          <a:lstStyle/>
          <a:p>
            <a:r>
              <a:rPr lang="en-US" dirty="0"/>
              <a:t>DASS-42 (details)</a:t>
            </a:r>
            <a:endParaRPr lang="en-IN" dirty="0"/>
          </a:p>
        </p:txBody>
      </p:sp>
      <p:pic>
        <p:nvPicPr>
          <p:cNvPr id="4" name="Content Placeholder 3">
            <a:extLst>
              <a:ext uri="{FF2B5EF4-FFF2-40B4-BE49-F238E27FC236}">
                <a16:creationId xmlns:a16="http://schemas.microsoft.com/office/drawing/2014/main" id="{CABDE16A-52E4-A184-A0C1-817D84D495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920125"/>
            <a:ext cx="10668000" cy="3398749"/>
          </a:xfrm>
        </p:spPr>
      </p:pic>
    </p:spTree>
    <p:extLst>
      <p:ext uri="{BB962C8B-B14F-4D97-AF65-F5344CB8AC3E}">
        <p14:creationId xmlns:p14="http://schemas.microsoft.com/office/powerpoint/2010/main" val="121693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sp>
        <p:nvSpPr>
          <p:cNvPr id="9" name="Rectangle 6">
            <a:extLst>
              <a:ext uri="{FF2B5EF4-FFF2-40B4-BE49-F238E27FC236}">
                <a16:creationId xmlns:a16="http://schemas.microsoft.com/office/drawing/2014/main" id="{989950B3-C87D-2D21-B98A-DB10E0BE9E6B}"/>
              </a:ext>
            </a:extLst>
          </p:cNvPr>
          <p:cNvSpPr>
            <a:spLocks noChangeArrowheads="1"/>
          </p:cNvSpPr>
          <p:nvPr/>
        </p:nvSpPr>
        <p:spPr bwMode="auto">
          <a:xfrm>
            <a:off x="711200" y="2104625"/>
            <a:ext cx="112023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Provide insights about stress, anxiety, and depression levels using machine learning models like Random Forest, SVM, and Logistic Regression.</a:t>
            </a:r>
          </a:p>
        </p:txBody>
      </p:sp>
      <p:sp>
        <p:nvSpPr>
          <p:cNvPr id="11" name="TextBox 10">
            <a:extLst>
              <a:ext uri="{FF2B5EF4-FFF2-40B4-BE49-F238E27FC236}">
                <a16:creationId xmlns:a16="http://schemas.microsoft.com/office/drawing/2014/main" id="{E9B803C8-3F83-87D5-775E-E40C9C435D43}"/>
              </a:ext>
            </a:extLst>
          </p:cNvPr>
          <p:cNvSpPr txBox="1"/>
          <p:nvPr/>
        </p:nvSpPr>
        <p:spPr>
          <a:xfrm>
            <a:off x="711200" y="1400459"/>
            <a:ext cx="1076960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latin typeface="Arial" panose="020B0604020202020204" pitchFamily="34" charset="0"/>
              </a:rPr>
              <a:t>A</a:t>
            </a:r>
            <a:r>
              <a:rPr kumimoji="0" lang="en-US" altLang="en-US" sz="1800" b="0" i="0" u="none" strike="noStrike" cap="none" normalizeH="0" baseline="0" dirty="0">
                <a:ln>
                  <a:noFill/>
                </a:ln>
                <a:solidFill>
                  <a:schemeClr val="tx1"/>
                </a:solidFill>
                <a:effectLst/>
                <a:latin typeface="Arial" panose="020B0604020202020204" pitchFamily="34" charset="0"/>
              </a:rPr>
              <a:t> web-based application to assess and analyze children's mental health, helping parents and  teachers to monitor their well-being.</a:t>
            </a:r>
          </a:p>
        </p:txBody>
      </p:sp>
    </p:spTree>
    <p:extLst>
      <p:ext uri="{BB962C8B-B14F-4D97-AF65-F5344CB8AC3E}">
        <p14:creationId xmlns:p14="http://schemas.microsoft.com/office/powerpoint/2010/main" val="2666729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12800" y="1143001"/>
            <a:ext cx="6175829" cy="4952997"/>
          </a:xfrm>
        </p:spPr>
        <p:txBody>
          <a:bodyPr>
            <a:normAutofit lnSpcReduction="10000"/>
          </a:bodyPr>
          <a:lstStyle/>
          <a:p>
            <a:r>
              <a:rPr lang="en-US" sz="1800" b="1" dirty="0">
                <a:latin typeface="Times New Roman" panose="02020603050405020304" pitchFamily="18" charset="0"/>
                <a:cs typeface="Times New Roman" panose="02020603050405020304" pitchFamily="18" charset="0"/>
              </a:rPr>
              <a:t>User Interaction:</a:t>
            </a:r>
            <a:r>
              <a:rPr lang="en-US" sz="1800" dirty="0">
                <a:latin typeface="Times New Roman" panose="02020603050405020304" pitchFamily="18" charset="0"/>
                <a:cs typeface="Times New Roman" panose="02020603050405020304" pitchFamily="18" charset="0"/>
              </a:rPr>
              <a:t> The process begins with the user taking the DASS-21 test, which collects responses related to stress, anxiety, and depression.</a:t>
            </a:r>
          </a:p>
          <a:p>
            <a:r>
              <a:rPr lang="en-US" sz="1800" b="1" dirty="0">
                <a:latin typeface="Times New Roman" panose="02020603050405020304" pitchFamily="18" charset="0"/>
                <a:cs typeface="Times New Roman" panose="02020603050405020304" pitchFamily="18" charset="0"/>
              </a:rPr>
              <a:t>Data Collection:</a:t>
            </a:r>
            <a:r>
              <a:rPr lang="en-US" sz="1800" dirty="0">
                <a:latin typeface="Times New Roman" panose="02020603050405020304" pitchFamily="18" charset="0"/>
                <a:cs typeface="Times New Roman" panose="02020603050405020304" pitchFamily="18" charset="0"/>
              </a:rPr>
              <a:t> The responses are sent to the backend system for processing, ensuring secure storage and handling of user data.</a:t>
            </a:r>
          </a:p>
          <a:p>
            <a:r>
              <a:rPr lang="en-US" sz="1800" b="1" dirty="0">
                <a:latin typeface="Times New Roman" panose="02020603050405020304" pitchFamily="18" charset="0"/>
                <a:cs typeface="Times New Roman" panose="02020603050405020304" pitchFamily="18" charset="0"/>
              </a:rPr>
              <a:t>Processing &amp; Analysis:</a:t>
            </a:r>
            <a:r>
              <a:rPr lang="en-US" sz="1800" dirty="0">
                <a:latin typeface="Times New Roman" panose="02020603050405020304" pitchFamily="18" charset="0"/>
                <a:cs typeface="Times New Roman" panose="02020603050405020304" pitchFamily="18" charset="0"/>
              </a:rPr>
              <a:t> Machine learning models analyze the responses, classifying mental health conditions based on predefined criteria. Various models like Random Forest, SVM, and Logistic Regression may be used for accurate classification.</a:t>
            </a:r>
          </a:p>
          <a:p>
            <a:r>
              <a:rPr lang="en-US" sz="1800" b="1" dirty="0">
                <a:latin typeface="Times New Roman" panose="02020603050405020304" pitchFamily="18" charset="0"/>
                <a:cs typeface="Times New Roman" panose="02020603050405020304" pitchFamily="18" charset="0"/>
              </a:rPr>
              <a:t>Results &amp; Reports:</a:t>
            </a:r>
            <a:r>
              <a:rPr lang="en-US" sz="1800" dirty="0">
                <a:latin typeface="Times New Roman" panose="02020603050405020304" pitchFamily="18" charset="0"/>
                <a:cs typeface="Times New Roman" panose="02020603050405020304" pitchFamily="18" charset="0"/>
              </a:rPr>
              <a:t> Insights from the analysis are displayed to the user, providing a summary of their mental health status, including potential risk levels and recommendations.</a:t>
            </a:r>
            <a:endParaRPr lang="en-GB"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Admin Monitoring:</a:t>
            </a:r>
            <a:r>
              <a:rPr lang="en-US" sz="1800" dirty="0">
                <a:latin typeface="Times New Roman" panose="02020603050405020304" pitchFamily="18" charset="0"/>
                <a:cs typeface="Times New Roman" panose="02020603050405020304" pitchFamily="18" charset="0"/>
              </a:rPr>
              <a:t> Mental health professionals track reports and monitor trends to provide further assistance, ensuring the reliability and effectiveness of the system.</a:t>
            </a:r>
            <a:endParaRPr lang="en-GB" sz="1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0EF3105-5555-15BF-04B5-94205F551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571" y="1286084"/>
            <a:ext cx="4553339" cy="4531066"/>
          </a:xfrm>
          <a:prstGeom prst="rect">
            <a:avLst/>
          </a:prstGeom>
        </p:spPr>
      </p:pic>
    </p:spTree>
    <p:extLst>
      <p:ext uri="{BB962C8B-B14F-4D97-AF65-F5344CB8AC3E}">
        <p14:creationId xmlns:p14="http://schemas.microsoft.com/office/powerpoint/2010/main" val="2314944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a:t>
            </a:r>
            <a:r>
              <a:rPr lang="en-GB"/>
              <a:t>of Project  Edit it </a:t>
            </a:r>
            <a:endParaRPr lang="en-GB" dirty="0"/>
          </a:p>
        </p:txBody>
      </p:sp>
      <p:pic>
        <p:nvPicPr>
          <p:cNvPr id="7" name="Content Placeholder 6">
            <a:extLst>
              <a:ext uri="{FF2B5EF4-FFF2-40B4-BE49-F238E27FC236}">
                <a16:creationId xmlns:a16="http://schemas.microsoft.com/office/drawing/2014/main" id="{3A36A1C7-7E29-175E-C068-BE745EE46B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2127647"/>
            <a:ext cx="10668000" cy="2983706"/>
          </a:xfrm>
        </p:spPr>
      </p:pic>
    </p:spTree>
    <p:extLst>
      <p:ext uri="{BB962C8B-B14F-4D97-AF65-F5344CB8AC3E}">
        <p14:creationId xmlns:p14="http://schemas.microsoft.com/office/powerpoint/2010/main" val="367733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4" name="Rectangle 1">
            <a:extLst>
              <a:ext uri="{FF2B5EF4-FFF2-40B4-BE49-F238E27FC236}">
                <a16:creationId xmlns:a16="http://schemas.microsoft.com/office/drawing/2014/main" id="{F9E5FF23-F81C-50A0-4457-5F230345DE7D}"/>
              </a:ext>
            </a:extLst>
          </p:cNvPr>
          <p:cNvSpPr>
            <a:spLocks noGrp="1" noChangeArrowheads="1"/>
          </p:cNvSpPr>
          <p:nvPr>
            <p:ph idx="1"/>
          </p:nvPr>
        </p:nvSpPr>
        <p:spPr bwMode="auto">
          <a:xfrm>
            <a:off x="711200" y="465907"/>
            <a:ext cx="1032691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000" dirty="0">
                <a:latin typeface="Times New Roman" panose="02020603050405020304" pitchFamily="18" charset="0"/>
                <a:cs typeface="Times New Roman" panose="02020603050405020304" pitchFamily="18" charset="0"/>
              </a:rPr>
              <a:t>The proposed model/software aims to assess and improve the mental health of students by identifying potential issues and providing tailored </a:t>
            </a:r>
            <a:r>
              <a:rPr lang="en-US" sz="2000" dirty="0" err="1">
                <a:latin typeface="Times New Roman" panose="02020603050405020304" pitchFamily="18" charset="0"/>
                <a:cs typeface="Times New Roman" panose="02020603050405020304" pitchFamily="18" charset="0"/>
              </a:rPr>
              <a:t>solutions.</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will utilize questionnaires, AI-based analysis, or psychological models to evaluate students' mental well-being based on their responses and behavior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software will recommend personalized strategies, such as mindfulness exercises, counseling resources, and self-improvement techniques, to help students cope with stress and anxiety.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addressing mental health challenges, the model will contribute to a healthier academic environment, enhance students' emotional resilience, and improve overall productivity and well-being.</a:t>
            </a: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5" name="Rectangle 2">
            <a:extLst>
              <a:ext uri="{FF2B5EF4-FFF2-40B4-BE49-F238E27FC236}">
                <a16:creationId xmlns:a16="http://schemas.microsoft.com/office/drawing/2014/main" id="{7931F693-A163-F077-071E-11695308867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Improved accuracy and efficiency of the system will demonstrate the effectiveness of machine learning in mental health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480F1920-85B5-C350-82B0-6799718633D5}"/>
              </a:ext>
            </a:extLst>
          </p:cNvPr>
          <p:cNvSpPr>
            <a:spLocks noGrp="1" noChangeArrowheads="1"/>
          </p:cNvSpPr>
          <p:nvPr>
            <p:ph idx="1"/>
          </p:nvPr>
        </p:nvSpPr>
        <p:spPr bwMode="auto">
          <a:xfrm>
            <a:off x="812800" y="1298527"/>
            <a:ext cx="10668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application will help parents and teachers track children's mental health using the DSSA dataset, providing better awareness and early detection of issues.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using machine learning models like Random Forest, SVM, and Logistic Regression, it will offer real-time insights into stress, anxiety, and depression, allowing timely support and intervention.</a:t>
            </a:r>
          </a:p>
        </p:txBody>
      </p:sp>
    </p:spTree>
    <p:extLst>
      <p:ext uri="{BB962C8B-B14F-4D97-AF65-F5344CB8AC3E}">
        <p14:creationId xmlns:p14="http://schemas.microsoft.com/office/powerpoint/2010/main" val="1923928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0AB03-01C0-D615-0787-07400BE65E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786C6F-A765-9FFC-B68D-140F07CC9C16}"/>
              </a:ext>
            </a:extLst>
          </p:cNvPr>
          <p:cNvSpPr>
            <a:spLocks noGrp="1"/>
          </p:cNvSpPr>
          <p:nvPr>
            <p:ph type="title"/>
          </p:nvPr>
        </p:nvSpPr>
        <p:spPr/>
        <p:txBody>
          <a:bodyPr/>
          <a:lstStyle/>
          <a:p>
            <a:r>
              <a:rPr lang="en-GB" dirty="0"/>
              <a:t> Outcomes</a:t>
            </a:r>
          </a:p>
        </p:txBody>
      </p:sp>
      <p:sp>
        <p:nvSpPr>
          <p:cNvPr id="5" name="Rectangle 2">
            <a:extLst>
              <a:ext uri="{FF2B5EF4-FFF2-40B4-BE49-F238E27FC236}">
                <a16:creationId xmlns:a16="http://schemas.microsoft.com/office/drawing/2014/main" id="{861CECC8-E7D7-3277-A8FD-8A130618453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Improved accuracy and efficiency of the system will demonstrate the effectiveness of machine learning in mental health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Content Placeholder 3">
            <a:extLst>
              <a:ext uri="{FF2B5EF4-FFF2-40B4-BE49-F238E27FC236}">
                <a16:creationId xmlns:a16="http://schemas.microsoft.com/office/drawing/2014/main" id="{A8761C03-8D2D-45C9-09EF-2805740C11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61257" y="1601781"/>
            <a:ext cx="11930743" cy="3654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464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6" name="Rectangle 3">
            <a:extLst>
              <a:ext uri="{FF2B5EF4-FFF2-40B4-BE49-F238E27FC236}">
                <a16:creationId xmlns:a16="http://schemas.microsoft.com/office/drawing/2014/main" id="{52B74FD1-B337-DEDF-53C3-B6D0CAF6EDD7}"/>
              </a:ext>
            </a:extLst>
          </p:cNvPr>
          <p:cNvSpPr>
            <a:spLocks noGrp="1" noChangeArrowheads="1"/>
          </p:cNvSpPr>
          <p:nvPr>
            <p:ph idx="1"/>
          </p:nvPr>
        </p:nvSpPr>
        <p:spPr bwMode="auto">
          <a:xfrm>
            <a:off x="812799" y="1114893"/>
            <a:ext cx="1066800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web application uses the DSSA dataset to check children's mental health, helping parents and teachers understand their well-being.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uses machine learning models like Random Forest, SVM, and Logistic Regression to give results on stress, anxiety, and depression, helping in early support and care.</a:t>
            </a:r>
          </a:p>
        </p:txBody>
      </p:sp>
    </p:spTree>
    <p:extLst>
      <p:ext uri="{BB962C8B-B14F-4D97-AF65-F5344CB8AC3E}">
        <p14:creationId xmlns:p14="http://schemas.microsoft.com/office/powerpoint/2010/main" val="22385711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a:buFont typeface="+mj-lt"/>
              <a:buAutoNum type="arabicPeriod"/>
            </a:pPr>
            <a:r>
              <a:rPr lang="en-GB" sz="1600" dirty="0">
                <a:latin typeface="Times New Roman" panose="02020603050405020304" pitchFamily="18" charset="0"/>
                <a:cs typeface="Times New Roman" panose="02020603050405020304" pitchFamily="18" charset="0"/>
              </a:rPr>
              <a:t>C. M. H. Saibaba, K. V. K. </a:t>
            </a:r>
            <a:r>
              <a:rPr lang="en-GB" sz="1600" dirty="0" err="1">
                <a:latin typeface="Times New Roman" panose="02020603050405020304" pitchFamily="18" charset="0"/>
                <a:cs typeface="Times New Roman" panose="02020603050405020304" pitchFamily="18" charset="0"/>
              </a:rPr>
              <a:t>Alekhya</a:t>
            </a:r>
            <a:r>
              <a:rPr lang="en-GB" sz="1600" dirty="0">
                <a:latin typeface="Times New Roman" panose="02020603050405020304" pitchFamily="18" charset="0"/>
                <a:cs typeface="Times New Roman" panose="02020603050405020304" pitchFamily="18" charset="0"/>
              </a:rPr>
              <a:t>, K. </a:t>
            </a:r>
            <a:r>
              <a:rPr lang="en-GB" sz="1600" dirty="0" err="1">
                <a:latin typeface="Times New Roman" panose="02020603050405020304" pitchFamily="18" charset="0"/>
                <a:cs typeface="Times New Roman" panose="02020603050405020304" pitchFamily="18" charset="0"/>
              </a:rPr>
              <a:t>Yeshwanth</a:t>
            </a:r>
            <a:r>
              <a:rPr lang="en-GB" sz="1600" dirty="0">
                <a:latin typeface="Times New Roman" panose="02020603050405020304" pitchFamily="18" charset="0"/>
                <a:cs typeface="Times New Roman" panose="02020603050405020304" pitchFamily="18" charset="0"/>
              </a:rPr>
              <a:t> and P. </a:t>
            </a:r>
            <a:r>
              <a:rPr lang="en-GB" sz="1600" dirty="0" err="1">
                <a:latin typeface="Times New Roman" panose="02020603050405020304" pitchFamily="18" charset="0"/>
                <a:cs typeface="Times New Roman" panose="02020603050405020304" pitchFamily="18" charset="0"/>
              </a:rPr>
              <a:t>Tumuluru</a:t>
            </a:r>
            <a:r>
              <a:rPr lang="en-GB" sz="1600" dirty="0">
                <a:latin typeface="Times New Roman" panose="02020603050405020304" pitchFamily="18" charset="0"/>
                <a:cs typeface="Times New Roman" panose="02020603050405020304" pitchFamily="18" charset="0"/>
              </a:rPr>
              <a:t>, "Prediction of Public Mental Health by using Machine Learning Algorithms," 2022 Second International Conference on Artificial Intelligence and Smart Energy (ICAIS), Coimbatore, India, 2022, pp. 308-311, </a:t>
            </a:r>
            <a:r>
              <a:rPr lang="en-GB" sz="1600" dirty="0" err="1">
                <a:latin typeface="Times New Roman" panose="02020603050405020304" pitchFamily="18" charset="0"/>
                <a:cs typeface="Times New Roman" panose="02020603050405020304" pitchFamily="18" charset="0"/>
              </a:rPr>
              <a:t>doi</a:t>
            </a:r>
            <a:r>
              <a:rPr lang="en-GB" sz="1600" dirty="0">
                <a:latin typeface="Times New Roman" panose="02020603050405020304" pitchFamily="18" charset="0"/>
                <a:cs typeface="Times New Roman" panose="02020603050405020304" pitchFamily="18" charset="0"/>
              </a:rPr>
              <a:t>: 10.1109/ICAIS53314.2022.9742837. </a:t>
            </a:r>
          </a:p>
          <a:p>
            <a:pPr>
              <a:buFont typeface="+mj-lt"/>
              <a:buAutoNum type="arabicPeriod"/>
            </a:pPr>
            <a:r>
              <a:rPr lang="en-GB" sz="1600" dirty="0">
                <a:latin typeface="Times New Roman" panose="02020603050405020304" pitchFamily="18" charset="0"/>
                <a:cs typeface="Times New Roman" panose="02020603050405020304" pitchFamily="18" charset="0"/>
              </a:rPr>
              <a:t>R. Ranjana, T. Subha, K. L. </a:t>
            </a:r>
            <a:r>
              <a:rPr lang="en-GB" sz="1600" dirty="0" err="1">
                <a:latin typeface="Times New Roman" panose="02020603050405020304" pitchFamily="18" charset="0"/>
                <a:cs typeface="Times New Roman" panose="02020603050405020304" pitchFamily="18" charset="0"/>
              </a:rPr>
              <a:t>Sreenidhi</a:t>
            </a:r>
            <a:r>
              <a:rPr lang="en-GB" sz="1600" dirty="0">
                <a:latin typeface="Times New Roman" panose="02020603050405020304" pitchFamily="18" charset="0"/>
                <a:cs typeface="Times New Roman" panose="02020603050405020304" pitchFamily="18" charset="0"/>
              </a:rPr>
              <a:t> and K. Akshaya, "Mental Health Prediction using Natural Language Processing," 2022 International Conference on Applied Artificial Intelligence and Computing (ICAAIC), Salem, India, 2022, pp. 824-828, </a:t>
            </a:r>
            <a:r>
              <a:rPr lang="en-GB" sz="1600" dirty="0" err="1">
                <a:latin typeface="Times New Roman" panose="02020603050405020304" pitchFamily="18" charset="0"/>
                <a:cs typeface="Times New Roman" panose="02020603050405020304" pitchFamily="18" charset="0"/>
              </a:rPr>
              <a:t>doi</a:t>
            </a:r>
            <a:r>
              <a:rPr lang="en-GB" sz="1600" dirty="0">
                <a:latin typeface="Times New Roman" panose="02020603050405020304" pitchFamily="18" charset="0"/>
                <a:cs typeface="Times New Roman" panose="02020603050405020304" pitchFamily="18" charset="0"/>
              </a:rPr>
              <a:t>: 10.1109/ICAAIC53929.2022.9792893. </a:t>
            </a:r>
          </a:p>
          <a:p>
            <a:pPr>
              <a:buFont typeface="+mj-lt"/>
              <a:buAutoNum type="arabicPeriod"/>
            </a:pPr>
            <a:r>
              <a:rPr lang="en-GB" sz="1600" dirty="0">
                <a:latin typeface="Times New Roman" panose="02020603050405020304" pitchFamily="18" charset="0"/>
                <a:cs typeface="Times New Roman" panose="02020603050405020304" pitchFamily="18" charset="0"/>
              </a:rPr>
              <a:t>Y. Li, "Application of Machine Learning to Predict Mental Health Disorders and Interpret Feature Importance," 2023 3rd International Symposium on Computer Technology and Information Science (ISCTIS), Chengdu, China, 2023, pp. 257-261, </a:t>
            </a:r>
            <a:r>
              <a:rPr lang="en-GB" sz="1600" dirty="0" err="1">
                <a:latin typeface="Times New Roman" panose="02020603050405020304" pitchFamily="18" charset="0"/>
                <a:cs typeface="Times New Roman" panose="02020603050405020304" pitchFamily="18" charset="0"/>
              </a:rPr>
              <a:t>doi</a:t>
            </a:r>
            <a:r>
              <a:rPr lang="en-GB" sz="1600" dirty="0">
                <a:latin typeface="Times New Roman" panose="02020603050405020304" pitchFamily="18" charset="0"/>
                <a:cs typeface="Times New Roman" panose="02020603050405020304" pitchFamily="18" charset="0"/>
              </a:rPr>
              <a:t>: 10.1109/ISCTIS58954.2023.10213032. </a:t>
            </a:r>
          </a:p>
          <a:p>
            <a:pPr>
              <a:buFont typeface="+mj-lt"/>
              <a:buAutoNum type="arabicPeriod"/>
            </a:pPr>
            <a:r>
              <a:rPr lang="en-GB" sz="1600" dirty="0">
                <a:latin typeface="Times New Roman" panose="02020603050405020304" pitchFamily="18" charset="0"/>
                <a:cs typeface="Times New Roman" panose="02020603050405020304" pitchFamily="18" charset="0"/>
              </a:rPr>
              <a:t>D. Zhang, T. Guo, S. Han, S. </a:t>
            </a:r>
            <a:r>
              <a:rPr lang="en-GB" sz="1600" dirty="0" err="1">
                <a:latin typeface="Times New Roman" panose="02020603050405020304" pitchFamily="18" charset="0"/>
                <a:cs typeface="Times New Roman" panose="02020603050405020304" pitchFamily="18" charset="0"/>
              </a:rPr>
              <a:t>Vahabli</a:t>
            </a:r>
            <a:r>
              <a:rPr lang="en-GB" sz="1600" dirty="0">
                <a:latin typeface="Times New Roman" panose="02020603050405020304" pitchFamily="18" charset="0"/>
                <a:cs typeface="Times New Roman" panose="02020603050405020304" pitchFamily="18" charset="0"/>
              </a:rPr>
              <a:t>, M. </a:t>
            </a:r>
            <a:r>
              <a:rPr lang="en-GB" sz="1600" dirty="0" err="1">
                <a:latin typeface="Times New Roman" panose="02020603050405020304" pitchFamily="18" charset="0"/>
                <a:cs typeface="Times New Roman" panose="02020603050405020304" pitchFamily="18" charset="0"/>
              </a:rPr>
              <a:t>Naseriparsa</a:t>
            </a:r>
            <a:r>
              <a:rPr lang="en-GB" sz="1600" dirty="0">
                <a:latin typeface="Times New Roman" panose="02020603050405020304" pitchFamily="18" charset="0"/>
                <a:cs typeface="Times New Roman" panose="02020603050405020304" pitchFamily="18" charset="0"/>
              </a:rPr>
              <a:t> and F. Xia, "Predicting Mental Health Problems with Personality, </a:t>
            </a:r>
            <a:r>
              <a:rPr lang="en-GB" sz="1600" dirty="0" err="1">
                <a:latin typeface="Times New Roman" panose="02020603050405020304" pitchFamily="18" charset="0"/>
                <a:cs typeface="Times New Roman" panose="02020603050405020304" pitchFamily="18" charset="0"/>
              </a:rPr>
              <a:t>Behavior</a:t>
            </a:r>
            <a:r>
              <a:rPr lang="en-GB" sz="1600" dirty="0">
                <a:latin typeface="Times New Roman" panose="02020603050405020304" pitchFamily="18" charset="0"/>
                <a:cs typeface="Times New Roman" panose="02020603050405020304" pitchFamily="18" charset="0"/>
              </a:rPr>
              <a:t>, and Social Networks," 2021 IEEE International Conference on Big Data (Big Data), Orlando, FL, USA, 2021, pp. 4537-4546, </a:t>
            </a:r>
            <a:r>
              <a:rPr lang="en-GB" sz="1600" dirty="0" err="1">
                <a:latin typeface="Times New Roman" panose="02020603050405020304" pitchFamily="18" charset="0"/>
                <a:cs typeface="Times New Roman" panose="02020603050405020304" pitchFamily="18" charset="0"/>
              </a:rPr>
              <a:t>doi</a:t>
            </a:r>
            <a:r>
              <a:rPr lang="en-GB" sz="1600" dirty="0">
                <a:latin typeface="Times New Roman" panose="02020603050405020304" pitchFamily="18" charset="0"/>
                <a:cs typeface="Times New Roman" panose="02020603050405020304" pitchFamily="18" charset="0"/>
              </a:rPr>
              <a:t>: 10.1109/BigData52589.2021.9671987. </a:t>
            </a:r>
          </a:p>
          <a:p>
            <a:pPr>
              <a:buFont typeface="+mj-lt"/>
              <a:buAutoNum type="arabicPeriod"/>
            </a:pPr>
            <a:r>
              <a:rPr lang="en-GB" sz="1600" dirty="0">
                <a:latin typeface="Times New Roman" panose="02020603050405020304" pitchFamily="18" charset="0"/>
                <a:cs typeface="Times New Roman" panose="02020603050405020304" pitchFamily="18" charset="0"/>
              </a:rPr>
              <a:t>C. E. R. </a:t>
            </a:r>
            <a:r>
              <a:rPr lang="en-GB" sz="1600" dirty="0" err="1">
                <a:latin typeface="Times New Roman" panose="02020603050405020304" pitchFamily="18" charset="0"/>
                <a:cs typeface="Times New Roman" panose="02020603050405020304" pitchFamily="18" charset="0"/>
              </a:rPr>
              <a:t>Booc</a:t>
            </a:r>
            <a:r>
              <a:rPr lang="en-GB" sz="1600" dirty="0">
                <a:latin typeface="Times New Roman" panose="02020603050405020304" pitchFamily="18" charset="0"/>
                <a:cs typeface="Times New Roman" panose="02020603050405020304" pitchFamily="18" charset="0"/>
              </a:rPr>
              <a:t>, C. M. D. San Diego, M. L. Tee and J. D. L. Caro, "A mobile application for campus-based psychosocial wellness program," 2016 7th International Conference on Information, Intelligence, Systems &amp; Applications (IISA), </a:t>
            </a:r>
            <a:r>
              <a:rPr lang="en-GB" sz="1600" dirty="0" err="1">
                <a:latin typeface="Times New Roman" panose="02020603050405020304" pitchFamily="18" charset="0"/>
                <a:cs typeface="Times New Roman" panose="02020603050405020304" pitchFamily="18" charset="0"/>
              </a:rPr>
              <a:t>Chalkidiki</a:t>
            </a:r>
            <a:r>
              <a:rPr lang="en-GB" sz="1600" dirty="0">
                <a:latin typeface="Times New Roman" panose="02020603050405020304" pitchFamily="18" charset="0"/>
                <a:cs typeface="Times New Roman" panose="02020603050405020304" pitchFamily="18" charset="0"/>
              </a:rPr>
              <a:t>, Greece, 2016, pp. 1-4, </a:t>
            </a:r>
            <a:r>
              <a:rPr lang="en-GB" sz="1600" dirty="0" err="1">
                <a:latin typeface="Times New Roman" panose="02020603050405020304" pitchFamily="18" charset="0"/>
                <a:cs typeface="Times New Roman" panose="02020603050405020304" pitchFamily="18" charset="0"/>
              </a:rPr>
              <a:t>doi</a:t>
            </a:r>
            <a:r>
              <a:rPr lang="en-GB" sz="1600" dirty="0">
                <a:latin typeface="Times New Roman" panose="02020603050405020304" pitchFamily="18" charset="0"/>
                <a:cs typeface="Times New Roman" panose="02020603050405020304" pitchFamily="18" charset="0"/>
              </a:rPr>
              <a:t>: 10.1109/IISA.2016.7785426. </a:t>
            </a: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13863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4E14-1D30-D26A-125F-9BE75F3D54E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C49E897-2929-164F-0C29-1B202191B965}"/>
              </a:ext>
            </a:extLst>
          </p:cNvPr>
          <p:cNvSpPr>
            <a:spLocks noGrp="1"/>
          </p:cNvSpPr>
          <p:nvPr>
            <p:ph idx="1"/>
          </p:nvPr>
        </p:nvSpPr>
        <p:spPr/>
        <p:txBody>
          <a:bodyPr>
            <a:normAutofit/>
          </a:bodyPr>
          <a:lstStyle/>
          <a:p>
            <a:pPr marL="457200" indent="-457200">
              <a:buFont typeface="+mj-lt"/>
              <a:buAutoNum type="arabicPeriod" startAt="6"/>
            </a:pPr>
            <a:r>
              <a:rPr lang="en-GB" sz="1700" dirty="0">
                <a:latin typeface="Times New Roman" panose="02020603050405020304" pitchFamily="18" charset="0"/>
                <a:cs typeface="Times New Roman" panose="02020603050405020304" pitchFamily="18" charset="0"/>
              </a:rPr>
              <a:t>M. K. I. Zim, M. A. Hanif and H. Kaur, "Prediction of personality for mental health detection using hybrid deep learning model," 2024 IEEE International Conference on Interdisciplinary Approaches in Technology and Management for Social Innovation (IATMSI), Gwalior, India, 2024, pp. 1-6, </a:t>
            </a:r>
            <a:r>
              <a:rPr lang="en-GB" sz="1700" dirty="0" err="1">
                <a:latin typeface="Times New Roman" panose="02020603050405020304" pitchFamily="18" charset="0"/>
                <a:cs typeface="Times New Roman" panose="02020603050405020304" pitchFamily="18" charset="0"/>
              </a:rPr>
              <a:t>doi</a:t>
            </a:r>
            <a:r>
              <a:rPr lang="en-GB" sz="1700" dirty="0">
                <a:latin typeface="Times New Roman" panose="02020603050405020304" pitchFamily="18" charset="0"/>
                <a:cs typeface="Times New Roman" panose="02020603050405020304" pitchFamily="18" charset="0"/>
              </a:rPr>
              <a:t>: 10.1109/IATMSI60426.2024.10503423. </a:t>
            </a:r>
          </a:p>
          <a:p>
            <a:pPr marL="457200" indent="-457200">
              <a:buFont typeface="+mj-lt"/>
              <a:buAutoNum type="arabicPeriod" startAt="6"/>
            </a:pPr>
            <a:r>
              <a:rPr lang="en-IN" sz="1700" dirty="0">
                <a:latin typeface="Times New Roman" panose="02020603050405020304" pitchFamily="18" charset="0"/>
                <a:cs typeface="Times New Roman" panose="02020603050405020304" pitchFamily="18" charset="0"/>
              </a:rPr>
              <a:t>S. BH et al., "Mental Health Analysis of Employees using Machine Learning Techniques," 2022 14th International Conference on </a:t>
            </a:r>
            <a:r>
              <a:rPr lang="en-IN" sz="1700" dirty="0" err="1">
                <a:latin typeface="Times New Roman" panose="02020603050405020304" pitchFamily="18" charset="0"/>
                <a:cs typeface="Times New Roman" panose="02020603050405020304" pitchFamily="18" charset="0"/>
              </a:rPr>
              <a:t>COMmunication</a:t>
            </a:r>
            <a:r>
              <a:rPr lang="en-IN" sz="1700" dirty="0">
                <a:latin typeface="Times New Roman" panose="02020603050405020304" pitchFamily="18" charset="0"/>
                <a:cs typeface="Times New Roman" panose="02020603050405020304" pitchFamily="18" charset="0"/>
              </a:rPr>
              <a:t> Systems &amp; </a:t>
            </a:r>
            <a:r>
              <a:rPr lang="en-IN" sz="1700" dirty="0" err="1">
                <a:latin typeface="Times New Roman" panose="02020603050405020304" pitchFamily="18" charset="0"/>
                <a:cs typeface="Times New Roman" panose="02020603050405020304" pitchFamily="18" charset="0"/>
              </a:rPr>
              <a:t>NETworkS</a:t>
            </a:r>
            <a:r>
              <a:rPr lang="en-IN" sz="1700" dirty="0">
                <a:latin typeface="Times New Roman" panose="02020603050405020304" pitchFamily="18" charset="0"/>
                <a:cs typeface="Times New Roman" panose="02020603050405020304" pitchFamily="18" charset="0"/>
              </a:rPr>
              <a:t> (COMSNETS), Bangalore, India, 2022, pp. 1-6, </a:t>
            </a:r>
            <a:r>
              <a:rPr lang="en-IN" sz="1700" dirty="0" err="1">
                <a:latin typeface="Times New Roman" panose="02020603050405020304" pitchFamily="18" charset="0"/>
                <a:cs typeface="Times New Roman" panose="02020603050405020304" pitchFamily="18" charset="0"/>
              </a:rPr>
              <a:t>doi</a:t>
            </a:r>
            <a:r>
              <a:rPr lang="en-IN" sz="1700" dirty="0">
                <a:latin typeface="Times New Roman" panose="02020603050405020304" pitchFamily="18" charset="0"/>
                <a:cs typeface="Times New Roman" panose="02020603050405020304" pitchFamily="18" charset="0"/>
              </a:rPr>
              <a:t>: 10.1109/COMSNETS53615.2022.9668526. </a:t>
            </a:r>
          </a:p>
          <a:p>
            <a:pPr marL="457200" indent="-457200">
              <a:buFont typeface="+mj-lt"/>
              <a:buAutoNum type="arabicPeriod" startAt="6"/>
            </a:pPr>
            <a:r>
              <a:rPr lang="en-IN" sz="1700" dirty="0">
                <a:latin typeface="Times New Roman" panose="02020603050405020304" pitchFamily="18" charset="0"/>
                <a:cs typeface="Times New Roman" panose="02020603050405020304" pitchFamily="18" charset="0"/>
              </a:rPr>
              <a:t>C. M. H. Saibaba, K. V. K. </a:t>
            </a:r>
            <a:r>
              <a:rPr lang="en-IN" sz="1700" dirty="0" err="1">
                <a:latin typeface="Times New Roman" panose="02020603050405020304" pitchFamily="18" charset="0"/>
                <a:cs typeface="Times New Roman" panose="02020603050405020304" pitchFamily="18" charset="0"/>
              </a:rPr>
              <a:t>Alekhya</a:t>
            </a:r>
            <a:r>
              <a:rPr lang="en-IN" sz="1700" dirty="0">
                <a:latin typeface="Times New Roman" panose="02020603050405020304" pitchFamily="18" charset="0"/>
                <a:cs typeface="Times New Roman" panose="02020603050405020304" pitchFamily="18" charset="0"/>
              </a:rPr>
              <a:t>, K. </a:t>
            </a:r>
            <a:r>
              <a:rPr lang="en-IN" sz="1700" dirty="0" err="1">
                <a:latin typeface="Times New Roman" panose="02020603050405020304" pitchFamily="18" charset="0"/>
                <a:cs typeface="Times New Roman" panose="02020603050405020304" pitchFamily="18" charset="0"/>
              </a:rPr>
              <a:t>Yeshwanth</a:t>
            </a:r>
            <a:r>
              <a:rPr lang="en-IN" sz="1700" dirty="0">
                <a:latin typeface="Times New Roman" panose="02020603050405020304" pitchFamily="18" charset="0"/>
                <a:cs typeface="Times New Roman" panose="02020603050405020304" pitchFamily="18" charset="0"/>
              </a:rPr>
              <a:t> and P. </a:t>
            </a:r>
            <a:r>
              <a:rPr lang="en-IN" sz="1700" dirty="0" err="1">
                <a:latin typeface="Times New Roman" panose="02020603050405020304" pitchFamily="18" charset="0"/>
                <a:cs typeface="Times New Roman" panose="02020603050405020304" pitchFamily="18" charset="0"/>
              </a:rPr>
              <a:t>Tumuluru</a:t>
            </a:r>
            <a:r>
              <a:rPr lang="en-IN" sz="1700" dirty="0">
                <a:latin typeface="Times New Roman" panose="02020603050405020304" pitchFamily="18" charset="0"/>
                <a:cs typeface="Times New Roman" panose="02020603050405020304" pitchFamily="18" charset="0"/>
              </a:rPr>
              <a:t>, "Prediction of Public Mental Health by using Machine Learning Algorithms," 2022 Second International Conference on Artificial Intelligence and Smart Energy (ICAIS), Coimbatore, India, 2022, pp. 308-311, </a:t>
            </a:r>
            <a:r>
              <a:rPr lang="en-IN" sz="1700" dirty="0" err="1">
                <a:latin typeface="Times New Roman" panose="02020603050405020304" pitchFamily="18" charset="0"/>
                <a:cs typeface="Times New Roman" panose="02020603050405020304" pitchFamily="18" charset="0"/>
              </a:rPr>
              <a:t>doi</a:t>
            </a:r>
            <a:r>
              <a:rPr lang="en-IN" sz="1700" dirty="0">
                <a:latin typeface="Times New Roman" panose="02020603050405020304" pitchFamily="18" charset="0"/>
                <a:cs typeface="Times New Roman" panose="02020603050405020304" pitchFamily="18" charset="0"/>
              </a:rPr>
              <a:t>: 10.1109/ICAIS53314.2022.9742837. </a:t>
            </a:r>
          </a:p>
          <a:p>
            <a:pPr marL="457200" indent="-457200">
              <a:buFont typeface="+mj-lt"/>
              <a:buAutoNum type="arabicPeriod" startAt="6"/>
            </a:pPr>
            <a:r>
              <a:rPr lang="en-IN" sz="1700" dirty="0">
                <a:latin typeface="Times New Roman" panose="02020603050405020304" pitchFamily="18" charset="0"/>
                <a:cs typeface="Times New Roman" panose="02020603050405020304" pitchFamily="18" charset="0"/>
              </a:rPr>
              <a:t>N. Jayakumar and R. N, "</a:t>
            </a:r>
            <a:r>
              <a:rPr lang="en-IN" sz="1700" dirty="0" err="1">
                <a:latin typeface="Times New Roman" panose="02020603050405020304" pitchFamily="18" charset="0"/>
                <a:cs typeface="Times New Roman" panose="02020603050405020304" pitchFamily="18" charset="0"/>
              </a:rPr>
              <a:t>Modeling</a:t>
            </a:r>
            <a:r>
              <a:rPr lang="en-IN" sz="1700" dirty="0">
                <a:latin typeface="Times New Roman" panose="02020603050405020304" pitchFamily="18" charset="0"/>
                <a:cs typeface="Times New Roman" panose="02020603050405020304" pitchFamily="18" charset="0"/>
              </a:rPr>
              <a:t> Mental Health: Advances in Predictive Science towards Proactive Health Care," 2024 IEEE International Conference for Women in Innovation, Technology &amp; Entrepreneurship (ICWITE), Bangalore, India, 2024, pp. 202-206, </a:t>
            </a:r>
            <a:r>
              <a:rPr lang="en-IN" sz="1700" dirty="0" err="1">
                <a:latin typeface="Times New Roman" panose="02020603050405020304" pitchFamily="18" charset="0"/>
                <a:cs typeface="Times New Roman" panose="02020603050405020304" pitchFamily="18" charset="0"/>
              </a:rPr>
              <a:t>doi</a:t>
            </a:r>
            <a:r>
              <a:rPr lang="en-IN" sz="1700" dirty="0">
                <a:latin typeface="Times New Roman" panose="02020603050405020304" pitchFamily="18" charset="0"/>
                <a:cs typeface="Times New Roman" panose="02020603050405020304" pitchFamily="18" charset="0"/>
              </a:rPr>
              <a:t>: 10.1109/ICWITE59797.2024.10503111. </a:t>
            </a:r>
          </a:p>
          <a:p>
            <a:pPr marL="0" indent="0">
              <a:buNone/>
            </a:pPr>
            <a:endParaRPr lang="en-IN" sz="2400" dirty="0"/>
          </a:p>
          <a:p>
            <a:endParaRPr lang="en-IN" dirty="0"/>
          </a:p>
        </p:txBody>
      </p:sp>
    </p:spTree>
    <p:extLst>
      <p:ext uri="{BB962C8B-B14F-4D97-AF65-F5344CB8AC3E}">
        <p14:creationId xmlns:p14="http://schemas.microsoft.com/office/powerpoint/2010/main" val="36019808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9C7A2-48A8-3147-A347-A4FCC9696D17}"/>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5635C14-2A91-AC8F-7EBC-05F8BC6CC273}"/>
              </a:ext>
            </a:extLst>
          </p:cNvPr>
          <p:cNvSpPr>
            <a:spLocks noGrp="1"/>
          </p:cNvSpPr>
          <p:nvPr>
            <p:ph idx="1"/>
          </p:nvPr>
        </p:nvSpPr>
        <p:spPr/>
        <p:txBody>
          <a:bodyPr>
            <a:normAutofit/>
          </a:bodyPr>
          <a:lstStyle/>
          <a:p>
            <a:pPr marL="0" indent="0" algn="just">
              <a:buNone/>
            </a:pPr>
            <a:r>
              <a:rPr lang="en-IN" sz="1900" b="1" dirty="0">
                <a:latin typeface="Times New Roman" panose="02020603050405020304" pitchFamily="18" charset="0"/>
                <a:cs typeface="Times New Roman" panose="02020603050405020304" pitchFamily="18" charset="0"/>
              </a:rPr>
              <a:t>Title </a:t>
            </a:r>
            <a:r>
              <a:rPr lang="en-IN" sz="1900" dirty="0">
                <a:latin typeface="Times New Roman" panose="02020603050405020304" pitchFamily="18" charset="0"/>
                <a:cs typeface="Times New Roman" panose="02020603050405020304" pitchFamily="18" charset="0"/>
              </a:rPr>
              <a:t> : </a:t>
            </a:r>
            <a:r>
              <a:rPr lang="en-US" sz="19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Mental health and well-being surveillance, assessment and tracking solution among children.</a:t>
            </a:r>
          </a:p>
          <a:p>
            <a:pPr marL="0" indent="0" algn="just">
              <a:buNone/>
            </a:pPr>
            <a:r>
              <a:rPr lang="en-GB" sz="2000" b="1" dirty="0">
                <a:latin typeface="Times New Roman" panose="02020603050405020304" pitchFamily="18" charset="0"/>
                <a:ea typeface="Cambria" panose="02040503050406030204" pitchFamily="18" charset="0"/>
                <a:cs typeface="Times New Roman" panose="02020603050405020304" pitchFamily="18" charset="0"/>
              </a:rPr>
              <a:t>Problem Statement Number: </a:t>
            </a:r>
            <a:r>
              <a:rPr lang="en-IN"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PSCS_143</a:t>
            </a:r>
            <a:endPar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indent="0">
              <a:buNone/>
            </a:pPr>
            <a:r>
              <a:rPr lang="en-US" sz="1900" b="1" dirty="0">
                <a:latin typeface="Times New Roman" panose="02020603050405020304" pitchFamily="18" charset="0"/>
                <a:ea typeface="Cambria" panose="02040503050406030204" pitchFamily="18" charset="0"/>
                <a:cs typeface="Times New Roman" panose="02020603050405020304" pitchFamily="18" charset="0"/>
              </a:rPr>
              <a:t>Problem Description</a:t>
            </a:r>
            <a:r>
              <a:rPr lang="en-US" sz="1900" dirty="0">
                <a:latin typeface="Times New Roman" panose="02020603050405020304" pitchFamily="18" charset="0"/>
                <a:ea typeface="Cambria" panose="02040503050406030204" pitchFamily="18" charset="0"/>
                <a:cs typeface="Times New Roman" panose="02020603050405020304" pitchFamily="18" charset="0"/>
              </a:rPr>
              <a:t>: </a:t>
            </a:r>
            <a:r>
              <a:rPr lang="en-US" sz="2000" dirty="0">
                <a:latin typeface="Cambria" panose="02040503050406030204" pitchFamily="18" charset="0"/>
                <a:ea typeface="Cambria" panose="02040503050406030204" pitchFamily="18" charset="0"/>
              </a:rPr>
              <a:t>The aim of the project is to develop a software-based solution for assessing, tracking, and improving the mental health of students. It will utilize smart education technologies to provide automated mental health assessments and continuous monitoring. The system will generate reports and insights to help educators, parents, and mental health professionals intervene effectively. It will also offer self-help resources and expert consultation options for students in need. Ultimately, the project aims to create a supportive environment that enhances students' emotional well-being and academic performance.</a:t>
            </a:r>
          </a:p>
          <a:p>
            <a:pPr marL="0" indent="0">
              <a:buNone/>
            </a:pPr>
            <a:r>
              <a:rPr lang="en-US" sz="2000" b="1" dirty="0">
                <a:latin typeface="Times New Roman" panose="02020603050405020304" pitchFamily="18" charset="0"/>
                <a:ea typeface="Cambria" panose="02040503050406030204" pitchFamily="18" charset="0"/>
                <a:cs typeface="Times New Roman" panose="02020603050405020304" pitchFamily="18" charset="0"/>
              </a:rPr>
              <a:t>Category (Hardware / Software / Both) </a:t>
            </a:r>
            <a:r>
              <a:rPr lang="en-US" sz="2000" dirty="0">
                <a:latin typeface="Times New Roman" panose="02020603050405020304" pitchFamily="18" charset="0"/>
                <a:ea typeface="Cambria" panose="02040503050406030204" pitchFamily="18" charset="0"/>
                <a:cs typeface="Times New Roman" panose="02020603050405020304" pitchFamily="18" charset="0"/>
              </a:rPr>
              <a:t>: Software</a:t>
            </a:r>
          </a:p>
          <a:p>
            <a:pPr marL="0" indent="0">
              <a:buNone/>
            </a:pPr>
            <a:r>
              <a:rPr lang="en-US" sz="2000" b="1" dirty="0">
                <a:latin typeface="Times New Roman" panose="02020603050405020304" pitchFamily="18" charset="0"/>
                <a:ea typeface="Cambria" panose="02040503050406030204" pitchFamily="18" charset="0"/>
                <a:cs typeface="Times New Roman" panose="02020603050405020304" pitchFamily="18" charset="0"/>
              </a:rPr>
              <a:t>Difficulty Level</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b="0" i="0" u="none" strike="noStrike" dirty="0">
                <a:solidFill>
                  <a:srgbClr val="000000"/>
                </a:solidFill>
                <a:effectLst/>
                <a:latin typeface="Times New Roman" panose="02020603050405020304" pitchFamily="18" charset="0"/>
                <a:ea typeface="Cambria" panose="02040503050406030204" pitchFamily="18" charset="0"/>
                <a:cs typeface="Times New Roman" panose="02020603050405020304" pitchFamily="18" charset="0"/>
              </a:rPr>
              <a:t>Complicated</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p>
          <a:p>
            <a:pPr marL="0" indent="0">
              <a:buNone/>
            </a:pPr>
            <a:endParaRPr lang="en-US" sz="2000" dirty="0">
              <a:latin typeface="Cambria" panose="02040503050406030204" pitchFamily="18" charset="0"/>
              <a:ea typeface="Cambria" panose="020405030504060302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4681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https://github.com/susheeth1/MindSight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User Interaction:</a:t>
            </a:r>
            <a:r>
              <a:rPr lang="en-US" sz="1800" dirty="0">
                <a:latin typeface="Times New Roman" panose="02020603050405020304" pitchFamily="18" charset="0"/>
                <a:cs typeface="Times New Roman" panose="02020603050405020304" pitchFamily="18" charset="0"/>
              </a:rPr>
              <a:t> The process begins with the user taking the DASS-21 test, which collects responses related to stress, anxiety, and depression.</a:t>
            </a:r>
          </a:p>
          <a:p>
            <a:r>
              <a:rPr lang="en-US" sz="1800" b="1" dirty="0">
                <a:latin typeface="Times New Roman" panose="02020603050405020304" pitchFamily="18" charset="0"/>
                <a:cs typeface="Times New Roman" panose="02020603050405020304" pitchFamily="18" charset="0"/>
              </a:rPr>
              <a:t>Data Collection:</a:t>
            </a:r>
            <a:r>
              <a:rPr lang="en-US" sz="1800" dirty="0">
                <a:latin typeface="Times New Roman" panose="02020603050405020304" pitchFamily="18" charset="0"/>
                <a:cs typeface="Times New Roman" panose="02020603050405020304" pitchFamily="18" charset="0"/>
              </a:rPr>
              <a:t> The responses are sent to the backend system for processing, ensuring secure storage and handling of user data.</a:t>
            </a:r>
          </a:p>
          <a:p>
            <a:r>
              <a:rPr lang="en-US" sz="1800" b="1" dirty="0">
                <a:latin typeface="Times New Roman" panose="02020603050405020304" pitchFamily="18" charset="0"/>
                <a:cs typeface="Times New Roman" panose="02020603050405020304" pitchFamily="18" charset="0"/>
              </a:rPr>
              <a:t>Processing &amp; Analysis:</a:t>
            </a:r>
            <a:r>
              <a:rPr lang="en-US" sz="1800" dirty="0">
                <a:latin typeface="Times New Roman" panose="02020603050405020304" pitchFamily="18" charset="0"/>
                <a:cs typeface="Times New Roman" panose="02020603050405020304" pitchFamily="18" charset="0"/>
              </a:rPr>
              <a:t> Machine learning models analyze the responses, classifying mental health conditions based on predefined criteria. Various models like Random Forest, SVM, and Logistic Regression may be used for accurate classification.</a:t>
            </a:r>
          </a:p>
          <a:p>
            <a:r>
              <a:rPr lang="en-US" sz="1800" b="1" dirty="0">
                <a:latin typeface="Times New Roman" panose="02020603050405020304" pitchFamily="18" charset="0"/>
                <a:cs typeface="Times New Roman" panose="02020603050405020304" pitchFamily="18" charset="0"/>
              </a:rPr>
              <a:t>Results &amp; Reports:</a:t>
            </a:r>
            <a:r>
              <a:rPr lang="en-US" sz="1800" dirty="0">
                <a:latin typeface="Times New Roman" panose="02020603050405020304" pitchFamily="18" charset="0"/>
                <a:cs typeface="Times New Roman" panose="02020603050405020304" pitchFamily="18" charset="0"/>
              </a:rPr>
              <a:t> Insights from the analysis are displayed to the user, providing a summary of their mental health status, including potential risk levels and recommendations.</a:t>
            </a:r>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390C7-5E9D-0968-6789-CE74D17DCBF9}"/>
              </a:ext>
            </a:extLst>
          </p:cNvPr>
          <p:cNvSpPr>
            <a:spLocks noGrp="1"/>
          </p:cNvSpPr>
          <p:nvPr>
            <p:ph type="title"/>
          </p:nvPr>
        </p:nvSpPr>
        <p:spPr/>
        <p:txBody>
          <a:bodyPr/>
          <a:lstStyle/>
          <a:p>
            <a:r>
              <a:rPr lang="en-IN" dirty="0"/>
              <a:t>Literature Review</a:t>
            </a:r>
          </a:p>
        </p:txBody>
      </p:sp>
      <p:graphicFrame>
        <p:nvGraphicFramePr>
          <p:cNvPr id="4" name="Content Placeholder 3">
            <a:extLst>
              <a:ext uri="{FF2B5EF4-FFF2-40B4-BE49-F238E27FC236}">
                <a16:creationId xmlns:a16="http://schemas.microsoft.com/office/drawing/2014/main" id="{BF1AB8BA-2FE6-2A3F-1D51-5F602C84BF05}"/>
              </a:ext>
            </a:extLst>
          </p:cNvPr>
          <p:cNvGraphicFramePr>
            <a:graphicFrameLocks noGrp="1"/>
          </p:cNvGraphicFramePr>
          <p:nvPr>
            <p:ph idx="1"/>
            <p:extLst>
              <p:ext uri="{D42A27DB-BD31-4B8C-83A1-F6EECF244321}">
                <p14:modId xmlns:p14="http://schemas.microsoft.com/office/powerpoint/2010/main" val="4104235438"/>
              </p:ext>
            </p:extLst>
          </p:nvPr>
        </p:nvGraphicFramePr>
        <p:xfrm>
          <a:off x="783771" y="1142999"/>
          <a:ext cx="10697029" cy="4688634"/>
        </p:xfrm>
        <a:graphic>
          <a:graphicData uri="http://schemas.openxmlformats.org/drawingml/2006/table">
            <a:tbl>
              <a:tblPr firstRow="1" bandRow="1">
                <a:tableStyleId>{5C22544A-7EE6-4342-B048-85BDC9FD1C3A}</a:tableStyleId>
              </a:tblPr>
              <a:tblGrid>
                <a:gridCol w="2162629">
                  <a:extLst>
                    <a:ext uri="{9D8B030D-6E8A-4147-A177-3AD203B41FA5}">
                      <a16:colId xmlns:a16="http://schemas.microsoft.com/office/drawing/2014/main" val="1960980296"/>
                    </a:ext>
                  </a:extLst>
                </a:gridCol>
                <a:gridCol w="2133600">
                  <a:extLst>
                    <a:ext uri="{9D8B030D-6E8A-4147-A177-3AD203B41FA5}">
                      <a16:colId xmlns:a16="http://schemas.microsoft.com/office/drawing/2014/main" val="1695612792"/>
                    </a:ext>
                  </a:extLst>
                </a:gridCol>
                <a:gridCol w="2133600">
                  <a:extLst>
                    <a:ext uri="{9D8B030D-6E8A-4147-A177-3AD203B41FA5}">
                      <a16:colId xmlns:a16="http://schemas.microsoft.com/office/drawing/2014/main" val="684548692"/>
                    </a:ext>
                  </a:extLst>
                </a:gridCol>
                <a:gridCol w="2133600">
                  <a:extLst>
                    <a:ext uri="{9D8B030D-6E8A-4147-A177-3AD203B41FA5}">
                      <a16:colId xmlns:a16="http://schemas.microsoft.com/office/drawing/2014/main" val="4122656386"/>
                    </a:ext>
                  </a:extLst>
                </a:gridCol>
                <a:gridCol w="2133600">
                  <a:extLst>
                    <a:ext uri="{9D8B030D-6E8A-4147-A177-3AD203B41FA5}">
                      <a16:colId xmlns:a16="http://schemas.microsoft.com/office/drawing/2014/main" val="168862973"/>
                    </a:ext>
                  </a:extLst>
                </a:gridCol>
              </a:tblGrid>
              <a:tr h="1562878">
                <a:tc>
                  <a:txBody>
                    <a:bodyPr/>
                    <a:lstStyle/>
                    <a:p>
                      <a:r>
                        <a:rPr lang="en-IN" dirty="0"/>
                        <a:t>Paper Name</a:t>
                      </a:r>
                    </a:p>
                  </a:txBody>
                  <a:tcPr/>
                </a:tc>
                <a:tc>
                  <a:txBody>
                    <a:bodyPr/>
                    <a:lstStyle/>
                    <a:p>
                      <a:r>
                        <a:rPr lang="en-IN" dirty="0"/>
                        <a:t>Authors</a:t>
                      </a:r>
                    </a:p>
                  </a:txBody>
                  <a:tcPr/>
                </a:tc>
                <a:tc>
                  <a:txBody>
                    <a:bodyPr/>
                    <a:lstStyle/>
                    <a:p>
                      <a:r>
                        <a:rPr lang="en-IN" dirty="0"/>
                        <a:t>Publication</a:t>
                      </a:r>
                    </a:p>
                  </a:txBody>
                  <a:tcPr/>
                </a:tc>
                <a:tc>
                  <a:txBody>
                    <a:bodyPr/>
                    <a:lstStyle/>
                    <a:p>
                      <a:r>
                        <a:rPr lang="en-IN" dirty="0"/>
                        <a:t>Technique and Primary result</a:t>
                      </a:r>
                    </a:p>
                  </a:txBody>
                  <a:tcPr/>
                </a:tc>
                <a:tc>
                  <a:txBody>
                    <a:bodyPr/>
                    <a:lstStyle/>
                    <a:p>
                      <a:r>
                        <a:rPr lang="en-IN" dirty="0" err="1"/>
                        <a:t>Diadvantages</a:t>
                      </a:r>
                      <a:endParaRPr lang="en-IN" dirty="0"/>
                    </a:p>
                  </a:txBody>
                  <a:tcPr/>
                </a:tc>
                <a:extLst>
                  <a:ext uri="{0D108BD9-81ED-4DB2-BD59-A6C34878D82A}">
                    <a16:rowId xmlns:a16="http://schemas.microsoft.com/office/drawing/2014/main" val="10285049"/>
                  </a:ext>
                </a:extLst>
              </a:tr>
              <a:tr h="1562878">
                <a:tc>
                  <a:txBody>
                    <a:bodyPr/>
                    <a:lstStyle/>
                    <a:p>
                      <a:r>
                        <a:rPr lang="en-US" sz="1200" b="1" dirty="0">
                          <a:latin typeface="Times New Roman" panose="02020603050405020304" pitchFamily="18" charset="0"/>
                          <a:cs typeface="Times New Roman" panose="02020603050405020304" pitchFamily="18" charset="0"/>
                        </a:rPr>
                        <a:t>Prediction of Public Mental Health by using Machine Learning Algorithms</a:t>
                      </a:r>
                      <a:endParaRPr lang="en-US" sz="1200" dirty="0">
                        <a:latin typeface="Times New Roman" panose="02020603050405020304" pitchFamily="18" charset="0"/>
                        <a:cs typeface="Times New Roman" panose="02020603050405020304" pitchFamily="18" charset="0"/>
                      </a:endParaRPr>
                    </a:p>
                  </a:txBody>
                  <a:tcPr anchor="ctr"/>
                </a:tc>
                <a:tc>
                  <a:txBody>
                    <a:bodyPr/>
                    <a:lstStyle/>
                    <a:p>
                      <a:r>
                        <a:rPr lang="en-IN" sz="1200" dirty="0" err="1">
                          <a:latin typeface="Times New Roman" panose="02020603050405020304" pitchFamily="18" charset="0"/>
                          <a:cs typeface="Times New Roman" panose="02020603050405020304" pitchFamily="18" charset="0"/>
                        </a:rPr>
                        <a:t>Ch.M.H</a:t>
                      </a:r>
                      <a:r>
                        <a:rPr lang="en-IN" sz="1200" dirty="0">
                          <a:latin typeface="Times New Roman" panose="02020603050405020304" pitchFamily="18" charset="0"/>
                          <a:cs typeface="Times New Roman" panose="02020603050405020304" pitchFamily="18" charset="0"/>
                        </a:rPr>
                        <a:t>. Saibaba, K V K </a:t>
                      </a:r>
                      <a:r>
                        <a:rPr lang="en-IN" sz="1200" dirty="0" err="1">
                          <a:latin typeface="Times New Roman" panose="02020603050405020304" pitchFamily="18" charset="0"/>
                          <a:cs typeface="Times New Roman" panose="02020603050405020304" pitchFamily="18" charset="0"/>
                        </a:rPr>
                        <a:t>Alekhya</a:t>
                      </a:r>
                      <a:r>
                        <a:rPr lang="en-IN" sz="1200" dirty="0">
                          <a:latin typeface="Times New Roman" panose="02020603050405020304" pitchFamily="18" charset="0"/>
                          <a:cs typeface="Times New Roman" panose="02020603050405020304" pitchFamily="18" charset="0"/>
                        </a:rPr>
                        <a:t>, K </a:t>
                      </a:r>
                      <a:r>
                        <a:rPr lang="en-IN" sz="1200" dirty="0" err="1">
                          <a:latin typeface="Times New Roman" panose="02020603050405020304" pitchFamily="18" charset="0"/>
                          <a:cs typeface="Times New Roman" panose="02020603050405020304" pitchFamily="18" charset="0"/>
                        </a:rPr>
                        <a:t>Yeshwanth</a:t>
                      </a:r>
                      <a:r>
                        <a:rPr lang="en-IN" sz="1200" dirty="0">
                          <a:latin typeface="Times New Roman" panose="02020603050405020304" pitchFamily="18" charset="0"/>
                          <a:cs typeface="Times New Roman" panose="02020603050405020304" pitchFamily="18" charset="0"/>
                        </a:rPr>
                        <a:t>, Praveen </a:t>
                      </a:r>
                      <a:r>
                        <a:rPr lang="en-IN" sz="1200" dirty="0" err="1">
                          <a:latin typeface="Times New Roman" panose="02020603050405020304" pitchFamily="18" charset="0"/>
                          <a:cs typeface="Times New Roman" panose="02020603050405020304" pitchFamily="18" charset="0"/>
                        </a:rPr>
                        <a:t>Tumuluru</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IEEE</a:t>
                      </a:r>
                    </a:p>
                  </a:txBody>
                  <a:tcPr/>
                </a:tc>
                <a:tc>
                  <a:txBody>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Data Science &amp; Machine Learning.</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Introduces a new framework for mental health professionals to use data science for psychological health challenges.</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Lacks implementation details. </a:t>
                      </a:r>
                    </a:p>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No specific evaluation metrics provided.</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28236696"/>
                  </a:ext>
                </a:extLst>
              </a:tr>
              <a:tr h="1562878">
                <a:tc>
                  <a:txBody>
                    <a:bodyPr/>
                    <a:lstStyle/>
                    <a:p>
                      <a:r>
                        <a:rPr lang="en-US" sz="1200" b="1" dirty="0">
                          <a:latin typeface="Times New Roman" panose="02020603050405020304" pitchFamily="18" charset="0"/>
                          <a:cs typeface="Times New Roman" panose="02020603050405020304" pitchFamily="18" charset="0"/>
                        </a:rPr>
                        <a:t>Mental Health Prediction using Natural Language Processing</a:t>
                      </a:r>
                      <a:endParaRPr lang="en-US" sz="1200" dirty="0">
                        <a:latin typeface="Times New Roman" panose="02020603050405020304" pitchFamily="18" charset="0"/>
                        <a:cs typeface="Times New Roman" panose="02020603050405020304" pitchFamily="18" charset="0"/>
                      </a:endParaRPr>
                    </a:p>
                  </a:txBody>
                  <a:tcPr anchor="ctr"/>
                </a:tc>
                <a:tc>
                  <a:txBody>
                    <a:bodyPr/>
                    <a:lstStyle/>
                    <a:p>
                      <a:r>
                        <a:rPr lang="en-GB" sz="1200" dirty="0">
                          <a:latin typeface="Times New Roman" panose="02020603050405020304" pitchFamily="18" charset="0"/>
                          <a:cs typeface="Times New Roman" panose="02020603050405020304" pitchFamily="18" charset="0"/>
                        </a:rPr>
                        <a:t>R. Ranjana, T. Subha, K. L. </a:t>
                      </a:r>
                      <a:r>
                        <a:rPr lang="en-GB" sz="1200" dirty="0" err="1">
                          <a:latin typeface="Times New Roman" panose="02020603050405020304" pitchFamily="18" charset="0"/>
                          <a:cs typeface="Times New Roman" panose="02020603050405020304" pitchFamily="18" charset="0"/>
                        </a:rPr>
                        <a:t>Sreenidhi</a:t>
                      </a:r>
                      <a:r>
                        <a:rPr lang="en-GB" sz="1200" dirty="0">
                          <a:latin typeface="Times New Roman" panose="02020603050405020304" pitchFamily="18" charset="0"/>
                          <a:cs typeface="Times New Roman" panose="02020603050405020304" pitchFamily="18" charset="0"/>
                        </a:rPr>
                        <a:t> and K. Akshaya</a:t>
                      </a:r>
                      <a:r>
                        <a:rPr lang="en-IN" sz="12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2022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2022 International Conference on Applied Artificial Intelligence and Computing (ICAAIC)</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NLP (SWIVEL &amp; Neural Networks).</a:t>
                      </a:r>
                      <a:r>
                        <a:rPr lang="en-US"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Uses a pre-trained NLP model to assess mental health and notify users if they need professional help.</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Limited dataset scope.</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Ethical/privacy concerns in mental health prediction.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50016356"/>
                  </a:ext>
                </a:extLst>
              </a:tr>
            </a:tbl>
          </a:graphicData>
        </a:graphic>
      </p:graphicFrame>
    </p:spTree>
    <p:extLst>
      <p:ext uri="{BB962C8B-B14F-4D97-AF65-F5344CB8AC3E}">
        <p14:creationId xmlns:p14="http://schemas.microsoft.com/office/powerpoint/2010/main" val="1502084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5A914-7D0C-2B32-E43C-D7B2B9E49360}"/>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1E532E12-E0AF-AB6E-E18B-DB9821586031}"/>
              </a:ext>
            </a:extLst>
          </p:cNvPr>
          <p:cNvGraphicFramePr>
            <a:graphicFrameLocks noGrp="1"/>
          </p:cNvGraphicFramePr>
          <p:nvPr>
            <p:ph idx="1"/>
            <p:extLst>
              <p:ext uri="{D42A27DB-BD31-4B8C-83A1-F6EECF244321}">
                <p14:modId xmlns:p14="http://schemas.microsoft.com/office/powerpoint/2010/main" val="754354282"/>
              </p:ext>
            </p:extLst>
          </p:nvPr>
        </p:nvGraphicFramePr>
        <p:xfrm>
          <a:off x="812800" y="1142999"/>
          <a:ext cx="10668000" cy="5559449"/>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406778608"/>
                    </a:ext>
                  </a:extLst>
                </a:gridCol>
                <a:gridCol w="2133600">
                  <a:extLst>
                    <a:ext uri="{9D8B030D-6E8A-4147-A177-3AD203B41FA5}">
                      <a16:colId xmlns:a16="http://schemas.microsoft.com/office/drawing/2014/main" val="939731920"/>
                    </a:ext>
                  </a:extLst>
                </a:gridCol>
                <a:gridCol w="2160555">
                  <a:extLst>
                    <a:ext uri="{9D8B030D-6E8A-4147-A177-3AD203B41FA5}">
                      <a16:colId xmlns:a16="http://schemas.microsoft.com/office/drawing/2014/main" val="1521855033"/>
                    </a:ext>
                  </a:extLst>
                </a:gridCol>
                <a:gridCol w="2106645">
                  <a:extLst>
                    <a:ext uri="{9D8B030D-6E8A-4147-A177-3AD203B41FA5}">
                      <a16:colId xmlns:a16="http://schemas.microsoft.com/office/drawing/2014/main" val="672907381"/>
                    </a:ext>
                  </a:extLst>
                </a:gridCol>
                <a:gridCol w="2133600">
                  <a:extLst>
                    <a:ext uri="{9D8B030D-6E8A-4147-A177-3AD203B41FA5}">
                      <a16:colId xmlns:a16="http://schemas.microsoft.com/office/drawing/2014/main" val="521242530"/>
                    </a:ext>
                  </a:extLst>
                </a:gridCol>
              </a:tblGrid>
              <a:tr h="1261769">
                <a:tc>
                  <a:txBody>
                    <a:bodyPr/>
                    <a:lstStyle/>
                    <a:p>
                      <a:r>
                        <a:rPr lang="en-IN" dirty="0"/>
                        <a:t>Paper Name</a:t>
                      </a:r>
                    </a:p>
                  </a:txBody>
                  <a:tcPr/>
                </a:tc>
                <a:tc>
                  <a:txBody>
                    <a:bodyPr/>
                    <a:lstStyle/>
                    <a:p>
                      <a:r>
                        <a:rPr lang="en-IN" dirty="0"/>
                        <a:t>Authors</a:t>
                      </a:r>
                    </a:p>
                  </a:txBody>
                  <a:tcPr/>
                </a:tc>
                <a:tc>
                  <a:txBody>
                    <a:bodyPr/>
                    <a:lstStyle/>
                    <a:p>
                      <a:r>
                        <a:rPr lang="en-IN" dirty="0"/>
                        <a:t>Publication</a:t>
                      </a:r>
                    </a:p>
                  </a:txBody>
                  <a:tcPr/>
                </a:tc>
                <a:tc>
                  <a:txBody>
                    <a:bodyPr/>
                    <a:lstStyle/>
                    <a:p>
                      <a:r>
                        <a:rPr lang="en-IN" dirty="0"/>
                        <a:t>Technique and Primary result</a:t>
                      </a:r>
                    </a:p>
                  </a:txBody>
                  <a:tcPr/>
                </a:tc>
                <a:tc>
                  <a:txBody>
                    <a:bodyPr/>
                    <a:lstStyle/>
                    <a:p>
                      <a:r>
                        <a:rPr lang="en-IN" dirty="0" err="1"/>
                        <a:t>Diadvantages</a:t>
                      </a:r>
                      <a:endParaRPr lang="en-IN" dirty="0"/>
                    </a:p>
                  </a:txBody>
                  <a:tcPr/>
                </a:tc>
                <a:extLst>
                  <a:ext uri="{0D108BD9-81ED-4DB2-BD59-A6C34878D82A}">
                    <a16:rowId xmlns:a16="http://schemas.microsoft.com/office/drawing/2014/main" val="325952881"/>
                  </a:ext>
                </a:extLst>
              </a:tr>
              <a:tr h="1114777">
                <a:tc>
                  <a:txBody>
                    <a:bodyPr/>
                    <a:lstStyle/>
                    <a:p>
                      <a:r>
                        <a:rPr lang="en-US" sz="1200" dirty="0">
                          <a:latin typeface="Times New Roman" panose="02020603050405020304" pitchFamily="18" charset="0"/>
                          <a:cs typeface="Times New Roman" panose="02020603050405020304" pitchFamily="18" charset="0"/>
                        </a:rPr>
                        <a:t>Predicting Mental Health Problems with Personality, Behavior, and Social Networks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Dongyu Zhang, Teng Guo, </a:t>
                      </a:r>
                      <a:r>
                        <a:rPr lang="en-IN" sz="1200" dirty="0" err="1">
                          <a:latin typeface="Times New Roman" panose="02020603050405020304" pitchFamily="18" charset="0"/>
                          <a:cs typeface="Times New Roman" panose="02020603050405020304" pitchFamily="18" charset="0"/>
                        </a:rPr>
                        <a:t>Shiyu</a:t>
                      </a:r>
                      <a:r>
                        <a:rPr lang="en-IN" sz="1200" dirty="0">
                          <a:latin typeface="Times New Roman" panose="02020603050405020304" pitchFamily="18" charset="0"/>
                          <a:cs typeface="Times New Roman" panose="02020603050405020304" pitchFamily="18" charset="0"/>
                        </a:rPr>
                        <a:t> Han, et al., 2021</a:t>
                      </a:r>
                    </a:p>
                  </a:txBody>
                  <a:tcPr/>
                </a:tc>
                <a:tc>
                  <a:txBody>
                    <a:bodyPr/>
                    <a:lstStyle/>
                    <a:p>
                      <a:r>
                        <a:rPr lang="en-US" sz="1200" dirty="0">
                          <a:latin typeface="Times New Roman" panose="02020603050405020304" pitchFamily="18" charset="0"/>
                          <a:cs typeface="Times New Roman" panose="02020603050405020304" pitchFamily="18" charset="0"/>
                        </a:rPr>
                        <a:t>IEEE International Conference on Big Data (Big Data)</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Neural Network-based Model.</a:t>
                      </a:r>
                      <a:r>
                        <a:rPr lang="en-US"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Integrated personality, behavior, and social networks to predict mental health problems in students.</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Limited to college students.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Requires extensive data collection.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89901623"/>
                  </a:ext>
                </a:extLst>
              </a:tr>
              <a:tr h="1114777">
                <a:tc>
                  <a:txBody>
                    <a:bodyPr/>
                    <a:lstStyle/>
                    <a:p>
                      <a:r>
                        <a:rPr lang="en-US" sz="1200" dirty="0">
                          <a:latin typeface="Times New Roman" panose="02020603050405020304" pitchFamily="18" charset="0"/>
                          <a:cs typeface="Times New Roman" panose="02020603050405020304" pitchFamily="18" charset="0"/>
                        </a:rPr>
                        <a:t>A Mobile Application for Campus-Based Psychosocial Wellness Program</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R Ranjana, T Subha, K L </a:t>
                      </a:r>
                      <a:r>
                        <a:rPr lang="en-IN" sz="1200" dirty="0" err="1">
                          <a:latin typeface="Times New Roman" panose="02020603050405020304" pitchFamily="18" charset="0"/>
                          <a:cs typeface="Times New Roman" panose="02020603050405020304" pitchFamily="18" charset="0"/>
                        </a:rPr>
                        <a:t>Sreenidhi</a:t>
                      </a:r>
                      <a:r>
                        <a:rPr lang="en-IN" sz="1200" dirty="0">
                          <a:latin typeface="Times New Roman" panose="02020603050405020304" pitchFamily="18" charset="0"/>
                          <a:cs typeface="Times New Roman" panose="02020603050405020304" pitchFamily="18" charset="0"/>
                        </a:rPr>
                        <a:t>, KB Akshaya, 2016</a:t>
                      </a:r>
                    </a:p>
                  </a:txBody>
                  <a:tcPr/>
                </a:tc>
                <a:tc>
                  <a:txBody>
                    <a:bodyPr/>
                    <a:lstStyle/>
                    <a:p>
                      <a:r>
                        <a:rPr lang="en-IN" sz="1200" dirty="0">
                          <a:latin typeface="Times New Roman" panose="02020603050405020304" pitchFamily="18" charset="0"/>
                          <a:cs typeface="Times New Roman" panose="02020603050405020304" pitchFamily="18" charset="0"/>
                        </a:rPr>
                        <a:t>7th International Conference on Information, Intelligence, Systems &amp; Applications (IISA)</a:t>
                      </a: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Mobile Application for Mental Health</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Designed an app to provide mental health first aid and peer counseling for students while ensuring anonymity.</a:t>
                      </a:r>
                      <a:endParaRPr lang="en-IN" sz="1200" dirty="0">
                        <a:latin typeface="Times New Roman" panose="02020603050405020304" pitchFamily="18" charset="0"/>
                        <a:cs typeface="Times New Roman" panose="02020603050405020304" pitchFamily="18" charset="0"/>
                      </a:endParaRPr>
                    </a:p>
                  </a:txBody>
                  <a:tcPr/>
                </a:tc>
                <a:tc>
                  <a:txBody>
                    <a:bodyPr/>
                    <a:lstStyle/>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May not replace professional counseling. </a:t>
                      </a:r>
                    </a:p>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Effectiveness depends on user engagement.</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077551"/>
                  </a:ext>
                </a:extLst>
              </a:tr>
              <a:tr h="1766477">
                <a:tc>
                  <a:txBody>
                    <a:bodyPr/>
                    <a:lstStyle/>
                    <a:p>
                      <a:r>
                        <a:rPr lang="en-US" sz="1200" dirty="0">
                          <a:latin typeface="Times New Roman" panose="02020603050405020304" pitchFamily="18" charset="0"/>
                          <a:cs typeface="Times New Roman" panose="02020603050405020304" pitchFamily="18" charset="0"/>
                        </a:rPr>
                        <a:t>Prediction of Personality for Mental Health Detection using Hybrid Deep Learning Model</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GB" sz="1200" dirty="0">
                          <a:latin typeface="Times New Roman" panose="02020603050405020304" pitchFamily="18" charset="0"/>
                          <a:cs typeface="Times New Roman" panose="02020603050405020304" pitchFamily="18" charset="0"/>
                        </a:rPr>
                        <a:t>M. K. I. Zim, M. A. Hanif and H. Kaur, 2024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2024 IEEE International Conference on Interdisciplinary Approaches in Technology and Management for Social Innovation (IATMSI)</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K-Nearest Neighbors (KNN), Recurrent Neural Networks (RNN).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KNN achieved </a:t>
                      </a:r>
                      <a:r>
                        <a:rPr lang="en-US" sz="1200" b="1" dirty="0">
                          <a:latin typeface="Times New Roman" panose="02020603050405020304" pitchFamily="18" charset="0"/>
                          <a:cs typeface="Times New Roman" panose="02020603050405020304" pitchFamily="18" charset="0"/>
                        </a:rPr>
                        <a:t>96.6% accuracy</a:t>
                      </a:r>
                      <a:r>
                        <a:rPr lang="en-US" sz="1200" dirty="0">
                          <a:latin typeface="Times New Roman" panose="02020603050405020304" pitchFamily="18" charset="0"/>
                          <a:cs typeface="Times New Roman" panose="02020603050405020304" pitchFamily="18" charset="0"/>
                        </a:rPr>
                        <a:t> in predicting mental illness.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RNN detected </a:t>
                      </a:r>
                      <a:r>
                        <a:rPr lang="en-US" sz="1200" b="1" dirty="0">
                          <a:latin typeface="Times New Roman" panose="02020603050405020304" pitchFamily="18" charset="0"/>
                          <a:cs typeface="Times New Roman" panose="02020603050405020304" pitchFamily="18" charset="0"/>
                        </a:rPr>
                        <a:t>78.9%</a:t>
                      </a:r>
                      <a:r>
                        <a:rPr lang="en-US" sz="1200" dirty="0">
                          <a:latin typeface="Times New Roman" panose="02020603050405020304" pitchFamily="18" charset="0"/>
                          <a:cs typeface="Times New Roman" panose="02020603050405020304" pitchFamily="18" charset="0"/>
                        </a:rPr>
                        <a:t> of early mental health symptoms based on behavioral changes.</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Limited dataset diversity affects real-world generalization.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RNN struggles with long-term dependencies in behavior prediction.</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9506807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9" name="Ink 8">
                <a:extLst>
                  <a:ext uri="{FF2B5EF4-FFF2-40B4-BE49-F238E27FC236}">
                    <a16:creationId xmlns:a16="http://schemas.microsoft.com/office/drawing/2014/main" id="{BC13FA21-726C-F65F-1018-52AFACE51A0B}"/>
                  </a:ext>
                </a:extLst>
              </p14:cNvPr>
              <p14:cNvContentPartPr/>
              <p14:nvPr/>
            </p14:nvContentPartPr>
            <p14:xfrm>
              <a:off x="6148609" y="2211230"/>
              <a:ext cx="360" cy="360"/>
            </p14:xfrm>
          </p:contentPart>
        </mc:Choice>
        <mc:Fallback xmlns="">
          <p:pic>
            <p:nvPicPr>
              <p:cNvPr id="9" name="Ink 8">
                <a:extLst>
                  <a:ext uri="{FF2B5EF4-FFF2-40B4-BE49-F238E27FC236}">
                    <a16:creationId xmlns:a16="http://schemas.microsoft.com/office/drawing/2014/main" id="{BC13FA21-726C-F65F-1018-52AFACE51A0B}"/>
                  </a:ext>
                </a:extLst>
              </p:cNvPr>
              <p:cNvPicPr/>
              <p:nvPr/>
            </p:nvPicPr>
            <p:blipFill>
              <a:blip r:embed="rId3"/>
              <a:stretch>
                <a:fillRect/>
              </a:stretch>
            </p:blipFill>
            <p:spPr>
              <a:xfrm>
                <a:off x="6094609" y="2103230"/>
                <a:ext cx="108000" cy="216000"/>
              </a:xfrm>
              <a:prstGeom prst="rect">
                <a:avLst/>
              </a:prstGeom>
            </p:spPr>
          </p:pic>
        </mc:Fallback>
      </mc:AlternateContent>
    </p:spTree>
    <p:extLst>
      <p:ext uri="{BB962C8B-B14F-4D97-AF65-F5344CB8AC3E}">
        <p14:creationId xmlns:p14="http://schemas.microsoft.com/office/powerpoint/2010/main" val="3844657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EEFF2-F59D-9D66-3139-AB26F13875E2}"/>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7C9E8312-6FFC-DE08-3153-36080CA72ABA}"/>
              </a:ext>
            </a:extLst>
          </p:cNvPr>
          <p:cNvGraphicFramePr>
            <a:graphicFrameLocks noGrp="1"/>
          </p:cNvGraphicFramePr>
          <p:nvPr>
            <p:ph idx="1"/>
            <p:extLst>
              <p:ext uri="{D42A27DB-BD31-4B8C-83A1-F6EECF244321}">
                <p14:modId xmlns:p14="http://schemas.microsoft.com/office/powerpoint/2010/main" val="968604549"/>
              </p:ext>
            </p:extLst>
          </p:nvPr>
        </p:nvGraphicFramePr>
        <p:xfrm>
          <a:off x="812800" y="1143000"/>
          <a:ext cx="10668000" cy="518160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676980387"/>
                    </a:ext>
                  </a:extLst>
                </a:gridCol>
                <a:gridCol w="2133600">
                  <a:extLst>
                    <a:ext uri="{9D8B030D-6E8A-4147-A177-3AD203B41FA5}">
                      <a16:colId xmlns:a16="http://schemas.microsoft.com/office/drawing/2014/main" val="2576391017"/>
                    </a:ext>
                  </a:extLst>
                </a:gridCol>
                <a:gridCol w="2133600">
                  <a:extLst>
                    <a:ext uri="{9D8B030D-6E8A-4147-A177-3AD203B41FA5}">
                      <a16:colId xmlns:a16="http://schemas.microsoft.com/office/drawing/2014/main" val="2333886643"/>
                    </a:ext>
                  </a:extLst>
                </a:gridCol>
                <a:gridCol w="2133600">
                  <a:extLst>
                    <a:ext uri="{9D8B030D-6E8A-4147-A177-3AD203B41FA5}">
                      <a16:colId xmlns:a16="http://schemas.microsoft.com/office/drawing/2014/main" val="3968852046"/>
                    </a:ext>
                  </a:extLst>
                </a:gridCol>
                <a:gridCol w="2133600">
                  <a:extLst>
                    <a:ext uri="{9D8B030D-6E8A-4147-A177-3AD203B41FA5}">
                      <a16:colId xmlns:a16="http://schemas.microsoft.com/office/drawing/2014/main" val="2915990707"/>
                    </a:ext>
                  </a:extLst>
                </a:gridCol>
              </a:tblGrid>
              <a:tr h="1630680">
                <a:tc>
                  <a:txBody>
                    <a:bodyPr/>
                    <a:lstStyle/>
                    <a:p>
                      <a:r>
                        <a:rPr lang="en-IN" dirty="0"/>
                        <a:t>Paper Name</a:t>
                      </a:r>
                    </a:p>
                  </a:txBody>
                  <a:tcPr/>
                </a:tc>
                <a:tc>
                  <a:txBody>
                    <a:bodyPr/>
                    <a:lstStyle/>
                    <a:p>
                      <a:r>
                        <a:rPr lang="en-IN" dirty="0"/>
                        <a:t>Authors</a:t>
                      </a:r>
                    </a:p>
                  </a:txBody>
                  <a:tcPr/>
                </a:tc>
                <a:tc>
                  <a:txBody>
                    <a:bodyPr/>
                    <a:lstStyle/>
                    <a:p>
                      <a:r>
                        <a:rPr lang="en-IN" dirty="0"/>
                        <a:t>Publication</a:t>
                      </a:r>
                    </a:p>
                  </a:txBody>
                  <a:tcPr/>
                </a:tc>
                <a:tc>
                  <a:txBody>
                    <a:bodyPr/>
                    <a:lstStyle/>
                    <a:p>
                      <a:r>
                        <a:rPr lang="en-IN" dirty="0"/>
                        <a:t>Technique and Primary result</a:t>
                      </a:r>
                    </a:p>
                  </a:txBody>
                  <a:tcPr/>
                </a:tc>
                <a:tc>
                  <a:txBody>
                    <a:bodyPr/>
                    <a:lstStyle/>
                    <a:p>
                      <a:r>
                        <a:rPr lang="en-IN" dirty="0" err="1"/>
                        <a:t>Diadvantages</a:t>
                      </a:r>
                      <a:endParaRPr lang="en-IN" dirty="0"/>
                    </a:p>
                  </a:txBody>
                  <a:tcPr/>
                </a:tc>
                <a:extLst>
                  <a:ext uri="{0D108BD9-81ED-4DB2-BD59-A6C34878D82A}">
                    <a16:rowId xmlns:a16="http://schemas.microsoft.com/office/drawing/2014/main" val="2324510725"/>
                  </a:ext>
                </a:extLst>
              </a:tr>
              <a:tr h="1630680">
                <a:tc>
                  <a:txBody>
                    <a:bodyPr/>
                    <a:lstStyle/>
                    <a:p>
                      <a:r>
                        <a:rPr lang="en-US" sz="1200" dirty="0">
                          <a:latin typeface="Times New Roman" panose="02020603050405020304" pitchFamily="18" charset="0"/>
                          <a:cs typeface="Times New Roman" panose="02020603050405020304" pitchFamily="18" charset="0"/>
                        </a:rPr>
                        <a:t>Prediction of Public Mental Health by using Machine Learning Algorithms</a:t>
                      </a:r>
                    </a:p>
                  </a:txBody>
                  <a:tcPr anchor="ctr"/>
                </a:tc>
                <a:tc>
                  <a:txBody>
                    <a:bodyPr/>
                    <a:lstStyle/>
                    <a:p>
                      <a:r>
                        <a:rPr lang="en-IN" sz="1200" dirty="0" err="1">
                          <a:latin typeface="Times New Roman" panose="02020603050405020304" pitchFamily="18" charset="0"/>
                          <a:cs typeface="Times New Roman" panose="02020603050405020304" pitchFamily="18" charset="0"/>
                        </a:rPr>
                        <a:t>Ch.M.H</a:t>
                      </a:r>
                      <a:r>
                        <a:rPr lang="en-IN" sz="1200" dirty="0">
                          <a:latin typeface="Times New Roman" panose="02020603050405020304" pitchFamily="18" charset="0"/>
                          <a:cs typeface="Times New Roman" panose="02020603050405020304" pitchFamily="18" charset="0"/>
                        </a:rPr>
                        <a:t>. Saibaba, K V K </a:t>
                      </a:r>
                      <a:r>
                        <a:rPr lang="en-IN" sz="1200" dirty="0" err="1">
                          <a:latin typeface="Times New Roman" panose="02020603050405020304" pitchFamily="18" charset="0"/>
                          <a:cs typeface="Times New Roman" panose="02020603050405020304" pitchFamily="18" charset="0"/>
                        </a:rPr>
                        <a:t>Alekhya</a:t>
                      </a:r>
                      <a:r>
                        <a:rPr lang="en-IN" sz="1200" dirty="0">
                          <a:latin typeface="Times New Roman" panose="02020603050405020304" pitchFamily="18" charset="0"/>
                          <a:cs typeface="Times New Roman" panose="02020603050405020304" pitchFamily="18" charset="0"/>
                        </a:rPr>
                        <a:t>, K </a:t>
                      </a:r>
                      <a:r>
                        <a:rPr lang="en-IN" sz="1200" dirty="0" err="1">
                          <a:latin typeface="Times New Roman" panose="02020603050405020304" pitchFamily="18" charset="0"/>
                          <a:cs typeface="Times New Roman" panose="02020603050405020304" pitchFamily="18" charset="0"/>
                        </a:rPr>
                        <a:t>Yeshwanth</a:t>
                      </a:r>
                      <a:r>
                        <a:rPr lang="en-IN" sz="1200" dirty="0">
                          <a:latin typeface="Times New Roman" panose="02020603050405020304" pitchFamily="18" charset="0"/>
                          <a:cs typeface="Times New Roman" panose="02020603050405020304" pitchFamily="18" charset="0"/>
                        </a:rPr>
                        <a:t>, Praveen </a:t>
                      </a:r>
                      <a:r>
                        <a:rPr lang="en-IN" sz="1200" dirty="0" err="1">
                          <a:latin typeface="Times New Roman" panose="02020603050405020304" pitchFamily="18" charset="0"/>
                          <a:cs typeface="Times New Roman" panose="02020603050405020304" pitchFamily="18" charset="0"/>
                        </a:rPr>
                        <a:t>Tumuluru</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2022 Second International Conference on Artificial Intelligence and Smart Energy (ICAIS)</a:t>
                      </a: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Supervised Learning, Data Science Methods. AI improved early detection of mental health issues.</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Highlighted the importance of data-driven mental health solutions.</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Requires complex data preprocessing. </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Ethical concerns around privacy and data handling.</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63494376"/>
                  </a:ext>
                </a:extLst>
              </a:tr>
              <a:tr h="1630680">
                <a:tc>
                  <a:txBody>
                    <a:bodyPr/>
                    <a:lstStyle/>
                    <a:p>
                      <a:r>
                        <a:rPr lang="en-US" sz="1200" dirty="0">
                          <a:latin typeface="Times New Roman" panose="02020603050405020304" pitchFamily="18" charset="0"/>
                          <a:cs typeface="Times New Roman" panose="02020603050405020304" pitchFamily="18" charset="0"/>
                        </a:rPr>
                        <a:t>Modeling Mental Health: Advances in Predictive Science towards Proactive Health Care</a:t>
                      </a:r>
                    </a:p>
                  </a:txBody>
                  <a:tcPr anchor="ctr"/>
                </a:tc>
                <a:tc>
                  <a:txBody>
                    <a:bodyPr/>
                    <a:lstStyle/>
                    <a:p>
                      <a:r>
                        <a:rPr lang="en-IN" sz="1200" dirty="0">
                          <a:latin typeface="Times New Roman" panose="02020603050405020304" pitchFamily="18" charset="0"/>
                          <a:cs typeface="Times New Roman" panose="02020603050405020304" pitchFamily="18" charset="0"/>
                        </a:rPr>
                        <a:t>Nithya Jayakumar, Reshma N</a:t>
                      </a:r>
                    </a:p>
                  </a:txBody>
                  <a:tcPr/>
                </a:tc>
                <a:tc>
                  <a:txBody>
                    <a:bodyPr/>
                    <a:lstStyle/>
                    <a:p>
                      <a:r>
                        <a:rPr lang="en-US" sz="1200" dirty="0">
                          <a:latin typeface="Times New Roman" panose="02020603050405020304" pitchFamily="18" charset="0"/>
                          <a:cs typeface="Times New Roman" panose="02020603050405020304" pitchFamily="18" charset="0"/>
                        </a:rPr>
                        <a:t>2024 IEEE International Conference on (Insert Exact Conference Name)</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Machine Learning Classification (SVM, Neural Networks), Systematic Literature Review,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Provided a </a:t>
                      </a:r>
                      <a:r>
                        <a:rPr lang="en-US" sz="1200" b="1" dirty="0">
                          <a:latin typeface="Times New Roman" panose="02020603050405020304" pitchFamily="18" charset="0"/>
                          <a:cs typeface="Times New Roman" panose="02020603050405020304" pitchFamily="18" charset="0"/>
                        </a:rPr>
                        <a:t>comprehensive review</a:t>
                      </a:r>
                      <a:r>
                        <a:rPr lang="en-US" sz="1200" dirty="0">
                          <a:latin typeface="Times New Roman" panose="02020603050405020304" pitchFamily="18" charset="0"/>
                          <a:cs typeface="Times New Roman" panose="02020603050405020304" pitchFamily="18" charset="0"/>
                        </a:rPr>
                        <a:t> of ML techniques for mental health prediction. </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Classified disorders like schizophrenia, bipolar disorder, and OCD.</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Lacks experimental validation on real-world datasets. </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Challenges in personalizing mental health predictions.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93559886"/>
                  </a:ext>
                </a:extLst>
              </a:tr>
            </a:tbl>
          </a:graphicData>
        </a:graphic>
      </p:graphicFrame>
    </p:spTree>
    <p:extLst>
      <p:ext uri="{BB962C8B-B14F-4D97-AF65-F5344CB8AC3E}">
        <p14:creationId xmlns:p14="http://schemas.microsoft.com/office/powerpoint/2010/main" val="2623429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15A2B-841B-69A1-9F6F-2FE325DB4D3A}"/>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28C55AE0-0DE2-B2E2-7F43-92FA069BDCF8}"/>
              </a:ext>
            </a:extLst>
          </p:cNvPr>
          <p:cNvGraphicFramePr>
            <a:graphicFrameLocks noGrp="1"/>
          </p:cNvGraphicFramePr>
          <p:nvPr>
            <p:ph idx="1"/>
            <p:extLst>
              <p:ext uri="{D42A27DB-BD31-4B8C-83A1-F6EECF244321}">
                <p14:modId xmlns:p14="http://schemas.microsoft.com/office/powerpoint/2010/main" val="3788418488"/>
              </p:ext>
            </p:extLst>
          </p:nvPr>
        </p:nvGraphicFramePr>
        <p:xfrm>
          <a:off x="812800" y="1143000"/>
          <a:ext cx="10668000" cy="4555826"/>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3955045877"/>
                    </a:ext>
                  </a:extLst>
                </a:gridCol>
                <a:gridCol w="2133600">
                  <a:extLst>
                    <a:ext uri="{9D8B030D-6E8A-4147-A177-3AD203B41FA5}">
                      <a16:colId xmlns:a16="http://schemas.microsoft.com/office/drawing/2014/main" val="822894615"/>
                    </a:ext>
                  </a:extLst>
                </a:gridCol>
                <a:gridCol w="2133600">
                  <a:extLst>
                    <a:ext uri="{9D8B030D-6E8A-4147-A177-3AD203B41FA5}">
                      <a16:colId xmlns:a16="http://schemas.microsoft.com/office/drawing/2014/main" val="3881181601"/>
                    </a:ext>
                  </a:extLst>
                </a:gridCol>
                <a:gridCol w="2133600">
                  <a:extLst>
                    <a:ext uri="{9D8B030D-6E8A-4147-A177-3AD203B41FA5}">
                      <a16:colId xmlns:a16="http://schemas.microsoft.com/office/drawing/2014/main" val="746008021"/>
                    </a:ext>
                  </a:extLst>
                </a:gridCol>
                <a:gridCol w="2133600">
                  <a:extLst>
                    <a:ext uri="{9D8B030D-6E8A-4147-A177-3AD203B41FA5}">
                      <a16:colId xmlns:a16="http://schemas.microsoft.com/office/drawing/2014/main" val="3615021315"/>
                    </a:ext>
                  </a:extLst>
                </a:gridCol>
              </a:tblGrid>
              <a:tr h="1500673">
                <a:tc>
                  <a:txBody>
                    <a:bodyPr/>
                    <a:lstStyle/>
                    <a:p>
                      <a:r>
                        <a:rPr lang="en-IN" dirty="0"/>
                        <a:t>Paper Name</a:t>
                      </a:r>
                    </a:p>
                  </a:txBody>
                  <a:tcPr/>
                </a:tc>
                <a:tc>
                  <a:txBody>
                    <a:bodyPr/>
                    <a:lstStyle/>
                    <a:p>
                      <a:r>
                        <a:rPr lang="en-IN" dirty="0"/>
                        <a:t>Authors</a:t>
                      </a:r>
                    </a:p>
                  </a:txBody>
                  <a:tcPr/>
                </a:tc>
                <a:tc>
                  <a:txBody>
                    <a:bodyPr/>
                    <a:lstStyle/>
                    <a:p>
                      <a:r>
                        <a:rPr lang="en-IN" dirty="0"/>
                        <a:t>Publication</a:t>
                      </a:r>
                    </a:p>
                  </a:txBody>
                  <a:tcPr/>
                </a:tc>
                <a:tc>
                  <a:txBody>
                    <a:bodyPr/>
                    <a:lstStyle/>
                    <a:p>
                      <a:r>
                        <a:rPr lang="en-IN" dirty="0"/>
                        <a:t>Technique and Primary result</a:t>
                      </a:r>
                    </a:p>
                  </a:txBody>
                  <a:tcPr/>
                </a:tc>
                <a:tc>
                  <a:txBody>
                    <a:bodyPr/>
                    <a:lstStyle/>
                    <a:p>
                      <a:r>
                        <a:rPr lang="en-IN" dirty="0" err="1"/>
                        <a:t>Diadvantages</a:t>
                      </a:r>
                      <a:endParaRPr lang="en-IN" dirty="0"/>
                    </a:p>
                  </a:txBody>
                  <a:tcPr/>
                </a:tc>
                <a:extLst>
                  <a:ext uri="{0D108BD9-81ED-4DB2-BD59-A6C34878D82A}">
                    <a16:rowId xmlns:a16="http://schemas.microsoft.com/office/drawing/2014/main" val="2778794616"/>
                  </a:ext>
                </a:extLst>
              </a:tr>
              <a:tr h="1500673">
                <a:tc>
                  <a:txBody>
                    <a:bodyPr/>
                    <a:lstStyle/>
                    <a:p>
                      <a:r>
                        <a:rPr lang="en-US" sz="1200" b="1" dirty="0">
                          <a:latin typeface="Times New Roman" panose="02020603050405020304" pitchFamily="18" charset="0"/>
                          <a:cs typeface="Times New Roman" panose="02020603050405020304" pitchFamily="18" charset="0"/>
                        </a:rPr>
                        <a:t>Application of Machine Learning to Predict Mental Health Disorders and Interpret Feature Importance</a:t>
                      </a:r>
                      <a:endParaRPr lang="en-US" sz="1200" dirty="0">
                        <a:latin typeface="Times New Roman" panose="02020603050405020304" pitchFamily="18" charset="0"/>
                        <a:cs typeface="Times New Roman" panose="02020603050405020304" pitchFamily="18" charset="0"/>
                      </a:endParaRPr>
                    </a:p>
                  </a:txBody>
                  <a:tcPr anchor="ctr"/>
                </a:tc>
                <a:tc>
                  <a:txBody>
                    <a:bodyPr/>
                    <a:lstStyle/>
                    <a:p>
                      <a:r>
                        <a:rPr lang="en-IN" sz="1200" dirty="0">
                          <a:latin typeface="Times New Roman" panose="02020603050405020304" pitchFamily="18" charset="0"/>
                          <a:cs typeface="Times New Roman" panose="02020603050405020304" pitchFamily="18" charset="0"/>
                        </a:rPr>
                        <a:t>Yifan Li, 2023</a:t>
                      </a:r>
                    </a:p>
                  </a:txBody>
                  <a:tcPr/>
                </a:tc>
                <a:tc>
                  <a:txBody>
                    <a:bodyPr/>
                    <a:lstStyle/>
                    <a:p>
                      <a:r>
                        <a:rPr lang="en-IN" sz="1200" dirty="0">
                          <a:latin typeface="Times New Roman" panose="02020603050405020304" pitchFamily="18" charset="0"/>
                          <a:cs typeface="Times New Roman" panose="02020603050405020304" pitchFamily="18" charset="0"/>
                        </a:rPr>
                        <a:t>2023 3rd International Symposium on Computer Technology and Information Science (ISCTIS)</a:t>
                      </a:r>
                    </a:p>
                  </a:txBody>
                  <a:tcPr/>
                </a:tc>
                <a:tc>
                  <a:txBody>
                    <a:bodyPr/>
                    <a:lstStyle/>
                    <a:p>
                      <a:pPr marL="171450" indent="-171450">
                        <a:buFont typeface="Arial" panose="020B0604020202020204" pitchFamily="34" charset="0"/>
                        <a:buChar char="•"/>
                      </a:pPr>
                      <a:r>
                        <a:rPr lang="en-IN" sz="1200" dirty="0">
                          <a:latin typeface="Times New Roman" panose="02020603050405020304" pitchFamily="18" charset="0"/>
                          <a:cs typeface="Times New Roman" panose="02020603050405020304" pitchFamily="18" charset="0"/>
                        </a:rPr>
                        <a:t>Random Forest, Grid Search.</a:t>
                      </a:r>
                      <a:r>
                        <a:rPr lang="en-US" sz="1200" dirty="0">
                          <a:latin typeface="Times New Roman" panose="02020603050405020304" pitchFamily="18" charset="0"/>
                          <a:cs typeface="Times New Roman" panose="02020603050405020304" pitchFamily="18" charset="0"/>
                        </a:rPr>
                        <a:t>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Achieved 79.78% accuracy using Cross Gradient Booster for mental health disorder prediction.</a:t>
                      </a:r>
                      <a:endParaRPr lang="en-IN" sz="1200" dirty="0">
                        <a:latin typeface="Times New Roman" panose="02020603050405020304" pitchFamily="18" charset="0"/>
                        <a:cs typeface="Times New Roman" panose="02020603050405020304" pitchFamily="18" charset="0"/>
                      </a:endParaRPr>
                    </a:p>
                  </a:txBody>
                  <a:tcPr/>
                </a:tc>
                <a:tc>
                  <a:txBody>
                    <a:bodyPr/>
                    <a:lstStyle/>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Focuses on feature importance rather than real-time prediction. </a:t>
                      </a:r>
                    </a:p>
                    <a:p>
                      <a:pPr marL="228600" indent="-22860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 Model may be biased based on dataset limitations.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69070377"/>
                  </a:ext>
                </a:extLst>
              </a:tr>
              <a:tr h="1500673">
                <a:tc>
                  <a:txBody>
                    <a:bodyPr/>
                    <a:lstStyle/>
                    <a:p>
                      <a:r>
                        <a:rPr lang="en-US" sz="1200" dirty="0">
                          <a:latin typeface="Times New Roman" panose="02020603050405020304" pitchFamily="18" charset="0"/>
                          <a:cs typeface="Times New Roman" panose="02020603050405020304" pitchFamily="18" charset="0"/>
                        </a:rPr>
                        <a:t>Mental Health Analysis of Employees using Machine Learning Techniques</a:t>
                      </a:r>
                    </a:p>
                  </a:txBody>
                  <a:tcPr anchor="ctr"/>
                </a:tc>
                <a:tc>
                  <a:txBody>
                    <a:bodyPr/>
                    <a:lstStyle/>
                    <a:p>
                      <a:r>
                        <a:rPr lang="en-IN" sz="1200" dirty="0">
                          <a:latin typeface="Times New Roman" panose="02020603050405020304" pitchFamily="18" charset="0"/>
                          <a:cs typeface="Times New Roman" panose="02020603050405020304" pitchFamily="18" charset="0"/>
                        </a:rPr>
                        <a:t>Sujal BH, Neelima K, </a:t>
                      </a:r>
                      <a:r>
                        <a:rPr lang="en-IN" sz="1200" dirty="0" err="1">
                          <a:latin typeface="Times New Roman" panose="02020603050405020304" pitchFamily="18" charset="0"/>
                          <a:cs typeface="Times New Roman" panose="02020603050405020304" pitchFamily="18" charset="0"/>
                        </a:rPr>
                        <a:t>Deepanjali</a:t>
                      </a:r>
                      <a:r>
                        <a:rPr lang="en-IN" sz="1200" dirty="0">
                          <a:latin typeface="Times New Roman" panose="02020603050405020304" pitchFamily="18" charset="0"/>
                          <a:cs typeface="Times New Roman" panose="02020603050405020304" pitchFamily="18" charset="0"/>
                        </a:rPr>
                        <a:t> C, </a:t>
                      </a:r>
                      <a:r>
                        <a:rPr lang="en-IN" sz="1200" dirty="0" err="1">
                          <a:latin typeface="Times New Roman" panose="02020603050405020304" pitchFamily="18" charset="0"/>
                          <a:cs typeface="Times New Roman" panose="02020603050405020304" pitchFamily="18" charset="0"/>
                        </a:rPr>
                        <a:t>Bhuvanashree</a:t>
                      </a:r>
                      <a:r>
                        <a:rPr lang="en-IN" sz="1200" dirty="0">
                          <a:latin typeface="Times New Roman" panose="02020603050405020304" pitchFamily="18" charset="0"/>
                          <a:cs typeface="Times New Roman" panose="02020603050405020304" pitchFamily="18" charset="0"/>
                        </a:rPr>
                        <a:t> P, Kavitha </a:t>
                      </a:r>
                      <a:r>
                        <a:rPr lang="en-IN" sz="1200" dirty="0" err="1">
                          <a:latin typeface="Times New Roman" panose="02020603050405020304" pitchFamily="18" charset="0"/>
                          <a:cs typeface="Times New Roman" panose="02020603050405020304" pitchFamily="18" charset="0"/>
                        </a:rPr>
                        <a:t>Duraipandian</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Sharanya</a:t>
                      </a:r>
                      <a:r>
                        <a:rPr lang="en-IN" sz="1200" dirty="0">
                          <a:latin typeface="Times New Roman" panose="02020603050405020304" pitchFamily="18" charset="0"/>
                          <a:cs typeface="Times New Roman" panose="02020603050405020304" pitchFamily="18" charset="0"/>
                        </a:rPr>
                        <a:t> Rajan</a:t>
                      </a:r>
                    </a:p>
                  </a:txBody>
                  <a:tcPr/>
                </a:tc>
                <a:tc>
                  <a:txBody>
                    <a:bodyPr/>
                    <a:lstStyle/>
                    <a:p>
                      <a:r>
                        <a:rPr lang="en-US" sz="1200" dirty="0">
                          <a:latin typeface="Times New Roman" panose="02020603050405020304" pitchFamily="18" charset="0"/>
                          <a:cs typeface="Times New Roman" panose="02020603050405020304" pitchFamily="18" charset="0"/>
                        </a:rPr>
                        <a:t>2022 14th International Conference on Communication Systems &amp; Networks (COMSNETS)</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Decision Trees, Logistic Regression, Random Forest, Identified workplace stressors affecting employees’ mental health.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Showed significant impact of company policies and mental health history.</a:t>
                      </a:r>
                      <a:endParaRPr lang="en-IN" sz="1200" dirty="0">
                        <a:latin typeface="Times New Roman" panose="02020603050405020304" pitchFamily="18" charset="0"/>
                        <a:cs typeface="Times New Roman" panose="02020603050405020304" pitchFamily="18" charset="0"/>
                      </a:endParaRPr>
                    </a:p>
                  </a:txBody>
                  <a:tcPr/>
                </a:tc>
                <a:tc>
                  <a:txBody>
                    <a:bodyPr/>
                    <a:lstStyle/>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Bias in self-reported data reduces accuracy. </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Lacks real-time monitoring capabilities for employees.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8367817"/>
                  </a:ext>
                </a:extLst>
              </a:tr>
            </a:tbl>
          </a:graphicData>
        </a:graphic>
      </p:graphicFrame>
    </p:spTree>
    <p:extLst>
      <p:ext uri="{BB962C8B-B14F-4D97-AF65-F5344CB8AC3E}">
        <p14:creationId xmlns:p14="http://schemas.microsoft.com/office/powerpoint/2010/main" val="122431547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617</TotalTime>
  <Words>2900</Words>
  <Application>Microsoft Office PowerPoint</Application>
  <PresentationFormat>Widescreen</PresentationFormat>
  <Paragraphs>235</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Bookman Old Style</vt:lpstr>
      <vt:lpstr>Calibri</vt:lpstr>
      <vt:lpstr>Cambria</vt:lpstr>
      <vt:lpstr>Times New Roman</vt:lpstr>
      <vt:lpstr>Verdana</vt:lpstr>
      <vt:lpstr>Bioinformatics</vt:lpstr>
      <vt:lpstr>PSCS_143-Mental health and well-being surveillance, assessment and tracking solution among children.</vt:lpstr>
      <vt:lpstr>Introduction</vt:lpstr>
      <vt:lpstr>Problem Statement</vt:lpstr>
      <vt:lpstr>Github Link</vt:lpstr>
      <vt:lpstr>Proposed Method</vt:lpstr>
      <vt:lpstr>Literature Review</vt:lpstr>
      <vt:lpstr>PowerPoint Presentation</vt:lpstr>
      <vt:lpstr>PowerPoint Presentation</vt:lpstr>
      <vt:lpstr>PowerPoint Presentation</vt:lpstr>
      <vt:lpstr>Dataset</vt:lpstr>
      <vt:lpstr>DASS-42 (details)</vt:lpstr>
      <vt:lpstr>DASS-42 (details)</vt:lpstr>
      <vt:lpstr>DASS-42 (details)</vt:lpstr>
      <vt:lpstr>DASS-42 (details)</vt:lpstr>
      <vt:lpstr>DASS-42 (details)</vt:lpstr>
      <vt:lpstr>DASS-42 (details)</vt:lpstr>
      <vt:lpstr>Objectives</vt:lpstr>
      <vt:lpstr>Methodology</vt:lpstr>
      <vt:lpstr>Timeline of Project  Edit it </vt:lpstr>
      <vt:lpstr>Expected Outcomes</vt:lpstr>
      <vt:lpstr> Outcomes</vt:lpstr>
      <vt:lpstr>Conclusion</vt:lpstr>
      <vt:lpstr>References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Susheeth G</cp:lastModifiedBy>
  <cp:revision>21</cp:revision>
  <dcterms:created xsi:type="dcterms:W3CDTF">2023-03-16T03:26:27Z</dcterms:created>
  <dcterms:modified xsi:type="dcterms:W3CDTF">2025-03-18T06:13:43Z</dcterms:modified>
</cp:coreProperties>
</file>