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74" r:id="rId2"/>
    <p:sldId id="257" r:id="rId3"/>
    <p:sldId id="275" r:id="rId4"/>
    <p:sldId id="268" r:id="rId5"/>
    <p:sldId id="259" r:id="rId6"/>
    <p:sldId id="277" r:id="rId7"/>
    <p:sldId id="280" r:id="rId8"/>
    <p:sldId id="278" r:id="rId9"/>
    <p:sldId id="284" r:id="rId10"/>
    <p:sldId id="276" r:id="rId11"/>
    <p:sldId id="283" r:id="rId12"/>
    <p:sldId id="289" r:id="rId13"/>
    <p:sldId id="260" r:id="rId14"/>
    <p:sldId id="261" r:id="rId15"/>
    <p:sldId id="262" r:id="rId16"/>
    <p:sldId id="263" r:id="rId17"/>
    <p:sldId id="285" r:id="rId18"/>
    <p:sldId id="295" r:id="rId19"/>
    <p:sldId id="291" r:id="rId20"/>
    <p:sldId id="293" r:id="rId21"/>
    <p:sldId id="294" r:id="rId22"/>
    <p:sldId id="292" r:id="rId23"/>
    <p:sldId id="296" r:id="rId24"/>
    <p:sldId id="298" r:id="rId25"/>
    <p:sldId id="297" r:id="rId26"/>
    <p:sldId id="299" r:id="rId27"/>
    <p:sldId id="264" r:id="rId28"/>
    <p:sldId id="265" r:id="rId29"/>
    <p:sldId id="281" r:id="rId30"/>
    <p:sldId id="26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4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0T16:11:52.15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F5CAA-8173-4834-A5B3-D58C812A9087}" type="datetimeFigureOut">
              <a:rPr lang="en-IN" smtClean="0"/>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FBA7B-FEFB-47FB-8D3C-8D89DFDD7D94}" type="slidenum">
              <a:rPr lang="en-IN" smtClean="0"/>
              <a:t>‹#›</a:t>
            </a:fld>
            <a:endParaRPr lang="en-IN"/>
          </a:p>
        </p:txBody>
      </p:sp>
    </p:spTree>
    <p:extLst>
      <p:ext uri="{BB962C8B-B14F-4D97-AF65-F5344CB8AC3E}">
        <p14:creationId xmlns:p14="http://schemas.microsoft.com/office/powerpoint/2010/main" val="58310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25/04/2025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25/04/2025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25/04/2025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25/04/2025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usheeth1/MindSigh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2142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PSCS_143-</a:t>
            </a:r>
            <a:r>
              <a:rPr lang="en-US" dirty="0">
                <a:solidFill>
                  <a:schemeClr val="tx1"/>
                </a:solidFill>
                <a:latin typeface="Cambria" panose="02040503050406030204" pitchFamily="18" charset="0"/>
                <a:ea typeface="Cambria" panose="02040503050406030204" pitchFamily="18" charset="0"/>
              </a:rPr>
              <a:t>Mental health and well-being surveillance, assessment and tracking solution among children.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71936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ISR-G03</a:t>
            </a:r>
          </a:p>
          <a:p>
            <a:pPr marL="0" lvl="0" indent="0" algn="l" rtl="0">
              <a:spcBef>
                <a:spcPts val="400"/>
              </a:spcBef>
              <a:spcAft>
                <a:spcPts val="0"/>
              </a:spcAft>
              <a:buClr>
                <a:srgbClr val="17365D"/>
              </a:buClr>
              <a:buSzPts val="2000"/>
              <a:buNone/>
            </a:pPr>
            <a:endParaRPr lang="en-GB"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1516908" y="2183220"/>
          <a:ext cx="5418675" cy="24031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r>
                        <a:rPr lang="en-US" sz="1800" u="none" strike="noStrike" cap="none" dirty="0"/>
                        <a:t>Susheeth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20211ISR0036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r>
                        <a:rPr lang="en-US" sz="1800" u="none" strike="noStrike" cap="none" dirty="0"/>
                        <a:t>Ritish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r>
                        <a:rPr lang="en-IN" sz="1800" u="none" strike="noStrike" cap="none" dirty="0"/>
                        <a:t>Vidyashree BN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20211ISR0039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r>
                        <a:rPr lang="en-IN" sz="1800" u="none" strike="noStrike" cap="none" dirty="0"/>
                        <a:t>Mithali S Anand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20211ISR0082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r>
                        <a:rPr lang="en-IN" sz="1800" u="none" strike="noStrike" cap="none" dirty="0"/>
                        <a:t>Tejashwini BA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IN"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Dr.Murali</a:t>
            </a: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Parameswaran</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lgn="l"/>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2000" b="1"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A84E-56FB-4558-8CC6-F049CD52553E}"/>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EF97110E-7DED-55E6-EF9D-F0C2D1C0ACD6}"/>
              </a:ext>
            </a:extLst>
          </p:cNvPr>
          <p:cNvSpPr>
            <a:spLocks noGrp="1"/>
          </p:cNvSpPr>
          <p:nvPr>
            <p:ph idx="1"/>
          </p:nvPr>
        </p:nvSpPr>
        <p:spPr/>
        <p:txBody>
          <a:bodyPr>
            <a:normAutofit/>
          </a:bodyPr>
          <a:lstStyle/>
          <a:p>
            <a:pPr>
              <a:buNone/>
            </a:pPr>
            <a:r>
              <a:rPr lang="en-IN" sz="1800" b="1" dirty="0"/>
              <a:t>Dataset Overview: Depression (DASS-21) and Emotional Reactivity (ERS) – Indonesian Sample</a:t>
            </a:r>
          </a:p>
          <a:p>
            <a:pPr>
              <a:buFont typeface="Arial" panose="020B0604020202020204" pitchFamily="34" charset="0"/>
              <a:buChar char="•"/>
            </a:pPr>
            <a:r>
              <a:rPr lang="en-IN" sz="1800" b="1" dirty="0"/>
              <a:t>Title</a:t>
            </a:r>
            <a:r>
              <a:rPr lang="en-IN" sz="1800" dirty="0"/>
              <a:t>: Data Set of Depression (DASS 21) and Emotional Reactivity (ERS) – Indonesian</a:t>
            </a:r>
          </a:p>
          <a:p>
            <a:pPr>
              <a:buFont typeface="Arial" panose="020B0604020202020204" pitchFamily="34" charset="0"/>
              <a:buChar char="•"/>
            </a:pPr>
            <a:r>
              <a:rPr lang="en-IN" sz="1800" b="1" dirty="0"/>
              <a:t>DOI</a:t>
            </a:r>
            <a:r>
              <a:rPr lang="en-IN" sz="1800" dirty="0"/>
              <a:t>: 10.17632/sk27t97ymb.1</a:t>
            </a:r>
          </a:p>
          <a:p>
            <a:pPr>
              <a:buFont typeface="Arial" panose="020B0604020202020204" pitchFamily="34" charset="0"/>
              <a:buChar char="•"/>
            </a:pPr>
            <a:r>
              <a:rPr lang="en-IN" sz="1800" b="1" dirty="0"/>
              <a:t>Published</a:t>
            </a:r>
            <a:r>
              <a:rPr lang="en-IN" sz="1800" dirty="0"/>
              <a:t>: April 26, 2024</a:t>
            </a:r>
          </a:p>
          <a:p>
            <a:pPr>
              <a:buFont typeface="Arial" panose="020B0604020202020204" pitchFamily="34" charset="0"/>
              <a:buChar char="•"/>
            </a:pPr>
            <a:r>
              <a:rPr lang="en-IN" sz="1800" b="1" dirty="0"/>
              <a:t>Contributors</a:t>
            </a:r>
            <a:r>
              <a:rPr lang="en-IN" sz="1800" dirty="0"/>
              <a:t>: </a:t>
            </a:r>
            <a:r>
              <a:rPr lang="en-IN" sz="1800" dirty="0" err="1"/>
              <a:t>Moondore</a:t>
            </a:r>
            <a:r>
              <a:rPr lang="en-IN" sz="1800" dirty="0"/>
              <a:t> Ali, Esther </a:t>
            </a:r>
            <a:r>
              <a:rPr lang="en-IN" sz="1800" dirty="0" err="1"/>
              <a:t>Widhi</a:t>
            </a:r>
            <a:r>
              <a:rPr lang="en-IN" sz="1800" dirty="0"/>
              <a:t> </a:t>
            </a:r>
            <a:r>
              <a:rPr lang="en-IN" sz="1800" dirty="0" err="1"/>
              <a:t>Andangsari</a:t>
            </a:r>
            <a:r>
              <a:rPr lang="en-IN" sz="1800" dirty="0"/>
              <a:t>, Wahyu </a:t>
            </a:r>
            <a:r>
              <a:rPr lang="en-IN" sz="1800" dirty="0" err="1"/>
              <a:t>Syahputra</a:t>
            </a:r>
            <a:r>
              <a:rPr lang="en-IN" sz="1800" dirty="0"/>
              <a:t>, Greta Paramita, Ade Kemala</a:t>
            </a:r>
          </a:p>
          <a:p>
            <a:pPr>
              <a:buFont typeface="Arial" panose="020B0604020202020204" pitchFamily="34" charset="0"/>
              <a:buChar char="•"/>
            </a:pPr>
            <a:r>
              <a:rPr lang="en-IN" sz="1800" b="1" dirty="0"/>
              <a:t>Institution</a:t>
            </a:r>
            <a:r>
              <a:rPr lang="en-IN" sz="1800" dirty="0"/>
              <a:t>: Bina Nusantara University</a:t>
            </a:r>
          </a:p>
          <a:p>
            <a:pPr>
              <a:buFont typeface="Arial" panose="020B0604020202020204" pitchFamily="34" charset="0"/>
              <a:buChar char="•"/>
            </a:pPr>
            <a:r>
              <a:rPr lang="en-IN" sz="1800" b="1" dirty="0"/>
              <a:t>Funding</a:t>
            </a:r>
            <a:r>
              <a:rPr lang="en-IN" sz="1800" dirty="0"/>
              <a:t>: International Research Grant from Bina Nusantara University (No: 029/VRRTT/III/2023)</a:t>
            </a:r>
          </a:p>
          <a:p>
            <a:pPr>
              <a:buFont typeface="Arial" panose="020B0604020202020204" pitchFamily="34" charset="0"/>
              <a:buChar char="•"/>
            </a:pPr>
            <a:r>
              <a:rPr lang="en-IN" sz="1800" b="1" dirty="0"/>
              <a:t>License</a:t>
            </a:r>
            <a:r>
              <a:rPr lang="en-IN" sz="1800" dirty="0"/>
              <a:t>: Creative Commons CC BY 4.0</a:t>
            </a:r>
          </a:p>
          <a:p>
            <a:endParaRPr lang="en-IN" dirty="0"/>
          </a:p>
        </p:txBody>
      </p:sp>
    </p:spTree>
    <p:extLst>
      <p:ext uri="{BB962C8B-B14F-4D97-AF65-F5344CB8AC3E}">
        <p14:creationId xmlns:p14="http://schemas.microsoft.com/office/powerpoint/2010/main" val="364344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2A8-EF6A-597F-C0B1-5F22741F30FC}"/>
              </a:ext>
            </a:extLst>
          </p:cNvPr>
          <p:cNvSpPr>
            <a:spLocks noGrp="1"/>
          </p:cNvSpPr>
          <p:nvPr>
            <p:ph type="title"/>
          </p:nvPr>
        </p:nvSpPr>
        <p:spPr/>
        <p:txBody>
          <a:bodyPr/>
          <a:lstStyle/>
          <a:p>
            <a:r>
              <a:rPr lang="en-US" dirty="0"/>
              <a:t>DASS-21 (details)</a:t>
            </a:r>
            <a:endParaRPr lang="en-IN" dirty="0"/>
          </a:p>
        </p:txBody>
      </p:sp>
      <p:sp>
        <p:nvSpPr>
          <p:cNvPr id="7" name="Content Placeholder 6">
            <a:extLst>
              <a:ext uri="{FF2B5EF4-FFF2-40B4-BE49-F238E27FC236}">
                <a16:creationId xmlns:a16="http://schemas.microsoft.com/office/drawing/2014/main" id="{F7BD3DB4-BFB5-D4CE-76D4-E9105C818A09}"/>
              </a:ext>
            </a:extLst>
          </p:cNvPr>
          <p:cNvSpPr>
            <a:spLocks noGrp="1"/>
          </p:cNvSpPr>
          <p:nvPr>
            <p:ph idx="1"/>
          </p:nvPr>
        </p:nvSpPr>
        <p:spPr/>
        <p:txBody>
          <a:bodyPr>
            <a:normAutofit/>
          </a:bodyPr>
          <a:lstStyle/>
          <a:p>
            <a:pPr>
              <a:buNone/>
            </a:pPr>
            <a:r>
              <a:rPr lang="en-IN" sz="2000" b="1" dirty="0"/>
              <a:t>📋 Description</a:t>
            </a:r>
          </a:p>
          <a:p>
            <a:pPr>
              <a:buNone/>
            </a:pPr>
            <a:r>
              <a:rPr lang="en-IN" sz="2000" dirty="0"/>
              <a:t>This dataset comprises responses from an Indonesian population to two psychological assessments:</a:t>
            </a:r>
          </a:p>
          <a:p>
            <a:pPr>
              <a:buFont typeface="+mj-lt"/>
              <a:buAutoNum type="arabicPeriod"/>
            </a:pPr>
            <a:r>
              <a:rPr lang="en-IN" sz="2000" b="1" dirty="0"/>
              <a:t>Depression Anxiety Stress Scales (DASS-21)</a:t>
            </a:r>
            <a:r>
              <a:rPr lang="en-IN" sz="2000" dirty="0"/>
              <a:t>:</a:t>
            </a:r>
          </a:p>
          <a:p>
            <a:pPr marL="742950" lvl="1" indent="-285750">
              <a:buFont typeface="+mj-lt"/>
              <a:buAutoNum type="arabicPeriod"/>
            </a:pPr>
            <a:r>
              <a:rPr lang="en-IN" sz="1800" b="1" dirty="0"/>
              <a:t>Sample Size</a:t>
            </a:r>
            <a:r>
              <a:rPr lang="en-IN" sz="1800" dirty="0"/>
              <a:t>: 746 participants</a:t>
            </a:r>
          </a:p>
          <a:p>
            <a:pPr marL="742950" lvl="1" indent="-285750">
              <a:buFont typeface="+mj-lt"/>
              <a:buAutoNum type="arabicPeriod"/>
            </a:pPr>
            <a:r>
              <a:rPr lang="en-IN" sz="1800" b="1" dirty="0"/>
              <a:t>Subscales</a:t>
            </a:r>
            <a:r>
              <a:rPr lang="en-IN" sz="1800" dirty="0"/>
              <a:t>: Depression, Anxiety, Stress</a:t>
            </a:r>
          </a:p>
          <a:p>
            <a:pPr>
              <a:buFont typeface="+mj-lt"/>
              <a:buAutoNum type="arabicPeriod"/>
            </a:pPr>
            <a:r>
              <a:rPr lang="en-IN" sz="2000" b="1" dirty="0"/>
              <a:t>Emotion Reactivity Scale (ERS)</a:t>
            </a:r>
            <a:r>
              <a:rPr lang="en-IN" sz="2000" dirty="0"/>
              <a:t>:</a:t>
            </a:r>
          </a:p>
          <a:p>
            <a:pPr marL="742950" lvl="1" indent="-285750">
              <a:buFont typeface="+mj-lt"/>
              <a:buAutoNum type="arabicPeriod"/>
            </a:pPr>
            <a:r>
              <a:rPr lang="en-IN" sz="1800" b="1" dirty="0"/>
              <a:t>Sample Size</a:t>
            </a:r>
            <a:r>
              <a:rPr lang="en-IN" sz="1800" dirty="0"/>
              <a:t>: 438 participants</a:t>
            </a:r>
          </a:p>
          <a:p>
            <a:pPr marL="742950" lvl="1" indent="-285750">
              <a:buFont typeface="+mj-lt"/>
              <a:buAutoNum type="arabicPeriod"/>
            </a:pPr>
            <a:r>
              <a:rPr lang="en-IN" sz="1800" b="1" dirty="0"/>
              <a:t>Subscales</a:t>
            </a:r>
            <a:r>
              <a:rPr lang="en-IN" sz="1800" dirty="0"/>
              <a:t>: Sensitivity, Intensity, Persistence</a:t>
            </a:r>
          </a:p>
          <a:p>
            <a:pPr>
              <a:buNone/>
            </a:pPr>
            <a:r>
              <a:rPr lang="en-US" sz="1200" dirty="0"/>
              <a:t>	</a:t>
            </a:r>
          </a:p>
        </p:txBody>
      </p:sp>
    </p:spTree>
    <p:extLst>
      <p:ext uri="{BB962C8B-B14F-4D97-AF65-F5344CB8AC3E}">
        <p14:creationId xmlns:p14="http://schemas.microsoft.com/office/powerpoint/2010/main" val="300242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EAECF-CD9D-F4FD-0550-EEAB8FD5B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87E96B-A5B1-F985-262E-6451D3F2C33E}"/>
              </a:ext>
            </a:extLst>
          </p:cNvPr>
          <p:cNvSpPr>
            <a:spLocks noGrp="1"/>
          </p:cNvSpPr>
          <p:nvPr>
            <p:ph type="title"/>
          </p:nvPr>
        </p:nvSpPr>
        <p:spPr/>
        <p:txBody>
          <a:bodyPr/>
          <a:lstStyle/>
          <a:p>
            <a:r>
              <a:rPr lang="en-US" dirty="0"/>
              <a:t>DASS-21 (details)</a:t>
            </a:r>
            <a:endParaRPr lang="en-IN" dirty="0"/>
          </a:p>
        </p:txBody>
      </p:sp>
      <p:sp>
        <p:nvSpPr>
          <p:cNvPr id="7" name="Content Placeholder 6">
            <a:extLst>
              <a:ext uri="{FF2B5EF4-FFF2-40B4-BE49-F238E27FC236}">
                <a16:creationId xmlns:a16="http://schemas.microsoft.com/office/drawing/2014/main" id="{60A11E0B-C177-D0C2-B80A-9AC47F30815A}"/>
              </a:ext>
            </a:extLst>
          </p:cNvPr>
          <p:cNvSpPr>
            <a:spLocks noGrp="1"/>
          </p:cNvSpPr>
          <p:nvPr>
            <p:ph idx="1"/>
          </p:nvPr>
        </p:nvSpPr>
        <p:spPr>
          <a:xfrm>
            <a:off x="812800" y="952501"/>
            <a:ext cx="10668000" cy="4952997"/>
          </a:xfrm>
        </p:spPr>
        <p:txBody>
          <a:bodyPr>
            <a:normAutofit/>
          </a:bodyPr>
          <a:lstStyle/>
          <a:p>
            <a:pPr>
              <a:buNone/>
            </a:pPr>
            <a:r>
              <a:rPr lang="en-US" sz="1600" dirty="0"/>
              <a:t>The </a:t>
            </a:r>
            <a:r>
              <a:rPr lang="en-US" sz="1600" b="1" dirty="0"/>
              <a:t>DASS-21 dataset</a:t>
            </a:r>
            <a:r>
              <a:rPr lang="en-US" sz="1600" dirty="0"/>
              <a:t> contains </a:t>
            </a:r>
            <a:r>
              <a:rPr lang="en-US" sz="1600" b="1" dirty="0"/>
              <a:t>746 rows</a:t>
            </a:r>
            <a:r>
              <a:rPr lang="en-US" sz="1600" dirty="0"/>
              <a:t> (participants) and </a:t>
            </a:r>
            <a:r>
              <a:rPr lang="en-US" sz="1600" b="1" dirty="0"/>
              <a:t>32 columns</a:t>
            </a:r>
            <a:r>
              <a:rPr lang="en-US" sz="1600" dirty="0"/>
              <a:t>, including demographic details and responses to 21 DASS items. The </a:t>
            </a:r>
            <a:r>
              <a:rPr lang="en-US" sz="1600" b="1" dirty="0"/>
              <a:t>ERS dataset</a:t>
            </a:r>
            <a:r>
              <a:rPr lang="en-US" sz="1600" dirty="0"/>
              <a:t> has </a:t>
            </a:r>
            <a:r>
              <a:rPr lang="en-US" sz="1600" b="1" dirty="0"/>
              <a:t>438 rows</a:t>
            </a:r>
            <a:r>
              <a:rPr lang="en-US" sz="1600" dirty="0"/>
              <a:t> and </a:t>
            </a:r>
            <a:r>
              <a:rPr lang="en-US" sz="1600" b="1" dirty="0"/>
              <a:t>26 columns</a:t>
            </a:r>
            <a:r>
              <a:rPr lang="en-US" sz="1600" dirty="0"/>
              <a:t>, covering emotional reactivity components like sensitivity, intensity, and persistence, along with demographic info.</a:t>
            </a:r>
            <a:endParaRPr lang="en-US" sz="2000" dirty="0"/>
          </a:p>
        </p:txBody>
      </p:sp>
    </p:spTree>
    <p:extLst>
      <p:ext uri="{BB962C8B-B14F-4D97-AF65-F5344CB8AC3E}">
        <p14:creationId xmlns:p14="http://schemas.microsoft.com/office/powerpoint/2010/main" val="124196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989950B3-C87D-2D21-B98A-DB10E0BE9E6B}"/>
              </a:ext>
            </a:extLst>
          </p:cNvPr>
          <p:cNvSpPr>
            <a:spLocks noChangeArrowheads="1"/>
          </p:cNvSpPr>
          <p:nvPr/>
        </p:nvSpPr>
        <p:spPr bwMode="auto">
          <a:xfrm>
            <a:off x="711200" y="2104625"/>
            <a:ext cx="11202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 insights about stress, anxiety, and depression levels using machine learning models like Random Forest, SVM, and Logistic Regression.</a:t>
            </a:r>
          </a:p>
        </p:txBody>
      </p:sp>
      <p:sp>
        <p:nvSpPr>
          <p:cNvPr id="11" name="TextBox 10">
            <a:extLst>
              <a:ext uri="{FF2B5EF4-FFF2-40B4-BE49-F238E27FC236}">
                <a16:creationId xmlns:a16="http://schemas.microsoft.com/office/drawing/2014/main" id="{E9B803C8-3F83-87D5-775E-E40C9C435D43}"/>
              </a:ext>
            </a:extLst>
          </p:cNvPr>
          <p:cNvSpPr txBox="1"/>
          <p:nvPr/>
        </p:nvSpPr>
        <p:spPr>
          <a:xfrm>
            <a:off x="711200" y="1400459"/>
            <a:ext cx="107696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A</a:t>
            </a:r>
            <a:r>
              <a:rPr kumimoji="0" lang="en-US" altLang="en-US" sz="1800" b="0" i="0" u="none" strike="noStrike" cap="none" normalizeH="0" baseline="0" dirty="0">
                <a:ln>
                  <a:noFill/>
                </a:ln>
                <a:solidFill>
                  <a:schemeClr val="tx1"/>
                </a:solidFill>
                <a:effectLst/>
                <a:latin typeface="Arial" panose="020B0604020202020204" pitchFamily="34" charset="0"/>
              </a:rPr>
              <a:t> web-based application to assess and analyze children's mental health, helping parents and  teachers to monitor their well-being.</a:t>
            </a: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1143001"/>
            <a:ext cx="6175829" cy="4952997"/>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The process begins with the user taking the DASS-21 test, which collects responses related to stress, anxiety, and depression.</a:t>
            </a:r>
          </a:p>
          <a:p>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The responses are sent to the backend system for processing, ensuring secure storage and handling of user data.</a:t>
            </a:r>
          </a:p>
          <a:p>
            <a:r>
              <a:rPr lang="en-US" sz="1800" b="1" dirty="0">
                <a:latin typeface="Times New Roman" panose="02020603050405020304" pitchFamily="18" charset="0"/>
                <a:cs typeface="Times New Roman" panose="02020603050405020304" pitchFamily="18" charset="0"/>
              </a:rPr>
              <a:t>Processing &amp; Analysis:</a:t>
            </a:r>
            <a:r>
              <a:rPr lang="en-US" sz="1800" dirty="0">
                <a:latin typeface="Times New Roman" panose="02020603050405020304" pitchFamily="18" charset="0"/>
                <a:cs typeface="Times New Roman" panose="02020603050405020304" pitchFamily="18" charset="0"/>
              </a:rPr>
              <a:t> Machine learning models analyze the responses, classifying mental health conditions based on predefined criteria. Various models like Random Forest, SVM, and Logistic Regression may be used for accurate classification.</a:t>
            </a:r>
          </a:p>
          <a:p>
            <a:r>
              <a:rPr lang="en-US" sz="1800" b="1" dirty="0">
                <a:latin typeface="Times New Roman" panose="02020603050405020304" pitchFamily="18" charset="0"/>
                <a:cs typeface="Times New Roman" panose="02020603050405020304" pitchFamily="18" charset="0"/>
              </a:rPr>
              <a:t>Results &amp; Reports:</a:t>
            </a:r>
            <a:r>
              <a:rPr lang="en-US" sz="1800" dirty="0">
                <a:latin typeface="Times New Roman" panose="02020603050405020304" pitchFamily="18" charset="0"/>
                <a:cs typeface="Times New Roman" panose="02020603050405020304" pitchFamily="18" charset="0"/>
              </a:rPr>
              <a:t> Insights from the analysis are displayed to the user, providing a summary of their mental health status, including potential risk levels and recommendations.</a:t>
            </a:r>
            <a:endParaRPr lang="en-GB"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Admin Monitoring:</a:t>
            </a:r>
            <a:r>
              <a:rPr lang="en-US" sz="1800" dirty="0">
                <a:latin typeface="Times New Roman" panose="02020603050405020304" pitchFamily="18" charset="0"/>
                <a:cs typeface="Times New Roman" panose="02020603050405020304" pitchFamily="18" charset="0"/>
              </a:rPr>
              <a:t> Mental health professionals track reports and monitor trends to provide further assistance, ensuring the reliability and effectiveness of the system.</a:t>
            </a:r>
            <a:endParaRPr lang="en-GB"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0EF3105-5555-15BF-04B5-94205F55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1" y="1286084"/>
            <a:ext cx="4553339" cy="4531066"/>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a:t>of Project  Edit it </a:t>
            </a:r>
            <a:endParaRPr lang="en-GB" dirty="0"/>
          </a:p>
        </p:txBody>
      </p:sp>
      <p:pic>
        <p:nvPicPr>
          <p:cNvPr id="7" name="Content Placeholder 6">
            <a:extLst>
              <a:ext uri="{FF2B5EF4-FFF2-40B4-BE49-F238E27FC236}">
                <a16:creationId xmlns:a16="http://schemas.microsoft.com/office/drawing/2014/main" id="{3A36A1C7-7E29-175E-C068-BE745EE46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127647"/>
            <a:ext cx="10668000" cy="2983706"/>
          </a:xfrm>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2">
            <a:extLst>
              <a:ext uri="{FF2B5EF4-FFF2-40B4-BE49-F238E27FC236}">
                <a16:creationId xmlns:a16="http://schemas.microsoft.com/office/drawing/2014/main" id="{7931F693-A163-F077-071E-1169530886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80F1920-85B5-C350-82B0-6799718633D5}"/>
              </a:ext>
            </a:extLst>
          </p:cNvPr>
          <p:cNvSpPr>
            <a:spLocks noGrp="1" noChangeArrowheads="1"/>
          </p:cNvSpPr>
          <p:nvPr>
            <p:ph idx="1"/>
          </p:nvPr>
        </p:nvSpPr>
        <p:spPr bwMode="auto">
          <a:xfrm>
            <a:off x="812800" y="1298527"/>
            <a:ext cx="10668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will help parents and teachers track children's mental health using the DSSA dataset, providing better awareness and early detection of issues.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using machine learning models like Random Forest, SVM, and Logistic Regression, it will offer real-time insights into stress, anxiety, and depression, allowing timely support and intervention.</a:t>
            </a: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0AB03-01C0-D615-0787-07400BE65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86C6F-A765-9FFC-B68D-140F07CC9C16}"/>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861CECC8-E7D7-3277-A8FD-8A13061845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Content Placeholder 6">
            <a:extLst>
              <a:ext uri="{FF2B5EF4-FFF2-40B4-BE49-F238E27FC236}">
                <a16:creationId xmlns:a16="http://schemas.microsoft.com/office/drawing/2014/main" id="{0D6E3282-89B3-7031-B19D-06132EAB919E}"/>
              </a:ext>
            </a:extLst>
          </p:cNvPr>
          <p:cNvPicPr>
            <a:picLocks noGrp="1" noChangeAspect="1"/>
          </p:cNvPicPr>
          <p:nvPr>
            <p:ph idx="1"/>
          </p:nvPr>
        </p:nvPicPr>
        <p:blipFill>
          <a:blip r:embed="rId2"/>
          <a:stretch>
            <a:fillRect/>
          </a:stretch>
        </p:blipFill>
        <p:spPr>
          <a:xfrm>
            <a:off x="671803" y="1143000"/>
            <a:ext cx="10468947" cy="4953000"/>
          </a:xfrm>
        </p:spPr>
      </p:pic>
    </p:spTree>
    <p:extLst>
      <p:ext uri="{BB962C8B-B14F-4D97-AF65-F5344CB8AC3E}">
        <p14:creationId xmlns:p14="http://schemas.microsoft.com/office/powerpoint/2010/main" val="38546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A5529-4BEF-45B6-299D-373CCB22E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9DED60-3033-CA10-6329-15CACEDDF4A0}"/>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A466C759-1093-9414-E6E1-2A661B3445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C056A791-B335-B15A-D3F8-8544E7A08D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437" y="1143000"/>
            <a:ext cx="9308726" cy="4953000"/>
          </a:xfrm>
        </p:spPr>
      </p:pic>
    </p:spTree>
    <p:extLst>
      <p:ext uri="{BB962C8B-B14F-4D97-AF65-F5344CB8AC3E}">
        <p14:creationId xmlns:p14="http://schemas.microsoft.com/office/powerpoint/2010/main" val="255300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F2644-5221-1A99-6E9B-0100F6F64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5A489-2C7B-0870-3100-2B693E9B4FCD}"/>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9E0D4682-5D9D-4381-F7AD-0F60A6DCAF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Content Placeholder 6">
            <a:extLst>
              <a:ext uri="{FF2B5EF4-FFF2-40B4-BE49-F238E27FC236}">
                <a16:creationId xmlns:a16="http://schemas.microsoft.com/office/drawing/2014/main" id="{21888F05-9B00-ED3D-CCB4-A41892AC7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689" y="1143000"/>
            <a:ext cx="10220222" cy="4953000"/>
          </a:xfrm>
        </p:spPr>
      </p:pic>
    </p:spTree>
    <p:extLst>
      <p:ext uri="{BB962C8B-B14F-4D97-AF65-F5344CB8AC3E}">
        <p14:creationId xmlns:p14="http://schemas.microsoft.com/office/powerpoint/2010/main" val="415669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F9E5FF23-F81C-50A0-4457-5F230345DE7D}"/>
              </a:ext>
            </a:extLst>
          </p:cNvPr>
          <p:cNvSpPr>
            <a:spLocks noGrp="1" noChangeArrowheads="1"/>
          </p:cNvSpPr>
          <p:nvPr>
            <p:ph idx="1"/>
          </p:nvPr>
        </p:nvSpPr>
        <p:spPr bwMode="auto">
          <a:xfrm>
            <a:off x="711200" y="465907"/>
            <a:ext cx="1032691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Times New Roman" panose="02020603050405020304" pitchFamily="18" charset="0"/>
                <a:cs typeface="Times New Roman" panose="02020603050405020304" pitchFamily="18" charset="0"/>
              </a:rPr>
              <a:t>The proposed model/software aims to assess and improve the mental health of students by identifying potential issues and providing tailored </a:t>
            </a:r>
            <a:r>
              <a:rPr lang="en-US" sz="2000" dirty="0" err="1">
                <a:latin typeface="Times New Roman" panose="02020603050405020304" pitchFamily="18" charset="0"/>
                <a:cs typeface="Times New Roman" panose="02020603050405020304" pitchFamily="18" charset="0"/>
              </a:rPr>
              <a:t>solutions.</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utilize questionnaires, AI-based analysis, or psychological models to evaluate students' mental well-being based on their responses and behavior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software will recommend personalized strategies, such as mindfulness exercises, counseling resources, and self-improvement techniques, to help students cope with stress and anxiety.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addressing mental health challenges, the model will contribute to a healthier academic environment, enhance students' emotional resilience, and improve overall productivity and well-being.</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A13E5-5565-5982-44ED-30B225CFF6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18F8B-A669-2C4C-9BE2-300DFD86E77E}"/>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E35E3326-741B-3E14-EAE3-2AE78508D3F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DCD73BA4-9EC2-9BD5-49A0-E984F293B6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421" y="1143000"/>
            <a:ext cx="10264757" cy="4953000"/>
          </a:xfrm>
        </p:spPr>
      </p:pic>
    </p:spTree>
    <p:extLst>
      <p:ext uri="{BB962C8B-B14F-4D97-AF65-F5344CB8AC3E}">
        <p14:creationId xmlns:p14="http://schemas.microsoft.com/office/powerpoint/2010/main" val="3456709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E3CE2-2AAD-4953-B77E-2C9799AD7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63E6E-4CEE-9FA8-2E59-438536214341}"/>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E56A7D87-A60A-A53A-80EE-6B55F48E51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AF87BCCC-2D86-24A8-BFC0-0C9F45A5E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141" y="1143000"/>
            <a:ext cx="9263317" cy="4953000"/>
          </a:xfrm>
        </p:spPr>
      </p:pic>
    </p:spTree>
    <p:extLst>
      <p:ext uri="{BB962C8B-B14F-4D97-AF65-F5344CB8AC3E}">
        <p14:creationId xmlns:p14="http://schemas.microsoft.com/office/powerpoint/2010/main" val="3953069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F7AC1-E12C-B26B-B092-4AAB176A2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9980F-59EA-97C0-A9FA-8129818E9A32}"/>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076A56DF-BFA9-9D50-0712-0D3006CDFB0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7A96A743-EAB6-E030-7870-B5D4B7595C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144" y="1143000"/>
            <a:ext cx="9309311" cy="4953000"/>
          </a:xfrm>
        </p:spPr>
      </p:pic>
    </p:spTree>
    <p:extLst>
      <p:ext uri="{BB962C8B-B14F-4D97-AF65-F5344CB8AC3E}">
        <p14:creationId xmlns:p14="http://schemas.microsoft.com/office/powerpoint/2010/main" val="2146017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F2CB7-C9D9-E7E8-98C9-EF28EB7B5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248A92-D082-63CF-5E49-328C25EEAC2A}"/>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C1D3311B-565D-E7D5-CFD9-05AFA97F626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2CAEF0E5-CDA9-EA90-0A29-627A14239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009" y="1143000"/>
            <a:ext cx="9327582" cy="4953000"/>
          </a:xfrm>
        </p:spPr>
      </p:pic>
    </p:spTree>
    <p:extLst>
      <p:ext uri="{BB962C8B-B14F-4D97-AF65-F5344CB8AC3E}">
        <p14:creationId xmlns:p14="http://schemas.microsoft.com/office/powerpoint/2010/main" val="360890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CA4B1-33E0-7D1B-36F2-18AF652EE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D5FB8B-7C2D-D89D-58D0-A5F4F857D471}"/>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1CCD880A-6E5D-2024-B3EA-F00127BC575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E9CC0B8F-A7EE-D5B8-AEBD-10E49192E8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840" y="1143000"/>
            <a:ext cx="9245920" cy="4953000"/>
          </a:xfrm>
        </p:spPr>
      </p:pic>
    </p:spTree>
    <p:extLst>
      <p:ext uri="{BB962C8B-B14F-4D97-AF65-F5344CB8AC3E}">
        <p14:creationId xmlns:p14="http://schemas.microsoft.com/office/powerpoint/2010/main" val="1408407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99691-BA55-259D-E9F6-3366DB8329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5D2AF2-6B81-5893-7E0F-41944A678CD7}"/>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1E446EA8-6369-B457-CB9A-D7C996A53D6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Content Placeholder 5">
            <a:extLst>
              <a:ext uri="{FF2B5EF4-FFF2-40B4-BE49-F238E27FC236}">
                <a16:creationId xmlns:a16="http://schemas.microsoft.com/office/drawing/2014/main" id="{2F54A56C-C7F6-74F3-6B83-45EFA4FC4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332" y="1143000"/>
            <a:ext cx="9236935" cy="4953000"/>
          </a:xfrm>
        </p:spPr>
      </p:pic>
    </p:spTree>
    <p:extLst>
      <p:ext uri="{BB962C8B-B14F-4D97-AF65-F5344CB8AC3E}">
        <p14:creationId xmlns:p14="http://schemas.microsoft.com/office/powerpoint/2010/main" val="2067392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85144-7412-A9FD-23A4-B6784D050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087BE0-ADD9-B9B9-A878-4B5AC18A1907}"/>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D7985AF0-9C33-96AD-EFDA-EC39C79E91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Content Placeholder 9">
            <a:extLst>
              <a:ext uri="{FF2B5EF4-FFF2-40B4-BE49-F238E27FC236}">
                <a16:creationId xmlns:a16="http://schemas.microsoft.com/office/drawing/2014/main" id="{C22AB774-DB15-B7C7-5492-E8C8636714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029" y="1143000"/>
            <a:ext cx="9213541" cy="4953000"/>
          </a:xfrm>
        </p:spPr>
      </p:pic>
    </p:spTree>
    <p:extLst>
      <p:ext uri="{BB962C8B-B14F-4D97-AF65-F5344CB8AC3E}">
        <p14:creationId xmlns:p14="http://schemas.microsoft.com/office/powerpoint/2010/main" val="241422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6" name="Rectangle 3">
            <a:extLst>
              <a:ext uri="{FF2B5EF4-FFF2-40B4-BE49-F238E27FC236}">
                <a16:creationId xmlns:a16="http://schemas.microsoft.com/office/drawing/2014/main" id="{52B74FD1-B337-DEDF-53C3-B6D0CAF6EDD7}"/>
              </a:ext>
            </a:extLst>
          </p:cNvPr>
          <p:cNvSpPr>
            <a:spLocks noGrp="1" noChangeArrowheads="1"/>
          </p:cNvSpPr>
          <p:nvPr>
            <p:ph idx="1"/>
          </p:nvPr>
        </p:nvSpPr>
        <p:spPr bwMode="auto">
          <a:xfrm>
            <a:off x="812799" y="1114893"/>
            <a:ext cx="106680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web application uses the DSSA dataset to check children's mental health, helping parents and teachers understand their well-being.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machine learning models like Random Forest, SVM, and Logistic Regression to give results on stress, anxiety, and depression, helping in early support and care.</a:t>
            </a:r>
          </a:p>
        </p:txBody>
      </p:sp>
    </p:spTree>
    <p:extLst>
      <p:ext uri="{BB962C8B-B14F-4D97-AF65-F5344CB8AC3E}">
        <p14:creationId xmlns:p14="http://schemas.microsoft.com/office/powerpoint/2010/main" val="2238571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buFont typeface="+mj-lt"/>
              <a:buAutoNum type="arabicPeriod"/>
            </a:pPr>
            <a:r>
              <a:rPr lang="en-GB" sz="1600" dirty="0">
                <a:latin typeface="Times New Roman" panose="02020603050405020304" pitchFamily="18" charset="0"/>
                <a:cs typeface="Times New Roman" panose="02020603050405020304" pitchFamily="18" charset="0"/>
              </a:rPr>
              <a:t>C. M. H. Saibaba, K. V. K. </a:t>
            </a:r>
            <a:r>
              <a:rPr lang="en-GB" sz="1600" dirty="0" err="1">
                <a:latin typeface="Times New Roman" panose="02020603050405020304" pitchFamily="18" charset="0"/>
                <a:cs typeface="Times New Roman" panose="02020603050405020304" pitchFamily="18" charset="0"/>
              </a:rPr>
              <a:t>Alekhya</a:t>
            </a:r>
            <a:r>
              <a:rPr lang="en-GB" sz="1600" dirty="0">
                <a:latin typeface="Times New Roman" panose="02020603050405020304" pitchFamily="18" charset="0"/>
                <a:cs typeface="Times New Roman" panose="02020603050405020304" pitchFamily="18" charset="0"/>
              </a:rPr>
              <a:t>, K. </a:t>
            </a:r>
            <a:r>
              <a:rPr lang="en-GB" sz="1600" dirty="0" err="1">
                <a:latin typeface="Times New Roman" panose="02020603050405020304" pitchFamily="18" charset="0"/>
                <a:cs typeface="Times New Roman" panose="02020603050405020304" pitchFamily="18" charset="0"/>
              </a:rPr>
              <a:t>Yeshwanth</a:t>
            </a:r>
            <a:r>
              <a:rPr lang="en-GB" sz="1600" dirty="0">
                <a:latin typeface="Times New Roman" panose="02020603050405020304" pitchFamily="18" charset="0"/>
                <a:cs typeface="Times New Roman" panose="02020603050405020304" pitchFamily="18" charset="0"/>
              </a:rPr>
              <a:t> and P. </a:t>
            </a:r>
            <a:r>
              <a:rPr lang="en-GB" sz="1600" dirty="0" err="1">
                <a:latin typeface="Times New Roman" panose="02020603050405020304" pitchFamily="18" charset="0"/>
                <a:cs typeface="Times New Roman" panose="02020603050405020304" pitchFamily="18" charset="0"/>
              </a:rPr>
              <a:t>Tumuluru</a:t>
            </a:r>
            <a:r>
              <a:rPr lang="en-GB" sz="1600" dirty="0">
                <a:latin typeface="Times New Roman" panose="02020603050405020304" pitchFamily="18" charset="0"/>
                <a:cs typeface="Times New Roman" panose="02020603050405020304" pitchFamily="18" charset="0"/>
              </a:rPr>
              <a:t>, "Prediction of Public Mental Health by using Machine Learning Algorithms," 2022 Second International Conference on Artificial Intelligence and Smart Energy (ICAIS), Coimbatore, India, 2022, pp. 308-311,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10.1109/ICAIS53314.2022.9742837. </a:t>
            </a:r>
          </a:p>
          <a:p>
            <a:pPr>
              <a:buFont typeface="+mj-lt"/>
              <a:buAutoNum type="arabicPeriod"/>
            </a:pPr>
            <a:r>
              <a:rPr lang="en-GB" sz="1600" dirty="0">
                <a:latin typeface="Times New Roman" panose="02020603050405020304" pitchFamily="18" charset="0"/>
                <a:cs typeface="Times New Roman" panose="02020603050405020304" pitchFamily="18" charset="0"/>
              </a:rPr>
              <a:t>R. Ranjana, T. Subha, K. L. </a:t>
            </a:r>
            <a:r>
              <a:rPr lang="en-GB" sz="1600" dirty="0" err="1">
                <a:latin typeface="Times New Roman" panose="02020603050405020304" pitchFamily="18" charset="0"/>
                <a:cs typeface="Times New Roman" panose="02020603050405020304" pitchFamily="18" charset="0"/>
              </a:rPr>
              <a:t>Sreenidhi</a:t>
            </a:r>
            <a:r>
              <a:rPr lang="en-GB" sz="1600" dirty="0">
                <a:latin typeface="Times New Roman" panose="02020603050405020304" pitchFamily="18" charset="0"/>
                <a:cs typeface="Times New Roman" panose="02020603050405020304" pitchFamily="18" charset="0"/>
              </a:rPr>
              <a:t> and K. Akshaya, "Mental Health Prediction using Natural Language Processing," 2022 International Conference on Applied Artificial Intelligence and Computing (ICAAIC), Salem, India, 2022, pp. 824-828,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10.1109/ICAAIC53929.2022.9792893. </a:t>
            </a:r>
          </a:p>
          <a:p>
            <a:pPr>
              <a:buFont typeface="+mj-lt"/>
              <a:buAutoNum type="arabicPeriod"/>
            </a:pPr>
            <a:r>
              <a:rPr lang="en-GB" sz="1600" dirty="0">
                <a:latin typeface="Times New Roman" panose="02020603050405020304" pitchFamily="18" charset="0"/>
                <a:cs typeface="Times New Roman" panose="02020603050405020304" pitchFamily="18" charset="0"/>
              </a:rPr>
              <a:t>Y. Li, "Application of Machine Learning to Predict Mental Health Disorders and Interpret Feature Importance," 2023 3rd International Symposium on Computer Technology and Information Science (ISCTIS), Chengdu, China, 2023, pp. 257-261,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10.1109/ISCTIS58954.2023.10213032. </a:t>
            </a:r>
          </a:p>
          <a:p>
            <a:pPr>
              <a:buFont typeface="+mj-lt"/>
              <a:buAutoNum type="arabicPeriod"/>
            </a:pPr>
            <a:r>
              <a:rPr lang="en-GB" sz="1600" dirty="0">
                <a:latin typeface="Times New Roman" panose="02020603050405020304" pitchFamily="18" charset="0"/>
                <a:cs typeface="Times New Roman" panose="02020603050405020304" pitchFamily="18" charset="0"/>
              </a:rPr>
              <a:t>D. Zhang, T. Guo, S. Han, S. </a:t>
            </a:r>
            <a:r>
              <a:rPr lang="en-GB" sz="1600" dirty="0" err="1">
                <a:latin typeface="Times New Roman" panose="02020603050405020304" pitchFamily="18" charset="0"/>
                <a:cs typeface="Times New Roman" panose="02020603050405020304" pitchFamily="18" charset="0"/>
              </a:rPr>
              <a:t>Vahabli</a:t>
            </a:r>
            <a:r>
              <a:rPr lang="en-GB" sz="1600" dirty="0">
                <a:latin typeface="Times New Roman" panose="02020603050405020304" pitchFamily="18" charset="0"/>
                <a:cs typeface="Times New Roman" panose="02020603050405020304" pitchFamily="18" charset="0"/>
              </a:rPr>
              <a:t>, M. </a:t>
            </a:r>
            <a:r>
              <a:rPr lang="en-GB" sz="1600" dirty="0" err="1">
                <a:latin typeface="Times New Roman" panose="02020603050405020304" pitchFamily="18" charset="0"/>
                <a:cs typeface="Times New Roman" panose="02020603050405020304" pitchFamily="18" charset="0"/>
              </a:rPr>
              <a:t>Naseriparsa</a:t>
            </a:r>
            <a:r>
              <a:rPr lang="en-GB" sz="1600" dirty="0">
                <a:latin typeface="Times New Roman" panose="02020603050405020304" pitchFamily="18" charset="0"/>
                <a:cs typeface="Times New Roman" panose="02020603050405020304" pitchFamily="18" charset="0"/>
              </a:rPr>
              <a:t> and F. Xia, "Predicting Mental Health Problems with Personality, </a:t>
            </a:r>
            <a:r>
              <a:rPr lang="en-GB" sz="1600" dirty="0" err="1">
                <a:latin typeface="Times New Roman" panose="02020603050405020304" pitchFamily="18" charset="0"/>
                <a:cs typeface="Times New Roman" panose="02020603050405020304" pitchFamily="18" charset="0"/>
              </a:rPr>
              <a:t>Behavior</a:t>
            </a:r>
            <a:r>
              <a:rPr lang="en-GB" sz="1600" dirty="0">
                <a:latin typeface="Times New Roman" panose="02020603050405020304" pitchFamily="18" charset="0"/>
                <a:cs typeface="Times New Roman" panose="02020603050405020304" pitchFamily="18" charset="0"/>
              </a:rPr>
              <a:t>, and Social Networks," 2021 IEEE International Conference on Big Data (Big Data), Orlando, FL, USA, 2021, pp. 4537-4546,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10.1109/BigData52589.2021.9671987. </a:t>
            </a:r>
          </a:p>
          <a:p>
            <a:pPr>
              <a:buFont typeface="+mj-lt"/>
              <a:buAutoNum type="arabicPeriod"/>
            </a:pPr>
            <a:r>
              <a:rPr lang="en-GB" sz="1600" dirty="0">
                <a:latin typeface="Times New Roman" panose="02020603050405020304" pitchFamily="18" charset="0"/>
                <a:cs typeface="Times New Roman" panose="02020603050405020304" pitchFamily="18" charset="0"/>
              </a:rPr>
              <a:t>C. E. R. </a:t>
            </a:r>
            <a:r>
              <a:rPr lang="en-GB" sz="1600" dirty="0" err="1">
                <a:latin typeface="Times New Roman" panose="02020603050405020304" pitchFamily="18" charset="0"/>
                <a:cs typeface="Times New Roman" panose="02020603050405020304" pitchFamily="18" charset="0"/>
              </a:rPr>
              <a:t>Booc</a:t>
            </a:r>
            <a:r>
              <a:rPr lang="en-GB" sz="1600" dirty="0">
                <a:latin typeface="Times New Roman" panose="02020603050405020304" pitchFamily="18" charset="0"/>
                <a:cs typeface="Times New Roman" panose="02020603050405020304" pitchFamily="18" charset="0"/>
              </a:rPr>
              <a:t>, C. M. D. San Diego, M. L. Tee and J. D. L. Caro, "A mobile application for campus-based psychosocial wellness program," 2016 7th International Conference on Information, Intelligence, Systems &amp; Applications (IISA), </a:t>
            </a:r>
            <a:r>
              <a:rPr lang="en-GB" sz="1600" dirty="0" err="1">
                <a:latin typeface="Times New Roman" panose="02020603050405020304" pitchFamily="18" charset="0"/>
                <a:cs typeface="Times New Roman" panose="02020603050405020304" pitchFamily="18" charset="0"/>
              </a:rPr>
              <a:t>Chalkidiki</a:t>
            </a:r>
            <a:r>
              <a:rPr lang="en-GB" sz="1600" dirty="0">
                <a:latin typeface="Times New Roman" panose="02020603050405020304" pitchFamily="18" charset="0"/>
                <a:cs typeface="Times New Roman" panose="02020603050405020304" pitchFamily="18" charset="0"/>
              </a:rPr>
              <a:t>, Greece, 2016, pp. 1-4,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10.1109/IISA.2016.7785426. </a:t>
            </a: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4E14-1D30-D26A-125F-9BE75F3D54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9E897-2929-164F-0C29-1B202191B965}"/>
              </a:ext>
            </a:extLst>
          </p:cNvPr>
          <p:cNvSpPr>
            <a:spLocks noGrp="1"/>
          </p:cNvSpPr>
          <p:nvPr>
            <p:ph idx="1"/>
          </p:nvPr>
        </p:nvSpPr>
        <p:spPr/>
        <p:txBody>
          <a:bodyPr>
            <a:normAutofit/>
          </a:bodyPr>
          <a:lstStyle/>
          <a:p>
            <a:pPr marL="457200" indent="-457200">
              <a:buFont typeface="+mj-lt"/>
              <a:buAutoNum type="arabicPeriod" startAt="6"/>
            </a:pPr>
            <a:r>
              <a:rPr lang="en-GB" sz="1700" dirty="0">
                <a:latin typeface="Times New Roman" panose="02020603050405020304" pitchFamily="18" charset="0"/>
                <a:cs typeface="Times New Roman" panose="02020603050405020304" pitchFamily="18" charset="0"/>
              </a:rPr>
              <a:t>M. K. I. Zim, M. A. Hanif and H. Kaur, "Prediction of personality for mental health detection using hybrid deep learning model," 2024 IEEE International Conference on Interdisciplinary Approaches in Technology and Management for Social Innovation (IATMSI), Gwalior, India, 2024, pp. 1-6, </a:t>
            </a:r>
            <a:r>
              <a:rPr lang="en-GB" sz="1700" dirty="0" err="1">
                <a:latin typeface="Times New Roman" panose="02020603050405020304" pitchFamily="18" charset="0"/>
                <a:cs typeface="Times New Roman" panose="02020603050405020304" pitchFamily="18" charset="0"/>
              </a:rPr>
              <a:t>doi</a:t>
            </a:r>
            <a:r>
              <a:rPr lang="en-GB" sz="1700" dirty="0">
                <a:latin typeface="Times New Roman" panose="02020603050405020304" pitchFamily="18" charset="0"/>
                <a:cs typeface="Times New Roman" panose="02020603050405020304" pitchFamily="18" charset="0"/>
              </a:rPr>
              <a:t>: 10.1109/IATMSI60426.2024.10503423.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S. BH et al., "Mental Health Analysis of Employees using Machine Learning Techniques," 2022 14th International Conference on </a:t>
            </a:r>
            <a:r>
              <a:rPr lang="en-IN" sz="1700" dirty="0" err="1">
                <a:latin typeface="Times New Roman" panose="02020603050405020304" pitchFamily="18" charset="0"/>
                <a:cs typeface="Times New Roman" panose="02020603050405020304" pitchFamily="18" charset="0"/>
              </a:rPr>
              <a:t>COMmunication</a:t>
            </a:r>
            <a:r>
              <a:rPr lang="en-IN" sz="1700" dirty="0">
                <a:latin typeface="Times New Roman" panose="02020603050405020304" pitchFamily="18" charset="0"/>
                <a:cs typeface="Times New Roman" panose="02020603050405020304" pitchFamily="18" charset="0"/>
              </a:rPr>
              <a:t> Systems &amp; </a:t>
            </a:r>
            <a:r>
              <a:rPr lang="en-IN" sz="1700" dirty="0" err="1">
                <a:latin typeface="Times New Roman" panose="02020603050405020304" pitchFamily="18" charset="0"/>
                <a:cs typeface="Times New Roman" panose="02020603050405020304" pitchFamily="18" charset="0"/>
              </a:rPr>
              <a:t>NETworkS</a:t>
            </a:r>
            <a:r>
              <a:rPr lang="en-IN" sz="1700" dirty="0">
                <a:latin typeface="Times New Roman" panose="02020603050405020304" pitchFamily="18" charset="0"/>
                <a:cs typeface="Times New Roman" panose="02020603050405020304" pitchFamily="18" charset="0"/>
              </a:rPr>
              <a:t> (COMSNETS), Bangalore, India, 2022, pp. 1-6,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10.1109/COMSNETS53615.2022.9668526.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C. M. H. Saibaba, K. V. K. </a:t>
            </a:r>
            <a:r>
              <a:rPr lang="en-IN" sz="1700" dirty="0" err="1">
                <a:latin typeface="Times New Roman" panose="02020603050405020304" pitchFamily="18" charset="0"/>
                <a:cs typeface="Times New Roman" panose="02020603050405020304" pitchFamily="18" charset="0"/>
              </a:rPr>
              <a:t>Alekhya</a:t>
            </a:r>
            <a:r>
              <a:rPr lang="en-IN" sz="1700" dirty="0">
                <a:latin typeface="Times New Roman" panose="02020603050405020304" pitchFamily="18" charset="0"/>
                <a:cs typeface="Times New Roman" panose="02020603050405020304" pitchFamily="18" charset="0"/>
              </a:rPr>
              <a:t>, K. </a:t>
            </a:r>
            <a:r>
              <a:rPr lang="en-IN" sz="1700" dirty="0" err="1">
                <a:latin typeface="Times New Roman" panose="02020603050405020304" pitchFamily="18" charset="0"/>
                <a:cs typeface="Times New Roman" panose="02020603050405020304" pitchFamily="18" charset="0"/>
              </a:rPr>
              <a:t>Yeshwanth</a:t>
            </a:r>
            <a:r>
              <a:rPr lang="en-IN" sz="1700" dirty="0">
                <a:latin typeface="Times New Roman" panose="02020603050405020304" pitchFamily="18" charset="0"/>
                <a:cs typeface="Times New Roman" panose="02020603050405020304" pitchFamily="18" charset="0"/>
              </a:rPr>
              <a:t> and P. </a:t>
            </a:r>
            <a:r>
              <a:rPr lang="en-IN" sz="1700" dirty="0" err="1">
                <a:latin typeface="Times New Roman" panose="02020603050405020304" pitchFamily="18" charset="0"/>
                <a:cs typeface="Times New Roman" panose="02020603050405020304" pitchFamily="18" charset="0"/>
              </a:rPr>
              <a:t>Tumuluru</a:t>
            </a:r>
            <a:r>
              <a:rPr lang="en-IN" sz="1700" dirty="0">
                <a:latin typeface="Times New Roman" panose="02020603050405020304" pitchFamily="18" charset="0"/>
                <a:cs typeface="Times New Roman" panose="02020603050405020304" pitchFamily="18" charset="0"/>
              </a:rPr>
              <a:t>, "Prediction of Public Mental Health by using Machine Learning Algorithms," 2022 Second International Conference on Artificial Intelligence and Smart Energy (ICAIS), Coimbatore, India, 2022, pp. 308-311,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10.1109/ICAIS53314.2022.9742837.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N. Jayakumar and R. N, "</a:t>
            </a:r>
            <a:r>
              <a:rPr lang="en-IN" sz="1700" dirty="0" err="1">
                <a:latin typeface="Times New Roman" panose="02020603050405020304" pitchFamily="18" charset="0"/>
                <a:cs typeface="Times New Roman" panose="02020603050405020304" pitchFamily="18" charset="0"/>
              </a:rPr>
              <a:t>Modeling</a:t>
            </a:r>
            <a:r>
              <a:rPr lang="en-IN" sz="1700" dirty="0">
                <a:latin typeface="Times New Roman" panose="02020603050405020304" pitchFamily="18" charset="0"/>
                <a:cs typeface="Times New Roman" panose="02020603050405020304" pitchFamily="18" charset="0"/>
              </a:rPr>
              <a:t> Mental Health: Advances in Predictive Science towards Proactive Health Care," 2024 IEEE International Conference for Women in Innovation, Technology &amp; Entrepreneurship (ICWITE), Bangalore, India, 2024, pp. 202-206,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10.1109/ICWITE59797.2024.10503111. </a:t>
            </a:r>
          </a:p>
          <a:p>
            <a:pPr marL="0" indent="0">
              <a:buNone/>
            </a:pPr>
            <a:endParaRPr lang="en-IN" sz="2400" dirty="0"/>
          </a:p>
          <a:p>
            <a:endParaRPr lang="en-IN" dirty="0"/>
          </a:p>
        </p:txBody>
      </p:sp>
    </p:spTree>
    <p:extLst>
      <p:ext uri="{BB962C8B-B14F-4D97-AF65-F5344CB8AC3E}">
        <p14:creationId xmlns:p14="http://schemas.microsoft.com/office/powerpoint/2010/main" val="360198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C7A2-48A8-3147-A347-A4FCC9696D1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5635C14-2A91-AC8F-7EBC-05F8BC6CC273}"/>
              </a:ext>
            </a:extLst>
          </p:cNvPr>
          <p:cNvSpPr>
            <a:spLocks noGrp="1"/>
          </p:cNvSpPr>
          <p:nvPr>
            <p:ph idx="1"/>
          </p:nvPr>
        </p:nvSpPr>
        <p:spPr/>
        <p:txBody>
          <a:bodyPr>
            <a:normAutofit/>
          </a:bodyPr>
          <a:lstStyle/>
          <a:p>
            <a:pPr marL="0" indent="0" algn="just">
              <a:buNone/>
            </a:pPr>
            <a:r>
              <a:rPr lang="en-IN" sz="1900" b="1" dirty="0">
                <a:latin typeface="Times New Roman" panose="02020603050405020304" pitchFamily="18" charset="0"/>
                <a:cs typeface="Times New Roman" panose="02020603050405020304" pitchFamily="18" charset="0"/>
              </a:rPr>
              <a:t>Title </a:t>
            </a:r>
            <a:r>
              <a:rPr lang="en-IN" sz="1900" dirty="0">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Mental health and well-being surveillance, assessment and tracking solution among children.</a:t>
            </a:r>
          </a:p>
          <a:p>
            <a:pPr marL="0" indent="0" algn="just">
              <a:buNone/>
            </a:pPr>
            <a:r>
              <a:rPr lang="en-GB" sz="2000" b="1" dirty="0">
                <a:latin typeface="Times New Roman" panose="02020603050405020304" pitchFamily="18" charset="0"/>
                <a:ea typeface="Cambria" panose="02040503050406030204" pitchFamily="18" charset="0"/>
                <a:cs typeface="Times New Roman" panose="02020603050405020304" pitchFamily="18" charset="0"/>
              </a:rPr>
              <a:t>Problem Statement Number: </a:t>
            </a:r>
            <a:r>
              <a:rPr lang="en-IN"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PSCS_143</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US" sz="1900" b="1" dirty="0">
                <a:latin typeface="Times New Roman" panose="02020603050405020304" pitchFamily="18" charset="0"/>
                <a:ea typeface="Cambria" panose="02040503050406030204" pitchFamily="18" charset="0"/>
                <a:cs typeface="Times New Roman" panose="02020603050405020304" pitchFamily="18" charset="0"/>
              </a:rPr>
              <a:t>Problem Description</a:t>
            </a:r>
            <a:r>
              <a:rPr lang="en-US" sz="19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Cambria" panose="02040503050406030204" pitchFamily="18" charset="0"/>
                <a:ea typeface="Cambria" panose="02040503050406030204" pitchFamily="18" charset="0"/>
              </a:rPr>
              <a:t>The aim of the project is to develop a software-based solution for assessing, tracking, and improving the mental health of students. It will utilize smart education technologies to provide automated mental health assessments and continuous monitoring. The system will generate reports and insights to help educators, parents, and mental health professionals intervene effectively. It will also offer self-help resources and expert consultation options for students in need. Ultimately, the project aims to create a supportive environment that enhances students' emotional well-being and academic performance.</a:t>
            </a:r>
          </a:p>
          <a:p>
            <a:pPr marL="0" indent="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US" sz="2000" dirty="0">
                <a:latin typeface="Times New Roman" panose="02020603050405020304" pitchFamily="18" charset="0"/>
                <a:ea typeface="Cambria" panose="02040503050406030204" pitchFamily="18" charset="0"/>
                <a:cs typeface="Times New Roman" panose="02020603050405020304" pitchFamily="18" charset="0"/>
              </a:rPr>
              <a:t>: Software</a:t>
            </a:r>
          </a:p>
          <a:p>
            <a:pPr marL="0" indent="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Difficulty Level</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Complicated</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p>
          <a:p>
            <a:pPr marL="0" indent="0">
              <a:buNone/>
            </a:pPr>
            <a:endParaRPr lang="en-US" sz="2000" dirty="0">
              <a:latin typeface="Cambria" panose="02040503050406030204" pitchFamily="18" charset="0"/>
              <a:ea typeface="Cambria" panose="020405030504060302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681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https://github.com/susheeth1/MindSight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The process begins with the user taking the DASS-21 test, which collects responses related to stress, anxiety, and depression.</a:t>
            </a:r>
          </a:p>
          <a:p>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The responses are sent to the backend system for processing, ensuring secure storage and handling of user data.</a:t>
            </a:r>
          </a:p>
          <a:p>
            <a:r>
              <a:rPr lang="en-US" sz="1800" b="1" dirty="0">
                <a:latin typeface="Times New Roman" panose="02020603050405020304" pitchFamily="18" charset="0"/>
                <a:cs typeface="Times New Roman" panose="02020603050405020304" pitchFamily="18" charset="0"/>
              </a:rPr>
              <a:t>Processing &amp; Analysis:</a:t>
            </a:r>
            <a:r>
              <a:rPr lang="en-US" sz="1800" dirty="0">
                <a:latin typeface="Times New Roman" panose="02020603050405020304" pitchFamily="18" charset="0"/>
                <a:cs typeface="Times New Roman" panose="02020603050405020304" pitchFamily="18" charset="0"/>
              </a:rPr>
              <a:t> Machine learning models analyze the responses, classifying mental health conditions based on predefined criteria. Various models like Random Forest, SVM, and Logistic Regression may be used for accurate classification.</a:t>
            </a:r>
          </a:p>
          <a:p>
            <a:r>
              <a:rPr lang="en-US" sz="1800" b="1" dirty="0">
                <a:latin typeface="Times New Roman" panose="02020603050405020304" pitchFamily="18" charset="0"/>
                <a:cs typeface="Times New Roman" panose="02020603050405020304" pitchFamily="18" charset="0"/>
              </a:rPr>
              <a:t>Results &amp; Reports:</a:t>
            </a:r>
            <a:r>
              <a:rPr lang="en-US" sz="1800" dirty="0">
                <a:latin typeface="Times New Roman" panose="02020603050405020304" pitchFamily="18" charset="0"/>
                <a:cs typeface="Times New Roman" panose="02020603050405020304" pitchFamily="18" charset="0"/>
              </a:rPr>
              <a:t> Insights from the analysis are displayed to the user, providing a summary of their mental health status, including potential risk levels and recommendations.</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90C7-5E9D-0968-6789-CE74D17DCBF9}"/>
              </a:ext>
            </a:extLst>
          </p:cNvPr>
          <p:cNvSpPr>
            <a:spLocks noGrp="1"/>
          </p:cNvSpPr>
          <p:nvPr>
            <p:ph type="title"/>
          </p:nvPr>
        </p:nvSpPr>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BF1AB8BA-2FE6-2A3F-1D51-5F602C84BF05}"/>
              </a:ext>
            </a:extLst>
          </p:cNvPr>
          <p:cNvGraphicFramePr>
            <a:graphicFrameLocks noGrp="1"/>
          </p:cNvGraphicFramePr>
          <p:nvPr>
            <p:ph idx="1"/>
            <p:extLst>
              <p:ext uri="{D42A27DB-BD31-4B8C-83A1-F6EECF244321}">
                <p14:modId xmlns:p14="http://schemas.microsoft.com/office/powerpoint/2010/main" val="4104235438"/>
              </p:ext>
            </p:extLst>
          </p:nvPr>
        </p:nvGraphicFramePr>
        <p:xfrm>
          <a:off x="783771" y="1142999"/>
          <a:ext cx="10697029" cy="4688634"/>
        </p:xfrm>
        <a:graphic>
          <a:graphicData uri="http://schemas.openxmlformats.org/drawingml/2006/table">
            <a:tbl>
              <a:tblPr firstRow="1" bandRow="1">
                <a:tableStyleId>{5C22544A-7EE6-4342-B048-85BDC9FD1C3A}</a:tableStyleId>
              </a:tblPr>
              <a:tblGrid>
                <a:gridCol w="2162629">
                  <a:extLst>
                    <a:ext uri="{9D8B030D-6E8A-4147-A177-3AD203B41FA5}">
                      <a16:colId xmlns:a16="http://schemas.microsoft.com/office/drawing/2014/main" val="1960980296"/>
                    </a:ext>
                  </a:extLst>
                </a:gridCol>
                <a:gridCol w="2133600">
                  <a:extLst>
                    <a:ext uri="{9D8B030D-6E8A-4147-A177-3AD203B41FA5}">
                      <a16:colId xmlns:a16="http://schemas.microsoft.com/office/drawing/2014/main" val="1695612792"/>
                    </a:ext>
                  </a:extLst>
                </a:gridCol>
                <a:gridCol w="2133600">
                  <a:extLst>
                    <a:ext uri="{9D8B030D-6E8A-4147-A177-3AD203B41FA5}">
                      <a16:colId xmlns:a16="http://schemas.microsoft.com/office/drawing/2014/main" val="684548692"/>
                    </a:ext>
                  </a:extLst>
                </a:gridCol>
                <a:gridCol w="2133600">
                  <a:extLst>
                    <a:ext uri="{9D8B030D-6E8A-4147-A177-3AD203B41FA5}">
                      <a16:colId xmlns:a16="http://schemas.microsoft.com/office/drawing/2014/main" val="4122656386"/>
                    </a:ext>
                  </a:extLst>
                </a:gridCol>
                <a:gridCol w="2133600">
                  <a:extLst>
                    <a:ext uri="{9D8B030D-6E8A-4147-A177-3AD203B41FA5}">
                      <a16:colId xmlns:a16="http://schemas.microsoft.com/office/drawing/2014/main" val="168862973"/>
                    </a:ext>
                  </a:extLst>
                </a:gridCol>
              </a:tblGrid>
              <a:tr h="1562878">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10285049"/>
                  </a:ext>
                </a:extLst>
              </a:tr>
              <a:tr h="1562878">
                <a:tc>
                  <a:txBody>
                    <a:bodyPr/>
                    <a:lstStyle/>
                    <a:p>
                      <a:r>
                        <a:rPr lang="en-US" sz="1200" b="1" dirty="0">
                          <a:latin typeface="Times New Roman" panose="02020603050405020304" pitchFamily="18" charset="0"/>
                          <a:cs typeface="Times New Roman" panose="02020603050405020304" pitchFamily="18" charset="0"/>
                        </a:rPr>
                        <a:t>Prediction of Public Mental Health by using Machine Learning Algorithms</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IN" sz="1200" dirty="0" err="1">
                          <a:latin typeface="Times New Roman" panose="02020603050405020304" pitchFamily="18" charset="0"/>
                          <a:cs typeface="Times New Roman" panose="02020603050405020304" pitchFamily="18" charset="0"/>
                        </a:rPr>
                        <a:t>Ch.M.H</a:t>
                      </a:r>
                      <a:r>
                        <a:rPr lang="en-IN" sz="1200" dirty="0">
                          <a:latin typeface="Times New Roman" panose="02020603050405020304" pitchFamily="18" charset="0"/>
                          <a:cs typeface="Times New Roman" panose="02020603050405020304" pitchFamily="18" charset="0"/>
                        </a:rPr>
                        <a:t>. Saibaba, K V K </a:t>
                      </a:r>
                      <a:r>
                        <a:rPr lang="en-IN" sz="1200" dirty="0" err="1">
                          <a:latin typeface="Times New Roman" panose="02020603050405020304" pitchFamily="18" charset="0"/>
                          <a:cs typeface="Times New Roman" panose="02020603050405020304" pitchFamily="18" charset="0"/>
                        </a:rPr>
                        <a:t>Alekhya</a:t>
                      </a:r>
                      <a:r>
                        <a:rPr lang="en-IN" sz="1200" dirty="0">
                          <a:latin typeface="Times New Roman" panose="02020603050405020304" pitchFamily="18" charset="0"/>
                          <a:cs typeface="Times New Roman" panose="02020603050405020304" pitchFamily="18" charset="0"/>
                        </a:rPr>
                        <a:t>, K </a:t>
                      </a:r>
                      <a:r>
                        <a:rPr lang="en-IN" sz="1200" dirty="0" err="1">
                          <a:latin typeface="Times New Roman" panose="02020603050405020304" pitchFamily="18" charset="0"/>
                          <a:cs typeface="Times New Roman" panose="02020603050405020304" pitchFamily="18" charset="0"/>
                        </a:rPr>
                        <a:t>Yeshwanth</a:t>
                      </a:r>
                      <a:r>
                        <a:rPr lang="en-IN" sz="1200" dirty="0">
                          <a:latin typeface="Times New Roman" panose="02020603050405020304" pitchFamily="18" charset="0"/>
                          <a:cs typeface="Times New Roman" panose="02020603050405020304" pitchFamily="18" charset="0"/>
                        </a:rPr>
                        <a:t>, Praveen </a:t>
                      </a:r>
                      <a:r>
                        <a:rPr lang="en-IN" sz="1200" dirty="0" err="1">
                          <a:latin typeface="Times New Roman" panose="02020603050405020304" pitchFamily="18" charset="0"/>
                          <a:cs typeface="Times New Roman" panose="02020603050405020304" pitchFamily="18" charset="0"/>
                        </a:rPr>
                        <a:t>Tumuluru</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IEEE</a:t>
                      </a: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Data Science &amp; Machine Learning.</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Introduces a new framework for mental health professionals to use data science for psychological health challenges.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implementation details.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 specific evaluation metrics provided.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8236696"/>
                  </a:ext>
                </a:extLst>
              </a:tr>
              <a:tr h="1562878">
                <a:tc>
                  <a:txBody>
                    <a:bodyPr/>
                    <a:lstStyle/>
                    <a:p>
                      <a:r>
                        <a:rPr lang="en-US" sz="1200" b="1" dirty="0">
                          <a:latin typeface="Times New Roman" panose="02020603050405020304" pitchFamily="18" charset="0"/>
                          <a:cs typeface="Times New Roman" panose="02020603050405020304" pitchFamily="18" charset="0"/>
                        </a:rPr>
                        <a:t>Mental Health Prediction using Natural Language Processing</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GB" sz="1200" dirty="0">
                          <a:latin typeface="Times New Roman" panose="02020603050405020304" pitchFamily="18" charset="0"/>
                          <a:cs typeface="Times New Roman" panose="02020603050405020304" pitchFamily="18" charset="0"/>
                        </a:rPr>
                        <a:t>R. Ranjana, T. Subha, K. L. </a:t>
                      </a:r>
                      <a:r>
                        <a:rPr lang="en-GB" sz="1200" dirty="0" err="1">
                          <a:latin typeface="Times New Roman" panose="02020603050405020304" pitchFamily="18" charset="0"/>
                          <a:cs typeface="Times New Roman" panose="02020603050405020304" pitchFamily="18" charset="0"/>
                        </a:rPr>
                        <a:t>Sreenidhi</a:t>
                      </a:r>
                      <a:r>
                        <a:rPr lang="en-GB" sz="1200" dirty="0">
                          <a:latin typeface="Times New Roman" panose="02020603050405020304" pitchFamily="18" charset="0"/>
                          <a:cs typeface="Times New Roman" panose="02020603050405020304" pitchFamily="18" charset="0"/>
                        </a:rPr>
                        <a:t> and K. Akshaya</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2022 International Conference on Applied Artificial Intelligence and Computing (ICAAIC)</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NLP (SWIVEL &amp; Neural Networks).</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Uses a pre-trained NLP model to assess mental health and notify users if they need professional help.</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dataset scope.</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Ethical/privacy concerns in mental health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0016356"/>
                  </a:ext>
                </a:extLst>
              </a:tr>
            </a:tbl>
          </a:graphicData>
        </a:graphic>
      </p:graphicFrame>
    </p:spTree>
    <p:extLst>
      <p:ext uri="{BB962C8B-B14F-4D97-AF65-F5344CB8AC3E}">
        <p14:creationId xmlns:p14="http://schemas.microsoft.com/office/powerpoint/2010/main" val="150208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A914-7D0C-2B32-E43C-D7B2B9E49360}"/>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E532E12-E0AF-AB6E-E18B-DB9821586031}"/>
              </a:ext>
            </a:extLst>
          </p:cNvPr>
          <p:cNvGraphicFramePr>
            <a:graphicFrameLocks noGrp="1"/>
          </p:cNvGraphicFramePr>
          <p:nvPr>
            <p:ph idx="1"/>
            <p:extLst>
              <p:ext uri="{D42A27DB-BD31-4B8C-83A1-F6EECF244321}">
                <p14:modId xmlns:p14="http://schemas.microsoft.com/office/powerpoint/2010/main" val="754354282"/>
              </p:ext>
            </p:extLst>
          </p:nvPr>
        </p:nvGraphicFramePr>
        <p:xfrm>
          <a:off x="812800" y="1142999"/>
          <a:ext cx="10668000" cy="5559449"/>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06778608"/>
                    </a:ext>
                  </a:extLst>
                </a:gridCol>
                <a:gridCol w="2133600">
                  <a:extLst>
                    <a:ext uri="{9D8B030D-6E8A-4147-A177-3AD203B41FA5}">
                      <a16:colId xmlns:a16="http://schemas.microsoft.com/office/drawing/2014/main" val="939731920"/>
                    </a:ext>
                  </a:extLst>
                </a:gridCol>
                <a:gridCol w="2160555">
                  <a:extLst>
                    <a:ext uri="{9D8B030D-6E8A-4147-A177-3AD203B41FA5}">
                      <a16:colId xmlns:a16="http://schemas.microsoft.com/office/drawing/2014/main" val="1521855033"/>
                    </a:ext>
                  </a:extLst>
                </a:gridCol>
                <a:gridCol w="2106645">
                  <a:extLst>
                    <a:ext uri="{9D8B030D-6E8A-4147-A177-3AD203B41FA5}">
                      <a16:colId xmlns:a16="http://schemas.microsoft.com/office/drawing/2014/main" val="672907381"/>
                    </a:ext>
                  </a:extLst>
                </a:gridCol>
                <a:gridCol w="2133600">
                  <a:extLst>
                    <a:ext uri="{9D8B030D-6E8A-4147-A177-3AD203B41FA5}">
                      <a16:colId xmlns:a16="http://schemas.microsoft.com/office/drawing/2014/main" val="521242530"/>
                    </a:ext>
                  </a:extLst>
                </a:gridCol>
              </a:tblGrid>
              <a:tr h="1261769">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325952881"/>
                  </a:ext>
                </a:extLst>
              </a:tr>
              <a:tr h="1114777">
                <a:tc>
                  <a:txBody>
                    <a:bodyPr/>
                    <a:lstStyle/>
                    <a:p>
                      <a:r>
                        <a:rPr lang="en-US" sz="1200" dirty="0">
                          <a:latin typeface="Times New Roman" panose="02020603050405020304" pitchFamily="18" charset="0"/>
                          <a:cs typeface="Times New Roman" panose="02020603050405020304" pitchFamily="18" charset="0"/>
                        </a:rPr>
                        <a:t>Predicting Mental Health Problems with Personality, Behavior, and Social Networks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Dongyu Zhang, Teng Guo, </a:t>
                      </a:r>
                      <a:r>
                        <a:rPr lang="en-IN" sz="1200" dirty="0" err="1">
                          <a:latin typeface="Times New Roman" panose="02020603050405020304" pitchFamily="18" charset="0"/>
                          <a:cs typeface="Times New Roman" panose="02020603050405020304" pitchFamily="18" charset="0"/>
                        </a:rPr>
                        <a:t>Shiyu</a:t>
                      </a:r>
                      <a:r>
                        <a:rPr lang="en-IN" sz="1200" dirty="0">
                          <a:latin typeface="Times New Roman" panose="02020603050405020304" pitchFamily="18" charset="0"/>
                          <a:cs typeface="Times New Roman" panose="02020603050405020304" pitchFamily="18" charset="0"/>
                        </a:rPr>
                        <a:t> Han, et al., 2021</a:t>
                      </a:r>
                    </a:p>
                  </a:txBody>
                  <a:tcPr/>
                </a:tc>
                <a:tc>
                  <a:txBody>
                    <a:bodyPr/>
                    <a:lstStyle/>
                    <a:p>
                      <a:r>
                        <a:rPr lang="en-US" sz="1200" dirty="0">
                          <a:latin typeface="Times New Roman" panose="02020603050405020304" pitchFamily="18" charset="0"/>
                          <a:cs typeface="Times New Roman" panose="02020603050405020304" pitchFamily="18" charset="0"/>
                        </a:rPr>
                        <a:t>IEEE International Conference on Big Data (Big Data)</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Neural Network-based Model.</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Integrated personality, behavior, and social networks to predict mental health problems in students.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to college students.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Requires extensive data collection.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9901623"/>
                  </a:ext>
                </a:extLst>
              </a:tr>
              <a:tr h="1114777">
                <a:tc>
                  <a:txBody>
                    <a:bodyPr/>
                    <a:lstStyle/>
                    <a:p>
                      <a:r>
                        <a:rPr lang="en-US" sz="1200" dirty="0">
                          <a:latin typeface="Times New Roman" panose="02020603050405020304" pitchFamily="18" charset="0"/>
                          <a:cs typeface="Times New Roman" panose="02020603050405020304" pitchFamily="18" charset="0"/>
                        </a:rPr>
                        <a:t>A Mobile Application for Campus-Based Psychosocial Wellness Program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R Ranjana, T Subha, K L </a:t>
                      </a:r>
                      <a:r>
                        <a:rPr lang="en-IN" sz="1200" dirty="0" err="1">
                          <a:latin typeface="Times New Roman" panose="02020603050405020304" pitchFamily="18" charset="0"/>
                          <a:cs typeface="Times New Roman" panose="02020603050405020304" pitchFamily="18" charset="0"/>
                        </a:rPr>
                        <a:t>Sreenidhi</a:t>
                      </a:r>
                      <a:r>
                        <a:rPr lang="en-IN" sz="1200" dirty="0">
                          <a:latin typeface="Times New Roman" panose="02020603050405020304" pitchFamily="18" charset="0"/>
                          <a:cs typeface="Times New Roman" panose="02020603050405020304" pitchFamily="18" charset="0"/>
                        </a:rPr>
                        <a:t>, KB Akshaya, 2016</a:t>
                      </a:r>
                    </a:p>
                  </a:txBody>
                  <a:tcPr/>
                </a:tc>
                <a:tc>
                  <a:txBody>
                    <a:bodyPr/>
                    <a:lstStyle/>
                    <a:p>
                      <a:r>
                        <a:rPr lang="en-IN" sz="1200" dirty="0">
                          <a:latin typeface="Times New Roman" panose="02020603050405020304" pitchFamily="18" charset="0"/>
                          <a:cs typeface="Times New Roman" panose="02020603050405020304" pitchFamily="18" charset="0"/>
                        </a:rPr>
                        <a:t>7th International Conference on Information, Intelligence, Systems &amp; Applications (IISA)</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Mobile Application for Mental Health</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Designed an app to provide mental health first aid and peer counseling for students while ensuring anonymity.</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May not replace professional counseling.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Effectiveness depends on user engagement.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077551"/>
                  </a:ext>
                </a:extLst>
              </a:tr>
              <a:tr h="1766477">
                <a:tc>
                  <a:txBody>
                    <a:bodyPr/>
                    <a:lstStyle/>
                    <a:p>
                      <a:r>
                        <a:rPr lang="en-US" sz="1200" dirty="0">
                          <a:latin typeface="Times New Roman" panose="02020603050405020304" pitchFamily="18" charset="0"/>
                          <a:cs typeface="Times New Roman" panose="02020603050405020304" pitchFamily="18" charset="0"/>
                        </a:rPr>
                        <a:t>Prediction of Personality for Mental Health Detection using Hybrid Deep Learning Model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GB" sz="1200" dirty="0">
                          <a:latin typeface="Times New Roman" panose="02020603050405020304" pitchFamily="18" charset="0"/>
                          <a:cs typeface="Times New Roman" panose="02020603050405020304" pitchFamily="18" charset="0"/>
                        </a:rPr>
                        <a:t>M. K. I. Zim, M. A. Hanif and H. Kaur, 2024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2024 IEEE International Conference on Interdisciplinary Approaches in Technology and Management for Social Innovation (IATMSI)</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K-Nearest Neighbors (KNN), Recurrent Neural Networks (RNN).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KNN achieved </a:t>
                      </a:r>
                      <a:r>
                        <a:rPr lang="en-US" sz="1200" b="1" dirty="0">
                          <a:latin typeface="Times New Roman" panose="02020603050405020304" pitchFamily="18" charset="0"/>
                          <a:cs typeface="Times New Roman" panose="02020603050405020304" pitchFamily="18" charset="0"/>
                        </a:rPr>
                        <a:t>96.6% accuracy</a:t>
                      </a:r>
                      <a:r>
                        <a:rPr lang="en-US" sz="1200" dirty="0">
                          <a:latin typeface="Times New Roman" panose="02020603050405020304" pitchFamily="18" charset="0"/>
                          <a:cs typeface="Times New Roman" panose="02020603050405020304" pitchFamily="18" charset="0"/>
                        </a:rPr>
                        <a:t> in predicting mental illness.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RNN detected </a:t>
                      </a:r>
                      <a:r>
                        <a:rPr lang="en-US" sz="1200" b="1" dirty="0">
                          <a:latin typeface="Times New Roman" panose="02020603050405020304" pitchFamily="18" charset="0"/>
                          <a:cs typeface="Times New Roman" panose="02020603050405020304" pitchFamily="18" charset="0"/>
                        </a:rPr>
                        <a:t>78.9%</a:t>
                      </a:r>
                      <a:r>
                        <a:rPr lang="en-US" sz="1200" dirty="0">
                          <a:latin typeface="Times New Roman" panose="02020603050405020304" pitchFamily="18" charset="0"/>
                          <a:cs typeface="Times New Roman" panose="02020603050405020304" pitchFamily="18" charset="0"/>
                        </a:rPr>
                        <a:t> of early mental health symptoms based on behavioral changes.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dataset diversity affects real-world generalization.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RNN struggles with long-term dependencies in behavior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506807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BC13FA21-726C-F65F-1018-52AFACE51A0B}"/>
                  </a:ext>
                </a:extLst>
              </p14:cNvPr>
              <p14:cNvContentPartPr/>
              <p14:nvPr/>
            </p14:nvContentPartPr>
            <p14:xfrm>
              <a:off x="6148609" y="2211230"/>
              <a:ext cx="360" cy="360"/>
            </p14:xfrm>
          </p:contentPart>
        </mc:Choice>
        <mc:Fallback xmlns="">
          <p:pic>
            <p:nvPicPr>
              <p:cNvPr id="9" name="Ink 8">
                <a:extLst>
                  <a:ext uri="{FF2B5EF4-FFF2-40B4-BE49-F238E27FC236}">
                    <a16:creationId xmlns:a16="http://schemas.microsoft.com/office/drawing/2014/main" id="{BC13FA21-726C-F65F-1018-52AFACE51A0B}"/>
                  </a:ext>
                </a:extLst>
              </p:cNvPr>
              <p:cNvPicPr/>
              <p:nvPr/>
            </p:nvPicPr>
            <p:blipFill>
              <a:blip r:embed="rId3"/>
              <a:stretch>
                <a:fillRect/>
              </a:stretch>
            </p:blipFill>
            <p:spPr>
              <a:xfrm>
                <a:off x="6094609" y="2103230"/>
                <a:ext cx="108000" cy="216000"/>
              </a:xfrm>
              <a:prstGeom prst="rect">
                <a:avLst/>
              </a:prstGeom>
            </p:spPr>
          </p:pic>
        </mc:Fallback>
      </mc:AlternateContent>
    </p:spTree>
    <p:extLst>
      <p:ext uri="{BB962C8B-B14F-4D97-AF65-F5344CB8AC3E}">
        <p14:creationId xmlns:p14="http://schemas.microsoft.com/office/powerpoint/2010/main" val="384465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EFF2-F59D-9D66-3139-AB26F13875E2}"/>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C9E8312-6FFC-DE08-3153-36080CA72ABA}"/>
              </a:ext>
            </a:extLst>
          </p:cNvPr>
          <p:cNvGraphicFramePr>
            <a:graphicFrameLocks noGrp="1"/>
          </p:cNvGraphicFramePr>
          <p:nvPr>
            <p:ph idx="1"/>
            <p:extLst>
              <p:ext uri="{D42A27DB-BD31-4B8C-83A1-F6EECF244321}">
                <p14:modId xmlns:p14="http://schemas.microsoft.com/office/powerpoint/2010/main" val="968604549"/>
              </p:ext>
            </p:extLst>
          </p:nvPr>
        </p:nvGraphicFramePr>
        <p:xfrm>
          <a:off x="812800" y="1143000"/>
          <a:ext cx="10668000" cy="51816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676980387"/>
                    </a:ext>
                  </a:extLst>
                </a:gridCol>
                <a:gridCol w="2133600">
                  <a:extLst>
                    <a:ext uri="{9D8B030D-6E8A-4147-A177-3AD203B41FA5}">
                      <a16:colId xmlns:a16="http://schemas.microsoft.com/office/drawing/2014/main" val="2576391017"/>
                    </a:ext>
                  </a:extLst>
                </a:gridCol>
                <a:gridCol w="2133600">
                  <a:extLst>
                    <a:ext uri="{9D8B030D-6E8A-4147-A177-3AD203B41FA5}">
                      <a16:colId xmlns:a16="http://schemas.microsoft.com/office/drawing/2014/main" val="2333886643"/>
                    </a:ext>
                  </a:extLst>
                </a:gridCol>
                <a:gridCol w="2133600">
                  <a:extLst>
                    <a:ext uri="{9D8B030D-6E8A-4147-A177-3AD203B41FA5}">
                      <a16:colId xmlns:a16="http://schemas.microsoft.com/office/drawing/2014/main" val="3968852046"/>
                    </a:ext>
                  </a:extLst>
                </a:gridCol>
                <a:gridCol w="2133600">
                  <a:extLst>
                    <a:ext uri="{9D8B030D-6E8A-4147-A177-3AD203B41FA5}">
                      <a16:colId xmlns:a16="http://schemas.microsoft.com/office/drawing/2014/main" val="2915990707"/>
                    </a:ext>
                  </a:extLst>
                </a:gridCol>
              </a:tblGrid>
              <a:tr h="1630680">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2324510725"/>
                  </a:ext>
                </a:extLst>
              </a:tr>
              <a:tr h="1630680">
                <a:tc>
                  <a:txBody>
                    <a:bodyPr/>
                    <a:lstStyle/>
                    <a:p>
                      <a:r>
                        <a:rPr lang="en-US" sz="1200" dirty="0">
                          <a:latin typeface="Times New Roman" panose="02020603050405020304" pitchFamily="18" charset="0"/>
                          <a:cs typeface="Times New Roman" panose="02020603050405020304" pitchFamily="18" charset="0"/>
                        </a:rPr>
                        <a:t>Prediction of Public Mental Health by using Machine Learning Algorithms</a:t>
                      </a:r>
                    </a:p>
                  </a:txBody>
                  <a:tcPr anchor="ctr"/>
                </a:tc>
                <a:tc>
                  <a:txBody>
                    <a:bodyPr/>
                    <a:lstStyle/>
                    <a:p>
                      <a:r>
                        <a:rPr lang="en-IN" sz="1200" dirty="0" err="1">
                          <a:latin typeface="Times New Roman" panose="02020603050405020304" pitchFamily="18" charset="0"/>
                          <a:cs typeface="Times New Roman" panose="02020603050405020304" pitchFamily="18" charset="0"/>
                        </a:rPr>
                        <a:t>Ch.M.H</a:t>
                      </a:r>
                      <a:r>
                        <a:rPr lang="en-IN" sz="1200" dirty="0">
                          <a:latin typeface="Times New Roman" panose="02020603050405020304" pitchFamily="18" charset="0"/>
                          <a:cs typeface="Times New Roman" panose="02020603050405020304" pitchFamily="18" charset="0"/>
                        </a:rPr>
                        <a:t>. Saibaba, K V K </a:t>
                      </a:r>
                      <a:r>
                        <a:rPr lang="en-IN" sz="1200" dirty="0" err="1">
                          <a:latin typeface="Times New Roman" panose="02020603050405020304" pitchFamily="18" charset="0"/>
                          <a:cs typeface="Times New Roman" panose="02020603050405020304" pitchFamily="18" charset="0"/>
                        </a:rPr>
                        <a:t>Alekhya</a:t>
                      </a:r>
                      <a:r>
                        <a:rPr lang="en-IN" sz="1200" dirty="0">
                          <a:latin typeface="Times New Roman" panose="02020603050405020304" pitchFamily="18" charset="0"/>
                          <a:cs typeface="Times New Roman" panose="02020603050405020304" pitchFamily="18" charset="0"/>
                        </a:rPr>
                        <a:t>, K </a:t>
                      </a:r>
                      <a:r>
                        <a:rPr lang="en-IN" sz="1200" dirty="0" err="1">
                          <a:latin typeface="Times New Roman" panose="02020603050405020304" pitchFamily="18" charset="0"/>
                          <a:cs typeface="Times New Roman" panose="02020603050405020304" pitchFamily="18" charset="0"/>
                        </a:rPr>
                        <a:t>Yeshwanth</a:t>
                      </a:r>
                      <a:r>
                        <a:rPr lang="en-IN" sz="1200" dirty="0">
                          <a:latin typeface="Times New Roman" panose="02020603050405020304" pitchFamily="18" charset="0"/>
                          <a:cs typeface="Times New Roman" panose="02020603050405020304" pitchFamily="18" charset="0"/>
                        </a:rPr>
                        <a:t>, Praveen </a:t>
                      </a:r>
                      <a:r>
                        <a:rPr lang="en-IN" sz="1200" dirty="0" err="1">
                          <a:latin typeface="Times New Roman" panose="02020603050405020304" pitchFamily="18" charset="0"/>
                          <a:cs typeface="Times New Roman" panose="02020603050405020304" pitchFamily="18" charset="0"/>
                        </a:rPr>
                        <a:t>Tumuluru</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2022 Second International Conference on Artificial Intelligence and Smart Energy (ICAIS)</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Supervised Learning, Data Science Methods. AI improved early detection of mental health issues.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Highlighted the importance of data-driven mental health solutions.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Requires complex data preprocessing.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Ethical concerns around privacy and data handling.</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494376"/>
                  </a:ext>
                </a:extLst>
              </a:tr>
              <a:tr h="1630680">
                <a:tc>
                  <a:txBody>
                    <a:bodyPr/>
                    <a:lstStyle/>
                    <a:p>
                      <a:r>
                        <a:rPr lang="en-US" sz="1200" dirty="0">
                          <a:latin typeface="Times New Roman" panose="02020603050405020304" pitchFamily="18" charset="0"/>
                          <a:cs typeface="Times New Roman" panose="02020603050405020304" pitchFamily="18" charset="0"/>
                        </a:rPr>
                        <a:t>Modeling Mental Health: Advances in Predictive Science towards Proactive Health Care</a:t>
                      </a:r>
                    </a:p>
                  </a:txBody>
                  <a:tcPr anchor="ctr"/>
                </a:tc>
                <a:tc>
                  <a:txBody>
                    <a:bodyPr/>
                    <a:lstStyle/>
                    <a:p>
                      <a:r>
                        <a:rPr lang="en-IN" sz="1200" dirty="0">
                          <a:latin typeface="Times New Roman" panose="02020603050405020304" pitchFamily="18" charset="0"/>
                          <a:cs typeface="Times New Roman" panose="02020603050405020304" pitchFamily="18" charset="0"/>
                        </a:rPr>
                        <a:t>Nithya Jayakumar, Reshma N</a:t>
                      </a:r>
                    </a:p>
                  </a:txBody>
                  <a:tcPr/>
                </a:tc>
                <a:tc>
                  <a:txBody>
                    <a:bodyPr/>
                    <a:lstStyle/>
                    <a:p>
                      <a:r>
                        <a:rPr lang="en-US" sz="1200" dirty="0">
                          <a:latin typeface="Times New Roman" panose="02020603050405020304" pitchFamily="18" charset="0"/>
                          <a:cs typeface="Times New Roman" panose="02020603050405020304" pitchFamily="18" charset="0"/>
                        </a:rPr>
                        <a:t>2024 IEEE International Conference on (Insert Exact Conference Name)</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Machine Learning Classification (SVM, Neural Networks), Systematic Literature Review,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Provided a </a:t>
                      </a:r>
                      <a:r>
                        <a:rPr lang="en-US" sz="1200" b="1" dirty="0">
                          <a:latin typeface="Times New Roman" panose="02020603050405020304" pitchFamily="18" charset="0"/>
                          <a:cs typeface="Times New Roman" panose="02020603050405020304" pitchFamily="18" charset="0"/>
                        </a:rPr>
                        <a:t>comprehensive review</a:t>
                      </a:r>
                      <a:r>
                        <a:rPr lang="en-US" sz="1200" dirty="0">
                          <a:latin typeface="Times New Roman" panose="02020603050405020304" pitchFamily="18" charset="0"/>
                          <a:cs typeface="Times New Roman" panose="02020603050405020304" pitchFamily="18" charset="0"/>
                        </a:rPr>
                        <a:t> of ML techniques for mental health prediction.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Classified disorders like schizophrenia, bipolar disorder, and OCD.</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Lacks experimental validation on real-world datasets.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Challenges in personalizing mental health predictions.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3559886"/>
                  </a:ext>
                </a:extLst>
              </a:tr>
            </a:tbl>
          </a:graphicData>
        </a:graphic>
      </p:graphicFrame>
    </p:spTree>
    <p:extLst>
      <p:ext uri="{BB962C8B-B14F-4D97-AF65-F5344CB8AC3E}">
        <p14:creationId xmlns:p14="http://schemas.microsoft.com/office/powerpoint/2010/main" val="262342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5A2B-841B-69A1-9F6F-2FE325DB4D3A}"/>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8C55AE0-0DE2-B2E2-7F43-92FA069BDCF8}"/>
              </a:ext>
            </a:extLst>
          </p:cNvPr>
          <p:cNvGraphicFramePr>
            <a:graphicFrameLocks noGrp="1"/>
          </p:cNvGraphicFramePr>
          <p:nvPr>
            <p:ph idx="1"/>
            <p:extLst>
              <p:ext uri="{D42A27DB-BD31-4B8C-83A1-F6EECF244321}">
                <p14:modId xmlns:p14="http://schemas.microsoft.com/office/powerpoint/2010/main" val="3788418488"/>
              </p:ext>
            </p:extLst>
          </p:nvPr>
        </p:nvGraphicFramePr>
        <p:xfrm>
          <a:off x="812800" y="1143000"/>
          <a:ext cx="10668000" cy="455582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55045877"/>
                    </a:ext>
                  </a:extLst>
                </a:gridCol>
                <a:gridCol w="2133600">
                  <a:extLst>
                    <a:ext uri="{9D8B030D-6E8A-4147-A177-3AD203B41FA5}">
                      <a16:colId xmlns:a16="http://schemas.microsoft.com/office/drawing/2014/main" val="822894615"/>
                    </a:ext>
                  </a:extLst>
                </a:gridCol>
                <a:gridCol w="2133600">
                  <a:extLst>
                    <a:ext uri="{9D8B030D-6E8A-4147-A177-3AD203B41FA5}">
                      <a16:colId xmlns:a16="http://schemas.microsoft.com/office/drawing/2014/main" val="3881181601"/>
                    </a:ext>
                  </a:extLst>
                </a:gridCol>
                <a:gridCol w="2133600">
                  <a:extLst>
                    <a:ext uri="{9D8B030D-6E8A-4147-A177-3AD203B41FA5}">
                      <a16:colId xmlns:a16="http://schemas.microsoft.com/office/drawing/2014/main" val="746008021"/>
                    </a:ext>
                  </a:extLst>
                </a:gridCol>
                <a:gridCol w="2133600">
                  <a:extLst>
                    <a:ext uri="{9D8B030D-6E8A-4147-A177-3AD203B41FA5}">
                      <a16:colId xmlns:a16="http://schemas.microsoft.com/office/drawing/2014/main" val="3615021315"/>
                    </a:ext>
                  </a:extLst>
                </a:gridCol>
              </a:tblGrid>
              <a:tr h="1500673">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2778794616"/>
                  </a:ext>
                </a:extLst>
              </a:tr>
              <a:tr h="1500673">
                <a:tc>
                  <a:txBody>
                    <a:bodyPr/>
                    <a:lstStyle/>
                    <a:p>
                      <a:r>
                        <a:rPr lang="en-US" sz="1200" b="1" dirty="0">
                          <a:latin typeface="Times New Roman" panose="02020603050405020304" pitchFamily="18" charset="0"/>
                          <a:cs typeface="Times New Roman" panose="02020603050405020304" pitchFamily="18" charset="0"/>
                        </a:rPr>
                        <a:t>Application of Machine Learning to Predict Mental Health Disorders and Interpret Feature Importance</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IN" sz="1200" dirty="0">
                          <a:latin typeface="Times New Roman" panose="02020603050405020304" pitchFamily="18" charset="0"/>
                          <a:cs typeface="Times New Roman" panose="02020603050405020304" pitchFamily="18" charset="0"/>
                        </a:rPr>
                        <a:t>Yifan Li, 2023</a:t>
                      </a:r>
                    </a:p>
                  </a:txBody>
                  <a:tcPr/>
                </a:tc>
                <a:tc>
                  <a:txBody>
                    <a:bodyPr/>
                    <a:lstStyle/>
                    <a:p>
                      <a:r>
                        <a:rPr lang="en-IN" sz="1200" dirty="0">
                          <a:latin typeface="Times New Roman" panose="02020603050405020304" pitchFamily="18" charset="0"/>
                          <a:cs typeface="Times New Roman" panose="02020603050405020304" pitchFamily="18" charset="0"/>
                        </a:rPr>
                        <a:t>2023 3rd International Symposium on Computer Technology and Information Science (ISCTIS)</a:t>
                      </a: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Random Forest, Grid Search.</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Achieved 79.78% accuracy using Cross Gradient Booster for mental health disorder prediction.</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Focuses on feature importance rather than real-time prediction.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Model may be biased based on dataset limitations.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9070377"/>
                  </a:ext>
                </a:extLst>
              </a:tr>
              <a:tr h="1500673">
                <a:tc>
                  <a:txBody>
                    <a:bodyPr/>
                    <a:lstStyle/>
                    <a:p>
                      <a:r>
                        <a:rPr lang="en-US" sz="1200" dirty="0">
                          <a:latin typeface="Times New Roman" panose="02020603050405020304" pitchFamily="18" charset="0"/>
                          <a:cs typeface="Times New Roman" panose="02020603050405020304" pitchFamily="18" charset="0"/>
                        </a:rPr>
                        <a:t>Mental Health Analysis of Employees using Machine Learning Techniques</a:t>
                      </a:r>
                    </a:p>
                  </a:txBody>
                  <a:tcPr anchor="ctr"/>
                </a:tc>
                <a:tc>
                  <a:txBody>
                    <a:bodyPr/>
                    <a:lstStyle/>
                    <a:p>
                      <a:r>
                        <a:rPr lang="en-IN" sz="1200" dirty="0">
                          <a:latin typeface="Times New Roman" panose="02020603050405020304" pitchFamily="18" charset="0"/>
                          <a:cs typeface="Times New Roman" panose="02020603050405020304" pitchFamily="18" charset="0"/>
                        </a:rPr>
                        <a:t>Sujal BH, Neelima K, </a:t>
                      </a:r>
                      <a:r>
                        <a:rPr lang="en-IN" sz="1200" dirty="0" err="1">
                          <a:latin typeface="Times New Roman" panose="02020603050405020304" pitchFamily="18" charset="0"/>
                          <a:cs typeface="Times New Roman" panose="02020603050405020304" pitchFamily="18" charset="0"/>
                        </a:rPr>
                        <a:t>Deepanjali</a:t>
                      </a:r>
                      <a:r>
                        <a:rPr lang="en-IN" sz="1200" dirty="0">
                          <a:latin typeface="Times New Roman" panose="02020603050405020304" pitchFamily="18" charset="0"/>
                          <a:cs typeface="Times New Roman" panose="02020603050405020304" pitchFamily="18" charset="0"/>
                        </a:rPr>
                        <a:t> C, </a:t>
                      </a:r>
                      <a:r>
                        <a:rPr lang="en-IN" sz="1200" dirty="0" err="1">
                          <a:latin typeface="Times New Roman" panose="02020603050405020304" pitchFamily="18" charset="0"/>
                          <a:cs typeface="Times New Roman" panose="02020603050405020304" pitchFamily="18" charset="0"/>
                        </a:rPr>
                        <a:t>Bhuvanashree</a:t>
                      </a:r>
                      <a:r>
                        <a:rPr lang="en-IN" sz="1200" dirty="0">
                          <a:latin typeface="Times New Roman" panose="02020603050405020304" pitchFamily="18" charset="0"/>
                          <a:cs typeface="Times New Roman" panose="02020603050405020304" pitchFamily="18" charset="0"/>
                        </a:rPr>
                        <a:t> P, Kavitha </a:t>
                      </a:r>
                      <a:r>
                        <a:rPr lang="en-IN" sz="1200" dirty="0" err="1">
                          <a:latin typeface="Times New Roman" panose="02020603050405020304" pitchFamily="18" charset="0"/>
                          <a:cs typeface="Times New Roman" panose="02020603050405020304" pitchFamily="18" charset="0"/>
                        </a:rPr>
                        <a:t>Duraipandian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Sharanya</a:t>
                      </a:r>
                      <a:r>
                        <a:rPr lang="en-IN" sz="1200" dirty="0">
                          <a:latin typeface="Times New Roman" panose="02020603050405020304" pitchFamily="18" charset="0"/>
                          <a:cs typeface="Times New Roman" panose="02020603050405020304" pitchFamily="18" charset="0"/>
                        </a:rPr>
                        <a:t> Rajan</a:t>
                      </a:r>
                    </a:p>
                  </a:txBody>
                  <a:tcPr/>
                </a:tc>
                <a:tc>
                  <a:txBody>
                    <a:bodyPr/>
                    <a:lstStyle/>
                    <a:p>
                      <a:r>
                        <a:rPr lang="en-US" sz="1200" dirty="0">
                          <a:latin typeface="Times New Roman" panose="02020603050405020304" pitchFamily="18" charset="0"/>
                          <a:cs typeface="Times New Roman" panose="02020603050405020304" pitchFamily="18" charset="0"/>
                        </a:rPr>
                        <a:t>2022 14th International Conference on Communication Systems &amp; Networks (COMSNETS)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Decision Trees, Logistic Regression, Random Forest, Identified workplace stressors affecting employees’ mental health.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Showed significant impact of company policies and mental health history.</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Bias in self-reported data reduces accuracy.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real-time monitoring capabilities for employees.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367817"/>
                  </a:ext>
                </a:extLst>
              </a:tr>
            </a:tbl>
          </a:graphicData>
        </a:graphic>
      </p:graphicFrame>
    </p:spTree>
    <p:extLst>
      <p:ext uri="{BB962C8B-B14F-4D97-AF65-F5344CB8AC3E}">
        <p14:creationId xmlns:p14="http://schemas.microsoft.com/office/powerpoint/2010/main" val="122431547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634</TotalTime>
  <Words>2527</Words>
  <Application>Microsoft Office PowerPoint</Application>
  <PresentationFormat>Widescreen</PresentationFormat>
  <Paragraphs>216</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Bookman Old Style</vt:lpstr>
      <vt:lpstr>Calibri</vt:lpstr>
      <vt:lpstr>Cambria</vt:lpstr>
      <vt:lpstr>Times New Roman</vt:lpstr>
      <vt:lpstr>Verdana</vt:lpstr>
      <vt:lpstr>Bioinformatics</vt:lpstr>
      <vt:lpstr>PSCS_143-Mental health and well-being surveillance, assessment and tracking solution among children.</vt:lpstr>
      <vt:lpstr>Introduction</vt:lpstr>
      <vt:lpstr>Problem Statement</vt:lpstr>
      <vt:lpstr>Github Link</vt:lpstr>
      <vt:lpstr>Proposed Method</vt:lpstr>
      <vt:lpstr>Literature Review</vt:lpstr>
      <vt:lpstr>PowerPoint Presentation</vt:lpstr>
      <vt:lpstr>PowerPoint Presentation</vt:lpstr>
      <vt:lpstr>PowerPoint Presentation</vt:lpstr>
      <vt:lpstr>Dataset</vt:lpstr>
      <vt:lpstr>DASS-21 (details)</vt:lpstr>
      <vt:lpstr>DASS-21 (details)</vt:lpstr>
      <vt:lpstr>Objectives</vt:lpstr>
      <vt:lpstr>Methodology</vt:lpstr>
      <vt:lpstr>Timeline of Project  Edit it </vt:lpstr>
      <vt:lpstr>Expected Outcomes</vt:lpstr>
      <vt:lpstr> Outcomes</vt:lpstr>
      <vt:lpstr> Outcomes</vt:lpstr>
      <vt:lpstr> Outcomes</vt:lpstr>
      <vt:lpstr> Outcomes</vt:lpstr>
      <vt:lpstr> Outcomes</vt:lpstr>
      <vt:lpstr> Outcomes</vt:lpstr>
      <vt:lpstr> Outcomes</vt:lpstr>
      <vt:lpstr> Outcomes</vt:lpstr>
      <vt:lpstr> Outcomes</vt:lpstr>
      <vt:lpstr> Outcomes</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Susheeth G</cp:lastModifiedBy>
  <cp:revision>22</cp:revision>
  <dcterms:created xsi:type="dcterms:W3CDTF">2023-03-16T03:26:27Z</dcterms:created>
  <dcterms:modified xsi:type="dcterms:W3CDTF">2025-04-25T06:27:57Z</dcterms:modified>
</cp:coreProperties>
</file>