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9" r:id="rId4"/>
    <p:sldId id="273" r:id="rId5"/>
    <p:sldId id="268" r:id="rId6"/>
    <p:sldId id="272" r:id="rId7"/>
    <p:sldId id="271" r:id="rId8"/>
    <p:sldId id="270"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36" autoAdjust="0"/>
    <p:restoredTop sz="94660"/>
  </p:normalViewPr>
  <p:slideViewPr>
    <p:cSldViewPr snapToGrid="0">
      <p:cViewPr varScale="1">
        <p:scale>
          <a:sx n="78" d="100"/>
          <a:sy n="78"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usheeth%20G\Desktop\data%20Fina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Start</c:v>
                </c:pt>
              </c:strCache>
            </c:strRef>
          </c:tx>
          <c:spPr>
            <a:noFill/>
            <a:ln>
              <a:noFill/>
            </a:ln>
            <a:effectLst/>
          </c:spPr>
          <c:invertIfNegative val="0"/>
          <c:cat>
            <c:strRef>
              <c:f>Sheet1!$A$2:$A$7</c:f>
              <c:strCache>
                <c:ptCount val="6"/>
                <c:pt idx="0">
                  <c:v>Litrature Survery</c:v>
                </c:pt>
                <c:pt idx="1">
                  <c:v>Data Collection/ Preprocessing</c:v>
                </c:pt>
                <c:pt idx="2">
                  <c:v>Data Visualization</c:v>
                </c:pt>
                <c:pt idx="3">
                  <c:v>Initial Model </c:v>
                </c:pt>
                <c:pt idx="4">
                  <c:v>Final Model </c:v>
                </c:pt>
                <c:pt idx="5">
                  <c:v>Debugging/Documentation</c:v>
                </c:pt>
              </c:strCache>
            </c:strRef>
          </c:cat>
          <c:val>
            <c:numRef>
              <c:f>Sheet1!$B$2:$B$7</c:f>
              <c:numCache>
                <c:formatCode>d\-mmm</c:formatCode>
                <c:ptCount val="6"/>
                <c:pt idx="0">
                  <c:v>45544</c:v>
                </c:pt>
                <c:pt idx="1">
                  <c:v>45555</c:v>
                </c:pt>
                <c:pt idx="2">
                  <c:v>45566</c:v>
                </c:pt>
                <c:pt idx="3">
                  <c:v>45579</c:v>
                </c:pt>
                <c:pt idx="4">
                  <c:v>45592</c:v>
                </c:pt>
                <c:pt idx="5">
                  <c:v>45614</c:v>
                </c:pt>
              </c:numCache>
            </c:numRef>
          </c:val>
          <c:extLst>
            <c:ext xmlns:c16="http://schemas.microsoft.com/office/drawing/2014/chart" uri="{C3380CC4-5D6E-409C-BE32-E72D297353CC}">
              <c16:uniqueId val="{00000000-BCE3-4668-A2EA-DB60CF1D3D65}"/>
            </c:ext>
          </c:extLst>
        </c:ser>
        <c:ser>
          <c:idx val="1"/>
          <c:order val="1"/>
          <c:tx>
            <c:strRef>
              <c:f>Sheet1!$D$1</c:f>
              <c:strCache>
                <c:ptCount val="1"/>
                <c:pt idx="0">
                  <c:v>Duration</c:v>
                </c:pt>
              </c:strCache>
            </c:strRef>
          </c:tx>
          <c:spPr>
            <a:solidFill>
              <a:schemeClr val="accent2"/>
            </a:solidFill>
            <a:ln>
              <a:noFill/>
            </a:ln>
            <a:effectLst/>
          </c:spPr>
          <c:invertIfNegative val="0"/>
          <c:val>
            <c:numRef>
              <c:f>Sheet1!$D$2:$D$7</c:f>
              <c:numCache>
                <c:formatCode>General</c:formatCode>
                <c:ptCount val="6"/>
                <c:pt idx="0">
                  <c:v>100</c:v>
                </c:pt>
                <c:pt idx="1">
                  <c:v>11</c:v>
                </c:pt>
                <c:pt idx="2">
                  <c:v>14</c:v>
                </c:pt>
                <c:pt idx="3">
                  <c:v>14</c:v>
                </c:pt>
                <c:pt idx="4">
                  <c:v>23</c:v>
                </c:pt>
                <c:pt idx="5">
                  <c:v>29</c:v>
                </c:pt>
              </c:numCache>
            </c:numRef>
          </c:val>
          <c:extLst>
            <c:ext xmlns:c16="http://schemas.microsoft.com/office/drawing/2014/chart" uri="{C3380CC4-5D6E-409C-BE32-E72D297353CC}">
              <c16:uniqueId val="{00000001-BCE3-4668-A2EA-DB60CF1D3D65}"/>
            </c:ext>
          </c:extLst>
        </c:ser>
        <c:dLbls>
          <c:showLegendKey val="0"/>
          <c:showVal val="0"/>
          <c:showCatName val="0"/>
          <c:showSerName val="0"/>
          <c:showPercent val="0"/>
          <c:showBubbleSize val="0"/>
        </c:dLbls>
        <c:gapWidth val="150"/>
        <c:overlap val="100"/>
        <c:axId val="1788524000"/>
        <c:axId val="1788524960"/>
      </c:barChart>
      <c:catAx>
        <c:axId val="178852400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8524960"/>
        <c:crosses val="autoZero"/>
        <c:auto val="1"/>
        <c:lblAlgn val="ctr"/>
        <c:lblOffset val="100"/>
        <c:noMultiLvlLbl val="0"/>
      </c:catAx>
      <c:valAx>
        <c:axId val="1788524960"/>
        <c:scaling>
          <c:orientation val="minMax"/>
          <c:max val="45643"/>
          <c:min val="45544"/>
        </c:scaling>
        <c:delete val="0"/>
        <c:axPos val="t"/>
        <c:majorGridlines>
          <c:spPr>
            <a:ln w="9525" cap="flat" cmpd="sng" algn="ctr">
              <a:solidFill>
                <a:schemeClr val="tx1">
                  <a:lumMod val="15000"/>
                  <a:lumOff val="85000"/>
                </a:schemeClr>
              </a:solidFill>
              <a:round/>
            </a:ln>
            <a:effectLst/>
          </c:spPr>
        </c:majorGridlines>
        <c:numFmt formatCode="d\-mmm"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8524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821426"/>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dirty="0">
                <a:solidFill>
                  <a:schemeClr val="tx1"/>
                </a:solidFill>
                <a:latin typeface="Cambria" panose="02040503050406030204" pitchFamily="18" charset="0"/>
                <a:ea typeface="Cambria" panose="02040503050406030204" pitchFamily="18" charset="0"/>
              </a:rPr>
              <a:t>PSCS190-Examination Timetable Generation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719361"/>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a:t>
            </a:r>
            <a:r>
              <a:rPr lang="en-GB" dirty="0">
                <a:solidFill>
                  <a:schemeClr val="tx1"/>
                </a:solidFill>
                <a:latin typeface="Cambria" panose="02040503050406030204" pitchFamily="18" charset="0"/>
                <a:ea typeface="Cambria" panose="02040503050406030204" pitchFamily="18" charset="0"/>
              </a:rPr>
              <a:t>ISR-G03</a:t>
            </a:r>
          </a:p>
          <a:p>
            <a:pPr marL="0" lvl="0" indent="0" algn="l" rtl="0">
              <a:spcBef>
                <a:spcPts val="400"/>
              </a:spcBef>
              <a:spcAft>
                <a:spcPts val="0"/>
              </a:spcAft>
              <a:buClr>
                <a:srgbClr val="17365D"/>
              </a:buClr>
              <a:buSzPts val="2000"/>
              <a:buNone/>
            </a:pPr>
            <a:endParaRPr lang="en-GB"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287606764"/>
              </p:ext>
            </p:extLst>
          </p:nvPr>
        </p:nvGraphicFramePr>
        <p:xfrm>
          <a:off x="1516908" y="2183220"/>
          <a:ext cx="5418675" cy="24031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40052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00520">
                <a:tc>
                  <a:txBody>
                    <a:bodyPr/>
                    <a:lstStyle/>
                    <a:p>
                      <a:pPr marL="0" marR="0" lvl="0" indent="0" algn="ctr" rtl="0">
                        <a:spcBef>
                          <a:spcPts val="0"/>
                        </a:spcBef>
                        <a:spcAft>
                          <a:spcPts val="0"/>
                        </a:spcAft>
                        <a:buFont typeface="+mj-lt"/>
                        <a:buNone/>
                      </a:pPr>
                      <a:r>
                        <a:rPr lang="en-US" sz="1800" u="none" strike="noStrike" cap="none" dirty="0"/>
                        <a:t>Susheeth G</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20211ISR0036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00520">
                <a:tc>
                  <a:txBody>
                    <a:bodyPr/>
                    <a:lstStyle/>
                    <a:p>
                      <a:pPr marL="0" marR="0" lvl="0" indent="0" algn="ctr" rtl="0">
                        <a:spcBef>
                          <a:spcPts val="0"/>
                        </a:spcBef>
                        <a:spcAft>
                          <a:spcPts val="0"/>
                        </a:spcAft>
                        <a:buNone/>
                      </a:pPr>
                      <a:r>
                        <a:rPr lang="en-US" sz="1800" u="none" strike="noStrike" cap="none" dirty="0"/>
                        <a:t>Ritish 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20211ISR0047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00520">
                <a:tc>
                  <a:txBody>
                    <a:bodyPr/>
                    <a:lstStyle/>
                    <a:p>
                      <a:pPr marL="0" marR="0" lvl="0" indent="0" algn="ctr" rtl="0">
                        <a:spcBef>
                          <a:spcPts val="0"/>
                        </a:spcBef>
                        <a:spcAft>
                          <a:spcPts val="0"/>
                        </a:spcAft>
                        <a:buNone/>
                      </a:pPr>
                      <a:r>
                        <a:rPr lang="en-IN" sz="1800" u="none" strike="noStrike" cap="none" dirty="0"/>
                        <a:t>Vidyashree BN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20211ISR0039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00520">
                <a:tc>
                  <a:txBody>
                    <a:bodyPr/>
                    <a:lstStyle/>
                    <a:p>
                      <a:pPr marL="0" marR="0" lvl="0" indent="0" algn="ctr" rtl="0">
                        <a:spcBef>
                          <a:spcPts val="0"/>
                        </a:spcBef>
                        <a:spcAft>
                          <a:spcPts val="0"/>
                        </a:spcAft>
                        <a:buNone/>
                      </a:pPr>
                      <a:r>
                        <a:rPr lang="en-IN" sz="1800" u="none" strike="noStrike" cap="none" dirty="0"/>
                        <a:t>Mithali S Anand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20211ISR0082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400520">
                <a:tc>
                  <a:txBody>
                    <a:bodyPr/>
                    <a:lstStyle/>
                    <a:p>
                      <a:pPr marL="0" marR="0" lvl="0" indent="0" algn="ctr" rtl="0">
                        <a:spcBef>
                          <a:spcPts val="0"/>
                        </a:spcBef>
                        <a:spcAft>
                          <a:spcPts val="0"/>
                        </a:spcAft>
                        <a:buNone/>
                      </a:pPr>
                      <a:r>
                        <a:rPr lang="en-IN" sz="1800" u="none" strike="noStrike" cap="none" dirty="0"/>
                        <a:t>Tejashwini BA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20211ISR0040</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IN" sz="20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Dr.Murali</a:t>
            </a:r>
            <a:r>
              <a:rPr lang="en-IN"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Parameswaran</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lgn="l"/>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B.TECH. INFORMATION SCIENCE &amp;ENGINEERING (AI AND ROBOTICS)</a:t>
            </a:r>
            <a:endPar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Zafar Ali Khan </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err="1">
                <a:solidFill>
                  <a:schemeClr val="tx1"/>
                </a:solidFill>
                <a:latin typeface="Cambria" panose="02040503050406030204" pitchFamily="18" charset="0"/>
                <a:ea typeface="Cambria" panose="02040503050406030204" pitchFamily="18" charset="0"/>
                <a:cs typeface="Verdana"/>
                <a:sym typeface="Verdana"/>
              </a:rPr>
              <a:t>Dr.Afroz</a:t>
            </a:r>
            <a:r>
              <a:rPr lang="en-US" sz="2000" b="1" dirty="0">
                <a:solidFill>
                  <a:schemeClr val="tx1"/>
                </a:solidFill>
                <a:latin typeface="Cambria" panose="02040503050406030204" pitchFamily="18" charset="0"/>
                <a:ea typeface="Cambria" panose="02040503050406030204" pitchFamily="18" charset="0"/>
                <a:cs typeface="Verdana"/>
                <a:sym typeface="Verdana"/>
              </a:rPr>
              <a:t> Pasha</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PSCS190</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0"/>
            <a:ext cx="10668000" cy="7155425"/>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sz="1600" dirty="0">
                <a:latin typeface="Cambria" panose="02040503050406030204" pitchFamily="18" charset="0"/>
                <a:ea typeface="Cambria" panose="02040503050406030204" pitchFamily="18" charset="0"/>
              </a:rPr>
              <a:t>Organization:                   Presidency University</a:t>
            </a:r>
          </a:p>
          <a:p>
            <a:pPr marL="342900" lvl="0" indent="-190500" algn="just">
              <a:lnSpc>
                <a:spcPct val="200000"/>
              </a:lnSpc>
              <a:spcBef>
                <a:spcPts val="0"/>
              </a:spcBef>
              <a:buNone/>
            </a:pPr>
            <a:r>
              <a:rPr lang="en-US" sz="1600" dirty="0">
                <a:latin typeface="Cambria" panose="02040503050406030204" pitchFamily="18" charset="0"/>
                <a:ea typeface="Cambria" panose="02040503050406030204" pitchFamily="18" charset="0"/>
              </a:rPr>
              <a:t>Category  :                         Software</a:t>
            </a:r>
            <a:endParaRPr lang="en-US" sz="1400" dirty="0">
              <a:latin typeface="Cambria" panose="02040503050406030204" pitchFamily="18" charset="0"/>
              <a:ea typeface="Cambria" panose="02040503050406030204" pitchFamily="18" charset="0"/>
            </a:endParaRPr>
          </a:p>
          <a:p>
            <a:pPr marL="342900" lvl="0" indent="-190500" algn="just">
              <a:lnSpc>
                <a:spcPct val="120000"/>
              </a:lnSpc>
              <a:spcBef>
                <a:spcPts val="0"/>
              </a:spcBef>
              <a:buNone/>
            </a:pPr>
            <a:r>
              <a:rPr lang="en-US" sz="1600" dirty="0">
                <a:latin typeface="Cambria" panose="02040503050406030204" pitchFamily="18" charset="0"/>
                <a:ea typeface="Cambria" panose="02040503050406030204" pitchFamily="18" charset="0"/>
              </a:rPr>
              <a:t>Problem Description:   </a:t>
            </a:r>
            <a:r>
              <a:rPr lang="en-US" sz="1800" dirty="0">
                <a:latin typeface="Cambria" panose="02040503050406030204" pitchFamily="18" charset="0"/>
                <a:ea typeface="Cambria" panose="02040503050406030204" pitchFamily="18" charset="0"/>
              </a:rPr>
              <a:t>The aim of the project is to generate a timetable given information such as course 		registration information, elective information, etc. The project will involve defining 			constraints, domains  and variables before slotting the examinations in the respective 		slots. Further constraints, such as faculty availability for tasks like invigilation, student 		and faculty exhaustion (</a:t>
            </a:r>
            <a:r>
              <a:rPr lang="en-US" sz="1800" dirty="0" err="1">
                <a:latin typeface="Cambria" panose="02040503050406030204" pitchFamily="18" charset="0"/>
                <a:ea typeface="Cambria" panose="02040503050406030204" pitchFamily="18" charset="0"/>
              </a:rPr>
              <a:t>Eg.</a:t>
            </a:r>
            <a:r>
              <a:rPr lang="en-US" sz="1800" dirty="0">
                <a:latin typeface="Cambria" panose="02040503050406030204" pitchFamily="18" charset="0"/>
                <a:ea typeface="Cambria" panose="02040503050406030204" pitchFamily="18" charset="0"/>
              </a:rPr>
              <a:t> Not allocating more than 3 hours of examinations or			invigilation in a day), etc. are also to be considered while generating the timetable. The 		final deliverable for this project will aid in the  smooth and fair conduct of examinations 		in Presidency University.</a:t>
            </a:r>
          </a:p>
          <a:p>
            <a:pPr marL="342900" lvl="0" indent="-190500" algn="just">
              <a:lnSpc>
                <a:spcPct val="200000"/>
              </a:lnSpc>
              <a:spcBef>
                <a:spcPts val="0"/>
              </a:spcBef>
              <a:buNone/>
            </a:pPr>
            <a:r>
              <a:rPr lang="en-US" sz="1600" dirty="0">
                <a:latin typeface="Cambria" panose="02040503050406030204" pitchFamily="18" charset="0"/>
                <a:ea typeface="Cambria" panose="02040503050406030204" pitchFamily="18" charset="0"/>
              </a:rPr>
              <a:t>Difficulty Level:              </a:t>
            </a:r>
            <a:r>
              <a:rPr lang="en-IN" sz="1800" b="0" i="0" u="none" strike="noStrike" baseline="0" dirty="0">
                <a:latin typeface="Times New Roman" panose="02020603050405020304" pitchFamily="18" charset="0"/>
                <a:cs typeface="Times New Roman" panose="02020603050405020304" pitchFamily="18" charset="0"/>
              </a:rPr>
              <a:t>Complex</a:t>
            </a:r>
            <a:endParaRPr sz="16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B438-4938-DAEC-011D-8C1D3F975266}"/>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Github</a:t>
            </a:r>
            <a:r>
              <a:rPr lang="en-US" dirty="0">
                <a:latin typeface="Times New Roman" panose="02020603050405020304" pitchFamily="18" charset="0"/>
                <a:cs typeface="Times New Roman" panose="02020603050405020304" pitchFamily="18" charset="0"/>
              </a:rPr>
              <a:t> Link</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70AC1BE-9C86-9CB2-FB95-B81509E03093}"/>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Github</a:t>
            </a:r>
            <a:r>
              <a:rPr lang="en-US" dirty="0">
                <a:latin typeface="Times New Roman" panose="02020603050405020304" pitchFamily="18" charset="0"/>
                <a:cs typeface="Times New Roman" panose="02020603050405020304" pitchFamily="18" charset="0"/>
              </a:rPr>
              <a:t> link provided should have public access permission.</a:t>
            </a:r>
          </a:p>
          <a:p>
            <a:endParaRPr lang="en-US" dirty="0"/>
          </a:p>
          <a:p>
            <a:r>
              <a:rPr lang="en-US" dirty="0" err="1">
                <a:solidFill>
                  <a:schemeClr val="accent2"/>
                </a:solidFill>
                <a:latin typeface="Times New Roman" panose="02020603050405020304" pitchFamily="18" charset="0"/>
                <a:cs typeface="Times New Roman" panose="02020603050405020304" pitchFamily="18" charset="0"/>
              </a:rPr>
              <a:t>Github</a:t>
            </a:r>
            <a:r>
              <a:rPr lang="en-US" dirty="0">
                <a:solidFill>
                  <a:schemeClr val="accent2"/>
                </a:solidFill>
                <a:latin typeface="Times New Roman" panose="02020603050405020304" pitchFamily="18" charset="0"/>
                <a:cs typeface="Times New Roman" panose="02020603050405020304" pitchFamily="18" charset="0"/>
              </a:rPr>
              <a:t> Link</a:t>
            </a:r>
          </a:p>
          <a:p>
            <a:endParaRPr lang="en-US" dirty="0">
              <a:solidFill>
                <a:schemeClr val="accent2"/>
              </a:solidFill>
              <a:latin typeface="Times New Roman" panose="02020603050405020304" pitchFamily="18" charset="0"/>
              <a:cs typeface="Times New Roman" panose="02020603050405020304" pitchFamily="18" charset="0"/>
            </a:endParaRPr>
          </a:p>
          <a:p>
            <a:r>
              <a:rPr lang="en-IN" dirty="0">
                <a:solidFill>
                  <a:schemeClr val="bg2"/>
                </a:solidFill>
                <a:latin typeface="Times New Roman" panose="02020603050405020304" pitchFamily="18" charset="0"/>
                <a:cs typeface="Times New Roman" panose="02020603050405020304" pitchFamily="18" charset="0"/>
              </a:rPr>
              <a:t>https://github.com/susheeth1/Timetable-scheduling-problem-for-university-examinations</a:t>
            </a:r>
          </a:p>
        </p:txBody>
      </p:sp>
    </p:spTree>
    <p:extLst>
      <p:ext uri="{BB962C8B-B14F-4D97-AF65-F5344CB8AC3E}">
        <p14:creationId xmlns:p14="http://schemas.microsoft.com/office/powerpoint/2010/main" val="75146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0" y="1022555"/>
            <a:ext cx="12015019" cy="5073445"/>
          </a:xfrm>
          <a:prstGeom prst="rect">
            <a:avLst/>
          </a:prstGeom>
          <a:noFill/>
          <a:ln>
            <a:noFill/>
          </a:ln>
        </p:spPr>
        <p:txBody>
          <a:bodyPr spcFirstLastPara="1" wrap="square" lIns="91425" tIns="45700" rIns="91425" bIns="45700" anchor="t" anchorCtr="0">
            <a:normAutofit fontScale="85000" lnSpcReduction="20000"/>
          </a:bodyPr>
          <a:lstStyle/>
          <a:p>
            <a:pPr marL="342900" lvl="0" indent="-190500" algn="just" rtl="0">
              <a:spcBef>
                <a:spcPts val="0"/>
              </a:spcBef>
              <a:spcAft>
                <a:spcPts val="0"/>
              </a:spcAft>
              <a:buClr>
                <a:schemeClr val="dk1"/>
              </a:buClr>
              <a:buSzPct val="100000"/>
              <a:buNone/>
            </a:pPr>
            <a:r>
              <a:rPr lang="en-US" sz="2100" dirty="0">
                <a:latin typeface="Cambria" panose="02040503050406030204" pitchFamily="18" charset="0"/>
                <a:ea typeface="Cambria" panose="02040503050406030204" pitchFamily="18" charset="0"/>
              </a:rPr>
              <a:t>Technology Stack Components</a:t>
            </a:r>
            <a:r>
              <a:rPr lang="en-US" sz="1600" dirty="0">
                <a:latin typeface="Cambria" panose="02040503050406030204" pitchFamily="18" charset="0"/>
                <a:ea typeface="Cambria" panose="02040503050406030204" pitchFamily="18" charset="0"/>
              </a:rPr>
              <a:t>:</a:t>
            </a:r>
          </a:p>
          <a:p>
            <a:pPr marL="495300" indent="-342900" algn="just">
              <a:spcBef>
                <a:spcPts val="0"/>
              </a:spcBef>
              <a:buSzPct val="100000"/>
            </a:pPr>
            <a:r>
              <a:rPr lang="en-US" sz="1900" dirty="0">
                <a:latin typeface="Cambria" panose="02040503050406030204" pitchFamily="18" charset="0"/>
                <a:ea typeface="Cambria" panose="02040503050406030204" pitchFamily="18" charset="0"/>
              </a:rPr>
              <a:t>Frontend (User Interface)</a:t>
            </a:r>
          </a:p>
          <a:p>
            <a:pPr marL="342900" lvl="0" indent="-190500" algn="just" rtl="0">
              <a:spcBef>
                <a:spcPts val="0"/>
              </a:spcBef>
              <a:spcAft>
                <a:spcPts val="0"/>
              </a:spcAft>
              <a:buClr>
                <a:schemeClr val="dk1"/>
              </a:buClr>
              <a:buSzPct val="100000"/>
              <a:buNone/>
            </a:pPr>
            <a:r>
              <a:rPr lang="en-US" sz="1900" dirty="0">
                <a:latin typeface="Cambria" panose="02040503050406030204" pitchFamily="18" charset="0"/>
                <a:ea typeface="Cambria" panose="02040503050406030204" pitchFamily="18" charset="0"/>
              </a:rPr>
              <a:t>The frontend should allow users (administrators, faculty, students) to interact with the system, input data (course registrations, faculty availability), and view the generated timetable.</a:t>
            </a:r>
          </a:p>
          <a:p>
            <a:pPr marL="342900" lvl="0" indent="-190500" algn="just" rtl="0">
              <a:spcBef>
                <a:spcPts val="0"/>
              </a:spcBef>
              <a:spcAft>
                <a:spcPts val="0"/>
              </a:spcAft>
              <a:buClr>
                <a:schemeClr val="dk1"/>
              </a:buClr>
              <a:buSzPct val="100000"/>
              <a:buNone/>
            </a:pPr>
            <a:endParaRPr lang="en-US" sz="1900" dirty="0">
              <a:latin typeface="Cambria" panose="02040503050406030204" pitchFamily="18" charset="0"/>
              <a:ea typeface="Cambria" panose="02040503050406030204" pitchFamily="18" charset="0"/>
            </a:endParaRPr>
          </a:p>
          <a:p>
            <a:pPr marL="495300" indent="-342900" algn="just">
              <a:spcBef>
                <a:spcPts val="0"/>
              </a:spcBef>
              <a:buSzPct val="100000"/>
            </a:pPr>
            <a:r>
              <a:rPr lang="en-US" sz="1900" dirty="0">
                <a:latin typeface="Cambria" panose="02040503050406030204" pitchFamily="18" charset="0"/>
                <a:ea typeface="Cambria" panose="02040503050406030204" pitchFamily="18" charset="0"/>
              </a:rPr>
              <a:t>Backend (Business Logic and APIs)</a:t>
            </a:r>
          </a:p>
          <a:p>
            <a:pPr marL="342900" lvl="0" indent="-190500" algn="just" rtl="0">
              <a:spcBef>
                <a:spcPts val="0"/>
              </a:spcBef>
              <a:spcAft>
                <a:spcPts val="0"/>
              </a:spcAft>
              <a:buClr>
                <a:schemeClr val="dk1"/>
              </a:buClr>
              <a:buSzPct val="100000"/>
              <a:buNone/>
            </a:pPr>
            <a:r>
              <a:rPr lang="en-US" sz="1900" dirty="0">
                <a:latin typeface="Cambria" panose="02040503050406030204" pitchFamily="18" charset="0"/>
                <a:ea typeface="Cambria" panose="02040503050406030204" pitchFamily="18" charset="0"/>
              </a:rPr>
              <a:t>The backend will handle the core logic of timetable generation, including constraint management, scheduling algorithms, and data processing.</a:t>
            </a:r>
          </a:p>
          <a:p>
            <a:pPr marL="342900" lvl="0" indent="-190500" algn="just" rtl="0">
              <a:spcBef>
                <a:spcPts val="0"/>
              </a:spcBef>
              <a:spcAft>
                <a:spcPts val="0"/>
              </a:spcAft>
              <a:buClr>
                <a:schemeClr val="dk1"/>
              </a:buClr>
              <a:buSzPct val="100000"/>
              <a:buNone/>
            </a:pPr>
            <a:endParaRPr lang="en-US" sz="1900" dirty="0">
              <a:latin typeface="Cambria" panose="02040503050406030204" pitchFamily="18" charset="0"/>
              <a:ea typeface="Cambria" panose="02040503050406030204" pitchFamily="18" charset="0"/>
            </a:endParaRPr>
          </a:p>
          <a:p>
            <a:pPr marL="495300" indent="-342900" algn="just">
              <a:spcBef>
                <a:spcPts val="0"/>
              </a:spcBef>
              <a:buSzPct val="100000"/>
            </a:pPr>
            <a:r>
              <a:rPr lang="en-US" sz="1900" dirty="0">
                <a:latin typeface="Cambria" panose="02040503050406030204" pitchFamily="18" charset="0"/>
                <a:ea typeface="Cambria" panose="02040503050406030204" pitchFamily="18" charset="0"/>
              </a:rPr>
              <a:t>Database (Data Storage)</a:t>
            </a:r>
          </a:p>
          <a:p>
            <a:pPr marL="342900" lvl="0" indent="-190500" algn="just" rtl="0">
              <a:spcBef>
                <a:spcPts val="0"/>
              </a:spcBef>
              <a:spcAft>
                <a:spcPts val="0"/>
              </a:spcAft>
              <a:buClr>
                <a:schemeClr val="dk1"/>
              </a:buClr>
              <a:buSzPct val="100000"/>
              <a:buNone/>
            </a:pPr>
            <a:r>
              <a:rPr lang="en-US" sz="1900" dirty="0">
                <a:latin typeface="Cambria" panose="02040503050406030204" pitchFamily="18" charset="0"/>
                <a:ea typeface="Cambria" panose="02040503050406030204" pitchFamily="18" charset="0"/>
              </a:rPr>
              <a:t>The database stores data about students, courses, faculty, rooms, and schedules. For this problem, both relational and non-relational databases can be considered, depending on your specific needs. </a:t>
            </a:r>
          </a:p>
          <a:p>
            <a:pPr marL="342900" lvl="0" indent="-190500" algn="just" rtl="0">
              <a:spcBef>
                <a:spcPts val="0"/>
              </a:spcBef>
              <a:spcAft>
                <a:spcPts val="0"/>
              </a:spcAft>
              <a:buClr>
                <a:schemeClr val="dk1"/>
              </a:buClr>
              <a:buSzPct val="100000"/>
              <a:buNone/>
            </a:pPr>
            <a:endParaRPr lang="en-US" sz="1900" dirty="0">
              <a:latin typeface="Cambria" panose="02040503050406030204" pitchFamily="18" charset="0"/>
              <a:ea typeface="Cambria" panose="02040503050406030204" pitchFamily="18" charset="0"/>
            </a:endParaRPr>
          </a:p>
          <a:p>
            <a:pPr marL="495300" indent="-342900" algn="just">
              <a:spcBef>
                <a:spcPts val="0"/>
              </a:spcBef>
              <a:buSzPct val="100000"/>
            </a:pPr>
            <a:r>
              <a:rPr lang="en-US" sz="1900" dirty="0">
                <a:latin typeface="Cambria" panose="02040503050406030204" pitchFamily="18" charset="0"/>
                <a:ea typeface="Cambria" panose="02040503050406030204" pitchFamily="18" charset="0"/>
              </a:rPr>
              <a:t>Scheduling Algorithms and Optimization</a:t>
            </a:r>
          </a:p>
          <a:p>
            <a:pPr marL="342900" lvl="0" indent="-190500" algn="just" rtl="0">
              <a:spcBef>
                <a:spcPts val="0"/>
              </a:spcBef>
              <a:spcAft>
                <a:spcPts val="0"/>
              </a:spcAft>
              <a:buClr>
                <a:schemeClr val="dk1"/>
              </a:buClr>
              <a:buSzPct val="100000"/>
              <a:buNone/>
            </a:pPr>
            <a:r>
              <a:rPr lang="en-US" sz="1900" dirty="0">
                <a:latin typeface="Cambria" panose="02040503050406030204" pitchFamily="18" charset="0"/>
                <a:ea typeface="Cambria" panose="02040503050406030204" pitchFamily="18" charset="0"/>
              </a:rPr>
              <a:t>The core of this project is the scheduling algorithm. You can use various techniques to solve the Constraint Satisfaction Problem (CSP), ensuring that exams are scheduled optimally without conflicts.</a:t>
            </a:r>
          </a:p>
          <a:p>
            <a:pPr marL="342900" lvl="0" indent="-190500" algn="just" rtl="0">
              <a:spcBef>
                <a:spcPts val="0"/>
              </a:spcBef>
              <a:spcAft>
                <a:spcPts val="0"/>
              </a:spcAft>
              <a:buClr>
                <a:schemeClr val="dk1"/>
              </a:buClr>
              <a:buSzPct val="100000"/>
              <a:buNone/>
            </a:pPr>
            <a:endParaRPr lang="en-US" sz="1900" dirty="0">
              <a:latin typeface="Cambria" panose="02040503050406030204" pitchFamily="18" charset="0"/>
              <a:ea typeface="Cambria" panose="02040503050406030204" pitchFamily="18" charset="0"/>
            </a:endParaRPr>
          </a:p>
          <a:p>
            <a:pPr marL="495300" indent="-342900" algn="just">
              <a:spcBef>
                <a:spcPts val="0"/>
              </a:spcBef>
              <a:buSzPct val="100000"/>
            </a:pPr>
            <a:r>
              <a:rPr lang="en-US" sz="1900" dirty="0">
                <a:latin typeface="Cambria" panose="02040503050406030204" pitchFamily="18" charset="0"/>
                <a:ea typeface="Cambria" panose="02040503050406030204" pitchFamily="18" charset="0"/>
              </a:rPr>
              <a:t> APIs (Communication Between Frontend and Backend)</a:t>
            </a:r>
          </a:p>
          <a:p>
            <a:pPr marL="342900" lvl="0" indent="-190500" algn="just" rtl="0">
              <a:spcBef>
                <a:spcPts val="0"/>
              </a:spcBef>
              <a:spcAft>
                <a:spcPts val="0"/>
              </a:spcAft>
              <a:buClr>
                <a:schemeClr val="dk1"/>
              </a:buClr>
              <a:buSzPct val="100000"/>
              <a:buNone/>
            </a:pPr>
            <a:endParaRPr lang="en-US" sz="1900" dirty="0">
              <a:latin typeface="Cambria" panose="02040503050406030204" pitchFamily="18" charset="0"/>
              <a:ea typeface="Cambria" panose="02040503050406030204" pitchFamily="18" charset="0"/>
            </a:endParaRPr>
          </a:p>
          <a:p>
            <a:pPr marL="495300" indent="-342900" algn="just">
              <a:spcBef>
                <a:spcPts val="0"/>
              </a:spcBef>
              <a:buSzPct val="100000"/>
            </a:pPr>
            <a:r>
              <a:rPr lang="en-US" sz="1900" dirty="0">
                <a:latin typeface="Cambria" panose="02040503050406030204" pitchFamily="18" charset="0"/>
                <a:ea typeface="Cambria" panose="02040503050406030204" pitchFamily="18" charset="0"/>
              </a:rPr>
              <a:t>DevOps and Deployment</a:t>
            </a:r>
          </a:p>
          <a:p>
            <a:pPr marL="342900" lvl="0" indent="-190500" algn="just" rtl="0">
              <a:spcBef>
                <a:spcPts val="0"/>
              </a:spcBef>
              <a:spcAft>
                <a:spcPts val="0"/>
              </a:spcAft>
              <a:buClr>
                <a:schemeClr val="dk1"/>
              </a:buClr>
              <a:buSzPct val="100000"/>
              <a:buNone/>
            </a:pPr>
            <a:r>
              <a:rPr lang="en-US" sz="1900" dirty="0">
                <a:latin typeface="Cambria" panose="02040503050406030204" pitchFamily="18" charset="0"/>
                <a:ea typeface="Cambria" panose="02040503050406030204" pitchFamily="18" charset="0"/>
              </a:rPr>
              <a:t>Once the system is built, you'll need to deploy it to ensure it's accessible to users and runs reliably.</a:t>
            </a:r>
          </a:p>
          <a:p>
            <a:pPr marL="342900" lvl="0" indent="-190500" algn="just" rtl="0">
              <a:spcBef>
                <a:spcPts val="0"/>
              </a:spcBef>
              <a:spcAft>
                <a:spcPts val="0"/>
              </a:spcAft>
              <a:buClr>
                <a:schemeClr val="dk1"/>
              </a:buClr>
              <a:buSzPct val="100000"/>
              <a:buNone/>
            </a:pPr>
            <a:endParaRPr lang="en-US" sz="1900" dirty="0">
              <a:latin typeface="Cambria" panose="02040503050406030204" pitchFamily="18" charset="0"/>
              <a:ea typeface="Cambria" panose="02040503050406030204" pitchFamily="18" charset="0"/>
            </a:endParaRPr>
          </a:p>
          <a:p>
            <a:pPr marL="495300" indent="-342900" algn="just">
              <a:spcBef>
                <a:spcPts val="0"/>
              </a:spcBef>
              <a:buSzPct val="100000"/>
            </a:pPr>
            <a:r>
              <a:rPr lang="en-US" sz="1900" dirty="0">
                <a:latin typeface="Cambria" panose="02040503050406030204" pitchFamily="18" charset="0"/>
                <a:ea typeface="Cambria" panose="02040503050406030204" pitchFamily="18" charset="0"/>
              </a:rPr>
              <a:t>Version Control</a:t>
            </a:r>
          </a:p>
          <a:p>
            <a:pPr marL="342900" lvl="0" indent="-190500" algn="just" rtl="0">
              <a:spcBef>
                <a:spcPts val="0"/>
              </a:spcBef>
              <a:spcAft>
                <a:spcPts val="0"/>
              </a:spcAft>
              <a:buClr>
                <a:schemeClr val="dk1"/>
              </a:buClr>
              <a:buSzPct val="100000"/>
              <a:buNone/>
            </a:pPr>
            <a:r>
              <a:rPr lang="en-US" sz="1900" dirty="0">
                <a:latin typeface="Cambria" panose="02040503050406030204" pitchFamily="18" charset="0"/>
                <a:ea typeface="Cambria" panose="02040503050406030204" pitchFamily="18" charset="0"/>
              </a:rPr>
              <a:t>Git: Use Git for version control. Host your repository on GitHub or GitLab to manage collaboration, track issues, and ensure proper versioning.</a:t>
            </a:r>
          </a:p>
          <a:p>
            <a:pPr marL="342900" lvl="0" indent="-190500" algn="just" rtl="0">
              <a:spcBef>
                <a:spcPts val="0"/>
              </a:spcBef>
              <a:spcAft>
                <a:spcPts val="0"/>
              </a:spcAft>
              <a:buClr>
                <a:schemeClr val="dk1"/>
              </a:buClr>
              <a:buSzPct val="100000"/>
              <a:buNone/>
            </a:pPr>
            <a:endParaRPr lang="en-US" sz="16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sz="16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sz="16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16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16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275303" y="673648"/>
            <a:ext cx="11205497" cy="5821224"/>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sz="1800" b="1" u="sng" dirty="0">
                <a:latin typeface="Cambria" panose="02040503050406030204" pitchFamily="18" charset="0"/>
                <a:ea typeface="Cambria" panose="02040503050406030204" pitchFamily="18" charset="0"/>
              </a:rPr>
              <a:t>Software and Hardware Requirements: </a:t>
            </a:r>
          </a:p>
          <a:p>
            <a:pPr marL="76200" indent="0">
              <a:buNone/>
            </a:pPr>
            <a:r>
              <a:rPr lang="en-IN" sz="1600" b="1" dirty="0"/>
              <a:t>Software Requirements:</a:t>
            </a:r>
          </a:p>
          <a:p>
            <a:pPr marL="76200" indent="0">
              <a:buNone/>
            </a:pPr>
            <a:endParaRPr lang="en-IN" sz="1200" dirty="0"/>
          </a:p>
          <a:p>
            <a:pPr marL="76200" indent="0">
              <a:buNone/>
            </a:pPr>
            <a:r>
              <a:rPr lang="en-IN" sz="1200" b="1" dirty="0"/>
              <a:t>Operating System</a:t>
            </a:r>
            <a:r>
              <a:rPr lang="en-IN" sz="1200" dirty="0"/>
              <a:t>: Windows, macOS, or Linux</a:t>
            </a:r>
          </a:p>
          <a:p>
            <a:pPr marL="76200" indent="0">
              <a:buNone/>
            </a:pPr>
            <a:r>
              <a:rPr lang="en-IN" sz="1200" b="1" dirty="0"/>
              <a:t>Programming Language</a:t>
            </a:r>
            <a:r>
              <a:rPr lang="en-IN" sz="1200" dirty="0"/>
              <a:t>: Python, Java, or similar for algorithm development</a:t>
            </a:r>
          </a:p>
          <a:p>
            <a:pPr marL="76200" indent="0">
              <a:buNone/>
            </a:pPr>
            <a:r>
              <a:rPr lang="en-IN" sz="1200" b="1" dirty="0"/>
              <a:t>Database</a:t>
            </a:r>
            <a:r>
              <a:rPr lang="en-IN" sz="1200" dirty="0"/>
              <a:t>: MySQL, PostgreSQL, or equivalent for storing course and exam data</a:t>
            </a:r>
          </a:p>
          <a:p>
            <a:pPr marL="76200" indent="0">
              <a:buNone/>
            </a:pPr>
            <a:r>
              <a:rPr lang="en-IN" sz="1200" b="1" dirty="0"/>
              <a:t>IDE</a:t>
            </a:r>
            <a:r>
              <a:rPr lang="en-IN" sz="1200" dirty="0"/>
              <a:t>: Visual Studio Code, PyCharm, or Eclipse for development</a:t>
            </a:r>
          </a:p>
          <a:p>
            <a:pPr marL="76200" indent="0">
              <a:buNone/>
            </a:pPr>
            <a:r>
              <a:rPr lang="en-IN" sz="1200" b="1" dirty="0"/>
              <a:t>Optimization Tools</a:t>
            </a:r>
            <a:r>
              <a:rPr lang="en-IN" sz="1200" dirty="0"/>
              <a:t>: Constraint satisfaction libraries (e.g., Google OR-Tools, </a:t>
            </a:r>
            <a:r>
              <a:rPr lang="en-IN" sz="1200" dirty="0" err="1"/>
              <a:t>PuLP</a:t>
            </a:r>
            <a:r>
              <a:rPr lang="en-IN" sz="1200" dirty="0"/>
              <a:t>) for scheduling algorithms</a:t>
            </a:r>
          </a:p>
          <a:p>
            <a:pPr marL="76200" indent="0">
              <a:buNone/>
            </a:pPr>
            <a:r>
              <a:rPr lang="en-IN" sz="1200" b="1" dirty="0"/>
              <a:t>User Interface</a:t>
            </a:r>
            <a:r>
              <a:rPr lang="en-IN" sz="1200" dirty="0"/>
              <a:t>: Web framework (React, Angular, or similar) or desktop interface for displaying timetables</a:t>
            </a:r>
          </a:p>
          <a:p>
            <a:pPr marL="76200" indent="0">
              <a:buNone/>
            </a:pPr>
            <a:r>
              <a:rPr lang="en-IN" sz="1200" b="1" dirty="0"/>
              <a:t>Version Control</a:t>
            </a:r>
            <a:r>
              <a:rPr lang="en-IN" sz="1200" dirty="0"/>
              <a:t>: Git for code management</a:t>
            </a:r>
          </a:p>
          <a:p>
            <a:pPr marL="76200" indent="0">
              <a:buNone/>
            </a:pPr>
            <a:r>
              <a:rPr lang="en-IN" sz="1200" b="1" dirty="0"/>
              <a:t>Deployment Platform</a:t>
            </a:r>
            <a:r>
              <a:rPr lang="en-IN" sz="1200" dirty="0"/>
              <a:t>: Cloud-based server (e.g., AWS, Azure) or local server for hosting the application</a:t>
            </a:r>
          </a:p>
          <a:p>
            <a:pPr>
              <a:buFont typeface="Arial" panose="020B0604020202020204" pitchFamily="34" charset="0"/>
              <a:buChar char="•"/>
            </a:pPr>
            <a:endParaRPr lang="en-IN" sz="1200" dirty="0"/>
          </a:p>
          <a:p>
            <a:pPr marL="76200" indent="0">
              <a:buNone/>
            </a:pPr>
            <a:r>
              <a:rPr lang="en-IN" sz="1600" b="1" dirty="0"/>
              <a:t>Hardware Requirements:</a:t>
            </a:r>
          </a:p>
          <a:p>
            <a:pPr marL="76200" indent="0">
              <a:buNone/>
            </a:pPr>
            <a:endParaRPr lang="en-IN" sz="1200" dirty="0"/>
          </a:p>
          <a:p>
            <a:pPr marL="76200" indent="0">
              <a:buNone/>
            </a:pPr>
            <a:r>
              <a:rPr lang="en-IN" sz="1200" b="1" dirty="0"/>
              <a:t>Processor</a:t>
            </a:r>
            <a:r>
              <a:rPr lang="en-IN" sz="1200" dirty="0"/>
              <a:t>: Intel i5 or higher</a:t>
            </a:r>
          </a:p>
          <a:p>
            <a:pPr marL="76200" indent="0">
              <a:buNone/>
            </a:pPr>
            <a:r>
              <a:rPr lang="en-IN" sz="1200" b="1" dirty="0"/>
              <a:t>RAM</a:t>
            </a:r>
            <a:r>
              <a:rPr lang="en-IN" sz="1200" dirty="0"/>
              <a:t>: 8 GB or more</a:t>
            </a:r>
          </a:p>
          <a:p>
            <a:pPr marL="76200" indent="0">
              <a:buNone/>
            </a:pPr>
            <a:r>
              <a:rPr lang="en-IN" sz="1200" b="1" dirty="0"/>
              <a:t>Storage</a:t>
            </a:r>
            <a:r>
              <a:rPr lang="en-IN" sz="1200" dirty="0"/>
              <a:t>: 256 GB SSD or higher</a:t>
            </a:r>
          </a:p>
          <a:p>
            <a:pPr marL="76200" indent="0">
              <a:buNone/>
            </a:pPr>
            <a:r>
              <a:rPr lang="en-IN" sz="1200" b="1" dirty="0"/>
              <a:t>Internet Connection</a:t>
            </a:r>
            <a:r>
              <a:rPr lang="en-IN" sz="1200" dirty="0"/>
              <a:t>: For accessing cloud services or hosting platform</a:t>
            </a:r>
          </a:p>
          <a:p>
            <a:pPr marL="76200" indent="0">
              <a:buNone/>
            </a:pPr>
            <a:r>
              <a:rPr lang="en-IN" sz="1200" b="1" dirty="0"/>
              <a:t>Display</a:t>
            </a:r>
            <a:r>
              <a:rPr lang="en-IN" sz="1200" dirty="0"/>
              <a:t>: Standard monitor or laptop display for development and UI testing</a:t>
            </a:r>
          </a:p>
          <a:p>
            <a:pPr marL="342900" lvl="0" indent="-190500" algn="just" rtl="0">
              <a:lnSpc>
                <a:spcPct val="200000"/>
              </a:lnSpc>
              <a:spcBef>
                <a:spcPts val="0"/>
              </a:spcBef>
              <a:spcAft>
                <a:spcPts val="0"/>
              </a:spcAft>
              <a:buClr>
                <a:schemeClr val="dk1"/>
              </a:buClr>
              <a:buSzPct val="100000"/>
              <a:buNone/>
            </a:pPr>
            <a:endParaRPr lang="en-US" sz="16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sz="7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62000" y="952500"/>
            <a:ext cx="10668000" cy="4953000"/>
          </a:xfrm>
          <a:prstGeom prst="rect">
            <a:avLst/>
          </a:prstGeom>
          <a:noFill/>
          <a:ln>
            <a:noFill/>
          </a:ln>
        </p:spPr>
        <p:txBody>
          <a:bodyPr spcFirstLastPara="1" wrap="square" lIns="91425" tIns="45700" rIns="91425" bIns="45700" anchor="t" anchorCtr="0">
            <a:noAutofit/>
          </a:bodyPr>
          <a:lstStyle/>
          <a:p>
            <a:pPr marL="342900" lvl="0" indent="-190500" algn="just" rtl="0">
              <a:lnSpc>
                <a:spcPct val="200000"/>
              </a:lnSpc>
              <a:spcBef>
                <a:spcPts val="0"/>
              </a:spcBef>
              <a:spcAft>
                <a:spcPts val="0"/>
              </a:spcAft>
              <a:buClr>
                <a:schemeClr val="dk1"/>
              </a:buClr>
              <a:buSzPct val="100000"/>
              <a:buNone/>
            </a:pPr>
            <a:r>
              <a:rPr lang="en-US" sz="1800" dirty="0">
                <a:latin typeface="Cambria" panose="02040503050406030204" pitchFamily="18" charset="0"/>
                <a:ea typeface="Cambria" panose="02040503050406030204" pitchFamily="18" charset="0"/>
              </a:rPr>
              <a:t>Constraints of the problem statement</a:t>
            </a:r>
          </a:p>
          <a:p>
            <a:pPr marL="342900" lvl="0" indent="-190500" algn="just" rtl="0">
              <a:lnSpc>
                <a:spcPct val="200000"/>
              </a:lnSpc>
              <a:spcBef>
                <a:spcPts val="0"/>
              </a:spcBef>
              <a:spcAft>
                <a:spcPts val="0"/>
              </a:spcAft>
              <a:buClr>
                <a:schemeClr val="dk1"/>
              </a:buClr>
              <a:buSzPct val="100000"/>
              <a:buNone/>
            </a:pPr>
            <a:r>
              <a:rPr lang="en-US" sz="1600" dirty="0">
                <a:latin typeface="Cambria" panose="02040503050406030204" pitchFamily="18" charset="0"/>
                <a:ea typeface="Cambria" panose="02040503050406030204" pitchFamily="18" charset="0"/>
              </a:rPr>
              <a:t>- Allocate exams into available time slots, ensuring no overlap for students registered in multiple courses.</a:t>
            </a:r>
          </a:p>
          <a:p>
            <a:pPr marL="342900" lvl="0" indent="-190500" algn="just" rtl="0">
              <a:lnSpc>
                <a:spcPct val="200000"/>
              </a:lnSpc>
              <a:spcBef>
                <a:spcPts val="0"/>
              </a:spcBef>
              <a:spcAft>
                <a:spcPts val="0"/>
              </a:spcAft>
              <a:buClr>
                <a:schemeClr val="dk1"/>
              </a:buClr>
              <a:buSzPct val="100000"/>
              <a:buNone/>
            </a:pPr>
            <a:r>
              <a:rPr lang="en-US" sz="1600" dirty="0">
                <a:latin typeface="Cambria" panose="02040503050406030204" pitchFamily="18" charset="0"/>
                <a:ea typeface="Cambria" panose="02040503050406030204" pitchFamily="18" charset="0"/>
              </a:rPr>
              <a:t>- Ensure elective exams do not clash with core course exams for students registered in those electives.</a:t>
            </a:r>
          </a:p>
          <a:p>
            <a:pPr marL="342900" lvl="0" indent="-190500" algn="just" rtl="0">
              <a:lnSpc>
                <a:spcPct val="200000"/>
              </a:lnSpc>
              <a:spcBef>
                <a:spcPts val="0"/>
              </a:spcBef>
              <a:spcAft>
                <a:spcPts val="0"/>
              </a:spcAft>
              <a:buClr>
                <a:schemeClr val="dk1"/>
              </a:buClr>
              <a:buSzPct val="100000"/>
              <a:buNone/>
            </a:pPr>
            <a:r>
              <a:rPr lang="en-US" sz="1600" dirty="0">
                <a:latin typeface="Cambria" panose="02040503050406030204" pitchFamily="18" charset="0"/>
                <a:ea typeface="Cambria" panose="02040503050406030204" pitchFamily="18" charset="0"/>
              </a:rPr>
              <a:t>- Schedule exams while adhering to faculty availability for invigilation duties.</a:t>
            </a:r>
          </a:p>
          <a:p>
            <a:pPr marL="342900" lvl="0" indent="-190500" algn="just" rtl="0">
              <a:lnSpc>
                <a:spcPct val="200000"/>
              </a:lnSpc>
              <a:spcBef>
                <a:spcPts val="0"/>
              </a:spcBef>
              <a:spcAft>
                <a:spcPts val="0"/>
              </a:spcAft>
              <a:buClr>
                <a:schemeClr val="dk1"/>
              </a:buClr>
              <a:buSzPct val="100000"/>
              <a:buNone/>
            </a:pPr>
            <a:r>
              <a:rPr lang="en-US" sz="1600" dirty="0">
                <a:latin typeface="Cambria" panose="02040503050406030204" pitchFamily="18" charset="0"/>
                <a:ea typeface="Cambria" panose="02040503050406030204" pitchFamily="18" charset="0"/>
              </a:rPr>
              <a:t>- Avoid scheduling faculty for multiple invigilation tasks in overlapping time slots.</a:t>
            </a:r>
          </a:p>
          <a:p>
            <a:pPr marL="342900" lvl="0" indent="-190500" algn="just" rtl="0">
              <a:lnSpc>
                <a:spcPct val="200000"/>
              </a:lnSpc>
              <a:spcBef>
                <a:spcPts val="0"/>
              </a:spcBef>
              <a:spcAft>
                <a:spcPts val="0"/>
              </a:spcAft>
              <a:buClr>
                <a:schemeClr val="dk1"/>
              </a:buClr>
              <a:buSzPct val="100000"/>
              <a:buNone/>
            </a:pPr>
            <a:r>
              <a:rPr lang="en-US" sz="1600" dirty="0">
                <a:latin typeface="Cambria" panose="02040503050406030204" pitchFamily="18" charset="0"/>
                <a:ea typeface="Cambria" panose="02040503050406030204" pitchFamily="18" charset="0"/>
              </a:rPr>
              <a:t>- Limit the total examination hours for students and faculty to a maximum of 3 hours per day to avoid exhaustion.</a:t>
            </a:r>
          </a:p>
          <a:p>
            <a:pPr marL="342900" lvl="0" indent="-190500" algn="just" rtl="0">
              <a:lnSpc>
                <a:spcPct val="200000"/>
              </a:lnSpc>
              <a:spcBef>
                <a:spcPts val="0"/>
              </a:spcBef>
              <a:spcAft>
                <a:spcPts val="0"/>
              </a:spcAft>
              <a:buClr>
                <a:schemeClr val="dk1"/>
              </a:buClr>
              <a:buSzPct val="100000"/>
              <a:buNone/>
            </a:pPr>
            <a:r>
              <a:rPr lang="en-US" sz="1600" dirty="0">
                <a:latin typeface="Cambria" panose="02040503050406030204" pitchFamily="18" charset="0"/>
                <a:ea typeface="Cambria" panose="02040503050406030204" pitchFamily="18" charset="0"/>
              </a:rPr>
              <a:t>- Ensure sufficient gaps between exams to prevent fatigue for both students and faculty.</a:t>
            </a:r>
          </a:p>
          <a:p>
            <a:pPr marL="342900" lvl="0" indent="-190500" algn="just" rtl="0">
              <a:lnSpc>
                <a:spcPct val="200000"/>
              </a:lnSpc>
              <a:spcBef>
                <a:spcPts val="0"/>
              </a:spcBef>
              <a:spcAft>
                <a:spcPts val="0"/>
              </a:spcAft>
              <a:buClr>
                <a:schemeClr val="dk1"/>
              </a:buClr>
              <a:buSzPct val="100000"/>
              <a:buNone/>
            </a:pPr>
            <a:r>
              <a:rPr lang="en-US" sz="1600" dirty="0">
                <a:latin typeface="Cambria" panose="02040503050406030204" pitchFamily="18" charset="0"/>
                <a:ea typeface="Cambria" panose="02040503050406030204" pitchFamily="18" charset="0"/>
              </a:rPr>
              <a:t>- Ensure equitable distribution of exam schedules to avoid consecutive heavy exam days for students.</a:t>
            </a:r>
          </a:p>
          <a:p>
            <a:pPr marL="342900" lvl="0" indent="-190500" algn="just" rtl="0">
              <a:lnSpc>
                <a:spcPct val="200000"/>
              </a:lnSpc>
              <a:spcBef>
                <a:spcPts val="0"/>
              </a:spcBef>
              <a:spcAft>
                <a:spcPts val="0"/>
              </a:spcAft>
              <a:buClr>
                <a:schemeClr val="dk1"/>
              </a:buClr>
              <a:buSzPct val="100000"/>
              <a:buNone/>
            </a:pPr>
            <a:r>
              <a:rPr lang="en-US" sz="1600" dirty="0">
                <a:latin typeface="Cambria" panose="02040503050406030204" pitchFamily="18" charset="0"/>
                <a:ea typeface="Cambria" panose="02040503050406030204" pitchFamily="18" charset="0"/>
              </a:rPr>
              <a:t>- Balance faculty workload for invigilation, preventing back-to-back sessions.</a:t>
            </a:r>
          </a:p>
          <a:p>
            <a:pPr marL="342900" lvl="0" indent="-190500" algn="just" rtl="0">
              <a:lnSpc>
                <a:spcPct val="200000"/>
              </a:lnSpc>
              <a:spcBef>
                <a:spcPts val="0"/>
              </a:spcBef>
              <a:spcAft>
                <a:spcPts val="0"/>
              </a:spcAft>
              <a:buClr>
                <a:schemeClr val="dk1"/>
              </a:buClr>
              <a:buSzPct val="100000"/>
              <a:buNone/>
            </a:pPr>
            <a:r>
              <a:rPr lang="en-US" sz="1600" dirty="0">
                <a:latin typeface="Cambria" panose="02040503050406030204" pitchFamily="18" charset="0"/>
                <a:ea typeface="Cambria" panose="02040503050406030204" pitchFamily="18" charset="0"/>
              </a:rPr>
              <a:t>- Consider the availability of exam halls or venues while slotting exams.</a:t>
            </a:r>
            <a:endParaRPr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graphicFrame>
        <p:nvGraphicFramePr>
          <p:cNvPr id="2" name="Chart 1">
            <a:extLst>
              <a:ext uri="{FF2B5EF4-FFF2-40B4-BE49-F238E27FC236}">
                <a16:creationId xmlns:a16="http://schemas.microsoft.com/office/drawing/2014/main" id="{BD685194-15E1-D73F-AAB4-506C555EEC75}"/>
              </a:ext>
            </a:extLst>
          </p:cNvPr>
          <p:cNvGraphicFramePr>
            <a:graphicFrameLocks/>
          </p:cNvGraphicFramePr>
          <p:nvPr>
            <p:extLst>
              <p:ext uri="{D42A27DB-BD31-4B8C-83A1-F6EECF244321}">
                <p14:modId xmlns:p14="http://schemas.microsoft.com/office/powerpoint/2010/main" val="3617240678"/>
              </p:ext>
            </p:extLst>
          </p:nvPr>
        </p:nvGraphicFramePr>
        <p:xfrm>
          <a:off x="1032387" y="1356852"/>
          <a:ext cx="10363200" cy="46014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798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endParaRPr lang="en-US" dirty="0">
              <a:latin typeface="Cambria" panose="02040503050406030204" pitchFamily="18" charset="0"/>
              <a:ea typeface="Cambria" panose="02040503050406030204" pitchFamily="18" charset="0"/>
            </a:endParaRPr>
          </a:p>
          <a:p>
            <a:pPr marL="495300" indent="-342900">
              <a:spcBef>
                <a:spcPts val="0"/>
              </a:spcBef>
            </a:pP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Agbolade</a:t>
            </a:r>
            <a:r>
              <a:rPr lang="en-US" dirty="0">
                <a:latin typeface="Cambria" panose="02040503050406030204" pitchFamily="18" charset="0"/>
                <a:ea typeface="Cambria" panose="02040503050406030204" pitchFamily="18" charset="0"/>
              </a:rPr>
              <a:t>, S. J., </a:t>
            </a:r>
            <a:r>
              <a:rPr lang="en-US" dirty="0" err="1">
                <a:latin typeface="Cambria" panose="02040503050406030204" pitchFamily="18" charset="0"/>
                <a:ea typeface="Cambria" panose="02040503050406030204" pitchFamily="18" charset="0"/>
              </a:rPr>
              <a:t>Ayinla</a:t>
            </a:r>
            <a:r>
              <a:rPr lang="en-US" dirty="0">
                <a:latin typeface="Cambria" panose="02040503050406030204" pitchFamily="18" charset="0"/>
                <a:ea typeface="Cambria" panose="02040503050406030204" pitchFamily="18" charset="0"/>
              </a:rPr>
              <a:t>, B. I., &amp; </a:t>
            </a:r>
            <a:r>
              <a:rPr lang="en-US" dirty="0" err="1">
                <a:latin typeface="Cambria" panose="02040503050406030204" pitchFamily="18" charset="0"/>
                <a:ea typeface="Cambria" panose="02040503050406030204" pitchFamily="18" charset="0"/>
              </a:rPr>
              <a:t>Odeniyi</a:t>
            </a:r>
            <a:r>
              <a:rPr lang="en-US" dirty="0">
                <a:latin typeface="Cambria" panose="02040503050406030204" pitchFamily="18" charset="0"/>
                <a:ea typeface="Cambria" panose="02040503050406030204" pitchFamily="18" charset="0"/>
              </a:rPr>
              <a:t>, L. A. (2024, June). </a:t>
            </a:r>
            <a:r>
              <a:rPr lang="en-US" dirty="0" err="1">
                <a:latin typeface="Cambria" panose="02040503050406030204" pitchFamily="18" charset="0"/>
                <a:ea typeface="Cambria" panose="02040503050406030204" pitchFamily="18" charset="0"/>
              </a:rPr>
              <a:t>Optimisation</a:t>
            </a:r>
            <a:r>
              <a:rPr lang="en-US" dirty="0">
                <a:latin typeface="Cambria" panose="02040503050406030204" pitchFamily="18" charset="0"/>
                <a:ea typeface="Cambria" panose="02040503050406030204" pitchFamily="18" charset="0"/>
              </a:rPr>
              <a:t> of University Examination Timetable Using </a:t>
            </a:r>
            <a:r>
              <a:rPr lang="en-US" dirty="0" err="1">
                <a:latin typeface="Cambria" panose="02040503050406030204" pitchFamily="18" charset="0"/>
                <a:ea typeface="Cambria" panose="02040503050406030204" pitchFamily="18" charset="0"/>
              </a:rPr>
              <a:t>Hybridised</a:t>
            </a:r>
            <a:r>
              <a:rPr lang="en-US" dirty="0">
                <a:latin typeface="Cambria" panose="02040503050406030204" pitchFamily="18" charset="0"/>
                <a:ea typeface="Cambria" panose="02040503050406030204" pitchFamily="18" charset="0"/>
              </a:rPr>
              <a:t> Genetic and Greedy Algorithms. *International Journal of Computer (IJC)*, 51(1), 1-16.**</a:t>
            </a:r>
          </a:p>
          <a:p>
            <a:pPr marL="495300" indent="-342900">
              <a:spcBef>
                <a:spcPts val="0"/>
              </a:spcBef>
            </a:pPr>
            <a:endParaRPr lang="en-US" dirty="0">
              <a:latin typeface="Cambria" panose="02040503050406030204" pitchFamily="18" charset="0"/>
              <a:ea typeface="Cambria" panose="02040503050406030204" pitchFamily="18" charset="0"/>
            </a:endParaRPr>
          </a:p>
          <a:p>
            <a:pPr marL="495300" indent="-342900">
              <a:spcBef>
                <a:spcPts val="0"/>
              </a:spcBef>
            </a:pPr>
            <a:r>
              <a:rPr lang="en-US" dirty="0">
                <a:latin typeface="Cambria" panose="02040503050406030204" pitchFamily="18" charset="0"/>
                <a:ea typeface="Cambria" panose="02040503050406030204" pitchFamily="18" charset="0"/>
              </a:rPr>
              <a:t>**Rashmi, K. R., &amp; Abhishek, M. B. (2021, June). Automated University Timetable Generation Using Prediction Algorithm. *International Research Journal of Engineering and Technology (IRJET)*, 8(6), 2345-2350.**</a:t>
            </a:r>
          </a:p>
          <a:p>
            <a:pPr marL="495300" indent="-342900">
              <a:spcBef>
                <a:spcPts val="0"/>
              </a:spcBef>
            </a:pPr>
            <a:endParaRPr lang="en-US" dirty="0">
              <a:latin typeface="Cambria" panose="02040503050406030204" pitchFamily="18" charset="0"/>
              <a:ea typeface="Cambria" panose="02040503050406030204" pitchFamily="18" charset="0"/>
            </a:endParaRPr>
          </a:p>
          <a:p>
            <a:pPr marL="495300" indent="-342900">
              <a:spcBef>
                <a:spcPts val="0"/>
              </a:spcBef>
            </a:pPr>
            <a:r>
              <a:rPr lang="en-US" dirty="0">
                <a:latin typeface="Cambria" panose="02040503050406030204" pitchFamily="18" charset="0"/>
                <a:ea typeface="Cambria" panose="02040503050406030204" pitchFamily="18" charset="0"/>
              </a:rPr>
              <a:t>Burke, E., Elliman, D., &amp; </a:t>
            </a:r>
            <a:r>
              <a:rPr lang="en-US" dirty="0" err="1">
                <a:latin typeface="Cambria" panose="02040503050406030204" pitchFamily="18" charset="0"/>
                <a:ea typeface="Cambria" panose="02040503050406030204" pitchFamily="18" charset="0"/>
              </a:rPr>
              <a:t>Weare</a:t>
            </a:r>
            <a:r>
              <a:rPr lang="en-US" dirty="0">
                <a:latin typeface="Cambria" panose="02040503050406030204" pitchFamily="18" charset="0"/>
                <a:ea typeface="Cambria" panose="02040503050406030204" pitchFamily="18" charset="0"/>
              </a:rPr>
              <a:t>, R. (1994). A Genetic Algorithm for University Timetabling. In AISB Workshop on Evolutionary Computing, Leeds.</a:t>
            </a:r>
          </a:p>
          <a:p>
            <a:pPr marL="495300" indent="-342900">
              <a:spcBef>
                <a:spcPts val="0"/>
              </a:spcBef>
            </a:pPr>
            <a:endParaRPr lang="en-US" dirty="0">
              <a:latin typeface="Cambria" panose="02040503050406030204" pitchFamily="18" charset="0"/>
              <a:ea typeface="Cambria" panose="02040503050406030204" pitchFamily="18" charset="0"/>
            </a:endParaRPr>
          </a:p>
          <a:p>
            <a:pPr marL="495300" indent="-342900">
              <a:spcBef>
                <a:spcPts val="0"/>
              </a:spcBef>
            </a:pPr>
            <a:endParaRPr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TotalTime>
  <Words>968</Words>
  <Application>Microsoft Office PowerPoint</Application>
  <PresentationFormat>Widescreen</PresentationFormat>
  <Paragraphs>105</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Cambria</vt:lpstr>
      <vt:lpstr>Times New Roman</vt:lpstr>
      <vt:lpstr>Verdana</vt:lpstr>
      <vt:lpstr>Wingdings</vt:lpstr>
      <vt:lpstr>Bioinformatics</vt:lpstr>
      <vt:lpstr>PSCS190-Examination Timetable Generation</vt:lpstr>
      <vt:lpstr>Content</vt:lpstr>
      <vt:lpstr>Problem Statement Number: PSCS190</vt:lpstr>
      <vt:lpstr>Github Link</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Susheeth G</cp:lastModifiedBy>
  <cp:revision>39</cp:revision>
  <dcterms:modified xsi:type="dcterms:W3CDTF">2024-09-18T04:19:27Z</dcterms:modified>
</cp:coreProperties>
</file>