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1" r:id="rId2"/>
    <p:sldId id="257" r:id="rId3"/>
    <p:sldId id="270" r:id="rId4"/>
    <p:sldId id="271" r:id="rId5"/>
    <p:sldId id="272" r:id="rId6"/>
    <p:sldId id="273" r:id="rId7"/>
    <p:sldId id="274" r:id="rId8"/>
    <p:sldId id="275" r:id="rId9"/>
    <p:sldId id="276" r:id="rId10"/>
    <p:sldId id="277" r:id="rId11"/>
    <p:sldId id="278" r:id="rId12"/>
    <p:sldId id="263" r:id="rId13"/>
    <p:sldId id="279" r:id="rId14"/>
    <p:sldId id="280" r:id="rId15"/>
    <p:sldId id="281" r:id="rId16"/>
    <p:sldId id="283" r:id="rId17"/>
    <p:sldId id="284" r:id="rId18"/>
    <p:sldId id="285" r:id="rId19"/>
    <p:sldId id="282" r:id="rId20"/>
    <p:sldId id="268" r:id="rId21"/>
    <p:sldId id="286" r:id="rId22"/>
    <p:sldId id="287" r:id="rId23"/>
    <p:sldId id="288" r:id="rId24"/>
    <p:sldId id="289" r:id="rId25"/>
    <p:sldId id="269" r:id="rId26"/>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400" b="0" i="0">
                <a:solidFill>
                  <a:schemeClr val="tx1"/>
                </a:solidFill>
                <a:latin typeface="Calibri Light"/>
                <a:cs typeface="Calibri Light"/>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65854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8" cstate="print"/>
          <a:stretch>
            <a:fillRect/>
          </a:stretch>
        </p:blipFill>
        <p:spPr>
          <a:xfrm>
            <a:off x="0" y="5846063"/>
            <a:ext cx="12192000" cy="1011935"/>
          </a:xfrm>
          <a:prstGeom prst="rect">
            <a:avLst/>
          </a:prstGeom>
        </p:spPr>
      </p:pic>
      <p:sp>
        <p:nvSpPr>
          <p:cNvPr id="2" name="Holder 2"/>
          <p:cNvSpPr>
            <a:spLocks noGrp="1"/>
          </p:cNvSpPr>
          <p:nvPr>
            <p:ph type="title"/>
          </p:nvPr>
        </p:nvSpPr>
        <p:spPr>
          <a:xfrm>
            <a:off x="917575" y="275444"/>
            <a:ext cx="8938260" cy="1056640"/>
          </a:xfrm>
          <a:prstGeom prst="rect">
            <a:avLst/>
          </a:prstGeom>
        </p:spPr>
        <p:txBody>
          <a:bodyPr wrap="square" lIns="0" tIns="0" rIns="0" bIns="0">
            <a:spAutoFit/>
          </a:bodyPr>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a:xfrm>
            <a:off x="869950" y="1618361"/>
            <a:ext cx="10961370" cy="393763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1/15/2025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ijirt.org/Article?manuscript=171957"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0934" y="996000"/>
            <a:ext cx="10363200" cy="442457"/>
          </a:xfrm>
        </p:spPr>
        <p:txBody>
          <a:bodyPr/>
          <a:lstStyle/>
          <a:p>
            <a:r>
              <a:rPr lang="en-GB" dirty="0"/>
              <a:t>PSCS190-Examination Timetable Generation</a:t>
            </a:r>
          </a:p>
        </p:txBody>
      </p:sp>
      <p:sp>
        <p:nvSpPr>
          <p:cNvPr id="3" name="Subtitle 2"/>
          <p:cNvSpPr>
            <a:spLocks noGrp="1"/>
          </p:cNvSpPr>
          <p:nvPr>
            <p:ph type="subTitle" idx="1"/>
          </p:nvPr>
        </p:nvSpPr>
        <p:spPr>
          <a:xfrm>
            <a:off x="725154" y="1438457"/>
            <a:ext cx="3970594" cy="552184"/>
          </a:xfrm>
        </p:spPr>
        <p:txBody>
          <a:bodyPr>
            <a:normAutofit lnSpcReduction="10000"/>
          </a:bodyPr>
          <a:lstStyle/>
          <a:p>
            <a:pPr algn="l"/>
            <a:endParaRPr lang="en-GB" dirty="0"/>
          </a:p>
          <a:p>
            <a:pPr algn="l"/>
            <a:r>
              <a:rPr lang="en-GB" dirty="0"/>
              <a:t>Batch Number:ISR-G03</a:t>
            </a:r>
          </a:p>
          <a:p>
            <a:pPr algn="l"/>
            <a:endParaRPr lang="en-GB" dirty="0"/>
          </a:p>
          <a:p>
            <a:pPr algn="l"/>
            <a:endParaRPr lang="en-GB" dirty="0"/>
          </a:p>
        </p:txBody>
      </p:sp>
      <p:sp>
        <p:nvSpPr>
          <p:cNvPr id="5" name="Subtitle 2"/>
          <p:cNvSpPr txBox="1">
            <a:spLocks/>
          </p:cNvSpPr>
          <p:nvPr/>
        </p:nvSpPr>
        <p:spPr>
          <a:xfrm>
            <a:off x="6417473" y="1838582"/>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400" dirty="0">
                <a:latin typeface="Times New Roman" panose="02020603050405020304" pitchFamily="18" charset="0"/>
                <a:cs typeface="Times New Roman" panose="02020603050405020304" pitchFamily="18" charset="0"/>
              </a:rPr>
              <a:t>Under the Supervision of,</a:t>
            </a:r>
          </a:p>
          <a:p>
            <a:endParaRPr lang="en-GB" sz="2400" dirty="0">
              <a:latin typeface="Times New Roman" panose="02020603050405020304" pitchFamily="18" charset="0"/>
              <a:cs typeface="Times New Roman" panose="02020603050405020304" pitchFamily="18" charset="0"/>
            </a:endParaRPr>
          </a:p>
          <a:p>
            <a:r>
              <a:rPr lang="en-GB" sz="1800" dirty="0" err="1">
                <a:latin typeface="Times New Roman" panose="02020603050405020304" pitchFamily="18" charset="0"/>
                <a:cs typeface="Times New Roman" panose="02020603050405020304" pitchFamily="18" charset="0"/>
              </a:rPr>
              <a:t>Dr.</a:t>
            </a:r>
            <a:r>
              <a:rPr lang="en-GB" sz="1800" dirty="0">
                <a:latin typeface="Times New Roman" panose="02020603050405020304" pitchFamily="18" charset="0"/>
                <a:cs typeface="Times New Roman" panose="02020603050405020304" pitchFamily="18" charset="0"/>
              </a:rPr>
              <a:t> Murali Parameswaran</a:t>
            </a:r>
          </a:p>
          <a:p>
            <a:r>
              <a:rPr lang="en-GB" sz="18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Professor</a:t>
            </a:r>
            <a:endParaRPr lang="en-GB" sz="1800" dirty="0">
              <a:latin typeface="Times New Roman" panose="02020603050405020304" pitchFamily="18" charset="0"/>
              <a:cs typeface="Times New Roman" panose="02020603050405020304" pitchFamily="18" charset="0"/>
            </a:endParaRPr>
          </a:p>
          <a:p>
            <a:r>
              <a:rPr lang="en-GB" sz="1800" dirty="0">
                <a:latin typeface="Times New Roman" panose="02020603050405020304" pitchFamily="18" charset="0"/>
                <a:cs typeface="Times New Roman" panose="02020603050405020304" pitchFamily="18" charset="0"/>
              </a:rPr>
              <a:t>School of Computer Science &amp; Engineering</a:t>
            </a:r>
          </a:p>
          <a:p>
            <a:r>
              <a:rPr lang="en-GB" sz="1800" dirty="0">
                <a:latin typeface="Times New Roman" panose="02020603050405020304" pitchFamily="18" charset="0"/>
                <a:cs typeface="Times New Roman" panose="02020603050405020304" pitchFamily="18" charset="0"/>
              </a:rPr>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t>Review-4</a:t>
            </a:r>
          </a:p>
        </p:txBody>
      </p:sp>
      <p:pic>
        <p:nvPicPr>
          <p:cNvPr id="7" name="Picture 6"/>
          <p:cNvPicPr>
            <a:picLocks noChangeAspect="1"/>
          </p:cNvPicPr>
          <p:nvPr/>
        </p:nvPicPr>
        <p:blipFill>
          <a:blip r:embed="rId2"/>
          <a:stretch>
            <a:fillRect/>
          </a:stretch>
        </p:blipFill>
        <p:spPr>
          <a:xfrm>
            <a:off x="533966" y="1969690"/>
            <a:ext cx="5438103" cy="2511770"/>
          </a:xfrm>
          <a:prstGeom prst="rect">
            <a:avLst/>
          </a:prstGeom>
        </p:spPr>
      </p:pic>
      <p:sp>
        <p:nvSpPr>
          <p:cNvPr id="8" name="TextBox 7">
            <a:extLst>
              <a:ext uri="{FF2B5EF4-FFF2-40B4-BE49-F238E27FC236}">
                <a16:creationId xmlns:a16="http://schemas.microsoft.com/office/drawing/2014/main" id="{FEB575E7-A915-CCD3-5279-74BAC70D4ACF}"/>
              </a:ext>
            </a:extLst>
          </p:cNvPr>
          <p:cNvSpPr txBox="1"/>
          <p:nvPr/>
        </p:nvSpPr>
        <p:spPr>
          <a:xfrm>
            <a:off x="647267" y="4803300"/>
            <a:ext cx="11540411" cy="1200329"/>
          </a:xfrm>
          <a:prstGeom prst="rect">
            <a:avLst/>
          </a:prstGeom>
          <a:noFill/>
        </p:spPr>
        <p:txBody>
          <a:bodyPr wrap="square">
            <a:spAutoFit/>
          </a:bodyPr>
          <a:lstStyle/>
          <a:p>
            <a:pPr algn="l"/>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1600" b="1" i="0" u="none" strike="noStrike" baseline="0" dirty="0">
                <a:solidFill>
                  <a:srgbClr val="000000"/>
                </a:solidFill>
                <a:latin typeface="Times New Roman" panose="02020603050405020304" pitchFamily="18" charset="0"/>
                <a:cs typeface="Times New Roman" panose="02020603050405020304" pitchFamily="18" charset="0"/>
              </a:rPr>
              <a:t>B.TECH. INFORMATION SCIENCE &amp;ENGINEERING (AI AND ROBOTICS)</a:t>
            </a:r>
            <a:endParaRPr lang="en-US" sz="18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marL="0" marR="0" lvl="0" indent="0" rtl="0">
              <a:spcBef>
                <a:spcPts val="0"/>
              </a:spcBef>
              <a:spcAft>
                <a:spcPts val="0"/>
              </a:spcAft>
              <a:buClr>
                <a:srgbClr val="17365D"/>
              </a:buClr>
              <a:buSzPct val="100000"/>
              <a:buFont typeface="Arial"/>
              <a:buNone/>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sz="1800" b="1" dirty="0" err="1">
                <a:solidFill>
                  <a:schemeClr val="accent1"/>
                </a:solidFill>
                <a:latin typeface="Cambria" panose="02040503050406030204" pitchFamily="18" charset="0"/>
                <a:ea typeface="Cambria" panose="02040503050406030204" pitchFamily="18" charset="0"/>
                <a:cs typeface="Verdana"/>
                <a:sym typeface="Verdana"/>
              </a:rPr>
              <a:t>HoD</a:t>
            </a:r>
            <a:r>
              <a:rPr lang="en-US" sz="1800" b="1" dirty="0">
                <a:solidFill>
                  <a:schemeClr val="accent1"/>
                </a:solidFill>
                <a:latin typeface="Cambria" panose="02040503050406030204" pitchFamily="18" charset="0"/>
                <a:ea typeface="Cambria" panose="02040503050406030204" pitchFamily="18" charset="0"/>
                <a:cs typeface="Verdana"/>
                <a:sym typeface="Verdana"/>
              </a:rPr>
              <a:t>: </a:t>
            </a:r>
            <a:r>
              <a:rPr lang="en-US" sz="1800" b="1" dirty="0">
                <a:solidFill>
                  <a:schemeClr val="tx1"/>
                </a:solidFill>
                <a:latin typeface="Cambria" panose="02040503050406030204" pitchFamily="18" charset="0"/>
                <a:ea typeface="Cambria" panose="02040503050406030204" pitchFamily="18" charset="0"/>
                <a:cs typeface="Verdana"/>
                <a:sym typeface="Verdana"/>
              </a:rPr>
              <a:t>Dr. Zafar Ali Khan </a:t>
            </a:r>
          </a:p>
          <a:p>
            <a:pPr marL="0" marR="0" lvl="0" indent="0" rtl="0">
              <a:spcBef>
                <a:spcPts val="0"/>
              </a:spcBef>
              <a:spcAft>
                <a:spcPts val="0"/>
              </a:spcAft>
              <a:buClr>
                <a:srgbClr val="17365D"/>
              </a:buClr>
              <a:buSzPct val="100000"/>
              <a:buFont typeface="Arial"/>
              <a:buNone/>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1800" b="1" dirty="0" err="1">
                <a:solidFill>
                  <a:schemeClr val="tx1"/>
                </a:solidFill>
                <a:latin typeface="Cambria" panose="02040503050406030204" pitchFamily="18" charset="0"/>
                <a:ea typeface="Cambria" panose="02040503050406030204" pitchFamily="18" charset="0"/>
                <a:cs typeface="Verdana"/>
                <a:sym typeface="Verdana"/>
              </a:rPr>
              <a:t>Dr.Afroz</a:t>
            </a:r>
            <a:r>
              <a:rPr lang="en-US" sz="1800" b="1" dirty="0">
                <a:solidFill>
                  <a:schemeClr val="tx1"/>
                </a:solidFill>
                <a:latin typeface="Cambria" panose="02040503050406030204" pitchFamily="18" charset="0"/>
                <a:ea typeface="Cambria" panose="02040503050406030204" pitchFamily="18" charset="0"/>
                <a:cs typeface="Verdana"/>
                <a:sym typeface="Verdana"/>
              </a:rPr>
              <a:t> Pasha</a:t>
            </a:r>
            <a:endPar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Ziaur</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Rahman</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A6082-D512-E0C0-55C0-2F32113B4A37}"/>
              </a:ext>
            </a:extLst>
          </p:cNvPr>
          <p:cNvSpPr>
            <a:spLocks noGrp="1"/>
          </p:cNvSpPr>
          <p:nvPr>
            <p:ph type="title"/>
          </p:nvPr>
        </p:nvSpPr>
        <p:spPr>
          <a:xfrm>
            <a:off x="917575" y="275444"/>
            <a:ext cx="8938260" cy="1107996"/>
          </a:xfrm>
        </p:spPr>
        <p:txBody>
          <a:bodyPr/>
          <a:lstStyle/>
          <a:p>
            <a:r>
              <a:rPr lang="en-US" dirty="0">
                <a:effectLst/>
                <a:latin typeface="Calibri Light" panose="020F0302020204030204" pitchFamily="34" charset="0"/>
                <a:ea typeface="Calibri Light" panose="020F0302020204030204" pitchFamily="34" charset="0"/>
                <a:cs typeface="Calibri Light" panose="020F0302020204030204" pitchFamily="34" charset="0"/>
              </a:rPr>
              <a:t>SYSTEM DESIGN &amp; IMPLEMENTATION                                           </a:t>
            </a:r>
            <a:br>
              <a:rPr lang="en-IN" sz="2800" dirty="0">
                <a:effectLst/>
                <a:latin typeface="+mn-lt"/>
                <a:ea typeface="Times New Roman" panose="02020603050405020304" pitchFamily="18" charset="0"/>
              </a:rPr>
            </a:br>
            <a:endParaRPr lang="en-IN" sz="2800" dirty="0">
              <a:latin typeface="+mn-lt"/>
            </a:endParaRPr>
          </a:p>
        </p:txBody>
      </p:sp>
      <p:sp>
        <p:nvSpPr>
          <p:cNvPr id="4" name="Rectangle 1">
            <a:extLst>
              <a:ext uri="{FF2B5EF4-FFF2-40B4-BE49-F238E27FC236}">
                <a16:creationId xmlns:a16="http://schemas.microsoft.com/office/drawing/2014/main" id="{CF692DCD-E855-AD97-4515-3F9EE2EB0047}"/>
              </a:ext>
            </a:extLst>
          </p:cNvPr>
          <p:cNvSpPr>
            <a:spLocks noGrp="1" noChangeArrowheads="1"/>
          </p:cNvSpPr>
          <p:nvPr>
            <p:ph type="body" idx="1"/>
          </p:nvPr>
        </p:nvSpPr>
        <p:spPr bwMode="auto">
          <a:xfrm>
            <a:off x="869950" y="1232688"/>
            <a:ext cx="94170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System Overview:</a:t>
            </a: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chemeClr val="tx1"/>
                </a:solidFill>
                <a:effectLst/>
              </a:rPr>
              <a:t>A web-based exam scheduling system utilizing a genetic algorithm to optimize schedules while meeting constraints.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Frontend Design:</a:t>
            </a: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chemeClr val="tx1"/>
                </a:solidFill>
                <a:effectLst/>
              </a:rPr>
              <a:t>Built with HTML, CSS, and Flask templates, providing login, upload, and download pages for user interaction.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Backend Implementation:</a:t>
            </a: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chemeClr val="tx1"/>
                </a:solidFill>
                <a:effectLst/>
              </a:rPr>
              <a:t>Developed using Python's Flask framework to handle authentication, scheduling logic, file management, and PDF generation.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Authentication Module:</a:t>
            </a: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chemeClr val="tx1"/>
                </a:solidFill>
                <a:effectLst/>
              </a:rPr>
              <a:t>Verifies user credentials with hardcoded login information, ensuring secure access to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Scheduling Algorithm:</a:t>
            </a: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chemeClr val="tx1"/>
                </a:solidFill>
                <a:effectLst/>
              </a:rPr>
              <a:t>Employs a genetic algorithm to create optimized schedules by evaluating constraints like room capacity and invigilation rules.</a:t>
            </a:r>
          </a:p>
        </p:txBody>
      </p:sp>
    </p:spTree>
    <p:extLst>
      <p:ext uri="{BB962C8B-B14F-4D97-AF65-F5344CB8AC3E}">
        <p14:creationId xmlns:p14="http://schemas.microsoft.com/office/powerpoint/2010/main" val="1904649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0AF66-B402-4260-9943-291E477EF3B3}"/>
              </a:ext>
            </a:extLst>
          </p:cNvPr>
          <p:cNvSpPr>
            <a:spLocks noGrp="1"/>
          </p:cNvSpPr>
          <p:nvPr>
            <p:ph type="title"/>
          </p:nvPr>
        </p:nvSpPr>
        <p:spPr>
          <a:xfrm>
            <a:off x="917575" y="275444"/>
            <a:ext cx="8938260" cy="677108"/>
          </a:xfrm>
        </p:spPr>
        <p:txBody>
          <a:bodyPr/>
          <a:lstStyle/>
          <a:p>
            <a:r>
              <a:rPr lang="en-IN" dirty="0"/>
              <a:t>Continued…</a:t>
            </a:r>
          </a:p>
        </p:txBody>
      </p:sp>
      <p:sp>
        <p:nvSpPr>
          <p:cNvPr id="4" name="Rectangle 1">
            <a:extLst>
              <a:ext uri="{FF2B5EF4-FFF2-40B4-BE49-F238E27FC236}">
                <a16:creationId xmlns:a16="http://schemas.microsoft.com/office/drawing/2014/main" id="{74699E90-08FB-4D77-D0B1-17739D17CD5F}"/>
              </a:ext>
            </a:extLst>
          </p:cNvPr>
          <p:cNvSpPr>
            <a:spLocks noGrp="1" noChangeArrowheads="1"/>
          </p:cNvSpPr>
          <p:nvPr>
            <p:ph type="body" idx="1"/>
          </p:nvPr>
        </p:nvSpPr>
        <p:spPr bwMode="auto">
          <a:xfrm>
            <a:off x="869950" y="1232688"/>
            <a:ext cx="97980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PDF Generation Module:</a:t>
            </a: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chemeClr val="tx1"/>
                </a:solidFill>
                <a:effectLst/>
              </a:rPr>
              <a:t>Produces detailed PDF reports for exam schedules, invigilation assignments, and student room allocations.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File Management:</a:t>
            </a: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chemeClr val="tx1"/>
                </a:solidFill>
                <a:effectLst/>
              </a:rPr>
              <a:t>Manages input (uploaded CSVs) and output (generated PDFs) files, enabling user-friendly file handling.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Error Handling:</a:t>
            </a: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chemeClr val="tx1"/>
                </a:solidFill>
                <a:effectLst/>
              </a:rPr>
              <a:t>Ensures robust operation by validating inputs, logging critical errors, and displaying clear error messages.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Testing and Validation:</a:t>
            </a: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chemeClr val="tx1"/>
                </a:solidFill>
                <a:effectLst/>
              </a:rPr>
              <a:t>Includes unit testing, integration testing, and validation with sample datasets to ensure reliability and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Deployment:</a:t>
            </a: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chemeClr val="tx1"/>
                </a:solidFill>
                <a:effectLst/>
              </a:rPr>
              <a:t>Designed for deployment on cloud platforms or local servers, using WSGI servers like </a:t>
            </a:r>
            <a:r>
              <a:rPr kumimoji="0" lang="en-US" altLang="en-US" sz="2000" b="0" i="0" u="none" strike="noStrike" cap="none" normalizeH="0" baseline="0" dirty="0" err="1">
                <a:ln>
                  <a:noFill/>
                </a:ln>
                <a:solidFill>
                  <a:schemeClr val="tx1"/>
                </a:solidFill>
                <a:effectLst/>
              </a:rPr>
              <a:t>Gunicorn</a:t>
            </a:r>
            <a:r>
              <a:rPr kumimoji="0" lang="en-US" altLang="en-US" sz="2000" b="0" i="0" u="none" strike="noStrike" cap="none" normalizeH="0" baseline="0" dirty="0">
                <a:ln>
                  <a:noFill/>
                </a:ln>
                <a:solidFill>
                  <a:schemeClr val="tx1"/>
                </a:solidFill>
                <a:effectLst/>
              </a:rPr>
              <a:t> for efficient hosting.</a:t>
            </a:r>
          </a:p>
        </p:txBody>
      </p:sp>
    </p:spTree>
    <p:extLst>
      <p:ext uri="{BB962C8B-B14F-4D97-AF65-F5344CB8AC3E}">
        <p14:creationId xmlns:p14="http://schemas.microsoft.com/office/powerpoint/2010/main" val="4170566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spc="-30" dirty="0"/>
              <a:t>Timeline</a:t>
            </a:r>
            <a:r>
              <a:rPr spc="-180" dirty="0"/>
              <a:t> </a:t>
            </a:r>
            <a:r>
              <a:rPr dirty="0"/>
              <a:t>of</a:t>
            </a:r>
            <a:r>
              <a:rPr spc="-135" dirty="0"/>
              <a:t> </a:t>
            </a:r>
            <a:r>
              <a:rPr spc="-20" dirty="0"/>
              <a:t>Project</a:t>
            </a:r>
          </a:p>
        </p:txBody>
      </p:sp>
      <p:pic>
        <p:nvPicPr>
          <p:cNvPr id="3" name="Content Placeholder 12">
            <a:extLst>
              <a:ext uri="{FF2B5EF4-FFF2-40B4-BE49-F238E27FC236}">
                <a16:creationId xmlns:a16="http://schemas.microsoft.com/office/drawing/2014/main" id="{DBE3FC6A-7ECD-33C5-CF54-93338A5AEE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575" y="1600518"/>
            <a:ext cx="10588625" cy="411448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F9048-F51B-E8BF-38C8-2788C6CC6E59}"/>
              </a:ext>
            </a:extLst>
          </p:cNvPr>
          <p:cNvSpPr>
            <a:spLocks noGrp="1"/>
          </p:cNvSpPr>
          <p:nvPr>
            <p:ph type="title"/>
          </p:nvPr>
        </p:nvSpPr>
        <p:spPr>
          <a:xfrm>
            <a:off x="917575" y="275444"/>
            <a:ext cx="8938260" cy="677108"/>
          </a:xfrm>
        </p:spPr>
        <p:txBody>
          <a:bodyPr/>
          <a:lstStyle/>
          <a:p>
            <a:r>
              <a:rPr lang="en-IN" spc="-50" dirty="0"/>
              <a:t>Outcomes</a:t>
            </a:r>
            <a:endParaRPr lang="en-IN" dirty="0"/>
          </a:p>
        </p:txBody>
      </p:sp>
      <p:sp>
        <p:nvSpPr>
          <p:cNvPr id="4" name="Rectangle 1">
            <a:extLst>
              <a:ext uri="{FF2B5EF4-FFF2-40B4-BE49-F238E27FC236}">
                <a16:creationId xmlns:a16="http://schemas.microsoft.com/office/drawing/2014/main" id="{97A279B1-29BA-1F81-05CB-6683F67E0483}"/>
              </a:ext>
            </a:extLst>
          </p:cNvPr>
          <p:cNvSpPr>
            <a:spLocks noGrp="1" noChangeArrowheads="1"/>
          </p:cNvSpPr>
          <p:nvPr>
            <p:ph type="body" idx="1"/>
          </p:nvPr>
        </p:nvSpPr>
        <p:spPr bwMode="auto">
          <a:xfrm>
            <a:off x="869950" y="1509686"/>
            <a:ext cx="979805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Conflict-Free Scheduling:</a:t>
            </a:r>
            <a:r>
              <a:rPr kumimoji="0" lang="en-US" altLang="en-US" sz="2400" b="0" i="0" u="none" strike="noStrike" cap="none" normalizeH="0" baseline="0" dirty="0">
                <a:ln>
                  <a:noFill/>
                </a:ln>
                <a:solidFill>
                  <a:schemeClr val="tx1"/>
                </a:solidFill>
                <a:effectLst/>
              </a:rPr>
              <a:t> Prevents exam and invigilation overlaps by adhering to constraints like room availability and student course enrollments.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Optimized Resource Use:</a:t>
            </a:r>
            <a:r>
              <a:rPr kumimoji="0" lang="en-US" altLang="en-US" sz="2400" b="0" i="0" u="none" strike="noStrike" cap="none" normalizeH="0" baseline="0" dirty="0">
                <a:ln>
                  <a:noFill/>
                </a:ln>
                <a:solidFill>
                  <a:schemeClr val="tx1"/>
                </a:solidFill>
                <a:effectLst/>
              </a:rPr>
              <a:t> Matches room capacities with student counts and distributes invigilation duties fairly to avoid overburdening.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Time and Effort Efficiency:</a:t>
            </a:r>
            <a:r>
              <a:rPr kumimoji="0" lang="en-US" altLang="en-US" sz="2400" b="0" i="0" u="none" strike="noStrike" cap="none" normalizeH="0" baseline="0" dirty="0">
                <a:ln>
                  <a:noFill/>
                </a:ln>
                <a:solidFill>
                  <a:schemeClr val="tx1"/>
                </a:solidFill>
                <a:effectLst/>
              </a:rPr>
              <a:t> Automates manual scheduling tasks, saving time and enabling administrators to focus on strategic activities.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Accuracy and Reliability:</a:t>
            </a:r>
            <a:r>
              <a:rPr kumimoji="0" lang="en-US" altLang="en-US" sz="2400" b="0" i="0" u="none" strike="noStrike" cap="none" normalizeH="0" baseline="0" dirty="0">
                <a:ln>
                  <a:noFill/>
                </a:ln>
                <a:solidFill>
                  <a:schemeClr val="tx1"/>
                </a:solidFill>
                <a:effectLst/>
              </a:rPr>
              <a:t> Ensures schedules meet institutional policies by adhering to predefined rules, minimizing errors.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Detailed Reports:</a:t>
            </a:r>
            <a:r>
              <a:rPr kumimoji="0" lang="en-US" altLang="en-US" sz="2400" b="0" i="0" u="none" strike="noStrike" cap="none" normalizeH="0" baseline="0" dirty="0">
                <a:ln>
                  <a:noFill/>
                </a:ln>
                <a:solidFill>
                  <a:schemeClr val="tx1"/>
                </a:solidFill>
                <a:effectLst/>
              </a:rPr>
              <a:t> Produces comprehensive PDFs for exam schedules, invigilation assignments, and student room allocations, improving communication.</a:t>
            </a:r>
          </a:p>
        </p:txBody>
      </p:sp>
    </p:spTree>
    <p:extLst>
      <p:ext uri="{BB962C8B-B14F-4D97-AF65-F5344CB8AC3E}">
        <p14:creationId xmlns:p14="http://schemas.microsoft.com/office/powerpoint/2010/main" val="3827136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A9E51-E0CE-596B-1554-D8586458BC6C}"/>
              </a:ext>
            </a:extLst>
          </p:cNvPr>
          <p:cNvSpPr>
            <a:spLocks noGrp="1"/>
          </p:cNvSpPr>
          <p:nvPr>
            <p:ph type="title"/>
          </p:nvPr>
        </p:nvSpPr>
        <p:spPr>
          <a:xfrm>
            <a:off x="917575" y="275444"/>
            <a:ext cx="8938260" cy="677108"/>
          </a:xfrm>
        </p:spPr>
        <p:txBody>
          <a:bodyPr/>
          <a:lstStyle/>
          <a:p>
            <a:r>
              <a:rPr lang="en-IN" dirty="0"/>
              <a:t>Continued…</a:t>
            </a:r>
          </a:p>
        </p:txBody>
      </p:sp>
      <p:sp>
        <p:nvSpPr>
          <p:cNvPr id="4" name="Rectangle 1">
            <a:extLst>
              <a:ext uri="{FF2B5EF4-FFF2-40B4-BE49-F238E27FC236}">
                <a16:creationId xmlns:a16="http://schemas.microsoft.com/office/drawing/2014/main" id="{BDFE533E-7372-4E92-9991-39BEC443FFDC}"/>
              </a:ext>
            </a:extLst>
          </p:cNvPr>
          <p:cNvSpPr>
            <a:spLocks noGrp="1" noChangeArrowheads="1"/>
          </p:cNvSpPr>
          <p:nvPr>
            <p:ph type="body" idx="1"/>
          </p:nvPr>
        </p:nvSpPr>
        <p:spPr bwMode="auto">
          <a:xfrm>
            <a:off x="869950" y="1879018"/>
            <a:ext cx="956945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a:ln>
                  <a:noFill/>
                </a:ln>
                <a:solidFill>
                  <a:schemeClr val="tx1"/>
                </a:solidFill>
                <a:effectLst/>
              </a:rPr>
              <a:t>User-Friendly Interface:</a:t>
            </a:r>
            <a:r>
              <a:rPr kumimoji="0" lang="en-US" altLang="en-US" sz="2400" b="0" i="0" u="none" strike="noStrike" cap="none" normalizeH="0" baseline="0">
                <a:ln>
                  <a:noFill/>
                </a:ln>
                <a:solidFill>
                  <a:schemeClr val="tx1"/>
                </a:solidFill>
                <a:effectLst/>
              </a:rPr>
              <a:t> Offers a simple web platform for data management, with validation to guide correct input submission.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a:ln>
                  <a:noFill/>
                </a:ln>
                <a:solidFill>
                  <a:schemeClr val="tx1"/>
                </a:solidFill>
                <a:effectLst/>
              </a:rPr>
              <a:t>Flexibility and Adaptability:</a:t>
            </a:r>
            <a:r>
              <a:rPr kumimoji="0" lang="en-US" altLang="en-US" sz="2400" b="0" i="0" u="none" strike="noStrike" cap="none" normalizeH="0" baseline="0">
                <a:ln>
                  <a:noFill/>
                </a:ln>
                <a:solidFill>
                  <a:schemeClr val="tx1"/>
                </a:solidFill>
                <a:effectLst/>
              </a:rPr>
              <a:t> Supports diverse exam types and custom rules for specific scheduling needs.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a:ln>
                  <a:noFill/>
                </a:ln>
                <a:solidFill>
                  <a:schemeClr val="tx1"/>
                </a:solidFill>
                <a:effectLst/>
              </a:rPr>
              <a:t>Reduced Administrative Burden:</a:t>
            </a:r>
            <a:r>
              <a:rPr kumimoji="0" lang="en-US" altLang="en-US" sz="2400" b="0" i="0" u="none" strike="noStrike" cap="none" normalizeH="0" baseline="0">
                <a:ln>
                  <a:noFill/>
                </a:ln>
                <a:solidFill>
                  <a:schemeClr val="tx1"/>
                </a:solidFill>
                <a:effectLst/>
              </a:rPr>
              <a:t> Automates tedious tasks and allows quick adjustments for unexpected changes, reducing stress on staff.</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a:ln>
                  <a:noFill/>
                </a:ln>
                <a:solidFill>
                  <a:schemeClr val="tx1"/>
                </a:solidFill>
                <a:effectLst/>
              </a:rPr>
              <a:t>Enhanced Stakeholder Satisfaction:</a:t>
            </a:r>
            <a:r>
              <a:rPr kumimoji="0" lang="en-US" altLang="en-US" sz="2400" b="0" i="0" u="none" strike="noStrike" cap="none" normalizeH="0" baseline="0">
                <a:ln>
                  <a:noFill/>
                </a:ln>
                <a:solidFill>
                  <a:schemeClr val="tx1"/>
                </a:solidFill>
                <a:effectLst/>
              </a:rPr>
              <a:t> Delivers clear and accurate schedules, building trust and satisfaction among students, faculty, and administrators.</a:t>
            </a:r>
          </a:p>
        </p:txBody>
      </p:sp>
    </p:spTree>
    <p:extLst>
      <p:ext uri="{BB962C8B-B14F-4D97-AF65-F5344CB8AC3E}">
        <p14:creationId xmlns:p14="http://schemas.microsoft.com/office/powerpoint/2010/main" val="875202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8B346-7BF4-FF1B-3BC1-C74A95EB7228}"/>
              </a:ext>
            </a:extLst>
          </p:cNvPr>
          <p:cNvSpPr>
            <a:spLocks noGrp="1"/>
          </p:cNvSpPr>
          <p:nvPr>
            <p:ph type="title"/>
          </p:nvPr>
        </p:nvSpPr>
        <p:spPr>
          <a:xfrm>
            <a:off x="917575" y="275444"/>
            <a:ext cx="8938260" cy="677108"/>
          </a:xfrm>
        </p:spPr>
        <p:txBody>
          <a:bodyPr/>
          <a:lstStyle/>
          <a:p>
            <a:r>
              <a:rPr lang="en-IN" dirty="0"/>
              <a:t>Conclusion</a:t>
            </a:r>
          </a:p>
        </p:txBody>
      </p:sp>
      <p:sp>
        <p:nvSpPr>
          <p:cNvPr id="3" name="Text Placeholder 2">
            <a:extLst>
              <a:ext uri="{FF2B5EF4-FFF2-40B4-BE49-F238E27FC236}">
                <a16:creationId xmlns:a16="http://schemas.microsoft.com/office/drawing/2014/main" id="{BFE85D23-4640-BFE2-50E5-143664B02CC8}"/>
              </a:ext>
            </a:extLst>
          </p:cNvPr>
          <p:cNvSpPr>
            <a:spLocks noGrp="1"/>
          </p:cNvSpPr>
          <p:nvPr>
            <p:ph type="body" idx="1"/>
          </p:nvPr>
        </p:nvSpPr>
        <p:spPr>
          <a:xfrm>
            <a:off x="869950" y="1618360"/>
            <a:ext cx="10961370" cy="4154984"/>
          </a:xfrm>
        </p:spPr>
        <p:txBody>
          <a:bodyPr/>
          <a:lstStyle/>
          <a:p>
            <a:pPr algn="just"/>
            <a:r>
              <a:rPr lang="en-US" sz="2800" dirty="0">
                <a:effectLst/>
                <a:ea typeface="Times New Roman" panose="02020603050405020304" pitchFamily="18" charset="0"/>
              </a:rPr>
              <a:t>The automated exam scheduling system provides an efficient, accurate, and scalable solution to the complexities of manual scheduling. Using a genetic algorithm, it generates conflict-free timetables within minutes, optimizing resources and eliminating errors. Its flexibility allows it to handle large datasets and adapt to institutional rules, while detailed PDF outputs enhance transparency and stakeholder satisfaction. The user-friendly interface and portability ensure accessibility and minimal administrative effort, making it a reliable, cost-effective, and modern tool for academic scheduling.</a:t>
            </a:r>
            <a:endParaRPr lang="en-IN" sz="2800" dirty="0">
              <a:effectLst/>
              <a:ea typeface="Times New Roman" panose="02020603050405020304" pitchFamily="18" charset="0"/>
            </a:endParaRPr>
          </a:p>
          <a:p>
            <a:endParaRPr lang="en-IN" dirty="0"/>
          </a:p>
        </p:txBody>
      </p:sp>
    </p:spTree>
    <p:extLst>
      <p:ext uri="{BB962C8B-B14F-4D97-AF65-F5344CB8AC3E}">
        <p14:creationId xmlns:p14="http://schemas.microsoft.com/office/powerpoint/2010/main" val="3823193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BB65A-86E4-760D-53C3-C686A1A480DA}"/>
              </a:ext>
            </a:extLst>
          </p:cNvPr>
          <p:cNvSpPr>
            <a:spLocks noGrp="1"/>
          </p:cNvSpPr>
          <p:nvPr>
            <p:ph type="title"/>
          </p:nvPr>
        </p:nvSpPr>
        <p:spPr>
          <a:xfrm>
            <a:off x="917575" y="275444"/>
            <a:ext cx="8938260" cy="677108"/>
          </a:xfrm>
        </p:spPr>
        <p:txBody>
          <a:bodyPr/>
          <a:lstStyle/>
          <a:p>
            <a:r>
              <a:rPr lang="en-IN" dirty="0"/>
              <a:t>References</a:t>
            </a:r>
          </a:p>
        </p:txBody>
      </p:sp>
      <p:sp>
        <p:nvSpPr>
          <p:cNvPr id="3" name="Text Placeholder 2">
            <a:extLst>
              <a:ext uri="{FF2B5EF4-FFF2-40B4-BE49-F238E27FC236}">
                <a16:creationId xmlns:a16="http://schemas.microsoft.com/office/drawing/2014/main" id="{1AF804AC-68DB-95FB-7DA7-30201E70E7B9}"/>
              </a:ext>
            </a:extLst>
          </p:cNvPr>
          <p:cNvSpPr>
            <a:spLocks noGrp="1"/>
          </p:cNvSpPr>
          <p:nvPr>
            <p:ph type="body" idx="1"/>
          </p:nvPr>
        </p:nvSpPr>
        <p:spPr>
          <a:xfrm>
            <a:off x="869950" y="952553"/>
            <a:ext cx="10961370" cy="4847481"/>
          </a:xfrm>
        </p:spPr>
        <p:txBody>
          <a:bodyPr/>
          <a:lstStyle/>
          <a:p>
            <a:pPr marL="285750" lvl="0" indent="-285750" algn="just">
              <a:lnSpc>
                <a:spcPct val="150000"/>
              </a:lnSpc>
              <a:buFont typeface="Arial" panose="020B0604020202020204" pitchFamily="34" charset="0"/>
              <a:buChar char="•"/>
            </a:pPr>
            <a:r>
              <a:rPr lang="en-IN" dirty="0">
                <a:effectLst/>
                <a:ea typeface="Times New Roman" panose="02020603050405020304" pitchFamily="18" charset="0"/>
              </a:rPr>
              <a:t>Y. S. Chaudhari, V. W. </a:t>
            </a:r>
            <a:r>
              <a:rPr lang="en-IN" dirty="0" err="1">
                <a:effectLst/>
                <a:ea typeface="Times New Roman" panose="02020603050405020304" pitchFamily="18" charset="0"/>
              </a:rPr>
              <a:t>Dmello</a:t>
            </a:r>
            <a:r>
              <a:rPr lang="en-IN" dirty="0">
                <a:effectLst/>
                <a:ea typeface="Times New Roman" panose="02020603050405020304" pitchFamily="18" charset="0"/>
              </a:rPr>
              <a:t>, S. S. Shah and P. </a:t>
            </a:r>
            <a:r>
              <a:rPr lang="en-IN" dirty="0" err="1">
                <a:effectLst/>
                <a:ea typeface="Times New Roman" panose="02020603050405020304" pitchFamily="18" charset="0"/>
              </a:rPr>
              <a:t>Bhangale</a:t>
            </a:r>
            <a:r>
              <a:rPr lang="en-IN" dirty="0">
                <a:effectLst/>
                <a:ea typeface="Times New Roman" panose="02020603050405020304" pitchFamily="18" charset="0"/>
              </a:rPr>
              <a:t>, "Autonomous Timetable System Using Genetic Algorithm," 2022 4th International Conference on Smart Systems and Inventive Technology (ICSSIT), Tirunelveli, India, 2022, pp. 1687-1694, </a:t>
            </a:r>
            <a:r>
              <a:rPr lang="en-IN" dirty="0" err="1">
                <a:effectLst/>
                <a:ea typeface="Times New Roman" panose="02020603050405020304" pitchFamily="18" charset="0"/>
              </a:rPr>
              <a:t>doi</a:t>
            </a:r>
            <a:r>
              <a:rPr lang="en-IN" dirty="0">
                <a:effectLst/>
                <a:ea typeface="Times New Roman" panose="02020603050405020304" pitchFamily="18" charset="0"/>
              </a:rPr>
              <a:t>: 10.1109/ICSSIT53264.2022.9716370. </a:t>
            </a:r>
          </a:p>
          <a:p>
            <a:pPr marL="285750" lvl="0" indent="-285750" algn="just">
              <a:lnSpc>
                <a:spcPct val="150000"/>
              </a:lnSpc>
              <a:buFont typeface="Arial" panose="020B0604020202020204" pitchFamily="34" charset="0"/>
              <a:buChar char="•"/>
            </a:pPr>
            <a:r>
              <a:rPr lang="en-IN" dirty="0">
                <a:effectLst/>
                <a:ea typeface="Times New Roman" panose="02020603050405020304" pitchFamily="18" charset="0"/>
              </a:rPr>
              <a:t>M. C. </a:t>
            </a:r>
            <a:r>
              <a:rPr lang="en-IN" dirty="0" err="1">
                <a:effectLst/>
                <a:ea typeface="Times New Roman" panose="02020603050405020304" pitchFamily="18" charset="0"/>
              </a:rPr>
              <a:t>Sárkány</a:t>
            </a:r>
            <a:r>
              <a:rPr lang="en-IN" dirty="0">
                <a:effectLst/>
                <a:ea typeface="Times New Roman" panose="02020603050405020304" pitchFamily="18" charset="0"/>
              </a:rPr>
              <a:t> and A. </a:t>
            </a:r>
            <a:r>
              <a:rPr lang="en-IN" dirty="0" err="1">
                <a:effectLst/>
                <a:ea typeface="Times New Roman" panose="02020603050405020304" pitchFamily="18" charset="0"/>
              </a:rPr>
              <a:t>Kovács</a:t>
            </a:r>
            <a:r>
              <a:rPr lang="en-IN" dirty="0">
                <a:effectLst/>
                <a:ea typeface="Times New Roman" panose="02020603050405020304" pitchFamily="18" charset="0"/>
              </a:rPr>
              <a:t>, "Timetable generator and optimizer for Hungarian university students," 2023 IEEE 17th International Symposium on Applied Computational Intelligence and Informatics (SACI), Timisoara, Romania, 2023, pp. 000667-000672</a:t>
            </a:r>
          </a:p>
          <a:p>
            <a:pPr marL="285750" lvl="0" indent="-285750" algn="just">
              <a:lnSpc>
                <a:spcPct val="150000"/>
              </a:lnSpc>
              <a:buFont typeface="Arial" panose="020B0604020202020204" pitchFamily="34" charset="0"/>
              <a:buChar char="•"/>
            </a:pPr>
            <a:r>
              <a:rPr lang="en-IN" dirty="0">
                <a:effectLst/>
                <a:ea typeface="Times New Roman" panose="02020603050405020304" pitchFamily="18" charset="0"/>
              </a:rPr>
              <a:t>T. Wong, P. Cote and P. </a:t>
            </a:r>
            <a:r>
              <a:rPr lang="en-IN" dirty="0" err="1">
                <a:effectLst/>
                <a:ea typeface="Times New Roman" panose="02020603050405020304" pitchFamily="18" charset="0"/>
              </a:rPr>
              <a:t>Gely</a:t>
            </a:r>
            <a:r>
              <a:rPr lang="en-IN" dirty="0">
                <a:effectLst/>
                <a:ea typeface="Times New Roman" panose="02020603050405020304" pitchFamily="18" charset="0"/>
              </a:rPr>
              <a:t>, "Final exam timetabling: a practical approach," </a:t>
            </a:r>
            <a:r>
              <a:rPr lang="en-IN" i="1" dirty="0">
                <a:effectLst/>
                <a:ea typeface="Times New Roman" panose="02020603050405020304" pitchFamily="18" charset="0"/>
              </a:rPr>
              <a:t>IEEE CCECE2002. Canadian Conference on Electrical and Computer Engineering. Conference Proceedings (Cat. No.02CH37373)</a:t>
            </a:r>
            <a:r>
              <a:rPr lang="en-IN" dirty="0">
                <a:effectLst/>
                <a:ea typeface="Times New Roman" panose="02020603050405020304" pitchFamily="18" charset="0"/>
              </a:rPr>
              <a:t>, Winnipeg, MB, Canada, 2002, pp. 726-731 vol.2, </a:t>
            </a:r>
            <a:r>
              <a:rPr lang="en-IN" dirty="0" err="1">
                <a:effectLst/>
                <a:ea typeface="Times New Roman" panose="02020603050405020304" pitchFamily="18" charset="0"/>
              </a:rPr>
              <a:t>doi</a:t>
            </a:r>
            <a:r>
              <a:rPr lang="en-IN" dirty="0">
                <a:effectLst/>
                <a:ea typeface="Times New Roman" panose="02020603050405020304" pitchFamily="18" charset="0"/>
              </a:rPr>
              <a:t>: 10.1109/CCECE.2002.1013031.</a:t>
            </a:r>
          </a:p>
          <a:p>
            <a:pPr marL="285750" lvl="0" indent="-285750" algn="just">
              <a:lnSpc>
                <a:spcPct val="150000"/>
              </a:lnSpc>
              <a:buFont typeface="Arial" panose="020B0604020202020204" pitchFamily="34" charset="0"/>
              <a:buChar char="•"/>
            </a:pPr>
            <a:r>
              <a:rPr lang="en-US" dirty="0">
                <a:effectLst/>
                <a:ea typeface="Times New Roman" panose="02020603050405020304" pitchFamily="18" charset="0"/>
              </a:rPr>
              <a:t>Fong, C. W., </a:t>
            </a:r>
            <a:r>
              <a:rPr lang="en-US" dirty="0" err="1">
                <a:effectLst/>
                <a:ea typeface="Times New Roman" panose="02020603050405020304" pitchFamily="18" charset="0"/>
              </a:rPr>
              <a:t>Asmuni</a:t>
            </a:r>
            <a:r>
              <a:rPr lang="en-US" dirty="0">
                <a:effectLst/>
                <a:ea typeface="Times New Roman" panose="02020603050405020304" pitchFamily="18" charset="0"/>
              </a:rPr>
              <a:t>, H., &amp; McCollum, B. (2015). A hybrid swarm-based approach to university timetabling. </a:t>
            </a:r>
            <a:r>
              <a:rPr lang="en-US" i="1" dirty="0">
                <a:effectLst/>
                <a:ea typeface="Times New Roman" panose="02020603050405020304" pitchFamily="18" charset="0"/>
              </a:rPr>
              <a:t>IEEE Transactions on Evolutionary Computation</a:t>
            </a:r>
            <a:r>
              <a:rPr lang="en-US" dirty="0">
                <a:effectLst/>
                <a:ea typeface="Times New Roman" panose="02020603050405020304" pitchFamily="18" charset="0"/>
              </a:rPr>
              <a:t>, </a:t>
            </a:r>
            <a:r>
              <a:rPr lang="en-US" i="1" dirty="0">
                <a:effectLst/>
                <a:ea typeface="Times New Roman" panose="02020603050405020304" pitchFamily="18" charset="0"/>
              </a:rPr>
              <a:t>19</a:t>
            </a:r>
            <a:r>
              <a:rPr lang="en-US" dirty="0">
                <a:effectLst/>
                <a:ea typeface="Times New Roman" panose="02020603050405020304" pitchFamily="18" charset="0"/>
              </a:rPr>
              <a:t>(6), 870-884.</a:t>
            </a:r>
            <a:endParaRPr lang="en-IN" dirty="0">
              <a:effectLst/>
              <a:ea typeface="Times New Roman" panose="02020603050405020304" pitchFamily="18" charset="0"/>
            </a:endParaRPr>
          </a:p>
          <a:p>
            <a:endParaRPr lang="en-IN" dirty="0"/>
          </a:p>
        </p:txBody>
      </p:sp>
    </p:spTree>
    <p:extLst>
      <p:ext uri="{BB962C8B-B14F-4D97-AF65-F5344CB8AC3E}">
        <p14:creationId xmlns:p14="http://schemas.microsoft.com/office/powerpoint/2010/main" val="395519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444E5-FEDB-F9BB-9BA6-9ABCCEA36EE3}"/>
              </a:ext>
            </a:extLst>
          </p:cNvPr>
          <p:cNvSpPr>
            <a:spLocks noGrp="1"/>
          </p:cNvSpPr>
          <p:nvPr>
            <p:ph type="title"/>
          </p:nvPr>
        </p:nvSpPr>
        <p:spPr>
          <a:xfrm>
            <a:off x="917575" y="275444"/>
            <a:ext cx="8938260" cy="677108"/>
          </a:xfrm>
        </p:spPr>
        <p:txBody>
          <a:bodyPr/>
          <a:lstStyle/>
          <a:p>
            <a:r>
              <a:rPr lang="en-IN" dirty="0"/>
              <a:t>Continued…</a:t>
            </a:r>
          </a:p>
        </p:txBody>
      </p:sp>
      <p:sp>
        <p:nvSpPr>
          <p:cNvPr id="3" name="Text Placeholder 2">
            <a:extLst>
              <a:ext uri="{FF2B5EF4-FFF2-40B4-BE49-F238E27FC236}">
                <a16:creationId xmlns:a16="http://schemas.microsoft.com/office/drawing/2014/main" id="{084F3C63-0D4C-2C59-FE5A-47B072BAF842}"/>
              </a:ext>
            </a:extLst>
          </p:cNvPr>
          <p:cNvSpPr>
            <a:spLocks noGrp="1"/>
          </p:cNvSpPr>
          <p:nvPr>
            <p:ph type="body" idx="1"/>
          </p:nvPr>
        </p:nvSpPr>
        <p:spPr>
          <a:xfrm>
            <a:off x="869950" y="952551"/>
            <a:ext cx="10961370" cy="4847481"/>
          </a:xfrm>
        </p:spPr>
        <p:txBody>
          <a:bodyPr/>
          <a:lstStyle/>
          <a:p>
            <a:pPr marL="342900" lvl="0" indent="-342900" algn="just">
              <a:lnSpc>
                <a:spcPct val="150000"/>
              </a:lnSpc>
              <a:buFont typeface="Arial" panose="020B0604020202020204" pitchFamily="34" charset="0"/>
              <a:buChar char="•"/>
            </a:pPr>
            <a:r>
              <a:rPr lang="en-US" dirty="0">
                <a:effectLst/>
                <a:ea typeface="Times New Roman" panose="02020603050405020304" pitchFamily="18" charset="0"/>
              </a:rPr>
              <a:t>S. K. Siew, S. N. Sze, S. L. Goh, G. Kendall, N. R. Sabar and S. Abdullah, "A Survey of Solution Methodologies for Exam Timetabling Problems," in </a:t>
            </a:r>
            <a:r>
              <a:rPr lang="en-US" i="1" dirty="0">
                <a:effectLst/>
                <a:ea typeface="Times New Roman" panose="02020603050405020304" pitchFamily="18" charset="0"/>
              </a:rPr>
              <a:t>IEEE Access</a:t>
            </a:r>
            <a:r>
              <a:rPr lang="en-US" dirty="0">
                <a:effectLst/>
                <a:ea typeface="Times New Roman" panose="02020603050405020304" pitchFamily="18" charset="0"/>
              </a:rPr>
              <a:t>, vol. 12, pp. 41479-41498, 2024</a:t>
            </a:r>
            <a:endParaRPr lang="en-IN" dirty="0">
              <a:effectLst/>
              <a:ea typeface="Times New Roman" panose="02020603050405020304" pitchFamily="18" charset="0"/>
            </a:endParaRPr>
          </a:p>
          <a:p>
            <a:pPr marL="342900" lvl="0" indent="-342900" algn="just">
              <a:lnSpc>
                <a:spcPct val="150000"/>
              </a:lnSpc>
              <a:buFont typeface="Arial" panose="020B0604020202020204" pitchFamily="34" charset="0"/>
              <a:buChar char="•"/>
            </a:pPr>
            <a:r>
              <a:rPr lang="en-IN" dirty="0">
                <a:effectLst/>
                <a:ea typeface="Times New Roman" panose="02020603050405020304" pitchFamily="18" charset="0"/>
              </a:rPr>
              <a:t>H. </a:t>
            </a:r>
            <a:r>
              <a:rPr lang="en-IN" dirty="0" err="1">
                <a:effectLst/>
                <a:ea typeface="Times New Roman" panose="02020603050405020304" pitchFamily="18" charset="0"/>
              </a:rPr>
              <a:t>Kanemitsu</a:t>
            </a:r>
            <a:r>
              <a:rPr lang="en-IN" dirty="0">
                <a:effectLst/>
                <a:ea typeface="Times New Roman" panose="02020603050405020304" pitchFamily="18" charset="0"/>
              </a:rPr>
              <a:t>, M. </a:t>
            </a:r>
            <a:r>
              <a:rPr lang="en-IN" dirty="0" err="1">
                <a:effectLst/>
                <a:ea typeface="Times New Roman" panose="02020603050405020304" pitchFamily="18" charset="0"/>
              </a:rPr>
              <a:t>Hanada</a:t>
            </a:r>
            <a:r>
              <a:rPr lang="en-IN" dirty="0">
                <a:effectLst/>
                <a:ea typeface="Times New Roman" panose="02020603050405020304" pitchFamily="18" charset="0"/>
              </a:rPr>
              <a:t> and H. </a:t>
            </a:r>
            <a:r>
              <a:rPr lang="en-IN" dirty="0" err="1">
                <a:effectLst/>
                <a:ea typeface="Times New Roman" panose="02020603050405020304" pitchFamily="18" charset="0"/>
              </a:rPr>
              <a:t>Nakazato</a:t>
            </a:r>
            <a:r>
              <a:rPr lang="en-IN" dirty="0">
                <a:effectLst/>
                <a:ea typeface="Times New Roman" panose="02020603050405020304" pitchFamily="18" charset="0"/>
              </a:rPr>
              <a:t>, "Clustering-Based Task Scheduling in a Large Number of Heterogeneous Processors," in </a:t>
            </a:r>
            <a:r>
              <a:rPr lang="en-IN" i="1" dirty="0">
                <a:effectLst/>
                <a:ea typeface="Times New Roman" panose="02020603050405020304" pitchFamily="18" charset="0"/>
              </a:rPr>
              <a:t>IEEE Transactions on Parallel and Distributed Systems</a:t>
            </a:r>
            <a:r>
              <a:rPr lang="en-IN" dirty="0">
                <a:effectLst/>
                <a:ea typeface="Times New Roman" panose="02020603050405020304" pitchFamily="18" charset="0"/>
              </a:rPr>
              <a:t>, vol. 27, no. 11, pp. 3144-3157, 1 Nov. 2016</a:t>
            </a:r>
          </a:p>
          <a:p>
            <a:pPr marL="342900" lvl="0" indent="-342900" algn="just">
              <a:lnSpc>
                <a:spcPct val="150000"/>
              </a:lnSpc>
              <a:buFont typeface="Arial" panose="020B0604020202020204" pitchFamily="34" charset="0"/>
              <a:buChar char="•"/>
            </a:pPr>
            <a:r>
              <a:rPr lang="en-IN" dirty="0">
                <a:effectLst/>
                <a:ea typeface="Times New Roman" panose="02020603050405020304" pitchFamily="18" charset="0"/>
              </a:rPr>
              <a:t>R. Nand, E. Reddy, K. Chaudhary and B. Sharma, "Preference-Based Stepping Ahead Firefly Algorithm for Solving Real-World </a:t>
            </a:r>
            <a:r>
              <a:rPr lang="en-IN" dirty="0" err="1">
                <a:effectLst/>
                <a:ea typeface="Times New Roman" panose="02020603050405020304" pitchFamily="18" charset="0"/>
              </a:rPr>
              <a:t>Uncapacitated</a:t>
            </a:r>
            <a:r>
              <a:rPr lang="en-IN" dirty="0">
                <a:effectLst/>
                <a:ea typeface="Times New Roman" panose="02020603050405020304" pitchFamily="18" charset="0"/>
              </a:rPr>
              <a:t> Examination Timetabling Problem," in </a:t>
            </a:r>
            <a:r>
              <a:rPr lang="en-IN" i="1" dirty="0">
                <a:effectLst/>
                <a:ea typeface="Times New Roman" panose="02020603050405020304" pitchFamily="18" charset="0"/>
              </a:rPr>
              <a:t>IEEE Access</a:t>
            </a:r>
            <a:r>
              <a:rPr lang="en-IN" dirty="0">
                <a:effectLst/>
                <a:ea typeface="Times New Roman" panose="02020603050405020304" pitchFamily="18" charset="0"/>
              </a:rPr>
              <a:t>, vol. 12, pp. 24685-24699, 2024, </a:t>
            </a:r>
            <a:r>
              <a:rPr lang="en-IN" dirty="0" err="1">
                <a:effectLst/>
                <a:ea typeface="Times New Roman" panose="02020603050405020304" pitchFamily="18" charset="0"/>
              </a:rPr>
              <a:t>doi</a:t>
            </a:r>
            <a:r>
              <a:rPr lang="en-IN" dirty="0">
                <a:effectLst/>
                <a:ea typeface="Times New Roman" panose="02020603050405020304" pitchFamily="18" charset="0"/>
              </a:rPr>
              <a:t>: 10.1109/ACCESS.2024.336573</a:t>
            </a:r>
          </a:p>
          <a:p>
            <a:pPr marL="342900" lvl="0" indent="-342900" algn="just">
              <a:lnSpc>
                <a:spcPct val="150000"/>
              </a:lnSpc>
              <a:buFont typeface="Arial" panose="020B0604020202020204" pitchFamily="34" charset="0"/>
              <a:buChar char="•"/>
            </a:pPr>
            <a:r>
              <a:rPr lang="en-IN" dirty="0">
                <a:effectLst/>
                <a:ea typeface="Times New Roman" panose="02020603050405020304" pitchFamily="18" charset="0"/>
              </a:rPr>
              <a:t>D. Srinivasan, Tian Hou </a:t>
            </a:r>
            <a:r>
              <a:rPr lang="en-IN" dirty="0" err="1">
                <a:effectLst/>
                <a:ea typeface="Times New Roman" panose="02020603050405020304" pitchFamily="18" charset="0"/>
              </a:rPr>
              <a:t>Seow</a:t>
            </a:r>
            <a:r>
              <a:rPr lang="en-IN" dirty="0">
                <a:effectLst/>
                <a:ea typeface="Times New Roman" panose="02020603050405020304" pitchFamily="18" charset="0"/>
              </a:rPr>
              <a:t> and Jian Xin Xu, "Automated time table generation using multiple context reasoning for university modules," Proceedings of the 2002 Congress on Evolutionary Computation. CEC'02 (Cat. No.02TH8600), Honolulu, HI, USA, 2002, pp. 1751-1756 vol.2, </a:t>
            </a:r>
            <a:r>
              <a:rPr lang="en-IN" dirty="0" err="1">
                <a:effectLst/>
                <a:ea typeface="Times New Roman" panose="02020603050405020304" pitchFamily="18" charset="0"/>
              </a:rPr>
              <a:t>doi</a:t>
            </a:r>
            <a:r>
              <a:rPr lang="en-IN" dirty="0">
                <a:effectLst/>
                <a:ea typeface="Times New Roman" panose="02020603050405020304" pitchFamily="18" charset="0"/>
              </a:rPr>
              <a:t>: 10.1109/CEC.2002.1004507.</a:t>
            </a:r>
          </a:p>
          <a:p>
            <a:endParaRPr lang="en-IN" dirty="0"/>
          </a:p>
        </p:txBody>
      </p:sp>
    </p:spTree>
    <p:extLst>
      <p:ext uri="{BB962C8B-B14F-4D97-AF65-F5344CB8AC3E}">
        <p14:creationId xmlns:p14="http://schemas.microsoft.com/office/powerpoint/2010/main" val="3342609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27F47-029C-1929-698D-95AFE28BD88A}"/>
              </a:ext>
            </a:extLst>
          </p:cNvPr>
          <p:cNvSpPr>
            <a:spLocks noGrp="1"/>
          </p:cNvSpPr>
          <p:nvPr>
            <p:ph type="title"/>
          </p:nvPr>
        </p:nvSpPr>
        <p:spPr>
          <a:xfrm>
            <a:off x="917575" y="275444"/>
            <a:ext cx="8938260" cy="677108"/>
          </a:xfrm>
        </p:spPr>
        <p:txBody>
          <a:bodyPr/>
          <a:lstStyle/>
          <a:p>
            <a:r>
              <a:rPr lang="en-IN" dirty="0"/>
              <a:t>Continued…</a:t>
            </a:r>
          </a:p>
        </p:txBody>
      </p:sp>
      <p:sp>
        <p:nvSpPr>
          <p:cNvPr id="3" name="Text Placeholder 2">
            <a:extLst>
              <a:ext uri="{FF2B5EF4-FFF2-40B4-BE49-F238E27FC236}">
                <a16:creationId xmlns:a16="http://schemas.microsoft.com/office/drawing/2014/main" id="{0A7A7C61-F76F-8A80-93B2-3E9D04166623}"/>
              </a:ext>
            </a:extLst>
          </p:cNvPr>
          <p:cNvSpPr>
            <a:spLocks noGrp="1"/>
          </p:cNvSpPr>
          <p:nvPr>
            <p:ph type="body" idx="1"/>
          </p:nvPr>
        </p:nvSpPr>
        <p:spPr>
          <a:xfrm>
            <a:off x="869950" y="1618361"/>
            <a:ext cx="10961370" cy="2354491"/>
          </a:xfrm>
        </p:spPr>
        <p:txBody>
          <a:bodyPr/>
          <a:lstStyle/>
          <a:p>
            <a:pPr marL="342900" lvl="0" indent="-342900"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K. </a:t>
            </a:r>
            <a:r>
              <a:rPr lang="en-US" sz="1800" dirty="0" err="1">
                <a:effectLst/>
                <a:latin typeface="Times New Roman" panose="02020603050405020304" pitchFamily="18" charset="0"/>
                <a:ea typeface="Times New Roman" panose="02020603050405020304" pitchFamily="18" charset="0"/>
              </a:rPr>
              <a:t>Gkiotsalitis</a:t>
            </a:r>
            <a:r>
              <a:rPr lang="en-US" sz="1800" dirty="0">
                <a:effectLst/>
                <a:latin typeface="Times New Roman" panose="02020603050405020304" pitchFamily="18" charset="0"/>
                <a:ea typeface="Times New Roman" panose="02020603050405020304" pitchFamily="18" charset="0"/>
              </a:rPr>
              <a:t> and O. Cats, "Timetable Recovery After Disturbances in Metro Operations: An Exact and Efficient Solution," in IEEE Transactions on Intelligent Transportation Systems, vol. 23, no. 5, pp. 4075-4085, May 2022, </a:t>
            </a:r>
            <a:r>
              <a:rPr lang="en-US" sz="1800" dirty="0" err="1">
                <a:effectLst/>
                <a:latin typeface="Times New Roman" panose="02020603050405020304" pitchFamily="18" charset="0"/>
                <a:ea typeface="Times New Roman" panose="02020603050405020304" pitchFamily="18" charset="0"/>
              </a:rPr>
              <a:t>doi</a:t>
            </a:r>
            <a:r>
              <a:rPr lang="en-US" sz="1800" dirty="0">
                <a:effectLst/>
                <a:latin typeface="Times New Roman" panose="02020603050405020304" pitchFamily="18" charset="0"/>
                <a:ea typeface="Times New Roman" panose="02020603050405020304" pitchFamily="18" charset="0"/>
              </a:rPr>
              <a:t>: 10.1109/TITS.2020.3041151.</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X. Jin et al., "Real-Time Scheduling of Massive Data in Time Sensitive Networks With a Limited Number of Schedule Entries," in IEEE Access, vol. 8, pp. 6751-6767, 2020, </a:t>
            </a:r>
            <a:r>
              <a:rPr lang="en-US" sz="1800" dirty="0" err="1">
                <a:effectLst/>
                <a:latin typeface="Times New Roman" panose="02020603050405020304" pitchFamily="18" charset="0"/>
                <a:ea typeface="Times New Roman" panose="02020603050405020304" pitchFamily="18" charset="0"/>
              </a:rPr>
              <a:t>doi</a:t>
            </a:r>
            <a:r>
              <a:rPr lang="en-US" sz="1800" dirty="0">
                <a:effectLst/>
                <a:latin typeface="Times New Roman" panose="02020603050405020304" pitchFamily="18" charset="0"/>
                <a:ea typeface="Times New Roman" panose="02020603050405020304" pitchFamily="18" charset="0"/>
              </a:rPr>
              <a:t>: 10.1109/ACCESS.2020.2964690. </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381733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1E1CC-52F0-5C03-EC49-8B36454985B9}"/>
              </a:ext>
            </a:extLst>
          </p:cNvPr>
          <p:cNvSpPr>
            <a:spLocks noGrp="1"/>
          </p:cNvSpPr>
          <p:nvPr>
            <p:ph type="title"/>
          </p:nvPr>
        </p:nvSpPr>
        <p:spPr>
          <a:xfrm>
            <a:off x="917575" y="275444"/>
            <a:ext cx="8938260" cy="677108"/>
          </a:xfrm>
        </p:spPr>
        <p:txBody>
          <a:bodyPr/>
          <a:lstStyle/>
          <a:p>
            <a:r>
              <a:rPr lang="en-IN" dirty="0"/>
              <a:t>Publication Details</a:t>
            </a:r>
          </a:p>
        </p:txBody>
      </p:sp>
      <p:sp>
        <p:nvSpPr>
          <p:cNvPr id="3" name="Text Placeholder 2">
            <a:extLst>
              <a:ext uri="{FF2B5EF4-FFF2-40B4-BE49-F238E27FC236}">
                <a16:creationId xmlns:a16="http://schemas.microsoft.com/office/drawing/2014/main" id="{6EBC137D-77BC-0DFE-86C3-4ABD5BF41E01}"/>
              </a:ext>
            </a:extLst>
          </p:cNvPr>
          <p:cNvSpPr>
            <a:spLocks noGrp="1"/>
          </p:cNvSpPr>
          <p:nvPr>
            <p:ph type="body" idx="1"/>
          </p:nvPr>
        </p:nvSpPr>
        <p:spPr>
          <a:xfrm>
            <a:off x="869950" y="1618361"/>
            <a:ext cx="10961370" cy="2215991"/>
          </a:xfrm>
        </p:spPr>
        <p:txBody>
          <a:bodyPr/>
          <a:lstStyle/>
          <a:p>
            <a:endParaRPr lang="en-IN" dirty="0"/>
          </a:p>
          <a:p>
            <a:r>
              <a:rPr lang="en-IN" b="1" dirty="0"/>
              <a:t>Title: Examination Timetable Generation</a:t>
            </a:r>
          </a:p>
          <a:p>
            <a:endParaRPr lang="en-IN" b="1" dirty="0"/>
          </a:p>
          <a:p>
            <a:r>
              <a:rPr lang="en-IN" b="1" i="0" dirty="0">
                <a:solidFill>
                  <a:srgbClr val="373D42"/>
                </a:solidFill>
                <a:effectLst/>
                <a:latin typeface="Mulish"/>
              </a:rPr>
              <a:t>Authors:</a:t>
            </a:r>
            <a:r>
              <a:rPr lang="en-IN" b="0" i="0" dirty="0">
                <a:solidFill>
                  <a:srgbClr val="373D42"/>
                </a:solidFill>
                <a:effectLst/>
                <a:latin typeface="Mulish"/>
              </a:rPr>
              <a:t> </a:t>
            </a:r>
            <a:r>
              <a:rPr lang="en-IN" b="1" i="0" u="none" strike="noStrike" dirty="0" err="1">
                <a:solidFill>
                  <a:srgbClr val="373D42"/>
                </a:solidFill>
                <a:effectLst/>
                <a:latin typeface="Mulish"/>
              </a:rPr>
              <a:t>Susheeth</a:t>
            </a:r>
            <a:r>
              <a:rPr lang="en-IN" b="1" i="0" u="none" strike="noStrike" dirty="0">
                <a:solidFill>
                  <a:srgbClr val="373D42"/>
                </a:solidFill>
                <a:effectLst/>
                <a:latin typeface="Mulish"/>
              </a:rPr>
              <a:t> G, </a:t>
            </a:r>
            <a:r>
              <a:rPr lang="en-IN" b="1" i="0" u="none" strike="noStrike" dirty="0" err="1">
                <a:solidFill>
                  <a:srgbClr val="373D42"/>
                </a:solidFill>
                <a:effectLst/>
                <a:latin typeface="Mulish"/>
              </a:rPr>
              <a:t>Ritish</a:t>
            </a:r>
            <a:r>
              <a:rPr lang="en-IN" b="1" i="0" u="none" strike="noStrike" dirty="0">
                <a:solidFill>
                  <a:srgbClr val="373D42"/>
                </a:solidFill>
                <a:effectLst/>
                <a:latin typeface="Mulish"/>
              </a:rPr>
              <a:t> N, </a:t>
            </a:r>
            <a:r>
              <a:rPr lang="en-IN" b="1" i="0" u="none" strike="noStrike" dirty="0" err="1">
                <a:solidFill>
                  <a:srgbClr val="373D42"/>
                </a:solidFill>
                <a:effectLst/>
                <a:latin typeface="Mulish"/>
              </a:rPr>
              <a:t>Vidyashree</a:t>
            </a:r>
            <a:r>
              <a:rPr lang="en-IN" b="1" i="0" u="none" strike="noStrike" dirty="0">
                <a:solidFill>
                  <a:srgbClr val="373D42"/>
                </a:solidFill>
                <a:effectLst/>
                <a:latin typeface="Mulish"/>
              </a:rPr>
              <a:t> B N, </a:t>
            </a:r>
            <a:r>
              <a:rPr lang="en-IN" b="1" i="0" u="none" strike="noStrike" dirty="0" err="1">
                <a:solidFill>
                  <a:srgbClr val="373D42"/>
                </a:solidFill>
                <a:effectLst/>
                <a:latin typeface="Mulish"/>
              </a:rPr>
              <a:t>Mithali</a:t>
            </a:r>
            <a:r>
              <a:rPr lang="en-IN" b="1" i="0" u="none" strike="noStrike" dirty="0">
                <a:solidFill>
                  <a:srgbClr val="373D42"/>
                </a:solidFill>
                <a:effectLst/>
                <a:latin typeface="Mulish"/>
              </a:rPr>
              <a:t> S Anand, </a:t>
            </a:r>
            <a:r>
              <a:rPr lang="en-IN" b="1" i="0" u="none" strike="noStrike" dirty="0" err="1">
                <a:solidFill>
                  <a:srgbClr val="373D42"/>
                </a:solidFill>
                <a:effectLst/>
                <a:latin typeface="Mulish"/>
              </a:rPr>
              <a:t>Tejashwini</a:t>
            </a:r>
            <a:r>
              <a:rPr lang="en-IN" b="1" i="0" u="none" strike="noStrike" dirty="0">
                <a:solidFill>
                  <a:srgbClr val="373D42"/>
                </a:solidFill>
                <a:effectLst/>
                <a:latin typeface="Mulish"/>
              </a:rPr>
              <a:t> B A</a:t>
            </a:r>
          </a:p>
          <a:p>
            <a:endParaRPr lang="en-IN" b="1" i="0" u="none" strike="noStrike" dirty="0">
              <a:solidFill>
                <a:srgbClr val="373D42"/>
              </a:solidFill>
              <a:effectLst/>
              <a:latin typeface="Mulish"/>
            </a:endParaRPr>
          </a:p>
          <a:p>
            <a:r>
              <a:rPr lang="en-IN" b="1" dirty="0">
                <a:solidFill>
                  <a:srgbClr val="373D42"/>
                </a:solidFill>
                <a:latin typeface="Mulish"/>
              </a:rPr>
              <a:t>Published URL : </a:t>
            </a:r>
            <a:r>
              <a:rPr lang="en-IN" dirty="0"/>
              <a:t> </a:t>
            </a:r>
            <a:r>
              <a:rPr lang="en-IN" dirty="0">
                <a:hlinkClick r:id="rId2"/>
              </a:rPr>
              <a:t>https://ijirt.org/Article?manuscript=171957</a:t>
            </a:r>
            <a:endParaRPr lang="en-IN" dirty="0"/>
          </a:p>
          <a:p>
            <a:endParaRPr lang="en-IN" dirty="0"/>
          </a:p>
          <a:p>
            <a:r>
              <a:rPr lang="en-IN" b="1" dirty="0"/>
              <a:t>Publication Date : 08-Jan-2025 </a:t>
            </a:r>
          </a:p>
        </p:txBody>
      </p:sp>
    </p:spTree>
    <p:extLst>
      <p:ext uri="{BB962C8B-B14F-4D97-AF65-F5344CB8AC3E}">
        <p14:creationId xmlns:p14="http://schemas.microsoft.com/office/powerpoint/2010/main" val="477613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304800"/>
            <a:ext cx="8938260" cy="1707986"/>
          </a:xfrm>
          <a:prstGeom prst="rect">
            <a:avLst/>
          </a:prstGeom>
        </p:spPr>
        <p:txBody>
          <a:bodyPr vert="horz" wrap="square" lIns="0" tIns="350348" rIns="0" bIns="0" rtlCol="0">
            <a:spAutoFit/>
          </a:bodyPr>
          <a:lstStyle/>
          <a:p>
            <a:pPr marL="12700">
              <a:lnSpc>
                <a:spcPct val="100000"/>
              </a:lnSpc>
              <a:spcBef>
                <a:spcPts val="130"/>
              </a:spcBef>
            </a:pPr>
            <a:r>
              <a:rPr spc="-45" dirty="0"/>
              <a:t>Introduction</a:t>
            </a:r>
            <a:br>
              <a:rPr lang="en-IN" spc="-45" dirty="0"/>
            </a:br>
            <a:endParaRPr spc="-45" dirty="0"/>
          </a:p>
        </p:txBody>
      </p:sp>
      <p:sp>
        <p:nvSpPr>
          <p:cNvPr id="4" name="TextBox 3">
            <a:extLst>
              <a:ext uri="{FF2B5EF4-FFF2-40B4-BE49-F238E27FC236}">
                <a16:creationId xmlns:a16="http://schemas.microsoft.com/office/drawing/2014/main" id="{BFA88150-F0A3-7A58-A118-5F1308ADD918}"/>
              </a:ext>
            </a:extLst>
          </p:cNvPr>
          <p:cNvSpPr txBox="1"/>
          <p:nvPr/>
        </p:nvSpPr>
        <p:spPr>
          <a:xfrm>
            <a:off x="917575" y="1309352"/>
            <a:ext cx="10664825" cy="4524315"/>
          </a:xfrm>
          <a:prstGeom prst="rect">
            <a:avLst/>
          </a:prstGeom>
          <a:noFill/>
        </p:spPr>
        <p:txBody>
          <a:bodyPr wrap="square">
            <a:spAutoFit/>
          </a:bodyPr>
          <a:lstStyle/>
          <a:p>
            <a:endParaRPr lang="en-US" sz="2400" dirty="0"/>
          </a:p>
          <a:p>
            <a:r>
              <a:rPr lang="en-US" sz="2400" dirty="0"/>
              <a:t>Exam scheduling in educational institutions involves managing constraints like avoiding exam clashes, adhering to room capacities, and fairly distributing invigilation duties. Manual scheduling is error-prone, time-consuming, and inefficient, especially with large datasets and diverse requirements. To address these challenges, this project proposes an Automated Examination Scheduling System using genetic algorithms, which optimize schedules by iteratively refining solutions. The system processes input data via a web interface, generating conflict-free timetables, invigilation assignments, and student room allocations in PDF format. Automation reduces errors, saves time, and ensures fairness, scalability, and efficiency, benefiting institutions of all sizes.</a:t>
            </a:r>
            <a:endParaRPr lang="en-IN"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spc="-45" dirty="0"/>
              <a:t>Achievements</a:t>
            </a:r>
            <a:r>
              <a:rPr spc="-160" dirty="0"/>
              <a:t> </a:t>
            </a:r>
            <a:r>
              <a:rPr dirty="0"/>
              <a:t>(if</a:t>
            </a:r>
            <a:r>
              <a:rPr spc="-155" dirty="0"/>
              <a:t> </a:t>
            </a:r>
            <a:r>
              <a:rPr spc="-20" dirty="0"/>
              <a:t>any)</a:t>
            </a:r>
          </a:p>
        </p:txBody>
      </p:sp>
      <p:pic>
        <p:nvPicPr>
          <p:cNvPr id="3" name="Picture 2">
            <a:extLst>
              <a:ext uri="{FF2B5EF4-FFF2-40B4-BE49-F238E27FC236}">
                <a16:creationId xmlns:a16="http://schemas.microsoft.com/office/drawing/2014/main" id="{1AB29009-24C8-9294-31B5-EDEA6EF736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7232" y="1565910"/>
            <a:ext cx="5677535" cy="372618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D26F6-F7ED-11DA-B9D5-ABD01BB36540}"/>
              </a:ext>
            </a:extLst>
          </p:cNvPr>
          <p:cNvSpPr>
            <a:spLocks noGrp="1"/>
          </p:cNvSpPr>
          <p:nvPr>
            <p:ph type="title"/>
          </p:nvPr>
        </p:nvSpPr>
        <p:spPr/>
        <p:txBody>
          <a:bodyPr/>
          <a:lstStyle/>
          <a:p>
            <a:endParaRPr lang="en-IN"/>
          </a:p>
        </p:txBody>
      </p:sp>
      <p:pic>
        <p:nvPicPr>
          <p:cNvPr id="3" name="Picture 2">
            <a:extLst>
              <a:ext uri="{FF2B5EF4-FFF2-40B4-BE49-F238E27FC236}">
                <a16:creationId xmlns:a16="http://schemas.microsoft.com/office/drawing/2014/main" id="{64B18A3B-0CAA-073E-2B5A-E1F288095C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7232" y="1429385"/>
            <a:ext cx="5677535" cy="3999230"/>
          </a:xfrm>
          <a:prstGeom prst="rect">
            <a:avLst/>
          </a:prstGeom>
        </p:spPr>
      </p:pic>
    </p:spTree>
    <p:extLst>
      <p:ext uri="{BB962C8B-B14F-4D97-AF65-F5344CB8AC3E}">
        <p14:creationId xmlns:p14="http://schemas.microsoft.com/office/powerpoint/2010/main" val="4072419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51FDE-3C6C-08BE-7587-625DE686F0F2}"/>
              </a:ext>
            </a:extLst>
          </p:cNvPr>
          <p:cNvSpPr>
            <a:spLocks noGrp="1"/>
          </p:cNvSpPr>
          <p:nvPr>
            <p:ph type="title"/>
          </p:nvPr>
        </p:nvSpPr>
        <p:spPr/>
        <p:txBody>
          <a:bodyPr/>
          <a:lstStyle/>
          <a:p>
            <a:endParaRPr lang="en-IN"/>
          </a:p>
        </p:txBody>
      </p:sp>
      <p:pic>
        <p:nvPicPr>
          <p:cNvPr id="3" name="Picture 2">
            <a:extLst>
              <a:ext uri="{FF2B5EF4-FFF2-40B4-BE49-F238E27FC236}">
                <a16:creationId xmlns:a16="http://schemas.microsoft.com/office/drawing/2014/main" id="{A0DA2608-232F-3ADD-3595-0E00B838C7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7232" y="1422400"/>
            <a:ext cx="5677535" cy="4013200"/>
          </a:xfrm>
          <a:prstGeom prst="rect">
            <a:avLst/>
          </a:prstGeom>
        </p:spPr>
      </p:pic>
    </p:spTree>
    <p:extLst>
      <p:ext uri="{BB962C8B-B14F-4D97-AF65-F5344CB8AC3E}">
        <p14:creationId xmlns:p14="http://schemas.microsoft.com/office/powerpoint/2010/main" val="1861800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E8A4C-0C41-B9F5-A014-B2C3B1C90D07}"/>
              </a:ext>
            </a:extLst>
          </p:cNvPr>
          <p:cNvSpPr>
            <a:spLocks noGrp="1"/>
          </p:cNvSpPr>
          <p:nvPr>
            <p:ph type="title"/>
          </p:nvPr>
        </p:nvSpPr>
        <p:spPr/>
        <p:txBody>
          <a:bodyPr/>
          <a:lstStyle/>
          <a:p>
            <a:endParaRPr lang="en-IN"/>
          </a:p>
        </p:txBody>
      </p:sp>
      <p:pic>
        <p:nvPicPr>
          <p:cNvPr id="3" name="Picture 2">
            <a:extLst>
              <a:ext uri="{FF2B5EF4-FFF2-40B4-BE49-F238E27FC236}">
                <a16:creationId xmlns:a16="http://schemas.microsoft.com/office/drawing/2014/main" id="{5486865D-0CE3-425E-DE1A-3F3A365DFB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7232" y="1417002"/>
            <a:ext cx="5677535" cy="4023995"/>
          </a:xfrm>
          <a:prstGeom prst="rect">
            <a:avLst/>
          </a:prstGeom>
        </p:spPr>
      </p:pic>
    </p:spTree>
    <p:extLst>
      <p:ext uri="{BB962C8B-B14F-4D97-AF65-F5344CB8AC3E}">
        <p14:creationId xmlns:p14="http://schemas.microsoft.com/office/powerpoint/2010/main" val="2572072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8E22D-AE99-651A-1D5D-D7D69ECFC592}"/>
              </a:ext>
            </a:extLst>
          </p:cNvPr>
          <p:cNvSpPr>
            <a:spLocks noGrp="1"/>
          </p:cNvSpPr>
          <p:nvPr>
            <p:ph type="title"/>
          </p:nvPr>
        </p:nvSpPr>
        <p:spPr/>
        <p:txBody>
          <a:bodyPr/>
          <a:lstStyle/>
          <a:p>
            <a:endParaRPr lang="en-IN"/>
          </a:p>
        </p:txBody>
      </p:sp>
      <p:pic>
        <p:nvPicPr>
          <p:cNvPr id="3" name="Picture 2">
            <a:extLst>
              <a:ext uri="{FF2B5EF4-FFF2-40B4-BE49-F238E27FC236}">
                <a16:creationId xmlns:a16="http://schemas.microsoft.com/office/drawing/2014/main" id="{922639EC-FD83-AB37-CE09-C95B62DE42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7232" y="1425257"/>
            <a:ext cx="5677535" cy="4007485"/>
          </a:xfrm>
          <a:prstGeom prst="rect">
            <a:avLst/>
          </a:prstGeom>
        </p:spPr>
      </p:pic>
    </p:spTree>
    <p:extLst>
      <p:ext uri="{BB962C8B-B14F-4D97-AF65-F5344CB8AC3E}">
        <p14:creationId xmlns:p14="http://schemas.microsoft.com/office/powerpoint/2010/main" val="7409051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36234" y="1883029"/>
            <a:ext cx="5104130" cy="1490980"/>
          </a:xfrm>
          <a:prstGeom prst="rect">
            <a:avLst/>
          </a:prstGeom>
        </p:spPr>
        <p:txBody>
          <a:bodyPr vert="horz" wrap="square" lIns="0" tIns="14605" rIns="0" bIns="0" rtlCol="0">
            <a:spAutoFit/>
          </a:bodyPr>
          <a:lstStyle/>
          <a:p>
            <a:pPr marL="12700">
              <a:lnSpc>
                <a:spcPct val="100000"/>
              </a:lnSpc>
              <a:spcBef>
                <a:spcPts val="115"/>
              </a:spcBef>
            </a:pPr>
            <a:r>
              <a:rPr sz="9600" dirty="0">
                <a:latin typeface="Calibri"/>
                <a:cs typeface="Calibri"/>
              </a:rPr>
              <a:t>Thank</a:t>
            </a:r>
            <a:r>
              <a:rPr sz="9600" spc="-10" dirty="0">
                <a:latin typeface="Calibri"/>
                <a:cs typeface="Calibri"/>
              </a:rPr>
              <a:t> </a:t>
            </a:r>
            <a:r>
              <a:rPr sz="9600" spc="-810" dirty="0">
                <a:latin typeface="Calibri"/>
                <a:cs typeface="Calibri"/>
              </a:rPr>
              <a:t>Y</a:t>
            </a:r>
            <a:r>
              <a:rPr sz="9600" dirty="0">
                <a:latin typeface="Calibri"/>
                <a:cs typeface="Calibri"/>
              </a:rPr>
              <a:t>o</a:t>
            </a:r>
            <a:r>
              <a:rPr sz="9600" spc="-25" dirty="0">
                <a:latin typeface="Calibri"/>
                <a:cs typeface="Calibri"/>
              </a:rPr>
              <a:t>u</a:t>
            </a:r>
            <a:endParaRPr sz="9600">
              <a:latin typeface="Calibri"/>
              <a:cs typeface="Calibri"/>
            </a:endParaRPr>
          </a:p>
        </p:txBody>
      </p:sp>
      <p:pic>
        <p:nvPicPr>
          <p:cNvPr id="3" name="object 3"/>
          <p:cNvPicPr/>
          <p:nvPr/>
        </p:nvPicPr>
        <p:blipFill>
          <a:blip r:embed="rId2" cstate="print"/>
          <a:stretch>
            <a:fillRect/>
          </a:stretch>
        </p:blipFill>
        <p:spPr>
          <a:xfrm>
            <a:off x="695325" y="1028700"/>
            <a:ext cx="4459833" cy="38576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37328-0F28-0A40-23A7-9AB07E7EB0CB}"/>
              </a:ext>
            </a:extLst>
          </p:cNvPr>
          <p:cNvSpPr>
            <a:spLocks noGrp="1"/>
          </p:cNvSpPr>
          <p:nvPr>
            <p:ph type="title"/>
          </p:nvPr>
        </p:nvSpPr>
        <p:spPr>
          <a:xfrm>
            <a:off x="917575" y="275444"/>
            <a:ext cx="8938260" cy="677108"/>
          </a:xfrm>
        </p:spPr>
        <p:txBody>
          <a:bodyPr/>
          <a:lstStyle/>
          <a:p>
            <a:r>
              <a:rPr lang="en-IN" dirty="0"/>
              <a:t>Research Review</a:t>
            </a:r>
          </a:p>
        </p:txBody>
      </p:sp>
      <p:sp>
        <p:nvSpPr>
          <p:cNvPr id="3" name="Text Placeholder 2">
            <a:extLst>
              <a:ext uri="{FF2B5EF4-FFF2-40B4-BE49-F238E27FC236}">
                <a16:creationId xmlns:a16="http://schemas.microsoft.com/office/drawing/2014/main" id="{FB59B87E-65AF-C8E9-BEFB-548211C05FEC}"/>
              </a:ext>
            </a:extLst>
          </p:cNvPr>
          <p:cNvSpPr>
            <a:spLocks noGrp="1"/>
          </p:cNvSpPr>
          <p:nvPr>
            <p:ph type="body" idx="1"/>
          </p:nvPr>
        </p:nvSpPr>
        <p:spPr>
          <a:xfrm>
            <a:off x="869950" y="1066801"/>
            <a:ext cx="10961370" cy="4983544"/>
          </a:xfrm>
        </p:spPr>
        <p:txBody>
          <a:bodyPr/>
          <a:lstStyle/>
          <a:p>
            <a:r>
              <a:rPr lang="en-US" b="1" dirty="0"/>
              <a:t>1. Dynamic Combined Flow Algorithm for Exam Scheduling:</a:t>
            </a:r>
            <a:br>
              <a:rPr lang="en-US" dirty="0"/>
            </a:br>
            <a:r>
              <a:rPr lang="en-US" dirty="0"/>
              <a:t>Introduces the DCF algorithm and STAG model for scalable, conflict-free exam scheduling using time slots as edges and real-time adjustments for efficient resource use.</a:t>
            </a:r>
          </a:p>
          <a:p>
            <a:r>
              <a:rPr lang="en-US" b="1" dirty="0"/>
              <a:t>2. Genetic Algorithms with Guided and Local Search Strategies:</a:t>
            </a:r>
            <a:br>
              <a:rPr lang="en-US" dirty="0"/>
            </a:br>
            <a:r>
              <a:rPr lang="en-US" dirty="0"/>
              <a:t>Combines Genetic Algorithms with Guided and Local Search strategies to create scalable and adaptable university timetables, effectively balancing hard and soft constraints.</a:t>
            </a:r>
          </a:p>
          <a:p>
            <a:r>
              <a:rPr lang="en-US" b="1" dirty="0"/>
              <a:t>3. Preference-Based Firefly Algorithm for Examination Scheduling:</a:t>
            </a:r>
            <a:br>
              <a:rPr lang="en-US" dirty="0"/>
            </a:br>
            <a:r>
              <a:rPr lang="en-US" dirty="0"/>
              <a:t>Enhances the Firefly Algorithm with stepping-ahead and threshold acceptance techniques to optimize conflict-free exam scheduling, validated on real-world and benchmark datasets.</a:t>
            </a:r>
          </a:p>
          <a:p>
            <a:r>
              <a:rPr lang="en-US" b="1" dirty="0"/>
              <a:t>4. Real-Time Scheduling in Time-Sensitive Networks:</a:t>
            </a:r>
            <a:br>
              <a:rPr lang="en-US" dirty="0"/>
            </a:br>
            <a:r>
              <a:rPr lang="en-US" dirty="0"/>
              <a:t>Proposes a novel SMT and OMT-based scheduling approach for TSNs, optimizing real-time data flow with fewer schedule entries, benefiting industrial IoT applications.</a:t>
            </a:r>
          </a:p>
          <a:p>
            <a:r>
              <a:rPr lang="en-US" b="1" dirty="0"/>
              <a:t>5. Generic Algorithms for Timetabling Problems:</a:t>
            </a:r>
            <a:br>
              <a:rPr lang="en-US" dirty="0"/>
            </a:br>
            <a:r>
              <a:rPr lang="en-US" dirty="0"/>
              <a:t>Highlights the need for scalable, adaptable algorithms to address NP-Hard timetabling challenges and improve consistency across diverse scheduling domains.</a:t>
            </a:r>
          </a:p>
          <a:p>
            <a:r>
              <a:rPr lang="en-US" b="1" dirty="0"/>
              <a:t>6. Metro Timetable Recovery After Disturbances:</a:t>
            </a:r>
            <a:br>
              <a:rPr lang="en-US" dirty="0"/>
            </a:br>
            <a:r>
              <a:rPr lang="en-US" dirty="0"/>
              <a:t>Develops an exact quadratic programming model to reschedule metro operations efficiently during disruptions, improving transit reliability by up to 30%.</a:t>
            </a:r>
            <a:endParaRPr lang="en-IN" dirty="0"/>
          </a:p>
        </p:txBody>
      </p:sp>
    </p:spTree>
    <p:extLst>
      <p:ext uri="{BB962C8B-B14F-4D97-AF65-F5344CB8AC3E}">
        <p14:creationId xmlns:p14="http://schemas.microsoft.com/office/powerpoint/2010/main" val="2433451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1D1EA-4512-1C2F-E255-DC0CCC0AD5A1}"/>
              </a:ext>
            </a:extLst>
          </p:cNvPr>
          <p:cNvSpPr>
            <a:spLocks noGrp="1"/>
          </p:cNvSpPr>
          <p:nvPr>
            <p:ph type="title"/>
          </p:nvPr>
        </p:nvSpPr>
        <p:spPr>
          <a:xfrm>
            <a:off x="917575" y="275444"/>
            <a:ext cx="8938260" cy="677108"/>
          </a:xfrm>
        </p:spPr>
        <p:txBody>
          <a:bodyPr/>
          <a:lstStyle/>
          <a:p>
            <a:r>
              <a:rPr lang="en-IN" dirty="0"/>
              <a:t>Continued..</a:t>
            </a:r>
          </a:p>
        </p:txBody>
      </p:sp>
      <p:sp>
        <p:nvSpPr>
          <p:cNvPr id="3" name="Text Placeholder 2">
            <a:extLst>
              <a:ext uri="{FF2B5EF4-FFF2-40B4-BE49-F238E27FC236}">
                <a16:creationId xmlns:a16="http://schemas.microsoft.com/office/drawing/2014/main" id="{BA5B4346-C251-375D-31D7-B0FBE39312BA}"/>
              </a:ext>
            </a:extLst>
          </p:cNvPr>
          <p:cNvSpPr>
            <a:spLocks noGrp="1"/>
          </p:cNvSpPr>
          <p:nvPr>
            <p:ph type="body" idx="1"/>
          </p:nvPr>
        </p:nvSpPr>
        <p:spPr>
          <a:xfrm>
            <a:off x="869950" y="1066800"/>
            <a:ext cx="10961370" cy="3600986"/>
          </a:xfrm>
        </p:spPr>
        <p:txBody>
          <a:bodyPr/>
          <a:lstStyle/>
          <a:p>
            <a:r>
              <a:rPr lang="en-US" b="1" dirty="0"/>
              <a:t>7. Automated Timetable Generation with Context Reasoning:</a:t>
            </a:r>
            <a:br>
              <a:rPr lang="en-US" dirty="0"/>
            </a:br>
            <a:r>
              <a:rPr lang="en-US" dirty="0"/>
              <a:t>Introduces a </a:t>
            </a:r>
            <a:r>
              <a:rPr lang="en-US" dirty="0" err="1"/>
              <a:t>Tkinter</a:t>
            </a:r>
            <a:r>
              <a:rPr lang="en-US" dirty="0"/>
              <a:t>-based system to automate university timetabling, reducing conflicts and processing time, with plans for faculty absence adjustments.</a:t>
            </a:r>
          </a:p>
          <a:p>
            <a:r>
              <a:rPr lang="en-US" b="1" dirty="0"/>
              <a:t>8. Survey on Exam Timetabling Methodologies:</a:t>
            </a:r>
            <a:br>
              <a:rPr lang="en-US" dirty="0"/>
            </a:br>
            <a:r>
              <a:rPr lang="en-US" dirty="0"/>
              <a:t>Analyzes optimization, heuristic, and hybrid methods for solving Exam Timetabling Problems, emphasizing scalability, fairness, and real-world dataset integration.</a:t>
            </a:r>
          </a:p>
          <a:p>
            <a:r>
              <a:rPr lang="en-US" b="1" dirty="0"/>
              <a:t>9. Clustering-Based Task Scheduling for Heterogeneous Processors:</a:t>
            </a:r>
            <a:br>
              <a:rPr lang="en-US" dirty="0"/>
            </a:br>
            <a:r>
              <a:rPr lang="en-US" dirty="0"/>
              <a:t>Presents CMWSL, a clustering algorithm optimizing processor utilization and schedule length for DAG applications, reducing communication overhead.</a:t>
            </a:r>
          </a:p>
          <a:p>
            <a:r>
              <a:rPr lang="en-US" b="1" dirty="0"/>
              <a:t>10. Evolutionary Algorithm for University Timetabling:</a:t>
            </a:r>
            <a:br>
              <a:rPr lang="en-US" dirty="0"/>
            </a:br>
            <a:r>
              <a:rPr lang="en-US" dirty="0"/>
              <a:t>Uses evolutionary algorithms with adaptive mutation to generate efficient, conflict-free university timetables, enhancing feasibility and computational efficiency.</a:t>
            </a:r>
          </a:p>
          <a:p>
            <a:endParaRPr lang="en-IN" dirty="0"/>
          </a:p>
        </p:txBody>
      </p:sp>
    </p:spTree>
    <p:extLst>
      <p:ext uri="{BB962C8B-B14F-4D97-AF65-F5344CB8AC3E}">
        <p14:creationId xmlns:p14="http://schemas.microsoft.com/office/powerpoint/2010/main" val="3541089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144F7-631F-1EC7-EC4C-97C88682CD85}"/>
              </a:ext>
            </a:extLst>
          </p:cNvPr>
          <p:cNvSpPr>
            <a:spLocks noGrp="1"/>
          </p:cNvSpPr>
          <p:nvPr>
            <p:ph type="title"/>
          </p:nvPr>
        </p:nvSpPr>
        <p:spPr>
          <a:xfrm>
            <a:off x="917575" y="275444"/>
            <a:ext cx="8938260" cy="430887"/>
          </a:xfrm>
        </p:spPr>
        <p:txBody>
          <a:bodyPr/>
          <a:lstStyle/>
          <a:p>
            <a:r>
              <a:rPr lang="en-US" sz="2800" dirty="0">
                <a:effectLst/>
                <a:latin typeface="+mn-lt"/>
                <a:ea typeface="Times New Roman" panose="02020603050405020304" pitchFamily="18" charset="0"/>
              </a:rPr>
              <a:t>RESEARCH GAPS </a:t>
            </a:r>
            <a:endParaRPr lang="en-IN" sz="2800" dirty="0">
              <a:latin typeface="+mn-lt"/>
            </a:endParaRPr>
          </a:p>
        </p:txBody>
      </p:sp>
      <p:sp>
        <p:nvSpPr>
          <p:cNvPr id="3" name="Text Placeholder 2">
            <a:extLst>
              <a:ext uri="{FF2B5EF4-FFF2-40B4-BE49-F238E27FC236}">
                <a16:creationId xmlns:a16="http://schemas.microsoft.com/office/drawing/2014/main" id="{CA46B97D-C18C-8789-9CA2-21CE33CCE071}"/>
              </a:ext>
            </a:extLst>
          </p:cNvPr>
          <p:cNvSpPr>
            <a:spLocks noGrp="1"/>
          </p:cNvSpPr>
          <p:nvPr>
            <p:ph type="body" idx="1"/>
          </p:nvPr>
        </p:nvSpPr>
        <p:spPr/>
        <p:txBody>
          <a:bodyPr/>
          <a:lstStyle/>
          <a:p>
            <a:endParaRPr lang="en-IN" dirty="0"/>
          </a:p>
        </p:txBody>
      </p:sp>
      <p:graphicFrame>
        <p:nvGraphicFramePr>
          <p:cNvPr id="16" name="Table 15">
            <a:extLst>
              <a:ext uri="{FF2B5EF4-FFF2-40B4-BE49-F238E27FC236}">
                <a16:creationId xmlns:a16="http://schemas.microsoft.com/office/drawing/2014/main" id="{1C33336E-D068-965D-1986-375D0EE4707A}"/>
              </a:ext>
            </a:extLst>
          </p:cNvPr>
          <p:cNvGraphicFramePr>
            <a:graphicFrameLocks noGrp="1"/>
          </p:cNvGraphicFramePr>
          <p:nvPr>
            <p:extLst>
              <p:ext uri="{D42A27DB-BD31-4B8C-83A1-F6EECF244321}">
                <p14:modId xmlns:p14="http://schemas.microsoft.com/office/powerpoint/2010/main" val="3542134543"/>
              </p:ext>
            </p:extLst>
          </p:nvPr>
        </p:nvGraphicFramePr>
        <p:xfrm>
          <a:off x="857660" y="706331"/>
          <a:ext cx="11017252" cy="5577840"/>
        </p:xfrm>
        <a:graphic>
          <a:graphicData uri="http://schemas.openxmlformats.org/drawingml/2006/table">
            <a:tbl>
              <a:tblPr firstRow="1" bandRow="1">
                <a:tableStyleId>{5C22544A-7EE6-4342-B048-85BDC9FD1C3A}</a:tableStyleId>
              </a:tblPr>
              <a:tblGrid>
                <a:gridCol w="2754313">
                  <a:extLst>
                    <a:ext uri="{9D8B030D-6E8A-4147-A177-3AD203B41FA5}">
                      <a16:colId xmlns:a16="http://schemas.microsoft.com/office/drawing/2014/main" val="1772912277"/>
                    </a:ext>
                  </a:extLst>
                </a:gridCol>
                <a:gridCol w="2754313">
                  <a:extLst>
                    <a:ext uri="{9D8B030D-6E8A-4147-A177-3AD203B41FA5}">
                      <a16:colId xmlns:a16="http://schemas.microsoft.com/office/drawing/2014/main" val="4182941538"/>
                    </a:ext>
                  </a:extLst>
                </a:gridCol>
                <a:gridCol w="2754313">
                  <a:extLst>
                    <a:ext uri="{9D8B030D-6E8A-4147-A177-3AD203B41FA5}">
                      <a16:colId xmlns:a16="http://schemas.microsoft.com/office/drawing/2014/main" val="4184553630"/>
                    </a:ext>
                  </a:extLst>
                </a:gridCol>
                <a:gridCol w="2754313">
                  <a:extLst>
                    <a:ext uri="{9D8B030D-6E8A-4147-A177-3AD203B41FA5}">
                      <a16:colId xmlns:a16="http://schemas.microsoft.com/office/drawing/2014/main" val="4204700185"/>
                    </a:ext>
                  </a:extLst>
                </a:gridCol>
              </a:tblGrid>
              <a:tr h="566021">
                <a:tc>
                  <a:txBody>
                    <a:bodyPr/>
                    <a:lstStyle/>
                    <a:p>
                      <a:r>
                        <a:rPr lang="en-IN" dirty="0"/>
                        <a:t>Sl. No.</a:t>
                      </a:r>
                    </a:p>
                  </a:txBody>
                  <a:tcPr/>
                </a:tc>
                <a:tc>
                  <a:txBody>
                    <a:bodyPr/>
                    <a:lstStyle/>
                    <a:p>
                      <a:r>
                        <a:rPr lang="en-IN" dirty="0"/>
                        <a:t>Paper Title</a:t>
                      </a:r>
                    </a:p>
                  </a:txBody>
                  <a:tcPr anchor="ctr"/>
                </a:tc>
                <a:tc>
                  <a:txBody>
                    <a:bodyPr/>
                    <a:lstStyle/>
                    <a:p>
                      <a:r>
                        <a:rPr lang="en-IN" dirty="0"/>
                        <a:t>Authors (Year)</a:t>
                      </a:r>
                    </a:p>
                  </a:txBody>
                  <a:tcPr/>
                </a:tc>
                <a:tc>
                  <a:txBody>
                    <a:bodyPr/>
                    <a:lstStyle/>
                    <a:p>
                      <a:r>
                        <a:rPr lang="en-IN" dirty="0"/>
                        <a:t>Limitations (Research Gaps)</a:t>
                      </a:r>
                    </a:p>
                  </a:txBody>
                  <a:tcPr/>
                </a:tc>
                <a:extLst>
                  <a:ext uri="{0D108BD9-81ED-4DB2-BD59-A6C34878D82A}">
                    <a16:rowId xmlns:a16="http://schemas.microsoft.com/office/drawing/2014/main" val="2589026804"/>
                  </a:ext>
                </a:extLst>
              </a:tr>
              <a:tr h="835555">
                <a:tc>
                  <a:txBody>
                    <a:bodyPr/>
                    <a:lstStyle/>
                    <a:p>
                      <a:r>
                        <a:rPr lang="en-IN" dirty="0"/>
                        <a:t>1</a:t>
                      </a:r>
                    </a:p>
                  </a:txBody>
                  <a:tcPr/>
                </a:tc>
                <a:tc>
                  <a:txBody>
                    <a:bodyPr/>
                    <a:lstStyle/>
                    <a:p>
                      <a:r>
                        <a:rPr lang="en-US" sz="1400" dirty="0"/>
                        <a:t>A Dynamic Combined Flow Algorithm for the Two-Commodity Maxflow Problem Over Delay-Tolerant Networks</a:t>
                      </a:r>
                      <a:endParaRPr lang="en-IN" sz="1400" dirty="0"/>
                    </a:p>
                  </a:txBody>
                  <a:tcPr/>
                </a:tc>
                <a:tc>
                  <a:txBody>
                    <a:bodyPr/>
                    <a:lstStyle/>
                    <a:p>
                      <a:r>
                        <a:rPr lang="en-IN" sz="1400" dirty="0"/>
                        <a:t>Tao Zhang, </a:t>
                      </a:r>
                      <a:r>
                        <a:rPr lang="en-IN" sz="1400" dirty="0" err="1"/>
                        <a:t>Hongyan</a:t>
                      </a:r>
                      <a:r>
                        <a:rPr lang="en-IN" sz="1400" dirty="0"/>
                        <a:t> Li (2018)</a:t>
                      </a:r>
                    </a:p>
                  </a:txBody>
                  <a:tcPr/>
                </a:tc>
                <a:tc>
                  <a:txBody>
                    <a:bodyPr/>
                    <a:lstStyle/>
                    <a:p>
                      <a:r>
                        <a:rPr lang="en-US" sz="1400" dirty="0"/>
                        <a:t>Lacks scalability, dynamic connectivity, real-world validation, and support for diverse networks and multiple commodities.</a:t>
                      </a:r>
                      <a:endParaRPr lang="en-IN" sz="1400" dirty="0"/>
                    </a:p>
                  </a:txBody>
                  <a:tcPr/>
                </a:tc>
                <a:extLst>
                  <a:ext uri="{0D108BD9-81ED-4DB2-BD59-A6C34878D82A}">
                    <a16:rowId xmlns:a16="http://schemas.microsoft.com/office/drawing/2014/main" val="2739608628"/>
                  </a:ext>
                </a:extLst>
              </a:tr>
              <a:tr h="835555">
                <a:tc>
                  <a:txBody>
                    <a:bodyPr/>
                    <a:lstStyle/>
                    <a:p>
                      <a:r>
                        <a:rPr lang="en-IN" dirty="0"/>
                        <a:t>2</a:t>
                      </a:r>
                    </a:p>
                  </a:txBody>
                  <a:tcPr/>
                </a:tc>
                <a:tc>
                  <a:txBody>
                    <a:bodyPr/>
                    <a:lstStyle/>
                    <a:p>
                      <a:r>
                        <a:rPr lang="en-US" sz="1400" dirty="0"/>
                        <a:t>A Hybrid Swarm-Based Approach to University Timetabling</a:t>
                      </a:r>
                    </a:p>
                  </a:txBody>
                  <a:tcPr anchor="ctr"/>
                </a:tc>
                <a:tc>
                  <a:txBody>
                    <a:bodyPr/>
                    <a:lstStyle/>
                    <a:p>
                      <a:r>
                        <a:rPr lang="en-IN" sz="1400"/>
                        <a:t>Cheng Weng Fong, Hishammuddin Asmuni, Barry McCollum (2015)</a:t>
                      </a:r>
                    </a:p>
                  </a:txBody>
                  <a:tcPr anchor="ctr"/>
                </a:tc>
                <a:tc>
                  <a:txBody>
                    <a:bodyPr/>
                    <a:lstStyle/>
                    <a:p>
                      <a:r>
                        <a:rPr lang="en-US" sz="1400" dirty="0"/>
                        <a:t>Struggles with slow convergence, high computational costs, limited scalability, and reliance on specific datasets, reducing generalizability.</a:t>
                      </a:r>
                    </a:p>
                  </a:txBody>
                  <a:tcPr anchor="ctr"/>
                </a:tc>
                <a:extLst>
                  <a:ext uri="{0D108BD9-81ED-4DB2-BD59-A6C34878D82A}">
                    <a16:rowId xmlns:a16="http://schemas.microsoft.com/office/drawing/2014/main" val="1606261152"/>
                  </a:ext>
                </a:extLst>
              </a:tr>
              <a:tr h="1024229">
                <a:tc>
                  <a:txBody>
                    <a:bodyPr/>
                    <a:lstStyle/>
                    <a:p>
                      <a:r>
                        <a:rPr lang="en-IN" dirty="0"/>
                        <a:t>3</a:t>
                      </a:r>
                    </a:p>
                  </a:txBody>
                  <a:tcPr/>
                </a:tc>
                <a:tc>
                  <a:txBody>
                    <a:bodyPr/>
                    <a:lstStyle/>
                    <a:p>
                      <a:r>
                        <a:rPr lang="en-US" sz="1400" dirty="0"/>
                        <a:t>A Survey of Solution Methodologies for Exam Timetabling Problems</a:t>
                      </a:r>
                    </a:p>
                  </a:txBody>
                  <a:tcPr anchor="ctr"/>
                </a:tc>
                <a:tc>
                  <a:txBody>
                    <a:bodyPr/>
                    <a:lstStyle/>
                    <a:p>
                      <a:r>
                        <a:rPr lang="en-IN" sz="1400" dirty="0"/>
                        <a:t>Emily Sing Kiang Siew et al. (2024)</a:t>
                      </a:r>
                    </a:p>
                  </a:txBody>
                  <a:tcPr anchor="ctr"/>
                </a:tc>
                <a:tc>
                  <a:txBody>
                    <a:bodyPr/>
                    <a:lstStyle/>
                    <a:p>
                      <a:r>
                        <a:rPr lang="en-US" sz="1400" dirty="0"/>
                        <a:t>Highlights gaps between benchmarks and real-world problems, scalability issues, and lack of fairness; calls for hybrid methods and ML integration.</a:t>
                      </a:r>
                      <a:endParaRPr lang="en-IN" sz="1400" dirty="0"/>
                    </a:p>
                  </a:txBody>
                  <a:tcPr/>
                </a:tc>
                <a:extLst>
                  <a:ext uri="{0D108BD9-81ED-4DB2-BD59-A6C34878D82A}">
                    <a16:rowId xmlns:a16="http://schemas.microsoft.com/office/drawing/2014/main" val="1457657782"/>
                  </a:ext>
                </a:extLst>
              </a:tr>
              <a:tr h="646881">
                <a:tc>
                  <a:txBody>
                    <a:bodyPr/>
                    <a:lstStyle/>
                    <a:p>
                      <a:r>
                        <a:rPr lang="en-IN" dirty="0"/>
                        <a:t>4</a:t>
                      </a:r>
                    </a:p>
                  </a:txBody>
                  <a:tcPr/>
                </a:tc>
                <a:tc>
                  <a:txBody>
                    <a:bodyPr/>
                    <a:lstStyle/>
                    <a:p>
                      <a:r>
                        <a:rPr lang="en-US" sz="1400" dirty="0"/>
                        <a:t>Based Task Scheduling in a Large Number of Heterogeneous Processors</a:t>
                      </a:r>
                    </a:p>
                  </a:txBody>
                  <a:tcPr anchor="ctr"/>
                </a:tc>
                <a:tc>
                  <a:txBody>
                    <a:bodyPr/>
                    <a:lstStyle/>
                    <a:p>
                      <a:r>
                        <a:rPr lang="en-IN" sz="1400" dirty="0" err="1"/>
                        <a:t>Hidehiro</a:t>
                      </a:r>
                      <a:r>
                        <a:rPr lang="en-IN" sz="1400" dirty="0"/>
                        <a:t> </a:t>
                      </a:r>
                      <a:r>
                        <a:rPr lang="en-IN" sz="1400" dirty="0" err="1"/>
                        <a:t>Kanemitsu</a:t>
                      </a:r>
                      <a:r>
                        <a:rPr lang="en-IN" sz="1400" dirty="0"/>
                        <a:t> (2016)</a:t>
                      </a:r>
                      <a:endParaRPr lang="en-US" sz="1400" dirty="0"/>
                    </a:p>
                  </a:txBody>
                  <a:tcPr anchor="ctr"/>
                </a:tc>
                <a:tc>
                  <a:txBody>
                    <a:bodyPr/>
                    <a:lstStyle/>
                    <a:p>
                      <a:r>
                        <a:rPr lang="en-US" sz="1400" dirty="0"/>
                        <a:t>Inefficient handling of heterogeneity, workload balance, and parallelism.</a:t>
                      </a:r>
                      <a:endParaRPr lang="en-IN" sz="1400" dirty="0"/>
                    </a:p>
                  </a:txBody>
                  <a:tcPr/>
                </a:tc>
                <a:extLst>
                  <a:ext uri="{0D108BD9-81ED-4DB2-BD59-A6C34878D82A}">
                    <a16:rowId xmlns:a16="http://schemas.microsoft.com/office/drawing/2014/main" val="2350832847"/>
                  </a:ext>
                </a:extLst>
              </a:tr>
              <a:tr h="1024229">
                <a:tc>
                  <a:txBody>
                    <a:bodyPr/>
                    <a:lstStyle/>
                    <a:p>
                      <a:r>
                        <a:rPr lang="en-IN" dirty="0"/>
                        <a:t>5</a:t>
                      </a:r>
                    </a:p>
                  </a:txBody>
                  <a:tcPr/>
                </a:tc>
                <a:tc>
                  <a:txBody>
                    <a:bodyPr/>
                    <a:lstStyle/>
                    <a:p>
                      <a:r>
                        <a:rPr lang="en-US" sz="1400" dirty="0"/>
                        <a:t>Genetic Algorithms with Guided and Local Search Strategies for University Course Timetabling</a:t>
                      </a:r>
                      <a:endParaRPr lang="en-IN" sz="1400" dirty="0"/>
                    </a:p>
                  </a:txBody>
                  <a:tcPr/>
                </a:tc>
                <a:tc>
                  <a:txBody>
                    <a:bodyPr/>
                    <a:lstStyle/>
                    <a:p>
                      <a:r>
                        <a:rPr lang="en-IN" sz="1400" dirty="0"/>
                        <a:t>Sheng Xiang Yang (2011)</a:t>
                      </a:r>
                    </a:p>
                  </a:txBody>
                  <a:tcPr/>
                </a:tc>
                <a:tc>
                  <a:txBody>
                    <a:bodyPr/>
                    <a:lstStyle/>
                    <a:p>
                      <a:r>
                        <a:rPr lang="en-US" sz="1400" dirty="0"/>
                        <a:t>Faces challenges in scalability, parameter sensitivity, and balancing exploration with exploitation, limiting applicability to real-world scenarios.</a:t>
                      </a:r>
                      <a:endParaRPr lang="en-IN" sz="1400" dirty="0"/>
                    </a:p>
                  </a:txBody>
                  <a:tcPr/>
                </a:tc>
                <a:extLst>
                  <a:ext uri="{0D108BD9-81ED-4DB2-BD59-A6C34878D82A}">
                    <a16:rowId xmlns:a16="http://schemas.microsoft.com/office/drawing/2014/main" val="1698954496"/>
                  </a:ext>
                </a:extLst>
              </a:tr>
            </a:tbl>
          </a:graphicData>
        </a:graphic>
      </p:graphicFrame>
    </p:spTree>
    <p:extLst>
      <p:ext uri="{BB962C8B-B14F-4D97-AF65-F5344CB8AC3E}">
        <p14:creationId xmlns:p14="http://schemas.microsoft.com/office/powerpoint/2010/main" val="3248508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FE4BE8A-C006-C697-863A-05D9D490BBD6}"/>
              </a:ext>
            </a:extLst>
          </p:cNvPr>
          <p:cNvGraphicFramePr>
            <a:graphicFrameLocks noGrp="1"/>
          </p:cNvGraphicFramePr>
          <p:nvPr>
            <p:extLst>
              <p:ext uri="{D42A27DB-BD31-4B8C-83A1-F6EECF244321}">
                <p14:modId xmlns:p14="http://schemas.microsoft.com/office/powerpoint/2010/main" val="4052811100"/>
              </p:ext>
            </p:extLst>
          </p:nvPr>
        </p:nvGraphicFramePr>
        <p:xfrm>
          <a:off x="838200" y="457201"/>
          <a:ext cx="10515600" cy="5476196"/>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792149288"/>
                    </a:ext>
                  </a:extLst>
                </a:gridCol>
                <a:gridCol w="2628900">
                  <a:extLst>
                    <a:ext uri="{9D8B030D-6E8A-4147-A177-3AD203B41FA5}">
                      <a16:colId xmlns:a16="http://schemas.microsoft.com/office/drawing/2014/main" val="772940021"/>
                    </a:ext>
                  </a:extLst>
                </a:gridCol>
                <a:gridCol w="2628900">
                  <a:extLst>
                    <a:ext uri="{9D8B030D-6E8A-4147-A177-3AD203B41FA5}">
                      <a16:colId xmlns:a16="http://schemas.microsoft.com/office/drawing/2014/main" val="2327377248"/>
                    </a:ext>
                  </a:extLst>
                </a:gridCol>
                <a:gridCol w="2628900">
                  <a:extLst>
                    <a:ext uri="{9D8B030D-6E8A-4147-A177-3AD203B41FA5}">
                      <a16:colId xmlns:a16="http://schemas.microsoft.com/office/drawing/2014/main" val="4116404169"/>
                    </a:ext>
                  </a:extLst>
                </a:gridCol>
              </a:tblGrid>
              <a:tr h="751796">
                <a:tc>
                  <a:txBody>
                    <a:bodyPr/>
                    <a:lstStyle/>
                    <a:p>
                      <a:r>
                        <a:rPr lang="en-IN" b="1" dirty="0"/>
                        <a:t>Sl. No.</a:t>
                      </a:r>
                      <a:endParaRPr lang="en-IN" dirty="0"/>
                    </a:p>
                  </a:txBody>
                  <a:tcPr anchor="ctr"/>
                </a:tc>
                <a:tc>
                  <a:txBody>
                    <a:bodyPr/>
                    <a:lstStyle/>
                    <a:p>
                      <a:r>
                        <a:rPr lang="en-IN" b="1"/>
                        <a:t>Paper Title</a:t>
                      </a:r>
                      <a:endParaRPr lang="en-IN"/>
                    </a:p>
                  </a:txBody>
                  <a:tcPr anchor="ctr"/>
                </a:tc>
                <a:tc>
                  <a:txBody>
                    <a:bodyPr/>
                    <a:lstStyle/>
                    <a:p>
                      <a:r>
                        <a:rPr lang="en-IN" b="1"/>
                        <a:t>Authors (Year)</a:t>
                      </a:r>
                      <a:endParaRPr lang="en-IN"/>
                    </a:p>
                  </a:txBody>
                  <a:tcPr anchor="ctr"/>
                </a:tc>
                <a:tc>
                  <a:txBody>
                    <a:bodyPr/>
                    <a:lstStyle/>
                    <a:p>
                      <a:r>
                        <a:rPr lang="en-IN" b="1"/>
                        <a:t>Limitations (Research Gaps)</a:t>
                      </a:r>
                      <a:endParaRPr lang="en-IN"/>
                    </a:p>
                  </a:txBody>
                  <a:tcPr anchor="ctr"/>
                </a:tc>
                <a:extLst>
                  <a:ext uri="{0D108BD9-81ED-4DB2-BD59-A6C34878D82A}">
                    <a16:rowId xmlns:a16="http://schemas.microsoft.com/office/drawing/2014/main" val="2662208376"/>
                  </a:ext>
                </a:extLst>
              </a:tr>
              <a:tr h="885961">
                <a:tc>
                  <a:txBody>
                    <a:bodyPr/>
                    <a:lstStyle/>
                    <a:p>
                      <a:r>
                        <a:rPr lang="en-IN" sz="1400"/>
                        <a:t>6</a:t>
                      </a:r>
                    </a:p>
                  </a:txBody>
                  <a:tcPr anchor="ctr"/>
                </a:tc>
                <a:tc>
                  <a:txBody>
                    <a:bodyPr/>
                    <a:lstStyle/>
                    <a:p>
                      <a:r>
                        <a:rPr lang="en-US" sz="1400"/>
                        <a:t>Preference-Based Stepping Ahead Firefly Algorithm for Examination Timetabling</a:t>
                      </a:r>
                    </a:p>
                  </a:txBody>
                  <a:tcPr anchor="ctr"/>
                </a:tc>
                <a:tc>
                  <a:txBody>
                    <a:bodyPr/>
                    <a:lstStyle/>
                    <a:p>
                      <a:r>
                        <a:rPr lang="en-IN" sz="1400"/>
                        <a:t>Ravneil Nand (2024)</a:t>
                      </a:r>
                    </a:p>
                  </a:txBody>
                  <a:tcPr anchor="ctr"/>
                </a:tc>
                <a:tc>
                  <a:txBody>
                    <a:bodyPr/>
                    <a:lstStyle/>
                    <a:p>
                      <a:r>
                        <a:rPr lang="en-US" sz="1400"/>
                        <a:t>Limited scalability and real-world constraint handling; sensitive to parameters, affecting optimization effectiveness.</a:t>
                      </a:r>
                    </a:p>
                  </a:txBody>
                  <a:tcPr anchor="ctr"/>
                </a:tc>
                <a:extLst>
                  <a:ext uri="{0D108BD9-81ED-4DB2-BD59-A6C34878D82A}">
                    <a16:rowId xmlns:a16="http://schemas.microsoft.com/office/drawing/2014/main" val="138691431"/>
                  </a:ext>
                </a:extLst>
              </a:tr>
              <a:tr h="885961">
                <a:tc>
                  <a:txBody>
                    <a:bodyPr/>
                    <a:lstStyle/>
                    <a:p>
                      <a:r>
                        <a:rPr lang="en-IN" sz="1400"/>
                        <a:t>7</a:t>
                      </a:r>
                    </a:p>
                  </a:txBody>
                  <a:tcPr anchor="ctr"/>
                </a:tc>
                <a:tc>
                  <a:txBody>
                    <a:bodyPr/>
                    <a:lstStyle/>
                    <a:p>
                      <a:r>
                        <a:rPr lang="en-US" sz="1400"/>
                        <a:t>Real-Time Reconstruction of a Counting Process Through FCFS Queue Systems</a:t>
                      </a:r>
                    </a:p>
                  </a:txBody>
                  <a:tcPr anchor="ctr"/>
                </a:tc>
                <a:tc>
                  <a:txBody>
                    <a:bodyPr/>
                    <a:lstStyle/>
                    <a:p>
                      <a:r>
                        <a:rPr lang="en-IN" sz="1400"/>
                        <a:t>Meng Wang (2020)</a:t>
                      </a:r>
                    </a:p>
                  </a:txBody>
                  <a:tcPr anchor="ctr"/>
                </a:tc>
                <a:tc>
                  <a:txBody>
                    <a:bodyPr/>
                    <a:lstStyle/>
                    <a:p>
                      <a:r>
                        <a:rPr lang="en-US" sz="1400"/>
                        <a:t>Lacks integration of ML or AI methods for improved dynamic prediction and reconstruction capabilities.</a:t>
                      </a:r>
                    </a:p>
                  </a:txBody>
                  <a:tcPr anchor="ctr"/>
                </a:tc>
                <a:extLst>
                  <a:ext uri="{0D108BD9-81ED-4DB2-BD59-A6C34878D82A}">
                    <a16:rowId xmlns:a16="http://schemas.microsoft.com/office/drawing/2014/main" val="277189676"/>
                  </a:ext>
                </a:extLst>
              </a:tr>
              <a:tr h="885961">
                <a:tc>
                  <a:txBody>
                    <a:bodyPr/>
                    <a:lstStyle/>
                    <a:p>
                      <a:r>
                        <a:rPr lang="en-IN" sz="1400"/>
                        <a:t>8</a:t>
                      </a:r>
                    </a:p>
                  </a:txBody>
                  <a:tcPr anchor="ctr"/>
                </a:tc>
                <a:tc>
                  <a:txBody>
                    <a:bodyPr/>
                    <a:lstStyle/>
                    <a:p>
                      <a:r>
                        <a:rPr lang="en-US" sz="1400"/>
                        <a:t>Real-Time Scheduling of Massive Data in Time-Sensitive Networks</a:t>
                      </a:r>
                    </a:p>
                  </a:txBody>
                  <a:tcPr anchor="ctr"/>
                </a:tc>
                <a:tc>
                  <a:txBody>
                    <a:bodyPr/>
                    <a:lstStyle/>
                    <a:p>
                      <a:r>
                        <a:rPr lang="en-IN" sz="1400"/>
                        <a:t>Xi Jin, Changqing Xia, Nan Guan (2020)</a:t>
                      </a:r>
                    </a:p>
                  </a:txBody>
                  <a:tcPr anchor="ctr"/>
                </a:tc>
                <a:tc>
                  <a:txBody>
                    <a:bodyPr/>
                    <a:lstStyle/>
                    <a:p>
                      <a:r>
                        <a:rPr lang="en-US" sz="1400"/>
                        <a:t>Fails to adapt to unexpected network changes, such as link failures or varying data arrival rates.</a:t>
                      </a:r>
                    </a:p>
                  </a:txBody>
                  <a:tcPr anchor="ctr"/>
                </a:tc>
                <a:extLst>
                  <a:ext uri="{0D108BD9-81ED-4DB2-BD59-A6C34878D82A}">
                    <a16:rowId xmlns:a16="http://schemas.microsoft.com/office/drawing/2014/main" val="4019871579"/>
                  </a:ext>
                </a:extLst>
              </a:tr>
              <a:tr h="885961">
                <a:tc>
                  <a:txBody>
                    <a:bodyPr/>
                    <a:lstStyle/>
                    <a:p>
                      <a:r>
                        <a:rPr lang="en-IN" sz="1400"/>
                        <a:t>9</a:t>
                      </a:r>
                    </a:p>
                  </a:txBody>
                  <a:tcPr anchor="ctr"/>
                </a:tc>
                <a:tc>
                  <a:txBody>
                    <a:bodyPr/>
                    <a:lstStyle/>
                    <a:p>
                      <a:r>
                        <a:rPr lang="en-US" sz="1400"/>
                        <a:t>Timetable Recovery After Disturbances in Metro Operations</a:t>
                      </a:r>
                    </a:p>
                  </a:txBody>
                  <a:tcPr anchor="ctr"/>
                </a:tc>
                <a:tc>
                  <a:txBody>
                    <a:bodyPr/>
                    <a:lstStyle/>
                    <a:p>
                      <a:r>
                        <a:rPr lang="en-IN" sz="1400"/>
                        <a:t>Konstantinos Gkiotsalitis (2022)</a:t>
                      </a:r>
                    </a:p>
                  </a:txBody>
                  <a:tcPr anchor="ctr"/>
                </a:tc>
                <a:tc>
                  <a:txBody>
                    <a:bodyPr/>
                    <a:lstStyle/>
                    <a:p>
                      <a:r>
                        <a:rPr lang="en-US" sz="1400"/>
                        <a:t>Struggles with uncertainties in disturbance duration, passenger demand fluctuations, and incomplete information.</a:t>
                      </a:r>
                    </a:p>
                  </a:txBody>
                  <a:tcPr anchor="ctr"/>
                </a:tc>
                <a:extLst>
                  <a:ext uri="{0D108BD9-81ED-4DB2-BD59-A6C34878D82A}">
                    <a16:rowId xmlns:a16="http://schemas.microsoft.com/office/drawing/2014/main" val="3123989265"/>
                  </a:ext>
                </a:extLst>
              </a:tr>
              <a:tr h="885961">
                <a:tc>
                  <a:txBody>
                    <a:bodyPr/>
                    <a:lstStyle/>
                    <a:p>
                      <a:r>
                        <a:rPr lang="en-IN" sz="1400"/>
                        <a:t>10</a:t>
                      </a:r>
                    </a:p>
                  </a:txBody>
                  <a:tcPr anchor="ctr"/>
                </a:tc>
                <a:tc>
                  <a:txBody>
                    <a:bodyPr/>
                    <a:lstStyle/>
                    <a:p>
                      <a:r>
                        <a:rPr lang="en-US" sz="1400"/>
                        <a:t>Timetabling Problems and Effort Toward Generic Algorithms</a:t>
                      </a:r>
                    </a:p>
                  </a:txBody>
                  <a:tcPr anchor="ctr"/>
                </a:tc>
                <a:tc>
                  <a:txBody>
                    <a:bodyPr/>
                    <a:lstStyle/>
                    <a:p>
                      <a:r>
                        <a:rPr lang="en-IN" sz="1400" dirty="0"/>
                        <a:t>Gusti Agung </a:t>
                      </a:r>
                      <a:r>
                        <a:rPr lang="en-IN" sz="1400" dirty="0" err="1"/>
                        <a:t>Premananda</a:t>
                      </a:r>
                      <a:r>
                        <a:rPr lang="en-IN" sz="1400" dirty="0"/>
                        <a:t>, Aris </a:t>
                      </a:r>
                      <a:r>
                        <a:rPr lang="en-IN" sz="1400" dirty="0" err="1"/>
                        <a:t>Tjahyanto</a:t>
                      </a:r>
                      <a:r>
                        <a:rPr lang="en-IN" sz="1400" dirty="0"/>
                        <a:t> (2024)</a:t>
                      </a:r>
                    </a:p>
                  </a:txBody>
                  <a:tcPr anchor="ctr"/>
                </a:tc>
                <a:tc>
                  <a:txBody>
                    <a:bodyPr/>
                    <a:lstStyle/>
                    <a:p>
                      <a:r>
                        <a:rPr lang="en-US" sz="1400" dirty="0"/>
                        <a:t>Needs better integration of generic algorithms with specific heuristics or hybrid methods to enhance adaptability.</a:t>
                      </a:r>
                    </a:p>
                  </a:txBody>
                  <a:tcPr anchor="ctr"/>
                </a:tc>
                <a:extLst>
                  <a:ext uri="{0D108BD9-81ED-4DB2-BD59-A6C34878D82A}">
                    <a16:rowId xmlns:a16="http://schemas.microsoft.com/office/drawing/2014/main" val="1417185785"/>
                  </a:ext>
                </a:extLst>
              </a:tr>
            </a:tbl>
          </a:graphicData>
        </a:graphic>
      </p:graphicFrame>
    </p:spTree>
    <p:extLst>
      <p:ext uri="{BB962C8B-B14F-4D97-AF65-F5344CB8AC3E}">
        <p14:creationId xmlns:p14="http://schemas.microsoft.com/office/powerpoint/2010/main" val="2956797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FBC01-42B6-92FD-E8C9-AA0A8AD4A5DB}"/>
              </a:ext>
            </a:extLst>
          </p:cNvPr>
          <p:cNvSpPr>
            <a:spLocks noGrp="1"/>
          </p:cNvSpPr>
          <p:nvPr>
            <p:ph type="title"/>
          </p:nvPr>
        </p:nvSpPr>
        <p:spPr>
          <a:xfrm>
            <a:off x="917575" y="275444"/>
            <a:ext cx="8938260" cy="1354217"/>
          </a:xfrm>
        </p:spPr>
        <p:txBody>
          <a:bodyPr/>
          <a:lstStyle/>
          <a:p>
            <a:r>
              <a:rPr lang="en-IN" sz="4000" spc="-35" dirty="0"/>
              <a:t>Proposed </a:t>
            </a:r>
            <a:r>
              <a:rPr lang="en-IN" spc="-35" dirty="0"/>
              <a:t>Methodology</a:t>
            </a:r>
            <a:br>
              <a:rPr lang="en-IN" spc="-35" dirty="0"/>
            </a:br>
            <a:endParaRPr lang="en-IN" dirty="0"/>
          </a:p>
        </p:txBody>
      </p:sp>
      <p:sp>
        <p:nvSpPr>
          <p:cNvPr id="4" name="Rectangle 1">
            <a:extLst>
              <a:ext uri="{FF2B5EF4-FFF2-40B4-BE49-F238E27FC236}">
                <a16:creationId xmlns:a16="http://schemas.microsoft.com/office/drawing/2014/main" id="{F0DB0874-C858-6921-6786-A2AC48F19317}"/>
              </a:ext>
            </a:extLst>
          </p:cNvPr>
          <p:cNvSpPr>
            <a:spLocks noGrp="1" noChangeArrowheads="1"/>
          </p:cNvSpPr>
          <p:nvPr>
            <p:ph type="body" idx="1"/>
          </p:nvPr>
        </p:nvSpPr>
        <p:spPr bwMode="auto">
          <a:xfrm>
            <a:off x="869950" y="1288267"/>
            <a:ext cx="1132205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rPr>
              <a:t>1. Functional Requirements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Manages student and course data, room, and invigilator allocation.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Prevents exam clashes and resolves resource conflicts.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Outputs conflict-free timetables as downloadable PDFs.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rPr>
              <a:t>2. Non-Functional Requirements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Ensures scalability for large datasets and reliable schedule generation.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Provides an intuitive, portable, and high-performance web-based interface.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rPr>
              <a:t>3. Objectives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Achieves conflict-free scheduling and efficient resource allocation.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Optimizes timetables by reducing soft constraints like back-to-back exams.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0686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8902E-EA11-95C6-9A5E-D7CBAE0A5FC7}"/>
              </a:ext>
            </a:extLst>
          </p:cNvPr>
          <p:cNvSpPr>
            <a:spLocks noGrp="1"/>
          </p:cNvSpPr>
          <p:nvPr>
            <p:ph type="title"/>
          </p:nvPr>
        </p:nvSpPr>
        <p:spPr>
          <a:xfrm>
            <a:off x="917575" y="275444"/>
            <a:ext cx="8938260" cy="430887"/>
          </a:xfrm>
        </p:spPr>
        <p:txBody>
          <a:bodyPr/>
          <a:lstStyle/>
          <a:p>
            <a:r>
              <a:rPr lang="en-IN" sz="2800" dirty="0"/>
              <a:t>Continued..</a:t>
            </a:r>
          </a:p>
        </p:txBody>
      </p:sp>
      <p:sp>
        <p:nvSpPr>
          <p:cNvPr id="4" name="Rectangle 1">
            <a:extLst>
              <a:ext uri="{FF2B5EF4-FFF2-40B4-BE49-F238E27FC236}">
                <a16:creationId xmlns:a16="http://schemas.microsoft.com/office/drawing/2014/main" id="{52E2A71B-8CE9-E0C4-F881-DB2AACE00526}"/>
              </a:ext>
            </a:extLst>
          </p:cNvPr>
          <p:cNvSpPr>
            <a:spLocks noGrp="1" noChangeArrowheads="1"/>
          </p:cNvSpPr>
          <p:nvPr>
            <p:ph type="body" idx="1"/>
          </p:nvPr>
        </p:nvSpPr>
        <p:spPr bwMode="auto">
          <a:xfrm>
            <a:off x="869951" y="65979"/>
            <a:ext cx="10255250"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IN" b="1" dirty="0"/>
          </a:p>
          <a:p>
            <a:endParaRPr lang="en-IN" b="1" dirty="0"/>
          </a:p>
          <a:p>
            <a:r>
              <a:rPr lang="en-IN" b="1" dirty="0"/>
              <a:t>4. Activities</a:t>
            </a:r>
            <a:endParaRPr lang="en-IN" dirty="0"/>
          </a:p>
          <a:p>
            <a:pPr lvl="1">
              <a:buFont typeface="Arial" panose="020B0604020202020204" pitchFamily="34" charset="0"/>
              <a:buChar char="•"/>
            </a:pPr>
            <a:r>
              <a:rPr lang="en-IN" dirty="0"/>
              <a:t>Collects input data from CSV files for students, courses, rooms, and invigilators.</a:t>
            </a:r>
          </a:p>
          <a:p>
            <a:pPr lvl="1">
              <a:buFont typeface="Arial" panose="020B0604020202020204" pitchFamily="34" charset="0"/>
              <a:buChar char="•"/>
            </a:pPr>
            <a:r>
              <a:rPr lang="en-IN" dirty="0"/>
              <a:t>Uses genetic algorithm techniques (fitness evaluation, selection, crossover, mutation) for iterative timetable optimization.</a:t>
            </a:r>
          </a:p>
          <a:p>
            <a:pPr lvl="1">
              <a:buFont typeface="Arial" panose="020B0604020202020204" pitchFamily="34" charset="0"/>
              <a:buChar char="•"/>
            </a:pPr>
            <a:r>
              <a:rPr lang="en-IN" dirty="0"/>
              <a:t>Automatically resolves conflicts and generates detailed schedules in PDF format.</a:t>
            </a:r>
            <a:endParaRPr kumimoji="0" lang="en-US" altLang="en-US" b="1" i="0" u="none" strike="noStrike" cap="none" normalizeH="0" baseline="0" dirty="0">
              <a:ln>
                <a:noFill/>
              </a:ln>
              <a:solidFill>
                <a:schemeClr val="tx1"/>
              </a:solidFill>
              <a:effectLst/>
            </a:endParaRPr>
          </a:p>
          <a:p>
            <a:pPr lvl="1" algn="l" rtl="0" eaLnBrk="0" fontAlgn="base" hangingPunct="0">
              <a:spcBef>
                <a:spcPct val="0"/>
              </a:spcBef>
              <a:spcAft>
                <a:spcPct val="0"/>
              </a:spcAft>
            </a:pPr>
            <a:endParaRPr lang="en-US" altLang="en-US" b="1" dirty="0"/>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rPr>
              <a:t>5. User Interface Features</a:t>
            </a:r>
            <a:endParaRPr kumimoji="0" lang="en-US" altLang="en-US"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Web-based access with login, file upload, and input forms for scheduling parameters.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Backend integration to process data and generate schedules, with downloadable PDF outputs.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Includes error handling for missing files or incorrect formats.</a:t>
            </a:r>
            <a:endParaRPr kumimoji="0" lang="en-US" altLang="en-US"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rPr>
              <a:t>6. Backend Workflow</a:t>
            </a:r>
            <a:endParaRPr kumimoji="0" lang="en-US" altLang="en-US"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Processes uploaded data and handles constraints using genetic algorithms.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Generates and outputs three PDFs: Exam Schedule, Invigilation Schedule, and Student Room Assignments</a:t>
            </a:r>
            <a:endParaRPr lang="en-US" altLang="en-US" b="1" dirty="0"/>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rPr>
              <a:t>7. Conclusion</a:t>
            </a:r>
            <a:endParaRPr kumimoji="0" lang="en-US" altLang="en-US"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Provides an efficient, automated, and scalable scheduling solution.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Simplifies data handling and reduces administrative workload with user-friendly design and reliable outputs.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94053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5E01F-764A-E041-D1F9-C2C05A91BF58}"/>
              </a:ext>
            </a:extLst>
          </p:cNvPr>
          <p:cNvSpPr>
            <a:spLocks noGrp="1"/>
          </p:cNvSpPr>
          <p:nvPr>
            <p:ph type="title"/>
          </p:nvPr>
        </p:nvSpPr>
        <p:spPr>
          <a:xfrm>
            <a:off x="917575" y="275444"/>
            <a:ext cx="8938260" cy="677108"/>
          </a:xfrm>
        </p:spPr>
        <p:txBody>
          <a:bodyPr/>
          <a:lstStyle/>
          <a:p>
            <a:r>
              <a:rPr lang="en-IN" dirty="0"/>
              <a:t>Objectives</a:t>
            </a:r>
          </a:p>
        </p:txBody>
      </p:sp>
      <p:sp>
        <p:nvSpPr>
          <p:cNvPr id="4" name="Rectangle 1">
            <a:extLst>
              <a:ext uri="{FF2B5EF4-FFF2-40B4-BE49-F238E27FC236}">
                <a16:creationId xmlns:a16="http://schemas.microsoft.com/office/drawing/2014/main" id="{9C61E687-6A32-4E55-6891-E7955B3C02E1}"/>
              </a:ext>
            </a:extLst>
          </p:cNvPr>
          <p:cNvSpPr>
            <a:spLocks noGrp="1" noChangeArrowheads="1"/>
          </p:cNvSpPr>
          <p:nvPr>
            <p:ph type="body" idx="1"/>
          </p:nvPr>
        </p:nvSpPr>
        <p:spPr bwMode="auto">
          <a:xfrm>
            <a:off x="869950" y="1232688"/>
            <a:ext cx="101790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rPr>
              <a:t>Conflict-Free Scheduling:</a:t>
            </a: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chemeClr val="tx1"/>
                </a:solidFill>
                <a:effectLst/>
              </a:rPr>
              <a:t>Ensures no overlapping exams for students by carefully scheduling based on course enrollments.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rPr>
              <a:t>Efficient Resource Management:</a:t>
            </a: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chemeClr val="tx1"/>
                </a:solidFill>
                <a:effectLst/>
              </a:rPr>
              <a:t>Optimizes allocation of rooms and invigilators, preventing overbooking or underutilization.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rPr>
              <a:t>Secure and Reliable Operations:</a:t>
            </a: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chemeClr val="tx1"/>
                </a:solidFill>
                <a:effectLst/>
              </a:rPr>
              <a:t>Provides secure login, reliable backend processing, and real-time feedback for error resolution.</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rPr>
              <a:t>Comprehensive Report Generation:</a:t>
            </a: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chemeClr val="tx1"/>
                </a:solidFill>
                <a:effectLst/>
              </a:rPr>
              <a:t>Automatically creates detailed PDF reports for exam schedules, invigilation, and student room allocations.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rPr>
              <a:t>Scalability:</a:t>
            </a: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chemeClr val="tx1"/>
                </a:solidFill>
                <a:effectLst/>
              </a:rPr>
              <a:t>Handles large datasets for extensive academic schedules, suitable for large institutions.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1" i="0" u="none" strike="noStrike" cap="none" normalizeH="0" baseline="0" dirty="0">
                <a:ln>
                  <a:noFill/>
                </a:ln>
                <a:solidFill>
                  <a:schemeClr val="tx1"/>
                </a:solidFill>
                <a:effectLst/>
              </a:rPr>
              <a:t>User-Friendly Interface:</a:t>
            </a: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chemeClr val="tx1"/>
                </a:solidFill>
                <a:effectLst/>
              </a:rPr>
              <a:t>Offers an intuitive interface for easy data upload, parameter configuration, and timetable generation.</a:t>
            </a:r>
          </a:p>
        </p:txBody>
      </p:sp>
    </p:spTree>
    <p:extLst>
      <p:ext uri="{BB962C8B-B14F-4D97-AF65-F5344CB8AC3E}">
        <p14:creationId xmlns:p14="http://schemas.microsoft.com/office/powerpoint/2010/main" val="11079413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TotalTime>
  <Words>2345</Words>
  <Application>Microsoft Office PowerPoint</Application>
  <PresentationFormat>Widescreen</PresentationFormat>
  <Paragraphs>169</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Cambria</vt:lpstr>
      <vt:lpstr>Mulish</vt:lpstr>
      <vt:lpstr>Times New Roman</vt:lpstr>
      <vt:lpstr>Office Theme</vt:lpstr>
      <vt:lpstr>PSCS190-Examination Timetable Generation</vt:lpstr>
      <vt:lpstr>Introduction </vt:lpstr>
      <vt:lpstr>Research Review</vt:lpstr>
      <vt:lpstr>Continued..</vt:lpstr>
      <vt:lpstr>RESEARCH GAPS </vt:lpstr>
      <vt:lpstr>PowerPoint Presentation</vt:lpstr>
      <vt:lpstr>Proposed Methodology </vt:lpstr>
      <vt:lpstr>Continued..</vt:lpstr>
      <vt:lpstr>Objectives</vt:lpstr>
      <vt:lpstr>SYSTEM DESIGN &amp; IMPLEMENTATION                                            </vt:lpstr>
      <vt:lpstr>Continued…</vt:lpstr>
      <vt:lpstr>Timeline of Project</vt:lpstr>
      <vt:lpstr>Outcomes</vt:lpstr>
      <vt:lpstr>Continued…</vt:lpstr>
      <vt:lpstr>Conclusion</vt:lpstr>
      <vt:lpstr>References</vt:lpstr>
      <vt:lpstr>Continued…</vt:lpstr>
      <vt:lpstr>Continued…</vt:lpstr>
      <vt:lpstr>Publication Details</vt:lpstr>
      <vt:lpstr>Achievements (if any)</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Vidya Shree</dc:creator>
  <cp:lastModifiedBy>Dell .</cp:lastModifiedBy>
  <cp:revision>3</cp:revision>
  <dcterms:created xsi:type="dcterms:W3CDTF">2025-01-10T06:42:32Z</dcterms:created>
  <dcterms:modified xsi:type="dcterms:W3CDTF">2025-01-15T18:31:15Z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2025-01-09T00:00:00Z</vt:filetime>
  </property>
  <property fmtid="{D5CDD505-2E9C-101B-9397-08002B2CF9AE}" pid="3" name="LastSaved">
    <vt:filetime>2025-01-10T00:00:00Z</vt:filetime>
  </property>
</Properties>
</file>