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81" r:id="rId5"/>
    <p:sldId id="272" r:id="rId6"/>
    <p:sldId id="259" r:id="rId7"/>
    <p:sldId id="269" r:id="rId8"/>
    <p:sldId id="260" r:id="rId9"/>
    <p:sldId id="261" r:id="rId10"/>
    <p:sldId id="279" r:id="rId11"/>
    <p:sldId id="267" r:id="rId12"/>
    <p:sldId id="262" r:id="rId13"/>
    <p:sldId id="263" r:id="rId14"/>
    <p:sldId id="264" r:id="rId15"/>
    <p:sldId id="270" r:id="rId16"/>
    <p:sldId id="265" r:id="rId17"/>
    <p:sldId id="268" r:id="rId18"/>
    <p:sldId id="271"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susheeth1/Timetable-scheduling-problem-for-university-examinations/tree/mai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0934" y="996000"/>
            <a:ext cx="10363200" cy="442457"/>
          </a:xfrm>
        </p:spPr>
        <p:txBody>
          <a:bodyPr/>
          <a:lstStyle/>
          <a:p>
            <a:r>
              <a:rPr lang="en-GB" dirty="0"/>
              <a:t>PSCS190-Examination Timetable Generation</a:t>
            </a:r>
          </a:p>
        </p:txBody>
      </p:sp>
      <p:sp>
        <p:nvSpPr>
          <p:cNvPr id="3" name="Subtitle 2"/>
          <p:cNvSpPr>
            <a:spLocks noGrp="1"/>
          </p:cNvSpPr>
          <p:nvPr>
            <p:ph type="subTitle" idx="1"/>
          </p:nvPr>
        </p:nvSpPr>
        <p:spPr>
          <a:xfrm>
            <a:off x="725154" y="1438457"/>
            <a:ext cx="3970594" cy="552184"/>
          </a:xfrm>
        </p:spPr>
        <p:txBody>
          <a:bodyPr/>
          <a:lstStyle/>
          <a:p>
            <a:pPr algn="l"/>
            <a:r>
              <a:rPr lang="en-GB" dirty="0"/>
              <a:t>Batch Number:ISR-G03</a:t>
            </a:r>
          </a:p>
          <a:p>
            <a:pPr algn="l"/>
            <a:endParaRPr lang="en-GB" dirty="0"/>
          </a:p>
          <a:p>
            <a:pPr algn="l"/>
            <a:endParaRPr lang="en-GB" dirty="0"/>
          </a:p>
        </p:txBody>
      </p:sp>
      <p:sp>
        <p:nvSpPr>
          <p:cNvPr id="5" name="Subtitle 2"/>
          <p:cNvSpPr txBox="1">
            <a:spLocks/>
          </p:cNvSpPr>
          <p:nvPr/>
        </p:nvSpPr>
        <p:spPr>
          <a:xfrm>
            <a:off x="6417473" y="1838582"/>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400" dirty="0">
                <a:latin typeface="Times New Roman" panose="02020603050405020304" pitchFamily="18" charset="0"/>
                <a:cs typeface="Times New Roman" panose="02020603050405020304" pitchFamily="18" charset="0"/>
              </a:rPr>
              <a:t>Under the Supervision of,</a:t>
            </a:r>
          </a:p>
          <a:p>
            <a:endParaRPr lang="en-GB" sz="2400" dirty="0">
              <a:latin typeface="Times New Roman" panose="02020603050405020304" pitchFamily="18" charset="0"/>
              <a:cs typeface="Times New Roman" panose="02020603050405020304" pitchFamily="18" charset="0"/>
            </a:endParaRPr>
          </a:p>
          <a:p>
            <a:r>
              <a:rPr lang="en-GB" sz="1800" dirty="0" err="1">
                <a:latin typeface="Times New Roman" panose="02020603050405020304" pitchFamily="18" charset="0"/>
                <a:cs typeface="Times New Roman" panose="02020603050405020304" pitchFamily="18" charset="0"/>
              </a:rPr>
              <a:t>Dr.</a:t>
            </a:r>
            <a:r>
              <a:rPr lang="en-GB" sz="1800" dirty="0">
                <a:latin typeface="Times New Roman" panose="02020603050405020304" pitchFamily="18" charset="0"/>
                <a:cs typeface="Times New Roman" panose="02020603050405020304" pitchFamily="18" charset="0"/>
              </a:rPr>
              <a:t> Murali Parameswaran</a:t>
            </a:r>
          </a:p>
          <a:p>
            <a:r>
              <a:rPr lang="en-GB" sz="18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Professor</a:t>
            </a:r>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School of Computer Science &amp; Engineering</a:t>
            </a:r>
          </a:p>
          <a:p>
            <a:r>
              <a:rPr lang="en-GB" sz="1800" dirty="0">
                <a:latin typeface="Times New Roman" panose="02020603050405020304" pitchFamily="18" charset="0"/>
                <a:cs typeface="Times New Roman" panose="02020603050405020304" pitchFamily="18" charset="0"/>
              </a:rPr>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pic>
        <p:nvPicPr>
          <p:cNvPr id="7" name="Picture 6"/>
          <p:cNvPicPr>
            <a:picLocks noChangeAspect="1"/>
          </p:cNvPicPr>
          <p:nvPr/>
        </p:nvPicPr>
        <p:blipFill>
          <a:blip r:embed="rId2"/>
          <a:stretch>
            <a:fillRect/>
          </a:stretch>
        </p:blipFill>
        <p:spPr>
          <a:xfrm>
            <a:off x="533966" y="1969690"/>
            <a:ext cx="5438103" cy="2511770"/>
          </a:xfrm>
          <a:prstGeom prst="rect">
            <a:avLst/>
          </a:prstGeom>
        </p:spPr>
      </p:pic>
      <p:sp>
        <p:nvSpPr>
          <p:cNvPr id="8" name="TextBox 7">
            <a:extLst>
              <a:ext uri="{FF2B5EF4-FFF2-40B4-BE49-F238E27FC236}">
                <a16:creationId xmlns:a16="http://schemas.microsoft.com/office/drawing/2014/main" id="{FEB575E7-A915-CCD3-5279-74BAC70D4ACF}"/>
              </a:ext>
            </a:extLst>
          </p:cNvPr>
          <p:cNvSpPr txBox="1"/>
          <p:nvPr/>
        </p:nvSpPr>
        <p:spPr>
          <a:xfrm>
            <a:off x="647267" y="4803300"/>
            <a:ext cx="11540411" cy="1200329"/>
          </a:xfrm>
          <a:prstGeom prst="rect">
            <a:avLst/>
          </a:prstGeom>
          <a:noFill/>
        </p:spPr>
        <p:txBody>
          <a:bodyPr wrap="square">
            <a:spAutoFit/>
          </a:bodyPr>
          <a:lstStyle/>
          <a:p>
            <a:pPr algn="l"/>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6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18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1800" b="1" dirty="0">
                <a:solidFill>
                  <a:schemeClr val="tx1"/>
                </a:solidFill>
                <a:latin typeface="Cambria" panose="02040503050406030204" pitchFamily="18" charset="0"/>
                <a:ea typeface="Cambria" panose="02040503050406030204" pitchFamily="18" charset="0"/>
                <a:cs typeface="Verdana"/>
                <a:sym typeface="Verdana"/>
              </a:rPr>
              <a:t> Pasha</a:t>
            </a:r>
            <a:endPar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F1583552-DDCF-4552-3BF0-333991AEC86F}"/>
              </a:ext>
            </a:extLst>
          </p:cNvPr>
          <p:cNvSpPr>
            <a:spLocks noGrp="1" noChangeArrowheads="1"/>
          </p:cNvSpPr>
          <p:nvPr>
            <p:ph idx="1"/>
          </p:nvPr>
        </p:nvSpPr>
        <p:spPr bwMode="auto">
          <a:xfrm>
            <a:off x="447675" y="1580327"/>
            <a:ext cx="111601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Testing and Validation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Running the generated timetable against historical and simulated data ensures it meets constraints and doesn't cause conflicts for students or faculty.</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and Monitoring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deployment and monitoring allow updates to be made seamlessly if course or faculty schedules change unexpectedly.</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Maintenance and Iteration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Continuous feedback and regular updates to the algorithm ensure the system adapts to new data and evolving institutional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664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79B1-94E8-FE94-5761-548B8F755E11}"/>
              </a:ext>
            </a:extLst>
          </p:cNvPr>
          <p:cNvSpPr>
            <a:spLocks noGrp="1"/>
          </p:cNvSpPr>
          <p:nvPr>
            <p:ph type="ctrTitle"/>
          </p:nvPr>
        </p:nvSpPr>
        <p:spPr>
          <a:xfrm>
            <a:off x="742967" y="137399"/>
            <a:ext cx="10363200" cy="944953"/>
          </a:xfrm>
        </p:spPr>
        <p:txBody>
          <a:bodyPr/>
          <a:lstStyle/>
          <a:p>
            <a:r>
              <a:rPr lang="en-GB" dirty="0"/>
              <a:t>Hardware/software components</a:t>
            </a:r>
            <a:endParaRPr lang="en-IN" dirty="0"/>
          </a:p>
        </p:txBody>
      </p:sp>
      <p:sp>
        <p:nvSpPr>
          <p:cNvPr id="3" name="Subtitle 2">
            <a:extLst>
              <a:ext uri="{FF2B5EF4-FFF2-40B4-BE49-F238E27FC236}">
                <a16:creationId xmlns:a16="http://schemas.microsoft.com/office/drawing/2014/main" id="{D8F39D5E-427F-E527-BB28-E228ED1F0132}"/>
              </a:ext>
            </a:extLst>
          </p:cNvPr>
          <p:cNvSpPr>
            <a:spLocks noGrp="1"/>
          </p:cNvSpPr>
          <p:nvPr>
            <p:ph type="subTitle" idx="1"/>
          </p:nvPr>
        </p:nvSpPr>
        <p:spPr>
          <a:xfrm>
            <a:off x="475861" y="1082352"/>
            <a:ext cx="10090539" cy="3996889"/>
          </a:xfrm>
        </p:spPr>
        <p:txBody>
          <a:bodyPr>
            <a:normAutofit fontScale="77500" lnSpcReduction="20000"/>
          </a:bodyPr>
          <a:lstStyle/>
          <a:p>
            <a:pPr marL="76200" algn="l"/>
            <a:r>
              <a:rPr lang="en-IN"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SOFTWARE COMPONENTS</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Operating System</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Windows, macOS, or Linux</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Programming Language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Python, Java, or similar for algorithm development</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Database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MySQL, PostgreSQL, or equivalent for storing course and exam data</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IDE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Visual Studio Code, PyCharm, or Eclipse for development</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Optimization Tools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Constraint satisfaction libraries (e.g., Google OR-Tools, </a:t>
            </a:r>
            <a:r>
              <a:rPr lang="en-IN"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PuLP</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for scheduling algorithms</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User Interface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Web framework (React, Angular, or similar) or desktop interface for displaying timetables</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Version Control</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Git for code management</a:t>
            </a:r>
          </a:p>
          <a:p>
            <a:pPr marL="590550" indent="-5143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Deployment Platform</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Cloud-based server (e.g., AWS, Azure) or local server for hosting the application</a:t>
            </a:r>
          </a:p>
          <a:p>
            <a:pPr marL="590550" indent="-514350" algn="l">
              <a:buFont typeface="+mj-lt"/>
              <a:buAutoNum type="romanUcPeriod"/>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lgn="l">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2000" b="1" u="sng" dirty="0">
                <a:solidFill>
                  <a:schemeClr val="tx1"/>
                </a:solidFill>
                <a:latin typeface="Calibri" panose="020F0502020204030204" pitchFamily="34" charset="0"/>
                <a:ea typeface="Calibri" panose="020F0502020204030204" pitchFamily="34" charset="0"/>
                <a:cs typeface="Calibri" panose="020F0502020204030204" pitchFamily="34" charset="0"/>
              </a:rPr>
              <a:t>HARDWARE COMPONENTS</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Processor</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Intel i5 or higher</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RAM</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8 GB or more</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Storage</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256 GB SSD or higher</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Internet Connection</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For accessing cloud services or hosting platform</a:t>
            </a:r>
          </a:p>
          <a:p>
            <a:pPr marL="476250" indent="-400050" algn="l">
              <a:buFont typeface="+mj-lt"/>
              <a:buAutoNum type="romanUcPeriod"/>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Display</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Standard monitor or laptop display for development and UI testing</a:t>
            </a:r>
          </a:p>
          <a:p>
            <a:pPr marL="152400" lvl="0" algn="l" rtl="0">
              <a:lnSpc>
                <a:spcPct val="200000"/>
              </a:lnSpc>
              <a:spcBef>
                <a:spcPts val="0"/>
              </a:spcBef>
              <a:spcAft>
                <a:spcPts val="0"/>
              </a:spcAft>
              <a:buClr>
                <a:schemeClr val="dk1"/>
              </a:buClr>
              <a:buSzPct val="100000"/>
            </a:pPr>
            <a:endParaRPr lang="en-US" sz="4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286754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13" name="Content Placeholder 12">
            <a:extLst>
              <a:ext uri="{FF2B5EF4-FFF2-40B4-BE49-F238E27FC236}">
                <a16:creationId xmlns:a16="http://schemas.microsoft.com/office/drawing/2014/main" id="{DBE3FC6A-7ECD-33C5-CF54-93338A5AEE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618" y="1714662"/>
            <a:ext cx="11927535" cy="3267884"/>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762000" y="952501"/>
            <a:ext cx="10668000" cy="4952997"/>
          </a:xfrm>
        </p:spPr>
        <p:txBody>
          <a:bodyPr>
            <a:normAutofit fontScale="25000" lnSpcReduction="20000"/>
          </a:bodyPr>
          <a:lstStyle/>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Conflict-Free Schedule</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All exams are scheduled without overlaps for students and instructors, ensuring that no student is assigned to multiple exams at the same time.</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Optimized Resource Utilization</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Efficient use of available venues and resources, minimizing idle time and maximizing the number of exams that can be conducted.</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Fair Distribution of Exam Loads</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Balanced scheduling that minimizes the number of consecutive exams for students and distributes exam times evenly across the available days.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User-Friendly Interface</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 clear, accessible interface for students and faculty to view the timetable, with features like search and filtering options.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Adaptability and Flexibility</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Ability to accommodate last-minute changes, such as instructor unavailability or venue conflicts, with minimal disruption to the overall schedule.</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Data-Driven Insights</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Reports and analytics on exam scheduling patterns, allowing for continuous improvement in future scheduling processes.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Increased Satisfaction</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Higher satisfaction levels among students and faculty due to a fair and well-structured timetable that respects their preferences and needs.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Reduced Administrative Burden</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Streamlined processes for scheduling and managing exams, freeing up administrative resources for other tasks.</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Scalability</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 system capable of handling increased complexity as the number of courses and students grows, ensuring continued efficiency.</a:t>
            </a:r>
          </a:p>
          <a:p>
            <a:pPr marL="0" indent="0">
              <a:buNone/>
            </a:pPr>
            <a:r>
              <a:rPr lang="en-US" sz="5600" b="1" dirty="0">
                <a:latin typeface="Calibri" panose="020F0502020204030204" pitchFamily="34" charset="0"/>
                <a:ea typeface="Calibri" panose="020F0502020204030204" pitchFamily="34" charset="0"/>
                <a:cs typeface="Calibri" panose="020F0502020204030204" pitchFamily="34" charset="0"/>
              </a:rPr>
              <a:t>Compliance with Regulations</a:t>
            </a:r>
            <a:endParaRPr lang="en-US" sz="5600" dirty="0">
              <a:latin typeface="Calibri" panose="020F0502020204030204" pitchFamily="34" charset="0"/>
              <a:ea typeface="Calibri" panose="020F0502020204030204" pitchFamily="34" charset="0"/>
              <a:cs typeface="Calibri" panose="020F0502020204030204" pitchFamily="34" charset="0"/>
            </a:endParaRPr>
          </a:p>
          <a:p>
            <a:pPr marL="457200" lvl="1" indent="0">
              <a:buNone/>
            </a:pPr>
            <a:r>
              <a:rPr lang="en-US" sz="5600" dirty="0">
                <a:latin typeface="Calibri" panose="020F0502020204030204" pitchFamily="34" charset="0"/>
                <a:ea typeface="Calibri" panose="020F0502020204030204" pitchFamily="34" charset="0"/>
                <a:cs typeface="Calibri" panose="020F0502020204030204" pitchFamily="34" charset="0"/>
              </a:rPr>
              <a:t>Adherence to institutional policies and educational regulations regarding exam scheduling.</a:t>
            </a:r>
          </a:p>
          <a:p>
            <a:endParaRPr lang="en-US"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t>The Examination Timetable Generation System significantly improves the efficiency and accuracy of the scheduling process in educational institutions. By automating timetable creation using algorithms like First-Come First-Served, Greedy Algorithm, and Genetic Algorithm, the system ensures conflict-free schedules while optimizing room and resource utilization. </a:t>
            </a:r>
          </a:p>
          <a:p>
            <a:endParaRPr lang="en-US" sz="2000" dirty="0"/>
          </a:p>
          <a:p>
            <a:r>
              <a:rPr lang="en-US" sz="2000" dirty="0"/>
              <a:t>It successfully addresses challenges associated with manual scheduling, such as human error and resource allocation conflicts. The system is scalable, capable of handling large datasets, and adaptable to different institutional needs. The user-friendly interface further enhances its usability for administrators. Overall, this project demonstrates the potential of advanced scheduling algorithms to streamline administrative tasks and improve academic operations.</a:t>
            </a: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CAE5-5EA7-34E7-F103-C9CD346F5B22}"/>
              </a:ext>
            </a:extLst>
          </p:cNvPr>
          <p:cNvSpPr>
            <a:spLocks noGrp="1"/>
          </p:cNvSpPr>
          <p:nvPr>
            <p:ph type="title"/>
          </p:nvPr>
        </p:nvSpPr>
        <p:spPr/>
        <p:txBody>
          <a:bodyPr/>
          <a:lstStyle/>
          <a:p>
            <a:r>
              <a:rPr lang="en-GB" dirty="0" err="1">
                <a:latin typeface="Cambria"/>
                <a:ea typeface="Cambria"/>
                <a:cs typeface="Cambria"/>
                <a:sym typeface="Cambria"/>
              </a:rPr>
              <a:t>Github</a:t>
            </a:r>
            <a:r>
              <a:rPr lang="en-GB" dirty="0">
                <a:latin typeface="Cambria"/>
                <a:ea typeface="Cambria"/>
                <a:cs typeface="Cambria"/>
                <a:sym typeface="Cambria"/>
              </a:rPr>
              <a:t> Link</a:t>
            </a:r>
            <a:endParaRPr lang="en-IN" dirty="0"/>
          </a:p>
        </p:txBody>
      </p:sp>
      <p:sp>
        <p:nvSpPr>
          <p:cNvPr id="3" name="Content Placeholder 2">
            <a:extLst>
              <a:ext uri="{FF2B5EF4-FFF2-40B4-BE49-F238E27FC236}">
                <a16:creationId xmlns:a16="http://schemas.microsoft.com/office/drawing/2014/main" id="{A2EE5FBF-0199-7B0E-3AB7-A497ADE36D7C}"/>
              </a:ext>
            </a:extLst>
          </p:cNvPr>
          <p:cNvSpPr>
            <a:spLocks noGrp="1"/>
          </p:cNvSpPr>
          <p:nvPr>
            <p:ph idx="1"/>
          </p:nvPr>
        </p:nvSpPr>
        <p:spPr>
          <a:xfrm>
            <a:off x="812800" y="902896"/>
            <a:ext cx="10668000" cy="4952997"/>
          </a:xfrm>
        </p:spPr>
        <p: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solidFill>
                  <a:schemeClr val="accent1"/>
                </a:solidFill>
                <a:latin typeface="Calibri" panose="020F0502020204030204" pitchFamily="34" charset="0"/>
                <a:ea typeface="Calibri" panose="020F0502020204030204" pitchFamily="34" charset="0"/>
                <a:cs typeface="Calibri" panose="020F0502020204030204" pitchFamily="34" charset="0"/>
                <a:hlinkClick r:id="rId2"/>
              </a:rPr>
              <a:t>https://github.com/susheeth1/Timetable-scheduling-problem-for-university-examinations/tree/main</a:t>
            </a:r>
            <a:r>
              <a:rPr lang="en-IN" dirty="0">
                <a:solidFill>
                  <a:schemeClr val="accent1"/>
                </a:solidFill>
                <a:latin typeface="Calibri" panose="020F0502020204030204" pitchFamily="34" charset="0"/>
                <a:ea typeface="Calibri" panose="020F0502020204030204" pitchFamily="34" charset="0"/>
                <a:cs typeface="Calibri" panose="020F0502020204030204" pitchFamily="34" charset="0"/>
              </a:rPr>
              <a:t>                                             </a:t>
            </a:r>
          </a:p>
        </p:txBody>
      </p:sp>
      <p:pic>
        <p:nvPicPr>
          <p:cNvPr id="4" name="Google Shape;211;p30">
            <a:extLst>
              <a:ext uri="{FF2B5EF4-FFF2-40B4-BE49-F238E27FC236}">
                <a16:creationId xmlns:a16="http://schemas.microsoft.com/office/drawing/2014/main" id="{3AA9BEF0-F43B-C8EF-45B9-61BF9805E895}"/>
              </a:ext>
            </a:extLst>
          </p:cNvPr>
          <p:cNvPicPr preferRelativeResize="0"/>
          <p:nvPr/>
        </p:nvPicPr>
        <p:blipFill>
          <a:blip r:embed="rId3">
            <a:alphaModFix/>
          </a:blip>
          <a:stretch>
            <a:fillRect/>
          </a:stretch>
        </p:blipFill>
        <p:spPr>
          <a:xfrm>
            <a:off x="6928236" y="4448529"/>
            <a:ext cx="4064524" cy="1506575"/>
          </a:xfrm>
          <a:prstGeom prst="rect">
            <a:avLst/>
          </a:prstGeom>
          <a:noFill/>
          <a:ln>
            <a:noFill/>
          </a:ln>
        </p:spPr>
      </p:pic>
    </p:spTree>
    <p:extLst>
      <p:ext uri="{BB962C8B-B14F-4D97-AF65-F5344CB8AC3E}">
        <p14:creationId xmlns:p14="http://schemas.microsoft.com/office/powerpoint/2010/main" val="30514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495300">
              <a:spcBef>
                <a:spcPts val="0"/>
              </a:spcBef>
            </a:pPr>
            <a:endParaRPr lang="en-US" dirty="0">
              <a:latin typeface="Cambria" panose="02040503050406030204" pitchFamily="18" charset="0"/>
              <a:ea typeface="Cambria" panose="02040503050406030204" pitchFamily="18" charset="0"/>
            </a:endParaRPr>
          </a:p>
          <a:p>
            <a:endParaRPr lang="en-GB" dirty="0"/>
          </a:p>
        </p:txBody>
      </p:sp>
      <p:sp>
        <p:nvSpPr>
          <p:cNvPr id="5" name="TextBox 4">
            <a:extLst>
              <a:ext uri="{FF2B5EF4-FFF2-40B4-BE49-F238E27FC236}">
                <a16:creationId xmlns:a16="http://schemas.microsoft.com/office/drawing/2014/main" id="{ED272686-8BA7-0551-7B64-C8DC73AF37AB}"/>
              </a:ext>
            </a:extLst>
          </p:cNvPr>
          <p:cNvSpPr txBox="1"/>
          <p:nvPr/>
        </p:nvSpPr>
        <p:spPr>
          <a:xfrm>
            <a:off x="711200" y="1143001"/>
            <a:ext cx="11045371" cy="4247317"/>
          </a:xfrm>
          <a:prstGeom prst="rect">
            <a:avLst/>
          </a:prstGeom>
          <a:noFill/>
        </p:spPr>
        <p:txBody>
          <a:bodyPr wrap="square">
            <a:spAutoFit/>
          </a:bodyPr>
          <a:lstStyle/>
          <a:p>
            <a:pPr marL="342900" indent="-342900">
              <a:buFont typeface="+mj-lt"/>
              <a:buAutoNum type="arabicPeriod"/>
            </a:pPr>
            <a:r>
              <a:rPr lang="en-IN" dirty="0">
                <a:latin typeface="+mj-lt"/>
              </a:rPr>
              <a:t>Y. S. Chaudhari, V. W. </a:t>
            </a:r>
            <a:r>
              <a:rPr lang="en-IN" dirty="0" err="1">
                <a:latin typeface="+mj-lt"/>
              </a:rPr>
              <a:t>Dmello</a:t>
            </a:r>
            <a:r>
              <a:rPr lang="en-IN" dirty="0">
                <a:latin typeface="+mj-lt"/>
              </a:rPr>
              <a:t>, S. S. Shah and P. </a:t>
            </a:r>
            <a:r>
              <a:rPr lang="en-IN" dirty="0" err="1">
                <a:latin typeface="+mj-lt"/>
              </a:rPr>
              <a:t>Bhangale</a:t>
            </a:r>
            <a:r>
              <a:rPr lang="en-IN" dirty="0">
                <a:latin typeface="+mj-lt"/>
              </a:rPr>
              <a:t>, "Autonomous Timetable System Using Genetic Algorithm," 2022 4th International Conference on Smart Systems and Inventive Technology (ICSSIT), Tirunelveli, India, 2022, pp. 1687-1694, </a:t>
            </a:r>
            <a:r>
              <a:rPr lang="en-IN" dirty="0" err="1">
                <a:latin typeface="+mj-lt"/>
              </a:rPr>
              <a:t>doi</a:t>
            </a:r>
            <a:r>
              <a:rPr lang="en-IN" dirty="0">
                <a:latin typeface="+mj-lt"/>
              </a:rPr>
              <a:t>: 10.1109/ICSSIT53264.2022.9716370. </a:t>
            </a:r>
          </a:p>
          <a:p>
            <a:pPr marL="342900" indent="-342900">
              <a:buFont typeface="+mj-lt"/>
              <a:buAutoNum type="arabicPeriod"/>
            </a:pPr>
            <a:r>
              <a:rPr lang="en-IN" dirty="0">
                <a:latin typeface="+mj-lt"/>
              </a:rPr>
              <a:t>M. C. </a:t>
            </a:r>
            <a:r>
              <a:rPr lang="en-IN" dirty="0" err="1">
                <a:latin typeface="+mj-lt"/>
              </a:rPr>
              <a:t>Sárkány</a:t>
            </a:r>
            <a:r>
              <a:rPr lang="en-IN" dirty="0">
                <a:latin typeface="+mj-lt"/>
              </a:rPr>
              <a:t> and A. </a:t>
            </a:r>
            <a:r>
              <a:rPr lang="en-IN" dirty="0" err="1">
                <a:latin typeface="+mj-lt"/>
              </a:rPr>
              <a:t>Kovács</a:t>
            </a:r>
            <a:r>
              <a:rPr lang="en-IN" dirty="0">
                <a:latin typeface="+mj-lt"/>
              </a:rPr>
              <a:t>, "Timetable generator and optimizer for Hungarian university students," 2023 IEEE 17th International Symposium on Applied Computational Intelligence and Informatics (SACI), Timisoara, Romania, 2023, pp. 000667-000672</a:t>
            </a:r>
          </a:p>
          <a:p>
            <a:pPr marL="342900" indent="-342900">
              <a:buFont typeface="+mj-lt"/>
              <a:buAutoNum type="arabicPeriod"/>
            </a:pPr>
            <a:r>
              <a:rPr lang="en-IN" b="0" i="0" dirty="0">
                <a:solidFill>
                  <a:srgbClr val="333333"/>
                </a:solidFill>
                <a:effectLst/>
                <a:latin typeface="+mj-lt"/>
              </a:rPr>
              <a:t>T. Wong, P. Cote and P. </a:t>
            </a:r>
            <a:r>
              <a:rPr lang="en-IN" b="0" i="0" dirty="0" err="1">
                <a:solidFill>
                  <a:srgbClr val="333333"/>
                </a:solidFill>
                <a:effectLst/>
                <a:latin typeface="+mj-lt"/>
              </a:rPr>
              <a:t>Gely</a:t>
            </a:r>
            <a:r>
              <a:rPr lang="en-IN" b="0" i="0" dirty="0">
                <a:solidFill>
                  <a:srgbClr val="333333"/>
                </a:solidFill>
                <a:effectLst/>
                <a:latin typeface="+mj-lt"/>
              </a:rPr>
              <a:t>, "Final exam timetabling: a practical approach," </a:t>
            </a:r>
            <a:r>
              <a:rPr lang="en-IN" b="0" i="1" dirty="0">
                <a:solidFill>
                  <a:srgbClr val="333333"/>
                </a:solidFill>
                <a:effectLst/>
                <a:latin typeface="+mj-lt"/>
              </a:rPr>
              <a:t>IEEE CCECE2002. Canadian Conference on Electrical and Computer Engineering. Conference Proceedings (Cat. No.02CH37373)</a:t>
            </a:r>
            <a:r>
              <a:rPr lang="en-IN" b="0" i="0" dirty="0">
                <a:solidFill>
                  <a:srgbClr val="333333"/>
                </a:solidFill>
                <a:effectLst/>
                <a:latin typeface="+mj-lt"/>
              </a:rPr>
              <a:t>, Winnipeg, MB, Canada, 2002, pp. 726-731 vol.2, </a:t>
            </a:r>
            <a:r>
              <a:rPr lang="en-IN" b="0" i="0" dirty="0" err="1">
                <a:solidFill>
                  <a:srgbClr val="333333"/>
                </a:solidFill>
                <a:effectLst/>
                <a:latin typeface="+mj-lt"/>
              </a:rPr>
              <a:t>doi</a:t>
            </a:r>
            <a:r>
              <a:rPr lang="en-IN" b="0" i="0" dirty="0">
                <a:solidFill>
                  <a:srgbClr val="333333"/>
                </a:solidFill>
                <a:effectLst/>
                <a:latin typeface="+mj-lt"/>
              </a:rPr>
              <a:t>: 10.1109/CCECE.2002.1013031.</a:t>
            </a:r>
          </a:p>
          <a:p>
            <a:pPr marL="342900" indent="-342900">
              <a:buFont typeface="+mj-lt"/>
              <a:buAutoNum type="arabicPeriod"/>
            </a:pPr>
            <a:r>
              <a:rPr lang="en-US" b="0" i="0" dirty="0">
                <a:solidFill>
                  <a:srgbClr val="222222"/>
                </a:solidFill>
                <a:effectLst/>
                <a:latin typeface="+mj-lt"/>
              </a:rPr>
              <a:t>Fong, C. W., </a:t>
            </a:r>
            <a:r>
              <a:rPr lang="en-US" b="0" i="0" dirty="0" err="1">
                <a:solidFill>
                  <a:srgbClr val="222222"/>
                </a:solidFill>
                <a:effectLst/>
                <a:latin typeface="+mj-lt"/>
              </a:rPr>
              <a:t>Asmuni</a:t>
            </a:r>
            <a:r>
              <a:rPr lang="en-US" b="0" i="0" dirty="0">
                <a:solidFill>
                  <a:srgbClr val="222222"/>
                </a:solidFill>
                <a:effectLst/>
                <a:latin typeface="+mj-lt"/>
              </a:rPr>
              <a:t>, H., &amp; McCollum, B. (2015). A hybrid swarm-based approach to university timetabling. </a:t>
            </a:r>
            <a:r>
              <a:rPr lang="en-US" b="0" i="1" dirty="0">
                <a:solidFill>
                  <a:srgbClr val="222222"/>
                </a:solidFill>
                <a:effectLst/>
                <a:latin typeface="+mj-lt"/>
              </a:rPr>
              <a:t>IEEE Transactions on Evolutionary Computation</a:t>
            </a:r>
            <a:r>
              <a:rPr lang="en-US" b="0" i="0" dirty="0">
                <a:solidFill>
                  <a:srgbClr val="222222"/>
                </a:solidFill>
                <a:effectLst/>
                <a:latin typeface="+mj-lt"/>
              </a:rPr>
              <a:t>, </a:t>
            </a:r>
            <a:r>
              <a:rPr lang="en-US" b="0" i="1" dirty="0">
                <a:solidFill>
                  <a:srgbClr val="222222"/>
                </a:solidFill>
                <a:effectLst/>
                <a:latin typeface="+mj-lt"/>
              </a:rPr>
              <a:t>19</a:t>
            </a:r>
            <a:r>
              <a:rPr lang="en-US" b="0" i="0" dirty="0">
                <a:solidFill>
                  <a:srgbClr val="222222"/>
                </a:solidFill>
                <a:effectLst/>
                <a:latin typeface="+mj-lt"/>
              </a:rPr>
              <a:t>(6), 870-884.</a:t>
            </a:r>
          </a:p>
          <a:p>
            <a:pPr marL="342900" indent="-342900">
              <a:buFont typeface="+mj-lt"/>
              <a:buAutoNum type="arabicPeriod"/>
            </a:pPr>
            <a:r>
              <a:rPr lang="en-US" b="0" i="0" dirty="0">
                <a:solidFill>
                  <a:srgbClr val="333333"/>
                </a:solidFill>
                <a:effectLst/>
                <a:latin typeface="HelveticaNeue Regular"/>
              </a:rPr>
              <a:t>. S. K. Siew, S. N. Sze, S. L. Goh, G. Kendall, N. R. Sabar and S. Abdullah, "A Survey of Solution Methodologies for Exam Timetabling Problems," in </a:t>
            </a:r>
            <a:r>
              <a:rPr lang="en-US" b="0" i="1" dirty="0">
                <a:solidFill>
                  <a:srgbClr val="333333"/>
                </a:solidFill>
                <a:effectLst/>
                <a:latin typeface="HelveticaNeue Regular"/>
              </a:rPr>
              <a:t>IEEE Access</a:t>
            </a:r>
            <a:r>
              <a:rPr lang="en-US" b="0" i="0" dirty="0">
                <a:solidFill>
                  <a:srgbClr val="333333"/>
                </a:solidFill>
                <a:effectLst/>
                <a:latin typeface="HelveticaNeue Regular"/>
              </a:rPr>
              <a:t>, vol. 12, pp. 41479-41498, 2024</a:t>
            </a:r>
            <a:endParaRPr lang="en-US" b="0" i="0" dirty="0">
              <a:solidFill>
                <a:srgbClr val="222222"/>
              </a:solidFill>
              <a:effectLst/>
              <a:latin typeface="+mj-lt"/>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8EDE7-AAC2-EA2F-3CEA-B1B43728181D}"/>
              </a:ext>
            </a:extLst>
          </p:cNvPr>
          <p:cNvSpPr>
            <a:spLocks noGrp="1"/>
          </p:cNvSpPr>
          <p:nvPr>
            <p:ph idx="1"/>
          </p:nvPr>
        </p:nvSpPr>
        <p:spPr/>
        <p:txBody>
          <a:bodyPr>
            <a:normAutofit/>
          </a:bodyPr>
          <a:lstStyle/>
          <a:p>
            <a:pPr marL="0" indent="0">
              <a:buNone/>
            </a:pPr>
            <a:r>
              <a:rPr lang="en-IN" sz="1800" dirty="0">
                <a:solidFill>
                  <a:srgbClr val="333333"/>
                </a:solidFill>
                <a:latin typeface="+mj-lt"/>
              </a:rPr>
              <a:t>6.  H. </a:t>
            </a:r>
            <a:r>
              <a:rPr lang="en-IN" sz="1800" dirty="0" err="1">
                <a:solidFill>
                  <a:srgbClr val="333333"/>
                </a:solidFill>
                <a:latin typeface="+mj-lt"/>
              </a:rPr>
              <a:t>Kanemitsu</a:t>
            </a:r>
            <a:r>
              <a:rPr lang="en-IN" sz="1800" dirty="0">
                <a:solidFill>
                  <a:srgbClr val="333333"/>
                </a:solidFill>
                <a:latin typeface="+mj-lt"/>
              </a:rPr>
              <a:t>, M. </a:t>
            </a:r>
            <a:r>
              <a:rPr lang="en-IN" sz="1800" dirty="0" err="1">
                <a:solidFill>
                  <a:srgbClr val="333333"/>
                </a:solidFill>
                <a:latin typeface="+mj-lt"/>
              </a:rPr>
              <a:t>Hanada</a:t>
            </a:r>
            <a:r>
              <a:rPr lang="en-IN" sz="1800" dirty="0">
                <a:solidFill>
                  <a:srgbClr val="333333"/>
                </a:solidFill>
                <a:latin typeface="+mj-lt"/>
              </a:rPr>
              <a:t> and H. </a:t>
            </a:r>
            <a:r>
              <a:rPr lang="en-IN" sz="1800" dirty="0" err="1">
                <a:solidFill>
                  <a:srgbClr val="333333"/>
                </a:solidFill>
                <a:latin typeface="+mj-lt"/>
              </a:rPr>
              <a:t>Nakazato</a:t>
            </a:r>
            <a:r>
              <a:rPr lang="en-IN" sz="1800" dirty="0">
                <a:solidFill>
                  <a:srgbClr val="333333"/>
                </a:solidFill>
                <a:latin typeface="+mj-lt"/>
              </a:rPr>
              <a:t>, "Clustering-Based Task Scheduling in a Large Number of Heterogeneous Processors," in </a:t>
            </a:r>
            <a:r>
              <a:rPr lang="en-IN" sz="1800" i="1" dirty="0">
                <a:solidFill>
                  <a:srgbClr val="333333"/>
                </a:solidFill>
                <a:latin typeface="+mj-lt"/>
              </a:rPr>
              <a:t>IEEE Transactions on Parallel and Distributed Systems</a:t>
            </a:r>
            <a:r>
              <a:rPr lang="en-IN" sz="1800" dirty="0">
                <a:solidFill>
                  <a:srgbClr val="333333"/>
                </a:solidFill>
                <a:latin typeface="+mj-lt"/>
              </a:rPr>
              <a:t>, vol. 27, no. 11, pp. 3144-3157, 1 Nov. 2016</a:t>
            </a:r>
            <a:endParaRPr lang="en-IN" dirty="0"/>
          </a:p>
          <a:p>
            <a:pPr marL="0" indent="0">
              <a:buNone/>
            </a:pPr>
            <a:r>
              <a:rPr lang="en-IN" sz="1800" dirty="0">
                <a:latin typeface="+mj-lt"/>
              </a:rPr>
              <a:t>7.  R. </a:t>
            </a:r>
            <a:r>
              <a:rPr lang="en-IN" sz="1800" dirty="0" err="1">
                <a:latin typeface="+mj-lt"/>
              </a:rPr>
              <a:t>Nand</a:t>
            </a:r>
            <a:r>
              <a:rPr lang="en-IN" sz="1800" dirty="0">
                <a:latin typeface="+mj-lt"/>
              </a:rPr>
              <a:t>, E. Reddy, K. Chaudhary and B. Sharma, "Preference-Based Stepping Ahead Firefly Algorithm for Solving Real-World </a:t>
            </a:r>
            <a:r>
              <a:rPr lang="en-IN" sz="1800" dirty="0" err="1">
                <a:latin typeface="+mj-lt"/>
              </a:rPr>
              <a:t>Uncapacitated</a:t>
            </a:r>
            <a:r>
              <a:rPr lang="en-IN" sz="1800" dirty="0">
                <a:latin typeface="+mj-lt"/>
              </a:rPr>
              <a:t> Examination Timetabling Problem," in </a:t>
            </a:r>
            <a:r>
              <a:rPr lang="en-IN" sz="1800" i="1" dirty="0">
                <a:latin typeface="+mj-lt"/>
              </a:rPr>
              <a:t>IEEE Access</a:t>
            </a:r>
            <a:r>
              <a:rPr lang="en-IN" sz="1800" dirty="0">
                <a:latin typeface="+mj-lt"/>
              </a:rPr>
              <a:t>, vol. 12, pp. 24685-24699, 2024, </a:t>
            </a:r>
            <a:r>
              <a:rPr lang="en-IN" sz="1800" dirty="0" err="1">
                <a:latin typeface="+mj-lt"/>
              </a:rPr>
              <a:t>doi</a:t>
            </a:r>
            <a:r>
              <a:rPr lang="en-IN" sz="1800" dirty="0">
                <a:latin typeface="+mj-lt"/>
              </a:rPr>
              <a:t>: 10.1109/ACCESS.2024.3365734</a:t>
            </a:r>
          </a:p>
          <a:p>
            <a:pPr marL="0" indent="0">
              <a:buNone/>
            </a:pPr>
            <a:r>
              <a:rPr lang="en-IN" sz="1800" dirty="0">
                <a:latin typeface="+mj-lt"/>
              </a:rPr>
              <a:t>8.  D. Srinivasan, </a:t>
            </a:r>
            <a:r>
              <a:rPr lang="en-IN" sz="1800" dirty="0" err="1">
                <a:latin typeface="+mj-lt"/>
              </a:rPr>
              <a:t>Tian</a:t>
            </a:r>
            <a:r>
              <a:rPr lang="en-IN" sz="1800" dirty="0">
                <a:latin typeface="+mj-lt"/>
              </a:rPr>
              <a:t> </a:t>
            </a:r>
            <a:r>
              <a:rPr lang="en-IN" sz="1800" dirty="0" err="1">
                <a:latin typeface="+mj-lt"/>
              </a:rPr>
              <a:t>Hou</a:t>
            </a:r>
            <a:r>
              <a:rPr lang="en-IN" sz="1800" dirty="0">
                <a:latin typeface="+mj-lt"/>
              </a:rPr>
              <a:t> </a:t>
            </a:r>
            <a:r>
              <a:rPr lang="en-IN" sz="1800" dirty="0" err="1">
                <a:latin typeface="+mj-lt"/>
              </a:rPr>
              <a:t>Seow</a:t>
            </a:r>
            <a:r>
              <a:rPr lang="en-IN" sz="1800" dirty="0">
                <a:latin typeface="+mj-lt"/>
              </a:rPr>
              <a:t> and </a:t>
            </a:r>
            <a:r>
              <a:rPr lang="en-IN" sz="1800" dirty="0" err="1">
                <a:latin typeface="+mj-lt"/>
              </a:rPr>
              <a:t>Jian</a:t>
            </a:r>
            <a:r>
              <a:rPr lang="en-IN" sz="1800" dirty="0">
                <a:latin typeface="+mj-lt"/>
              </a:rPr>
              <a:t> </a:t>
            </a:r>
            <a:r>
              <a:rPr lang="en-IN" sz="1800" dirty="0" err="1">
                <a:latin typeface="+mj-lt"/>
              </a:rPr>
              <a:t>Xin</a:t>
            </a:r>
            <a:r>
              <a:rPr lang="en-IN" sz="1800" dirty="0">
                <a:latin typeface="+mj-lt"/>
              </a:rPr>
              <a:t> </a:t>
            </a:r>
            <a:r>
              <a:rPr lang="en-IN" sz="1800" dirty="0" err="1">
                <a:latin typeface="+mj-lt"/>
              </a:rPr>
              <a:t>Xu</a:t>
            </a:r>
            <a:r>
              <a:rPr lang="en-IN" sz="1800" dirty="0">
                <a:latin typeface="+mj-lt"/>
              </a:rPr>
              <a:t>, "Automated time table generation using multiple context reasoning for university modules," Proceedings of the 2002 Congress on Evolutionary Computation. CEC'02 (Cat. No.02TH8600), Honolulu, HI, USA, 2002, pp. 1751-1756 vol.2, </a:t>
            </a:r>
            <a:r>
              <a:rPr lang="en-IN" sz="1800" dirty="0" err="1">
                <a:latin typeface="+mj-lt"/>
              </a:rPr>
              <a:t>doi</a:t>
            </a:r>
            <a:r>
              <a:rPr lang="en-IN" sz="1800" dirty="0">
                <a:latin typeface="+mj-lt"/>
              </a:rPr>
              <a:t>: 10.1109/CEC.2002.1004507.</a:t>
            </a:r>
          </a:p>
          <a:p>
            <a:pPr marL="0" indent="0">
              <a:buNone/>
            </a:pPr>
            <a:r>
              <a:rPr lang="en-US" sz="1800" dirty="0">
                <a:latin typeface="+mj-lt"/>
              </a:rPr>
              <a:t>9.   K. </a:t>
            </a:r>
            <a:r>
              <a:rPr lang="en-US" sz="1800" dirty="0" err="1">
                <a:latin typeface="+mj-lt"/>
              </a:rPr>
              <a:t>Gkiotsalitis</a:t>
            </a:r>
            <a:r>
              <a:rPr lang="en-US" sz="1800" dirty="0">
                <a:latin typeface="+mj-lt"/>
              </a:rPr>
              <a:t> and O. Cats, "Timetable Recovery After Disturbances in Metro Operations: An Exact and Efficient Solution," in IEEE Transactions on Intelligent Transportation Systems, vol. 23, no. 5, pp. 4075-4085, May 2022, </a:t>
            </a:r>
            <a:r>
              <a:rPr lang="en-US" sz="1800" dirty="0" err="1">
                <a:latin typeface="+mj-lt"/>
              </a:rPr>
              <a:t>doi</a:t>
            </a:r>
            <a:r>
              <a:rPr lang="en-US" sz="1800" dirty="0">
                <a:latin typeface="+mj-lt"/>
              </a:rPr>
              <a:t>: 10.1109/TITS.2020.3041151. </a:t>
            </a:r>
          </a:p>
          <a:p>
            <a:pPr marL="0" indent="0">
              <a:buNone/>
            </a:pPr>
            <a:r>
              <a:rPr lang="en-IN" sz="1800" dirty="0">
                <a:solidFill>
                  <a:prstClr val="black"/>
                </a:solidFill>
                <a:latin typeface="Bookman Old Style"/>
              </a:rPr>
              <a:t>1</a:t>
            </a:r>
            <a:r>
              <a:rPr lang="en-US" sz="1800" dirty="0">
                <a:solidFill>
                  <a:prstClr val="black"/>
                </a:solidFill>
                <a:latin typeface="Bookman Old Style"/>
              </a:rPr>
              <a:t>0</a:t>
            </a:r>
            <a:r>
              <a:rPr lang="en-US" sz="1800" dirty="0">
                <a:latin typeface="+mj-lt"/>
              </a:rPr>
              <a:t>.  X. Jin et al., "Real-Time Scheduling of Massive Data in Time Sensitive Networks With a Limited Number of Schedule Entries," in IEEE Access, vol. 8, pp. 6751-6767, 2020, </a:t>
            </a:r>
            <a:r>
              <a:rPr lang="en-US" sz="1800" dirty="0" err="1">
                <a:latin typeface="+mj-lt"/>
              </a:rPr>
              <a:t>doi</a:t>
            </a:r>
            <a:r>
              <a:rPr lang="en-US" sz="1800" dirty="0">
                <a:latin typeface="+mj-lt"/>
              </a:rPr>
              <a:t>: 10.1109/ACCESS.2020.2964690. </a:t>
            </a:r>
            <a:endParaRPr lang="en-IN" sz="1800" dirty="0">
              <a:latin typeface="+mj-lt"/>
            </a:endParaRPr>
          </a:p>
          <a:p>
            <a:pPr marL="0" indent="0">
              <a:buNone/>
            </a:pPr>
            <a:endParaRPr lang="en-IN" sz="1800" dirty="0">
              <a:latin typeface="+mj-lt"/>
            </a:endParaRPr>
          </a:p>
        </p:txBody>
      </p:sp>
    </p:spTree>
    <p:extLst>
      <p:ext uri="{BB962C8B-B14F-4D97-AF65-F5344CB8AC3E}">
        <p14:creationId xmlns:p14="http://schemas.microsoft.com/office/powerpoint/2010/main" val="390199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800" dirty="0">
                <a:latin typeface="+mj-lt"/>
              </a:rPr>
              <a:t>11</a:t>
            </a:r>
            <a:r>
              <a:rPr lang="en-US" sz="1800" dirty="0">
                <a:latin typeface="+mj-lt"/>
              </a:rPr>
              <a:t>.  S. Yang and S. N. </a:t>
            </a:r>
            <a:r>
              <a:rPr lang="en-US" sz="1800" dirty="0" err="1">
                <a:latin typeface="+mj-lt"/>
              </a:rPr>
              <a:t>Jat</a:t>
            </a:r>
            <a:r>
              <a:rPr lang="en-US" sz="1800" dirty="0">
                <a:latin typeface="+mj-lt"/>
              </a:rPr>
              <a:t>, "Genetic Algorithms With Guided and Local Search Strategies for University Course Timetabling," in </a:t>
            </a:r>
            <a:r>
              <a:rPr lang="en-US" sz="1800" i="1" dirty="0">
                <a:latin typeface="+mj-lt"/>
              </a:rPr>
              <a:t>IEEE Transactions on Systems, Man, and Cybernetics, Part C (Applications and Reviews)</a:t>
            </a:r>
            <a:r>
              <a:rPr lang="en-US" sz="1800" dirty="0">
                <a:latin typeface="+mj-lt"/>
              </a:rPr>
              <a:t>, vol. 41, no. 1, pp. 93-106, Jan. 2011, </a:t>
            </a:r>
            <a:r>
              <a:rPr lang="en-US" sz="1800" dirty="0" err="1">
                <a:latin typeface="+mj-lt"/>
              </a:rPr>
              <a:t>doi</a:t>
            </a:r>
            <a:r>
              <a:rPr lang="en-US" sz="1800" dirty="0">
                <a:latin typeface="+mj-lt"/>
              </a:rPr>
              <a:t>: 10.1109/TSMCC.2010.2049200.</a:t>
            </a:r>
          </a:p>
          <a:p>
            <a:pPr marL="0" indent="0">
              <a:buNone/>
            </a:pPr>
            <a:endParaRPr lang="en-IN" sz="1800" dirty="0">
              <a:latin typeface="+mj-lt"/>
            </a:endParaRPr>
          </a:p>
        </p:txBody>
      </p:sp>
    </p:spTree>
    <p:extLst>
      <p:ext uri="{BB962C8B-B14F-4D97-AF65-F5344CB8AC3E}">
        <p14:creationId xmlns:p14="http://schemas.microsoft.com/office/powerpoint/2010/main" val="53282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In educational institutions, creating examination timetables is crucial for smooth exam management. Traditional manual methods are inefficient and prone to conflicts. The </a:t>
            </a:r>
            <a:r>
              <a:rPr lang="en-US" sz="3200" b="1" dirty="0">
                <a:latin typeface="Calibri" panose="020F0502020204030204" pitchFamily="34" charset="0"/>
                <a:ea typeface="Calibri" panose="020F0502020204030204" pitchFamily="34" charset="0"/>
                <a:cs typeface="Calibri" panose="020F0502020204030204" pitchFamily="34" charset="0"/>
              </a:rPr>
              <a:t>Examination Timetable Generation System</a:t>
            </a:r>
            <a:r>
              <a:rPr lang="en-US" sz="3200" dirty="0">
                <a:latin typeface="Calibri" panose="020F0502020204030204" pitchFamily="34" charset="0"/>
                <a:ea typeface="Calibri" panose="020F0502020204030204" pitchFamily="34" charset="0"/>
                <a:cs typeface="Calibri" panose="020F0502020204030204" pitchFamily="34" charset="0"/>
              </a:rPr>
              <a:t> automates this process by considering constraints like room availability, student registrations, and instructor schedules. This report describes the design, development, and implementation of an automated system that uses scheduling algorithms to generate optimal, conflict-free timetables.</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12D6BB37-3BAB-9404-78B0-0CB3576EAD2E}"/>
              </a:ext>
            </a:extLst>
          </p:cNvPr>
          <p:cNvGraphicFramePr>
            <a:graphicFrameLocks noGrp="1"/>
          </p:cNvGraphicFramePr>
          <p:nvPr>
            <p:ph idx="1"/>
            <p:extLst>
              <p:ext uri="{D42A27DB-BD31-4B8C-83A1-F6EECF244321}">
                <p14:modId xmlns:p14="http://schemas.microsoft.com/office/powerpoint/2010/main" val="820850638"/>
              </p:ext>
            </p:extLst>
          </p:nvPr>
        </p:nvGraphicFramePr>
        <p:xfrm>
          <a:off x="812800" y="989045"/>
          <a:ext cx="10668000" cy="5699760"/>
        </p:xfrm>
        <a:graphic>
          <a:graphicData uri="http://schemas.openxmlformats.org/drawingml/2006/table">
            <a:tbl>
              <a:tblPr firstRow="1" bandRow="1">
                <a:tableStyleId>{073A0DAA-6AF3-43AB-8588-CEC1D06C72B9}</a:tableStyleId>
              </a:tblPr>
              <a:tblGrid>
                <a:gridCol w="5326743">
                  <a:extLst>
                    <a:ext uri="{9D8B030D-6E8A-4147-A177-3AD203B41FA5}">
                      <a16:colId xmlns:a16="http://schemas.microsoft.com/office/drawing/2014/main" val="410706120"/>
                    </a:ext>
                  </a:extLst>
                </a:gridCol>
                <a:gridCol w="5341257">
                  <a:extLst>
                    <a:ext uri="{9D8B030D-6E8A-4147-A177-3AD203B41FA5}">
                      <a16:colId xmlns:a16="http://schemas.microsoft.com/office/drawing/2014/main" val="146722478"/>
                    </a:ext>
                  </a:extLst>
                </a:gridCol>
              </a:tblGrid>
              <a:tr h="362189">
                <a:tc>
                  <a:txBody>
                    <a:bodyPr/>
                    <a:lstStyle/>
                    <a:p>
                      <a:pPr algn="ctr"/>
                      <a:r>
                        <a:rPr lang="en-IN" dirty="0"/>
                        <a:t>Title of Paper</a:t>
                      </a:r>
                    </a:p>
                  </a:txBody>
                  <a:tcPr/>
                </a:tc>
                <a:tc>
                  <a:txBody>
                    <a:bodyPr/>
                    <a:lstStyle/>
                    <a:p>
                      <a:pPr algn="ctr"/>
                      <a:r>
                        <a:rPr lang="en-IN" dirty="0"/>
                        <a:t>Key Findings</a:t>
                      </a:r>
                    </a:p>
                  </a:txBody>
                  <a:tcPr/>
                </a:tc>
                <a:extLst>
                  <a:ext uri="{0D108BD9-81ED-4DB2-BD59-A6C34878D82A}">
                    <a16:rowId xmlns:a16="http://schemas.microsoft.com/office/drawing/2014/main" val="3216183490"/>
                  </a:ext>
                </a:extLst>
              </a:tr>
              <a:tr h="1296659">
                <a:tc>
                  <a:txBody>
                    <a:bodyPr/>
                    <a:lstStyle/>
                    <a:p>
                      <a:r>
                        <a:rPr lang="en-IN" sz="1600" kern="1200" dirty="0">
                          <a:solidFill>
                            <a:schemeClr val="dk1"/>
                          </a:solidFill>
                          <a:latin typeface="+mn-lt"/>
                          <a:ea typeface="+mn-ea"/>
                          <a:cs typeface="+mn-cs"/>
                        </a:rPr>
                        <a:t>Autonomous Timetable System Using Genetic Algorithm.</a:t>
                      </a:r>
                      <a:endParaRPr lang="en-IN" sz="1600" dirty="0"/>
                    </a:p>
                  </a:txBody>
                  <a:tcPr/>
                </a:tc>
                <a:tc>
                  <a:txBody>
                    <a:bodyPr/>
                    <a:lstStyle/>
                    <a:p>
                      <a:r>
                        <a:rPr lang="en-US" dirty="0"/>
                        <a:t>The study employs *evolutionary algorithms* and *context-based reasoning* to solve the timetabling problem effectively.     - *Adaptive mutation techniques* were used to improve convergence and speed up the timetable generation process. </a:t>
                      </a:r>
                      <a:endParaRPr lang="en-IN" dirty="0"/>
                    </a:p>
                  </a:txBody>
                  <a:tcPr/>
                </a:tc>
                <a:extLst>
                  <a:ext uri="{0D108BD9-81ED-4DB2-BD59-A6C34878D82A}">
                    <a16:rowId xmlns:a16="http://schemas.microsoft.com/office/drawing/2014/main" val="2711694891"/>
                  </a:ext>
                </a:extLst>
              </a:tr>
              <a:tr h="851839">
                <a:tc>
                  <a:txBody>
                    <a:bodyPr/>
                    <a:lstStyle/>
                    <a:p>
                      <a:r>
                        <a:rPr lang="en-US" dirty="0"/>
                        <a:t>Automated Timetabling System for University Course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proposed algorithm improves efficiency and accuracy, significantly reducing the time and effort required for manual timetable creation.</a:t>
                      </a:r>
                      <a:endParaRPr lang="en-IN" sz="1600" dirty="0"/>
                    </a:p>
                    <a:p>
                      <a:endParaRPr lang="en-IN" dirty="0"/>
                    </a:p>
                  </a:txBody>
                  <a:tcPr/>
                </a:tc>
                <a:extLst>
                  <a:ext uri="{0D108BD9-81ED-4DB2-BD59-A6C34878D82A}">
                    <a16:rowId xmlns:a16="http://schemas.microsoft.com/office/drawing/2014/main" val="318832949"/>
                  </a:ext>
                </a:extLst>
              </a:tr>
              <a:tr h="978182">
                <a:tc>
                  <a:txBody>
                    <a:bodyPr/>
                    <a:lstStyle/>
                    <a:p>
                      <a:r>
                        <a:rPr lang="en-IN" sz="1800" b="0" i="0" kern="1200" dirty="0">
                          <a:solidFill>
                            <a:srgbClr val="333333"/>
                          </a:solidFill>
                          <a:effectLst/>
                          <a:latin typeface="+mn-lt"/>
                          <a:ea typeface="+mn-ea"/>
                          <a:cs typeface="+mn-cs"/>
                        </a:rPr>
                        <a:t>Final exam timetabling: a practical approach</a:t>
                      </a:r>
                      <a:endParaRPr lang="en-IN" dirty="0"/>
                    </a:p>
                  </a:txBody>
                  <a:tcPr/>
                </a:tc>
                <a:tc>
                  <a:txBody>
                    <a:bodyPr/>
                    <a:lstStyle/>
                    <a:p>
                      <a:r>
                        <a:rPr lang="en-US" sz="1600" dirty="0"/>
                        <a:t>The generator successfully avoids exam conflicts, prevents students from having three consecutive exams, and meets the required number of exams per period, resulting in minimal scheduling issues for students.</a:t>
                      </a:r>
                      <a:endParaRPr lang="en-IN" sz="1600" dirty="0"/>
                    </a:p>
                  </a:txBody>
                  <a:tcPr/>
                </a:tc>
                <a:extLst>
                  <a:ext uri="{0D108BD9-81ED-4DB2-BD59-A6C34878D82A}">
                    <a16:rowId xmlns:a16="http://schemas.microsoft.com/office/drawing/2014/main" val="3420107677"/>
                  </a:ext>
                </a:extLst>
              </a:tr>
              <a:tr h="887188">
                <a:tc>
                  <a:txBody>
                    <a:bodyPr/>
                    <a:lstStyle/>
                    <a:p>
                      <a:r>
                        <a:rPr lang="en-US" sz="1800" b="0" i="0" kern="1200" dirty="0">
                          <a:solidFill>
                            <a:srgbClr val="222222"/>
                          </a:solidFill>
                          <a:effectLst/>
                          <a:latin typeface="+mn-lt"/>
                          <a:ea typeface="+mn-ea"/>
                          <a:cs typeface="+mn-cs"/>
                        </a:rPr>
                        <a:t>A hybrid swarm-based approach to university timetabling</a:t>
                      </a:r>
                      <a:endParaRPr lang="en-US" dirty="0"/>
                    </a:p>
                  </a:txBody>
                  <a:tcPr/>
                </a:tc>
                <a:tc>
                  <a:txBody>
                    <a:bodyPr/>
                    <a:lstStyle/>
                    <a:p>
                      <a:r>
                        <a:rPr lang="en-US" dirty="0"/>
                        <a:t>The approach significantly improves solution quality and convergence speed, outperforming state-of-the-art methods across diverse benchmark datasets</a:t>
                      </a:r>
                      <a:endParaRPr lang="en-IN" dirty="0"/>
                    </a:p>
                  </a:txBody>
                  <a:tcPr/>
                </a:tc>
                <a:extLst>
                  <a:ext uri="{0D108BD9-81ED-4DB2-BD59-A6C34878D82A}">
                    <a16:rowId xmlns:a16="http://schemas.microsoft.com/office/drawing/2014/main" val="299338620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E6DFB2B-687B-A53C-8CBD-DD4BBD02821C}"/>
              </a:ext>
            </a:extLst>
          </p:cNvPr>
          <p:cNvSpPr>
            <a:spLocks noGrp="1"/>
          </p:cNvSpPr>
          <p:nvPr>
            <p:ph idx="1"/>
          </p:nvPr>
        </p:nvSpPr>
        <p:spPr/>
        <p:txBody>
          <a:bodyPr/>
          <a:lstStyle/>
          <a:p>
            <a:pPr marL="0" algn="ctr" rtl="0" eaLnBrk="1" fontAlgn="t"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Title of Paper</a:t>
            </a:r>
            <a:endParaRPr lang="en-IN" sz="1800" b="0" i="0" u="none" strike="noStrike" dirty="0">
              <a:effectLst/>
              <a:latin typeface="Arial" panose="020B0604020202020204" pitchFamily="34" charset="0"/>
            </a:endParaRPr>
          </a:p>
          <a:p>
            <a:pPr marL="0" algn="ctr" rtl="0" eaLnBrk="1" fontAlgn="t"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Key Findings</a:t>
            </a:r>
            <a:endParaRPr lang="en-IN" sz="1800" b="0" i="0" u="none" strike="noStrike" dirty="0">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6E0CAA40-C2F2-A6F1-360B-4871E52B4EDB}"/>
              </a:ext>
            </a:extLst>
          </p:cNvPr>
          <p:cNvGraphicFramePr>
            <a:graphicFrameLocks noGrp="1"/>
          </p:cNvGraphicFramePr>
          <p:nvPr>
            <p:extLst>
              <p:ext uri="{D42A27DB-BD31-4B8C-83A1-F6EECF244321}">
                <p14:modId xmlns:p14="http://schemas.microsoft.com/office/powerpoint/2010/main" val="2038912659"/>
              </p:ext>
            </p:extLst>
          </p:nvPr>
        </p:nvGraphicFramePr>
        <p:xfrm>
          <a:off x="1464906" y="1073021"/>
          <a:ext cx="9311433" cy="4254759"/>
        </p:xfrm>
        <a:graphic>
          <a:graphicData uri="http://schemas.openxmlformats.org/drawingml/2006/table">
            <a:tbl>
              <a:tblPr firstRow="1" bandRow="1">
                <a:tableStyleId>{5C22544A-7EE6-4342-B048-85BDC9FD1C3A}</a:tableStyleId>
              </a:tblPr>
              <a:tblGrid>
                <a:gridCol w="4646127">
                  <a:extLst>
                    <a:ext uri="{9D8B030D-6E8A-4147-A177-3AD203B41FA5}">
                      <a16:colId xmlns:a16="http://schemas.microsoft.com/office/drawing/2014/main" val="2774003858"/>
                    </a:ext>
                  </a:extLst>
                </a:gridCol>
                <a:gridCol w="4665306">
                  <a:extLst>
                    <a:ext uri="{9D8B030D-6E8A-4147-A177-3AD203B41FA5}">
                      <a16:colId xmlns:a16="http://schemas.microsoft.com/office/drawing/2014/main" val="1249160891"/>
                    </a:ext>
                  </a:extLst>
                </a:gridCol>
              </a:tblGrid>
              <a:tr h="1119832">
                <a:tc>
                  <a:txBody>
                    <a:bodyPr/>
                    <a:lstStyle/>
                    <a:p>
                      <a:r>
                        <a:rPr lang="en-US" b="0" i="0" dirty="0">
                          <a:solidFill>
                            <a:srgbClr val="333333"/>
                          </a:solidFill>
                          <a:effectLst/>
                          <a:latin typeface="HelveticaNeue Regular"/>
                        </a:rPr>
                        <a:t>A Survey of Solution Methodologies for Exam Timetabling Problems</a:t>
                      </a:r>
                      <a:endParaRPr lang="en-IN" dirty="0"/>
                    </a:p>
                  </a:txBody>
                  <a:tcPr/>
                </a:tc>
                <a:tc>
                  <a:txBody>
                    <a:bodyPr/>
                    <a:lstStyle/>
                    <a:p>
                      <a:r>
                        <a:rPr lang="en-US" sz="1600" dirty="0"/>
                        <a:t>The need for updated benchmarks and innovative solutions to enhance resource utilization in ETP.</a:t>
                      </a:r>
                      <a:endParaRPr lang="en-IN" sz="1600" dirty="0"/>
                    </a:p>
                  </a:txBody>
                  <a:tcPr/>
                </a:tc>
                <a:extLst>
                  <a:ext uri="{0D108BD9-81ED-4DB2-BD59-A6C34878D82A}">
                    <a16:rowId xmlns:a16="http://schemas.microsoft.com/office/drawing/2014/main" val="151958750"/>
                  </a:ext>
                </a:extLst>
              </a:tr>
              <a:tr h="1451634">
                <a:tc>
                  <a:txBody>
                    <a:bodyPr/>
                    <a:lstStyle/>
                    <a:p>
                      <a:r>
                        <a:rPr lang="en-US" sz="1800" kern="1200" dirty="0">
                          <a:solidFill>
                            <a:schemeClr val="dk1"/>
                          </a:solidFill>
                          <a:latin typeface="+mn-lt"/>
                          <a:ea typeface="+mn-ea"/>
                          <a:cs typeface="+mn-cs"/>
                        </a:rPr>
                        <a:t>Timetable Recovery After Disturbances in Metro Operations: An Exact and Efficient Solution</a:t>
                      </a:r>
                      <a:endParaRPr lang="en-IN" dirty="0"/>
                    </a:p>
                  </a:txBody>
                  <a:tcPr/>
                </a:tc>
                <a:tc>
                  <a:txBody>
                    <a:bodyPr/>
                    <a:lstStyle/>
                    <a:p>
                      <a:r>
                        <a:rPr lang="en-US" sz="1600" dirty="0"/>
                        <a:t>Rescheduling up to five upstream trips can improve service regularity by up to 30%, demonstrating superiority over heuristic methods.</a:t>
                      </a:r>
                      <a:endParaRPr lang="en-IN" sz="1600" dirty="0"/>
                    </a:p>
                  </a:txBody>
                  <a:tcPr/>
                </a:tc>
                <a:extLst>
                  <a:ext uri="{0D108BD9-81ED-4DB2-BD59-A6C34878D82A}">
                    <a16:rowId xmlns:a16="http://schemas.microsoft.com/office/drawing/2014/main" val="400490342"/>
                  </a:ext>
                </a:extLst>
              </a:tr>
              <a:tr h="63082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5000738"/>
                  </a:ext>
                </a:extLst>
              </a:tr>
              <a:tr h="497703">
                <a:tc>
                  <a:txBody>
                    <a:bodyPr/>
                    <a:lstStyle/>
                    <a:p>
                      <a:endParaRPr lang="en-IN" dirty="0"/>
                    </a:p>
                  </a:txBody>
                  <a:tcPr/>
                </a:tc>
                <a:tc>
                  <a:txBody>
                    <a:bodyPr/>
                    <a:lstStyle/>
                    <a:p>
                      <a:endParaRPr lang="en-IN" sz="1000" dirty="0"/>
                    </a:p>
                  </a:txBody>
                  <a:tcPr/>
                </a:tc>
                <a:extLst>
                  <a:ext uri="{0D108BD9-81ED-4DB2-BD59-A6C34878D82A}">
                    <a16:rowId xmlns:a16="http://schemas.microsoft.com/office/drawing/2014/main" val="2812561341"/>
                  </a:ext>
                </a:extLst>
              </a:tr>
              <a:tr h="554770">
                <a:tc>
                  <a:txBody>
                    <a:bodyPr/>
                    <a:lstStyle/>
                    <a:p>
                      <a:endParaRPr lang="en-IN" dirty="0"/>
                    </a:p>
                  </a:txBody>
                  <a:tcPr/>
                </a:tc>
                <a:tc>
                  <a:txBody>
                    <a:bodyPr/>
                    <a:lstStyle/>
                    <a:p>
                      <a:endParaRPr lang="en-IN" sz="1600" dirty="0"/>
                    </a:p>
                  </a:txBody>
                  <a:tcPr/>
                </a:tc>
                <a:extLst>
                  <a:ext uri="{0D108BD9-81ED-4DB2-BD59-A6C34878D82A}">
                    <a16:rowId xmlns:a16="http://schemas.microsoft.com/office/drawing/2014/main" val="1831535618"/>
                  </a:ext>
                </a:extLst>
              </a:tr>
            </a:tbl>
          </a:graphicData>
        </a:graphic>
      </p:graphicFrame>
    </p:spTree>
    <p:extLst>
      <p:ext uri="{BB962C8B-B14F-4D97-AF65-F5344CB8AC3E}">
        <p14:creationId xmlns:p14="http://schemas.microsoft.com/office/powerpoint/2010/main" val="5240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E5C25BA-4D13-1E1A-317A-D1E9399EC184}"/>
              </a:ext>
            </a:extLst>
          </p:cNvPr>
          <p:cNvGraphicFramePr>
            <a:graphicFrameLocks noGrp="1"/>
          </p:cNvGraphicFramePr>
          <p:nvPr>
            <p:ph idx="1"/>
            <p:extLst>
              <p:ext uri="{D42A27DB-BD31-4B8C-83A1-F6EECF244321}">
                <p14:modId xmlns:p14="http://schemas.microsoft.com/office/powerpoint/2010/main" val="4186282706"/>
              </p:ext>
            </p:extLst>
          </p:nvPr>
        </p:nvGraphicFramePr>
        <p:xfrm>
          <a:off x="1054359" y="1143000"/>
          <a:ext cx="10426441" cy="4934340"/>
        </p:xfrm>
        <a:graphic>
          <a:graphicData uri="http://schemas.openxmlformats.org/drawingml/2006/table">
            <a:tbl>
              <a:tblPr firstRow="1" bandRow="1">
                <a:tableStyleId>{5C22544A-7EE6-4342-B048-85BDC9FD1C3A}</a:tableStyleId>
              </a:tblPr>
              <a:tblGrid>
                <a:gridCol w="5092441">
                  <a:extLst>
                    <a:ext uri="{9D8B030D-6E8A-4147-A177-3AD203B41FA5}">
                      <a16:colId xmlns:a16="http://schemas.microsoft.com/office/drawing/2014/main" val="2568007065"/>
                    </a:ext>
                  </a:extLst>
                </a:gridCol>
                <a:gridCol w="5334000">
                  <a:extLst>
                    <a:ext uri="{9D8B030D-6E8A-4147-A177-3AD203B41FA5}">
                      <a16:colId xmlns:a16="http://schemas.microsoft.com/office/drawing/2014/main" val="2827142692"/>
                    </a:ext>
                  </a:extLst>
                </a:gridCol>
              </a:tblGrid>
              <a:tr h="892940">
                <a:tc>
                  <a:txBody>
                    <a:bodyPr/>
                    <a:lstStyle/>
                    <a:p>
                      <a:r>
                        <a:rPr lang="en-US" sz="1800" b="1" kern="1200" dirty="0">
                          <a:solidFill>
                            <a:schemeClr val="lt1"/>
                          </a:solidFill>
                          <a:latin typeface="+mn-lt"/>
                          <a:ea typeface="+mn-ea"/>
                          <a:cs typeface="+mn-cs"/>
                        </a:rPr>
                        <a:t>Real-Time Scheduling of Massive Data in Time Sensitive Networks With a Limited Number of Schedule Entries</a:t>
                      </a:r>
                      <a:endParaRPr lang="en-IN" dirty="0"/>
                    </a:p>
                  </a:txBody>
                  <a:tcPr/>
                </a:tc>
                <a:tc>
                  <a:txBody>
                    <a:bodyPr/>
                    <a:lstStyle/>
                    <a:p>
                      <a:r>
                        <a:rPr lang="en-US" sz="1600" dirty="0"/>
                        <a:t>The approach successfully created *feasible timetables* for real-world data from a university, demonstrating practical applicability and efficiency</a:t>
                      </a:r>
                      <a:endParaRPr lang="en-IN" sz="1600" dirty="0"/>
                    </a:p>
                  </a:txBody>
                  <a:tcPr/>
                </a:tc>
                <a:extLst>
                  <a:ext uri="{0D108BD9-81ED-4DB2-BD59-A6C34878D82A}">
                    <a16:rowId xmlns:a16="http://schemas.microsoft.com/office/drawing/2014/main" val="1377413525"/>
                  </a:ext>
                </a:extLst>
              </a:tr>
              <a:tr h="892940">
                <a:tc>
                  <a:txBody>
                    <a:bodyPr/>
                    <a:lstStyle/>
                    <a:p>
                      <a:r>
                        <a:rPr lang="en-US" sz="1800" kern="1200" dirty="0">
                          <a:solidFill>
                            <a:schemeClr val="dk1"/>
                          </a:solidFill>
                          <a:latin typeface="+mn-lt"/>
                          <a:ea typeface="+mn-ea"/>
                          <a:cs typeface="+mn-cs"/>
                        </a:rPr>
                        <a:t>Genetic Algorithms With Guided and Local Search Strategies for University Course Timetabling</a:t>
                      </a:r>
                      <a:endParaRPr lang="en-IN" dirty="0"/>
                    </a:p>
                  </a:txBody>
                  <a:tcPr/>
                </a:tc>
                <a:tc>
                  <a:txBody>
                    <a:bodyPr/>
                    <a:lstStyle/>
                    <a:p>
                      <a:r>
                        <a:rPr lang="en-US" dirty="0"/>
                        <a:t>The proposed algorithms demonstrate promising results on benchmark problems, improving search efficiency and solution quality compared to state-of-the-art methods</a:t>
                      </a:r>
                      <a:endParaRPr lang="en-IN" dirty="0"/>
                    </a:p>
                  </a:txBody>
                  <a:tcPr/>
                </a:tc>
                <a:extLst>
                  <a:ext uri="{0D108BD9-81ED-4DB2-BD59-A6C34878D82A}">
                    <a16:rowId xmlns:a16="http://schemas.microsoft.com/office/drawing/2014/main" val="1199676084"/>
                  </a:ext>
                </a:extLst>
              </a:tr>
              <a:tr h="892940">
                <a:tc>
                  <a:txBody>
                    <a:bodyPr/>
                    <a:lstStyle/>
                    <a:p>
                      <a:endParaRPr lang="en-IN" dirty="0"/>
                    </a:p>
                  </a:txBody>
                  <a:tcPr/>
                </a:tc>
                <a:tc>
                  <a:txBody>
                    <a:bodyPr/>
                    <a:lstStyle/>
                    <a:p>
                      <a:endParaRPr lang="en-IN"/>
                    </a:p>
                  </a:txBody>
                  <a:tcPr/>
                </a:tc>
                <a:extLst>
                  <a:ext uri="{0D108BD9-81ED-4DB2-BD59-A6C34878D82A}">
                    <a16:rowId xmlns:a16="http://schemas.microsoft.com/office/drawing/2014/main" val="1214390525"/>
                  </a:ext>
                </a:extLst>
              </a:tr>
              <a:tr h="892940">
                <a:tc>
                  <a:txBody>
                    <a:bodyPr/>
                    <a:lstStyle/>
                    <a:p>
                      <a:endParaRPr lang="en-IN"/>
                    </a:p>
                  </a:txBody>
                  <a:tcPr/>
                </a:tc>
                <a:tc>
                  <a:txBody>
                    <a:bodyPr/>
                    <a:lstStyle/>
                    <a:p>
                      <a:endParaRPr lang="en-IN"/>
                    </a:p>
                  </a:txBody>
                  <a:tcPr/>
                </a:tc>
                <a:extLst>
                  <a:ext uri="{0D108BD9-81ED-4DB2-BD59-A6C34878D82A}">
                    <a16:rowId xmlns:a16="http://schemas.microsoft.com/office/drawing/2014/main" val="1270167741"/>
                  </a:ext>
                </a:extLst>
              </a:tr>
              <a:tr h="892940">
                <a:tc>
                  <a:txBody>
                    <a:bodyPr/>
                    <a:lstStyle/>
                    <a:p>
                      <a:endParaRPr lang="en-IN"/>
                    </a:p>
                  </a:txBody>
                  <a:tcPr/>
                </a:tc>
                <a:tc>
                  <a:txBody>
                    <a:bodyPr/>
                    <a:lstStyle/>
                    <a:p>
                      <a:endParaRPr lang="en-IN" dirty="0"/>
                    </a:p>
                  </a:txBody>
                  <a:tcPr/>
                </a:tc>
                <a:extLst>
                  <a:ext uri="{0D108BD9-81ED-4DB2-BD59-A6C34878D82A}">
                    <a16:rowId xmlns:a16="http://schemas.microsoft.com/office/drawing/2014/main" val="3985503223"/>
                  </a:ext>
                </a:extLst>
              </a:tr>
            </a:tbl>
          </a:graphicData>
        </a:graphic>
      </p:graphicFrame>
    </p:spTree>
    <p:extLst>
      <p:ext uri="{BB962C8B-B14F-4D97-AF65-F5344CB8AC3E}">
        <p14:creationId xmlns:p14="http://schemas.microsoft.com/office/powerpoint/2010/main" val="2349185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5" name="Rectangle 2">
            <a:extLst>
              <a:ext uri="{FF2B5EF4-FFF2-40B4-BE49-F238E27FC236}">
                <a16:creationId xmlns:a16="http://schemas.microsoft.com/office/drawing/2014/main" id="{B900FAC9-3ED4-D349-11A6-339730A2973A}"/>
              </a:ext>
            </a:extLst>
          </p:cNvPr>
          <p:cNvSpPr>
            <a:spLocks noGrp="1" noChangeArrowheads="1"/>
          </p:cNvSpPr>
          <p:nvPr>
            <p:ph idx="1"/>
          </p:nvPr>
        </p:nvSpPr>
        <p:spPr bwMode="auto">
          <a:xfrm>
            <a:off x="730898" y="1100554"/>
            <a:ext cx="1166380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Genetic Algorithm</a:t>
            </a:r>
            <a:endParaRPr kumimoji="0" lang="en-US" altLang="en-US" sz="20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Concept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Mimics the process of natural selection to find optimal solutions.</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Process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Population Initialization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Create an initial population of possible timetables.</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Fitness Evaluation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Assess each timetable based on constraints satisfaction (e.g., conflicts, resource utilization).</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Selection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Choose the best-performing timetables for reproduction.</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Crossover</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Combine elements of two parent timetables to create offspring.</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Mutation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Introduce random changes to offspring to explore new solutions.</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Iteration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Repeat the evaluation and selection process until an optimal or satisfactory timetable is achieved.</a:t>
            </a: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First-Come, First-Serve (FCFS)</a:t>
            </a:r>
            <a:endParaRPr kumimoji="0" lang="en-US" altLang="en-US" sz="20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Concept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simple scheduling method where exams are scheduled in the order they are received.</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Process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Collection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Gather exams in the order of requests or by priority.</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Slot Assignment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Assign the first available time slot to each exam sequentially, checking for conflicts.</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Limitations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While straightforward, this method may lead to conflicts or uneven distribution of exams, requiring adjustments later.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B4D682-F53A-98B5-6CB6-398CE209AF35}"/>
              </a:ext>
            </a:extLst>
          </p:cNvPr>
          <p:cNvSpPr>
            <a:spLocks noGrp="1"/>
          </p:cNvSpPr>
          <p:nvPr>
            <p:ph idx="1"/>
          </p:nvPr>
        </p:nvSpPr>
        <p:spPr>
          <a:xfrm>
            <a:off x="691502" y="1512338"/>
            <a:ext cx="10668000" cy="4952997"/>
          </a:xfrm>
        </p:spPr>
        <p:txBody>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Greedy Algorithm</a:t>
            </a:r>
            <a:endParaRPr kumimoji="0" lang="en-US" altLang="en-US" sz="20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Concept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Builds a solution incrementally by making the locally optimal choice at each step.</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Process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Sorting Exams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Order exams based on a heuristic (e.g., number of students, duration).</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Time Slot Assignment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Assign the next available time slot to each exam, ensuring no overlaps.</a:t>
            </a:r>
          </a:p>
          <a:p>
            <a:pPr marL="457200" marR="0" lvl="1" indent="0"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Conflict Handling</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If a conflict arises, re-evaluate previously scheduled exams to create space.</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Efficiency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Quick and easy to implement, but may not always yield the best overall solution due to its greedy nature.</a:t>
            </a:r>
          </a:p>
          <a:p>
            <a:endParaRPr lang="en-IN" dirty="0"/>
          </a:p>
        </p:txBody>
      </p:sp>
    </p:spTree>
    <p:extLst>
      <p:ext uri="{BB962C8B-B14F-4D97-AF65-F5344CB8AC3E}">
        <p14:creationId xmlns:p14="http://schemas.microsoft.com/office/powerpoint/2010/main" val="25942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dirty="0"/>
              <a:t>We are working to automate the creation of examination timetables, ensuring conflict-free scheduling for both students and resources. Our aim is to optimize the allocation of rooms and instructor availability while adhering to constraints such as room capacities and ensuring adequate breaks between exams. Additionally, we aim to reduce the strain on faculty by minimizing scheduling conflicts and allowing more balanced workloads.</a:t>
            </a:r>
          </a:p>
          <a:p>
            <a:r>
              <a:rPr lang="en-US" dirty="0"/>
              <a:t>We are working to scale the system to handle large datasets involving multiple departments, students, and exams. Additionally, we are focused on providing a user-friendly interface to simplify data input and streamline timetable management for efficient use by faculty and administrators.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F1583552-DDCF-4552-3BF0-333991AEC86F}"/>
              </a:ext>
            </a:extLst>
          </p:cNvPr>
          <p:cNvSpPr>
            <a:spLocks noGrp="1" noChangeArrowheads="1"/>
          </p:cNvSpPr>
          <p:nvPr>
            <p:ph idx="1"/>
          </p:nvPr>
        </p:nvSpPr>
        <p:spPr bwMode="auto">
          <a:xfrm>
            <a:off x="447675" y="1026328"/>
            <a:ext cx="111601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Requirement Gathering and Analysis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Engaging stakeholders helps identify the constraints and needs of different groups involved in the timetable, ensuring alignment with real-world requirements.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and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organized data ensures that the scheduling algorithm receives accurate input, preventing errors in the generated timetable.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Timetable Generation Algorithm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Clustering and collaborative filtering techniques optimize exam distribution by minimizing overlaps and balancing student workload.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of Web Application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web application allows easy interaction, where administrators can generate and adjust the timetable without needing direct access to the backend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769</TotalTime>
  <Words>2128</Words>
  <Application>Microsoft Office PowerPoint</Application>
  <PresentationFormat>Widescreen</PresentationFormat>
  <Paragraphs>145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Cambria</vt:lpstr>
      <vt:lpstr>HelveticaNeue Regular</vt:lpstr>
      <vt:lpstr>Times New Roman</vt:lpstr>
      <vt:lpstr>Verdana</vt:lpstr>
      <vt:lpstr>Bioinformatics</vt:lpstr>
      <vt:lpstr>PSCS190-Examination Timetable Generation</vt:lpstr>
      <vt:lpstr>Introduction</vt:lpstr>
      <vt:lpstr>Literature Review</vt:lpstr>
      <vt:lpstr>PowerPoint Presentation</vt:lpstr>
      <vt:lpstr>PowerPoint Presentation</vt:lpstr>
      <vt:lpstr>Proposed Method</vt:lpstr>
      <vt:lpstr>PowerPoint Presentation</vt:lpstr>
      <vt:lpstr>Objectives</vt:lpstr>
      <vt:lpstr>Methodology</vt:lpstr>
      <vt:lpstr>Methodology</vt:lpstr>
      <vt:lpstr>Hardware/software components</vt:lpstr>
      <vt:lpstr>Timeline of Project</vt:lpstr>
      <vt:lpstr>Expected Outcomes</vt:lpstr>
      <vt:lpstr>Conclusion</vt:lpstr>
      <vt:lpstr>Github Link</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Deity S Anand</cp:lastModifiedBy>
  <cp:revision>26</cp:revision>
  <dcterms:created xsi:type="dcterms:W3CDTF">2023-03-16T03:26:27Z</dcterms:created>
  <dcterms:modified xsi:type="dcterms:W3CDTF">2024-10-21T09:03:49Z</dcterms:modified>
</cp:coreProperties>
</file>