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5.jpeg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44" name="Text Box 468"/>
          <p:cNvSpPr txBox="1">
            <a:spLocks noChangeArrowheads="1"/>
          </p:cNvSpPr>
          <p:nvPr/>
        </p:nvSpPr>
        <p:spPr bwMode="auto">
          <a:xfrm>
            <a:off x="1873250" y="6089015"/>
            <a:ext cx="4552950" cy="32258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eaLnBrk="0" hangingPunct="0"/>
            <a:r>
              <a:rPr lang="zh-CN" altLang="en-US" sz="2100" b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隶书" panose="02010800040101010101" pitchFamily="2" charset="-122"/>
              </a:rPr>
              <a:t>而立之年，恋爱结婚已成为一大任务！</a:t>
            </a:r>
            <a:endParaRPr lang="zh-CN" altLang="en-US" sz="2100" b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9915" y="1471930"/>
            <a:ext cx="8716010" cy="4396105"/>
            <a:chOff x="138" y="1494"/>
            <a:chExt cx="14210" cy="8226"/>
          </a:xfrm>
        </p:grpSpPr>
        <p:pic>
          <p:nvPicPr>
            <p:cNvPr id="17410" name="Picture 451" descr="comppt_01_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40" y="2040"/>
              <a:ext cx="12120" cy="43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3" name="Rectangle 302"/>
            <p:cNvSpPr/>
            <p:nvPr/>
          </p:nvSpPr>
          <p:spPr>
            <a:xfrm>
              <a:off x="360" y="2040"/>
              <a:ext cx="1580" cy="4260"/>
            </a:xfrm>
            <a:prstGeom prst="rect">
              <a:avLst/>
            </a:prstGeom>
            <a:solidFill>
              <a:srgbClr val="99CC00"/>
            </a:solidFill>
            <a:ln w="6350">
              <a:noFill/>
            </a:ln>
          </p:spPr>
          <p:txBody>
            <a:bodyPr wrap="none" lIns="54000" tIns="0" rIns="0" bIns="0" anchor="ctr"/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14" name="Rectangle 304"/>
            <p:cNvSpPr/>
            <p:nvPr/>
          </p:nvSpPr>
          <p:spPr>
            <a:xfrm>
              <a:off x="360" y="6890"/>
              <a:ext cx="1580" cy="1680"/>
            </a:xfrm>
            <a:prstGeom prst="rect">
              <a:avLst/>
            </a:prstGeom>
            <a:solidFill>
              <a:srgbClr val="FFCC00"/>
            </a:solidFill>
            <a:ln w="6350">
              <a:noFill/>
            </a:ln>
          </p:spPr>
          <p:txBody>
            <a:bodyPr wrap="none" lIns="54000" tIns="0" rIns="0" bIns="0" anchor="ctr"/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7415" name="Group 307"/>
            <p:cNvGrpSpPr/>
            <p:nvPr/>
          </p:nvGrpSpPr>
          <p:grpSpPr>
            <a:xfrm>
              <a:off x="4163" y="2155"/>
              <a:ext cx="7740" cy="6198"/>
              <a:chOff x="1904" y="1534"/>
              <a:chExt cx="3097" cy="2534"/>
            </a:xfrm>
          </p:grpSpPr>
          <p:sp>
            <p:nvSpPr>
              <p:cNvPr id="17501" name="Line 308"/>
              <p:cNvSpPr/>
              <p:nvPr/>
            </p:nvSpPr>
            <p:spPr>
              <a:xfrm>
                <a:off x="1904" y="1534"/>
                <a:ext cx="0" cy="2517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502" name="Line 309"/>
              <p:cNvSpPr/>
              <p:nvPr/>
            </p:nvSpPr>
            <p:spPr>
              <a:xfrm>
                <a:off x="2676" y="1534"/>
                <a:ext cx="0" cy="2523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503" name="Line 310"/>
              <p:cNvSpPr/>
              <p:nvPr/>
            </p:nvSpPr>
            <p:spPr>
              <a:xfrm>
                <a:off x="3449" y="1534"/>
                <a:ext cx="0" cy="251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504" name="Line 311"/>
              <p:cNvSpPr/>
              <p:nvPr/>
            </p:nvSpPr>
            <p:spPr>
              <a:xfrm>
                <a:off x="4221" y="1534"/>
                <a:ext cx="0" cy="2517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505" name="Line 312"/>
              <p:cNvSpPr/>
              <p:nvPr/>
            </p:nvSpPr>
            <p:spPr>
              <a:xfrm>
                <a:off x="5001" y="1534"/>
                <a:ext cx="0" cy="2534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17416" name="Group 315"/>
            <p:cNvGrpSpPr/>
            <p:nvPr/>
          </p:nvGrpSpPr>
          <p:grpSpPr>
            <a:xfrm>
              <a:off x="5400" y="2160"/>
              <a:ext cx="1613" cy="1618"/>
              <a:chOff x="3848" y="1622"/>
              <a:chExt cx="958" cy="945"/>
            </a:xfrm>
          </p:grpSpPr>
          <p:sp>
            <p:nvSpPr>
              <p:cNvPr id="17462" name="Line 316"/>
              <p:cNvSpPr/>
              <p:nvPr/>
            </p:nvSpPr>
            <p:spPr>
              <a:xfrm>
                <a:off x="4326" y="2094"/>
                <a:ext cx="1" cy="1"/>
              </a:xfrm>
              <a:prstGeom prst="line">
                <a:avLst/>
              </a:prstGeom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7463" name="Group 317"/>
              <p:cNvGrpSpPr/>
              <p:nvPr/>
            </p:nvGrpSpPr>
            <p:grpSpPr>
              <a:xfrm>
                <a:off x="3848" y="1622"/>
                <a:ext cx="958" cy="945"/>
                <a:chOff x="3905" y="1622"/>
                <a:chExt cx="958" cy="945"/>
              </a:xfrm>
            </p:grpSpPr>
            <p:sp>
              <p:nvSpPr>
                <p:cNvPr id="17465" name="Freeform 318"/>
                <p:cNvSpPr/>
                <p:nvPr/>
              </p:nvSpPr>
              <p:spPr>
                <a:xfrm>
                  <a:off x="4377" y="1662"/>
                  <a:ext cx="12" cy="63"/>
                </a:xfrm>
                <a:custGeom>
                  <a:avLst/>
                  <a:gdLst>
                    <a:gd name="txL" fmla="*/ 0 w 12"/>
                    <a:gd name="txT" fmla="*/ 0 h 63"/>
                    <a:gd name="txR" fmla="*/ 12 w 12"/>
                    <a:gd name="txB" fmla="*/ 63 h 63"/>
                  </a:gdLst>
                  <a:ahLst/>
                  <a:cxnLst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0" y="63"/>
                    </a:cxn>
                    <a:cxn ang="0">
                      <a:pos x="12" y="63"/>
                    </a:cxn>
                    <a:cxn ang="0">
                      <a:pos x="12" y="0"/>
                    </a:cxn>
                    <a:cxn ang="0">
                      <a:pos x="7" y="0"/>
                    </a:cxn>
                  </a:cxnLst>
                  <a:rect l="txL" t="txT" r="txR" b="txB"/>
                  <a:pathLst>
                    <a:path w="12" h="63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12" y="63"/>
                      </a:lnTo>
                      <a:lnTo>
                        <a:pt x="12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66" name="Freeform 319"/>
                <p:cNvSpPr/>
                <p:nvPr/>
              </p:nvSpPr>
              <p:spPr>
                <a:xfrm>
                  <a:off x="4231" y="1685"/>
                  <a:ext cx="34" cy="65"/>
                </a:xfrm>
                <a:custGeom>
                  <a:avLst/>
                  <a:gdLst>
                    <a:gd name="txL" fmla="*/ 0 w 34"/>
                    <a:gd name="txT" fmla="*/ 0 h 65"/>
                    <a:gd name="txR" fmla="*/ 34 w 34"/>
                    <a:gd name="txB" fmla="*/ 65 h 65"/>
                  </a:gdLst>
                  <a:ahLst/>
                  <a:cxnLst>
                    <a:cxn ang="0">
                      <a:pos x="5" y="2"/>
                    </a:cxn>
                    <a:cxn ang="0">
                      <a:pos x="0" y="5"/>
                    </a:cxn>
                    <a:cxn ang="0">
                      <a:pos x="22" y="65"/>
                    </a:cxn>
                    <a:cxn ang="0">
                      <a:pos x="34" y="61"/>
                    </a:cxn>
                    <a:cxn ang="0">
                      <a:pos x="13" y="0"/>
                    </a:cxn>
                    <a:cxn ang="0">
                      <a:pos x="5" y="2"/>
                    </a:cxn>
                  </a:cxnLst>
                  <a:rect l="txL" t="txT" r="txR" b="txB"/>
                  <a:pathLst>
                    <a:path w="34" h="65">
                      <a:moveTo>
                        <a:pt x="5" y="2"/>
                      </a:moveTo>
                      <a:lnTo>
                        <a:pt x="0" y="5"/>
                      </a:lnTo>
                      <a:lnTo>
                        <a:pt x="22" y="65"/>
                      </a:lnTo>
                      <a:lnTo>
                        <a:pt x="34" y="61"/>
                      </a:lnTo>
                      <a:lnTo>
                        <a:pt x="13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67" name="Freeform 320"/>
                <p:cNvSpPr/>
                <p:nvPr/>
              </p:nvSpPr>
              <p:spPr>
                <a:xfrm>
                  <a:off x="4101" y="1759"/>
                  <a:ext cx="51" cy="57"/>
                </a:xfrm>
                <a:custGeom>
                  <a:avLst/>
                  <a:gdLst>
                    <a:gd name="txL" fmla="*/ 0 w 51"/>
                    <a:gd name="txT" fmla="*/ 0 h 57"/>
                    <a:gd name="txR" fmla="*/ 51 w 51"/>
                    <a:gd name="txB" fmla="*/ 57 h 57"/>
                  </a:gdLst>
                  <a:ahLst/>
                  <a:cxnLst>
                    <a:cxn ang="0">
                      <a:pos x="6" y="3"/>
                    </a:cxn>
                    <a:cxn ang="0">
                      <a:pos x="0" y="9"/>
                    </a:cxn>
                    <a:cxn ang="0">
                      <a:pos x="42" y="57"/>
                    </a:cxn>
                    <a:cxn ang="0">
                      <a:pos x="51" y="48"/>
                    </a:cxn>
                    <a:cxn ang="0">
                      <a:pos x="11" y="0"/>
                    </a:cxn>
                    <a:cxn ang="0">
                      <a:pos x="6" y="3"/>
                    </a:cxn>
                  </a:cxnLst>
                  <a:rect l="txL" t="txT" r="txR" b="txB"/>
                  <a:pathLst>
                    <a:path w="51" h="57">
                      <a:moveTo>
                        <a:pt x="6" y="3"/>
                      </a:moveTo>
                      <a:lnTo>
                        <a:pt x="0" y="9"/>
                      </a:lnTo>
                      <a:lnTo>
                        <a:pt x="42" y="57"/>
                      </a:lnTo>
                      <a:lnTo>
                        <a:pt x="51" y="48"/>
                      </a:lnTo>
                      <a:lnTo>
                        <a:pt x="11" y="0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68" name="Freeform 321"/>
                <p:cNvSpPr/>
                <p:nvPr/>
              </p:nvSpPr>
              <p:spPr>
                <a:xfrm>
                  <a:off x="4006" y="1872"/>
                  <a:ext cx="63" cy="43"/>
                </a:xfrm>
                <a:custGeom>
                  <a:avLst/>
                  <a:gdLst>
                    <a:gd name="txL" fmla="*/ 0 w 63"/>
                    <a:gd name="txT" fmla="*/ 0 h 43"/>
                    <a:gd name="txR" fmla="*/ 63 w 63"/>
                    <a:gd name="txB" fmla="*/ 43 h 43"/>
                  </a:gdLst>
                  <a:ahLst/>
                  <a:cxnLst>
                    <a:cxn ang="0">
                      <a:pos x="3" y="6"/>
                    </a:cxn>
                    <a:cxn ang="0">
                      <a:pos x="0" y="13"/>
                    </a:cxn>
                    <a:cxn ang="0">
                      <a:pos x="56" y="43"/>
                    </a:cxn>
                    <a:cxn ang="0">
                      <a:pos x="63" y="33"/>
                    </a:cxn>
                    <a:cxn ang="0">
                      <a:pos x="7" y="0"/>
                    </a:cxn>
                    <a:cxn ang="0">
                      <a:pos x="3" y="6"/>
                    </a:cxn>
                  </a:cxnLst>
                  <a:rect l="txL" t="txT" r="txR" b="txB"/>
                  <a:pathLst>
                    <a:path w="63" h="43">
                      <a:moveTo>
                        <a:pt x="3" y="6"/>
                      </a:moveTo>
                      <a:lnTo>
                        <a:pt x="0" y="13"/>
                      </a:lnTo>
                      <a:lnTo>
                        <a:pt x="56" y="43"/>
                      </a:lnTo>
                      <a:lnTo>
                        <a:pt x="63" y="33"/>
                      </a:lnTo>
                      <a:lnTo>
                        <a:pt x="7" y="0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69" name="Freeform 322"/>
                <p:cNvSpPr/>
                <p:nvPr/>
              </p:nvSpPr>
              <p:spPr>
                <a:xfrm>
                  <a:off x="3957" y="2014"/>
                  <a:ext cx="65" cy="24"/>
                </a:xfrm>
                <a:custGeom>
                  <a:avLst/>
                  <a:gdLst>
                    <a:gd name="txL" fmla="*/ 0 w 65"/>
                    <a:gd name="txT" fmla="*/ 0 h 24"/>
                    <a:gd name="txR" fmla="*/ 65 w 65"/>
                    <a:gd name="txB" fmla="*/ 24 h 24"/>
                  </a:gdLst>
                  <a:ahLst/>
                  <a:cxnLst>
                    <a:cxn ang="0">
                      <a:pos x="0" y="6"/>
                    </a:cxn>
                    <a:cxn ang="0">
                      <a:pos x="0" y="13"/>
                    </a:cxn>
                    <a:cxn ang="0">
                      <a:pos x="63" y="24"/>
                    </a:cxn>
                    <a:cxn ang="0">
                      <a:pos x="65" y="11"/>
                    </a:cxn>
                    <a:cxn ang="0">
                      <a:pos x="2" y="0"/>
                    </a:cxn>
                    <a:cxn ang="0">
                      <a:pos x="0" y="6"/>
                    </a:cxn>
                  </a:cxnLst>
                  <a:rect l="txL" t="txT" r="txR" b="txB"/>
                  <a:pathLst>
                    <a:path w="65" h="24">
                      <a:moveTo>
                        <a:pt x="0" y="6"/>
                      </a:moveTo>
                      <a:lnTo>
                        <a:pt x="0" y="13"/>
                      </a:lnTo>
                      <a:lnTo>
                        <a:pt x="63" y="24"/>
                      </a:lnTo>
                      <a:lnTo>
                        <a:pt x="65" y="11"/>
                      </a:lnTo>
                      <a:lnTo>
                        <a:pt x="2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0" name="Freeform 323"/>
                <p:cNvSpPr/>
                <p:nvPr/>
              </p:nvSpPr>
              <p:spPr>
                <a:xfrm>
                  <a:off x="3957" y="2153"/>
                  <a:ext cx="65" cy="22"/>
                </a:xfrm>
                <a:custGeom>
                  <a:avLst/>
                  <a:gdLst>
                    <a:gd name="txL" fmla="*/ 0 w 65"/>
                    <a:gd name="txT" fmla="*/ 0 h 22"/>
                    <a:gd name="txR" fmla="*/ 65 w 65"/>
                    <a:gd name="txB" fmla="*/ 22 h 22"/>
                  </a:gdLst>
                  <a:ahLst/>
                  <a:cxnLst>
                    <a:cxn ang="0">
                      <a:pos x="0" y="16"/>
                    </a:cxn>
                    <a:cxn ang="0">
                      <a:pos x="2" y="22"/>
                    </a:cxn>
                    <a:cxn ang="0">
                      <a:pos x="65" y="11"/>
                    </a:cxn>
                    <a:cxn ang="0">
                      <a:pos x="63" y="0"/>
                    </a:cxn>
                    <a:cxn ang="0">
                      <a:pos x="0" y="9"/>
                    </a:cxn>
                    <a:cxn ang="0">
                      <a:pos x="0" y="16"/>
                    </a:cxn>
                  </a:cxnLst>
                  <a:rect l="txL" t="txT" r="txR" b="txB"/>
                  <a:pathLst>
                    <a:path w="65" h="22">
                      <a:moveTo>
                        <a:pt x="0" y="16"/>
                      </a:moveTo>
                      <a:lnTo>
                        <a:pt x="2" y="22"/>
                      </a:lnTo>
                      <a:lnTo>
                        <a:pt x="65" y="11"/>
                      </a:lnTo>
                      <a:lnTo>
                        <a:pt x="63" y="0"/>
                      </a:lnTo>
                      <a:lnTo>
                        <a:pt x="0" y="9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1" name="Freeform 324"/>
                <p:cNvSpPr/>
                <p:nvPr/>
              </p:nvSpPr>
              <p:spPr>
                <a:xfrm>
                  <a:off x="4006" y="2274"/>
                  <a:ext cx="63" cy="43"/>
                </a:xfrm>
                <a:custGeom>
                  <a:avLst/>
                  <a:gdLst>
                    <a:gd name="txL" fmla="*/ 0 w 63"/>
                    <a:gd name="txT" fmla="*/ 0 h 43"/>
                    <a:gd name="txR" fmla="*/ 63 w 63"/>
                    <a:gd name="txB" fmla="*/ 43 h 43"/>
                  </a:gdLst>
                  <a:ahLst/>
                  <a:cxnLst>
                    <a:cxn ang="0">
                      <a:pos x="3" y="36"/>
                    </a:cxn>
                    <a:cxn ang="0">
                      <a:pos x="7" y="43"/>
                    </a:cxn>
                    <a:cxn ang="0">
                      <a:pos x="63" y="10"/>
                    </a:cxn>
                    <a:cxn ang="0">
                      <a:pos x="56" y="0"/>
                    </a:cxn>
                    <a:cxn ang="0">
                      <a:pos x="0" y="30"/>
                    </a:cxn>
                    <a:cxn ang="0">
                      <a:pos x="3" y="36"/>
                    </a:cxn>
                  </a:cxnLst>
                  <a:rect l="txL" t="txT" r="txR" b="txB"/>
                  <a:pathLst>
                    <a:path w="63" h="43">
                      <a:moveTo>
                        <a:pt x="3" y="36"/>
                      </a:moveTo>
                      <a:lnTo>
                        <a:pt x="7" y="43"/>
                      </a:lnTo>
                      <a:lnTo>
                        <a:pt x="63" y="10"/>
                      </a:lnTo>
                      <a:lnTo>
                        <a:pt x="56" y="0"/>
                      </a:lnTo>
                      <a:lnTo>
                        <a:pt x="0" y="30"/>
                      </a:lnTo>
                      <a:lnTo>
                        <a:pt x="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2" name="Freeform 325"/>
                <p:cNvSpPr/>
                <p:nvPr/>
              </p:nvSpPr>
              <p:spPr>
                <a:xfrm>
                  <a:off x="4101" y="2373"/>
                  <a:ext cx="53" cy="57"/>
                </a:xfrm>
                <a:custGeom>
                  <a:avLst/>
                  <a:gdLst>
                    <a:gd name="txL" fmla="*/ 0 w 53"/>
                    <a:gd name="txT" fmla="*/ 0 h 57"/>
                    <a:gd name="txR" fmla="*/ 53 w 53"/>
                    <a:gd name="txB" fmla="*/ 57 h 57"/>
                  </a:gdLst>
                  <a:ahLst/>
                  <a:cxnLst>
                    <a:cxn ang="0">
                      <a:pos x="6" y="52"/>
                    </a:cxn>
                    <a:cxn ang="0">
                      <a:pos x="11" y="57"/>
                    </a:cxn>
                    <a:cxn ang="0">
                      <a:pos x="53" y="7"/>
                    </a:cxn>
                    <a:cxn ang="0">
                      <a:pos x="42" y="0"/>
                    </a:cxn>
                    <a:cxn ang="0">
                      <a:pos x="0" y="48"/>
                    </a:cxn>
                    <a:cxn ang="0">
                      <a:pos x="6" y="52"/>
                    </a:cxn>
                  </a:cxnLst>
                  <a:rect l="txL" t="txT" r="txR" b="txB"/>
                  <a:pathLst>
                    <a:path w="53" h="57">
                      <a:moveTo>
                        <a:pt x="6" y="52"/>
                      </a:moveTo>
                      <a:lnTo>
                        <a:pt x="11" y="57"/>
                      </a:lnTo>
                      <a:lnTo>
                        <a:pt x="53" y="7"/>
                      </a:lnTo>
                      <a:lnTo>
                        <a:pt x="42" y="0"/>
                      </a:lnTo>
                      <a:lnTo>
                        <a:pt x="0" y="48"/>
                      </a:lnTo>
                      <a:lnTo>
                        <a:pt x="6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3" name="Freeform 326"/>
                <p:cNvSpPr/>
                <p:nvPr/>
              </p:nvSpPr>
              <p:spPr>
                <a:xfrm>
                  <a:off x="4231" y="2437"/>
                  <a:ext cx="34" cy="65"/>
                </a:xfrm>
                <a:custGeom>
                  <a:avLst/>
                  <a:gdLst>
                    <a:gd name="txL" fmla="*/ 0 w 34"/>
                    <a:gd name="txT" fmla="*/ 0 h 65"/>
                    <a:gd name="txR" fmla="*/ 34 w 34"/>
                    <a:gd name="txB" fmla="*/ 65 h 65"/>
                  </a:gdLst>
                  <a:ahLst/>
                  <a:cxnLst>
                    <a:cxn ang="0">
                      <a:pos x="7" y="63"/>
                    </a:cxn>
                    <a:cxn ang="0">
                      <a:pos x="13" y="65"/>
                    </a:cxn>
                    <a:cxn ang="0">
                      <a:pos x="34" y="6"/>
                    </a:cxn>
                    <a:cxn ang="0">
                      <a:pos x="23" y="0"/>
                    </a:cxn>
                    <a:cxn ang="0">
                      <a:pos x="0" y="62"/>
                    </a:cxn>
                    <a:cxn ang="0">
                      <a:pos x="7" y="63"/>
                    </a:cxn>
                  </a:cxnLst>
                  <a:rect l="txL" t="txT" r="txR" b="txB"/>
                  <a:pathLst>
                    <a:path w="34" h="65">
                      <a:moveTo>
                        <a:pt x="7" y="63"/>
                      </a:moveTo>
                      <a:lnTo>
                        <a:pt x="13" y="65"/>
                      </a:lnTo>
                      <a:lnTo>
                        <a:pt x="34" y="6"/>
                      </a:lnTo>
                      <a:lnTo>
                        <a:pt x="23" y="0"/>
                      </a:lnTo>
                      <a:lnTo>
                        <a:pt x="0" y="62"/>
                      </a:lnTo>
                      <a:lnTo>
                        <a:pt x="7" y="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4" name="Freeform 327"/>
                <p:cNvSpPr/>
                <p:nvPr/>
              </p:nvSpPr>
              <p:spPr>
                <a:xfrm>
                  <a:off x="4379" y="2463"/>
                  <a:ext cx="12" cy="64"/>
                </a:xfrm>
                <a:custGeom>
                  <a:avLst/>
                  <a:gdLst>
                    <a:gd name="txL" fmla="*/ 0 w 12"/>
                    <a:gd name="txT" fmla="*/ 0 h 64"/>
                    <a:gd name="txR" fmla="*/ 12 w 12"/>
                    <a:gd name="txB" fmla="*/ 64 h 64"/>
                  </a:gdLst>
                  <a:ahLst/>
                  <a:cxnLst>
                    <a:cxn ang="0">
                      <a:pos x="5" y="64"/>
                    </a:cxn>
                    <a:cxn ang="0">
                      <a:pos x="12" y="64"/>
                    </a:cxn>
                    <a:cxn ang="0">
                      <a:pos x="12" y="0"/>
                    </a:cxn>
                    <a:cxn ang="0">
                      <a:pos x="0" y="0"/>
                    </a:cxn>
                    <a:cxn ang="0">
                      <a:pos x="0" y="64"/>
                    </a:cxn>
                    <a:cxn ang="0">
                      <a:pos x="5" y="64"/>
                    </a:cxn>
                  </a:cxnLst>
                  <a:rect l="txL" t="txT" r="txR" b="txB"/>
                  <a:pathLst>
                    <a:path w="12" h="64">
                      <a:moveTo>
                        <a:pt x="5" y="64"/>
                      </a:moveTo>
                      <a:lnTo>
                        <a:pt x="12" y="64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0" y="64"/>
                      </a:lnTo>
                      <a:lnTo>
                        <a:pt x="5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5" name="Freeform 328"/>
                <p:cNvSpPr/>
                <p:nvPr/>
              </p:nvSpPr>
              <p:spPr>
                <a:xfrm>
                  <a:off x="4505" y="2437"/>
                  <a:ext cx="34" cy="65"/>
                </a:xfrm>
                <a:custGeom>
                  <a:avLst/>
                  <a:gdLst>
                    <a:gd name="txL" fmla="*/ 0 w 34"/>
                    <a:gd name="txT" fmla="*/ 0 h 65"/>
                    <a:gd name="txR" fmla="*/ 34 w 34"/>
                    <a:gd name="txB" fmla="*/ 65 h 65"/>
                  </a:gdLst>
                  <a:ahLst/>
                  <a:cxnLst>
                    <a:cxn ang="0">
                      <a:pos x="27" y="63"/>
                    </a:cxn>
                    <a:cxn ang="0">
                      <a:pos x="34" y="62"/>
                    </a:cxn>
                    <a:cxn ang="0">
                      <a:pos x="12" y="0"/>
                    </a:cxn>
                    <a:cxn ang="0">
                      <a:pos x="0" y="6"/>
                    </a:cxn>
                    <a:cxn ang="0">
                      <a:pos x="21" y="65"/>
                    </a:cxn>
                    <a:cxn ang="0">
                      <a:pos x="27" y="63"/>
                    </a:cxn>
                  </a:cxnLst>
                  <a:rect l="txL" t="txT" r="txR" b="txB"/>
                  <a:pathLst>
                    <a:path w="34" h="65">
                      <a:moveTo>
                        <a:pt x="27" y="63"/>
                      </a:moveTo>
                      <a:lnTo>
                        <a:pt x="34" y="62"/>
                      </a:lnTo>
                      <a:lnTo>
                        <a:pt x="12" y="0"/>
                      </a:lnTo>
                      <a:lnTo>
                        <a:pt x="0" y="6"/>
                      </a:lnTo>
                      <a:lnTo>
                        <a:pt x="21" y="65"/>
                      </a:lnTo>
                      <a:lnTo>
                        <a:pt x="27" y="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6" name="Freeform 329"/>
                <p:cNvSpPr/>
                <p:nvPr/>
              </p:nvSpPr>
              <p:spPr>
                <a:xfrm>
                  <a:off x="4616" y="2371"/>
                  <a:ext cx="53" cy="57"/>
                </a:xfrm>
                <a:custGeom>
                  <a:avLst/>
                  <a:gdLst>
                    <a:gd name="txL" fmla="*/ 0 w 53"/>
                    <a:gd name="txT" fmla="*/ 0 h 57"/>
                    <a:gd name="txR" fmla="*/ 53 w 53"/>
                    <a:gd name="txB" fmla="*/ 57 h 57"/>
                  </a:gdLst>
                  <a:ahLst/>
                  <a:cxnLst>
                    <a:cxn ang="0">
                      <a:pos x="47" y="54"/>
                    </a:cxn>
                    <a:cxn ang="0">
                      <a:pos x="53" y="50"/>
                    </a:cxn>
                    <a:cxn ang="0">
                      <a:pos x="11" y="0"/>
                    </a:cxn>
                    <a:cxn ang="0">
                      <a:pos x="0" y="9"/>
                    </a:cxn>
                    <a:cxn ang="0">
                      <a:pos x="42" y="57"/>
                    </a:cxn>
                    <a:cxn ang="0">
                      <a:pos x="47" y="54"/>
                    </a:cxn>
                  </a:cxnLst>
                  <a:rect l="txL" t="txT" r="txR" b="txB"/>
                  <a:pathLst>
                    <a:path w="53" h="57">
                      <a:moveTo>
                        <a:pt x="47" y="54"/>
                      </a:moveTo>
                      <a:lnTo>
                        <a:pt x="53" y="50"/>
                      </a:lnTo>
                      <a:lnTo>
                        <a:pt x="11" y="0"/>
                      </a:lnTo>
                      <a:lnTo>
                        <a:pt x="0" y="9"/>
                      </a:lnTo>
                      <a:lnTo>
                        <a:pt x="42" y="57"/>
                      </a:lnTo>
                      <a:lnTo>
                        <a:pt x="4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7" name="Freeform 330"/>
                <p:cNvSpPr/>
                <p:nvPr/>
              </p:nvSpPr>
              <p:spPr>
                <a:xfrm>
                  <a:off x="4701" y="2272"/>
                  <a:ext cx="61" cy="43"/>
                </a:xfrm>
                <a:custGeom>
                  <a:avLst/>
                  <a:gdLst>
                    <a:gd name="txL" fmla="*/ 0 w 61"/>
                    <a:gd name="txT" fmla="*/ 0 h 43"/>
                    <a:gd name="txR" fmla="*/ 61 w 61"/>
                    <a:gd name="txB" fmla="*/ 43 h 43"/>
                  </a:gdLst>
                  <a:ahLst/>
                  <a:cxnLst>
                    <a:cxn ang="0">
                      <a:pos x="58" y="38"/>
                    </a:cxn>
                    <a:cxn ang="0">
                      <a:pos x="61" y="32"/>
                    </a:cxn>
                    <a:cxn ang="0">
                      <a:pos x="5" y="0"/>
                    </a:cxn>
                    <a:cxn ang="0">
                      <a:pos x="0" y="11"/>
                    </a:cxn>
                    <a:cxn ang="0">
                      <a:pos x="56" y="43"/>
                    </a:cxn>
                    <a:cxn ang="0">
                      <a:pos x="58" y="38"/>
                    </a:cxn>
                  </a:cxnLst>
                  <a:rect l="txL" t="txT" r="txR" b="txB"/>
                  <a:pathLst>
                    <a:path w="61" h="43">
                      <a:moveTo>
                        <a:pt x="58" y="38"/>
                      </a:moveTo>
                      <a:lnTo>
                        <a:pt x="61" y="32"/>
                      </a:lnTo>
                      <a:lnTo>
                        <a:pt x="5" y="0"/>
                      </a:lnTo>
                      <a:lnTo>
                        <a:pt x="0" y="11"/>
                      </a:lnTo>
                      <a:lnTo>
                        <a:pt x="56" y="43"/>
                      </a:lnTo>
                      <a:lnTo>
                        <a:pt x="5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8" name="Freeform 331"/>
                <p:cNvSpPr/>
                <p:nvPr/>
              </p:nvSpPr>
              <p:spPr>
                <a:xfrm>
                  <a:off x="4746" y="2153"/>
                  <a:ext cx="67" cy="22"/>
                </a:xfrm>
                <a:custGeom>
                  <a:avLst/>
                  <a:gdLst>
                    <a:gd name="txL" fmla="*/ 0 w 67"/>
                    <a:gd name="txT" fmla="*/ 0 h 22"/>
                    <a:gd name="txR" fmla="*/ 67 w 67"/>
                    <a:gd name="txB" fmla="*/ 22 h 22"/>
                  </a:gdLst>
                  <a:ahLst/>
                  <a:cxnLst>
                    <a:cxn ang="0">
                      <a:pos x="65" y="14"/>
                    </a:cxn>
                    <a:cxn ang="0">
                      <a:pos x="67" y="9"/>
                    </a:cxn>
                    <a:cxn ang="0">
                      <a:pos x="2" y="0"/>
                    </a:cxn>
                    <a:cxn ang="0">
                      <a:pos x="0" y="11"/>
                    </a:cxn>
                    <a:cxn ang="0">
                      <a:pos x="63" y="22"/>
                    </a:cxn>
                    <a:cxn ang="0">
                      <a:pos x="65" y="14"/>
                    </a:cxn>
                  </a:cxnLst>
                  <a:rect l="txL" t="txT" r="txR" b="txB"/>
                  <a:pathLst>
                    <a:path w="67" h="22">
                      <a:moveTo>
                        <a:pt x="65" y="14"/>
                      </a:moveTo>
                      <a:lnTo>
                        <a:pt x="67" y="9"/>
                      </a:lnTo>
                      <a:lnTo>
                        <a:pt x="2" y="0"/>
                      </a:lnTo>
                      <a:lnTo>
                        <a:pt x="0" y="11"/>
                      </a:lnTo>
                      <a:lnTo>
                        <a:pt x="63" y="22"/>
                      </a:lnTo>
                      <a:lnTo>
                        <a:pt x="65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79" name="Freeform 332"/>
                <p:cNvSpPr/>
                <p:nvPr/>
              </p:nvSpPr>
              <p:spPr>
                <a:xfrm>
                  <a:off x="4746" y="2013"/>
                  <a:ext cx="65" cy="25"/>
                </a:xfrm>
                <a:custGeom>
                  <a:avLst/>
                  <a:gdLst>
                    <a:gd name="txL" fmla="*/ 0 w 65"/>
                    <a:gd name="txT" fmla="*/ 0 h 25"/>
                    <a:gd name="txR" fmla="*/ 65 w 65"/>
                    <a:gd name="txB" fmla="*/ 25 h 25"/>
                  </a:gdLst>
                  <a:ahLst/>
                  <a:cxnLst>
                    <a:cxn ang="0">
                      <a:pos x="65" y="7"/>
                    </a:cxn>
                    <a:cxn ang="0">
                      <a:pos x="63" y="0"/>
                    </a:cxn>
                    <a:cxn ang="0">
                      <a:pos x="0" y="10"/>
                    </a:cxn>
                    <a:cxn ang="0">
                      <a:pos x="2" y="25"/>
                    </a:cxn>
                    <a:cxn ang="0">
                      <a:pos x="65" y="12"/>
                    </a:cxn>
                    <a:cxn ang="0">
                      <a:pos x="65" y="7"/>
                    </a:cxn>
                  </a:cxnLst>
                  <a:rect l="txL" t="txT" r="txR" b="txB"/>
                  <a:pathLst>
                    <a:path w="65" h="25">
                      <a:moveTo>
                        <a:pt x="65" y="7"/>
                      </a:moveTo>
                      <a:lnTo>
                        <a:pt x="63" y="0"/>
                      </a:lnTo>
                      <a:lnTo>
                        <a:pt x="0" y="10"/>
                      </a:lnTo>
                      <a:lnTo>
                        <a:pt x="2" y="25"/>
                      </a:lnTo>
                      <a:lnTo>
                        <a:pt x="65" y="12"/>
                      </a:lnTo>
                      <a:lnTo>
                        <a:pt x="6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0" name="Freeform 333"/>
                <p:cNvSpPr/>
                <p:nvPr/>
              </p:nvSpPr>
              <p:spPr>
                <a:xfrm>
                  <a:off x="4699" y="1872"/>
                  <a:ext cx="63" cy="43"/>
                </a:xfrm>
                <a:custGeom>
                  <a:avLst/>
                  <a:gdLst>
                    <a:gd name="txL" fmla="*/ 0 w 63"/>
                    <a:gd name="txT" fmla="*/ 0 h 43"/>
                    <a:gd name="txR" fmla="*/ 63 w 63"/>
                    <a:gd name="txB" fmla="*/ 43 h 43"/>
                  </a:gdLst>
                  <a:ahLst/>
                  <a:cxnLst>
                    <a:cxn ang="0">
                      <a:pos x="60" y="6"/>
                    </a:cxn>
                    <a:cxn ang="0">
                      <a:pos x="56" y="0"/>
                    </a:cxn>
                    <a:cxn ang="0">
                      <a:pos x="0" y="33"/>
                    </a:cxn>
                    <a:cxn ang="0">
                      <a:pos x="7" y="43"/>
                    </a:cxn>
                    <a:cxn ang="0">
                      <a:pos x="63" y="11"/>
                    </a:cxn>
                    <a:cxn ang="0">
                      <a:pos x="60" y="6"/>
                    </a:cxn>
                  </a:cxnLst>
                  <a:rect l="txL" t="txT" r="txR" b="txB"/>
                  <a:pathLst>
                    <a:path w="63" h="43">
                      <a:moveTo>
                        <a:pt x="60" y="6"/>
                      </a:moveTo>
                      <a:lnTo>
                        <a:pt x="56" y="0"/>
                      </a:lnTo>
                      <a:lnTo>
                        <a:pt x="0" y="33"/>
                      </a:lnTo>
                      <a:lnTo>
                        <a:pt x="7" y="43"/>
                      </a:lnTo>
                      <a:lnTo>
                        <a:pt x="63" y="11"/>
                      </a:lnTo>
                      <a:lnTo>
                        <a:pt x="6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1" name="Freeform 334"/>
                <p:cNvSpPr/>
                <p:nvPr/>
              </p:nvSpPr>
              <p:spPr>
                <a:xfrm>
                  <a:off x="4616" y="1759"/>
                  <a:ext cx="51" cy="57"/>
                </a:xfrm>
                <a:custGeom>
                  <a:avLst/>
                  <a:gdLst>
                    <a:gd name="txL" fmla="*/ 0 w 51"/>
                    <a:gd name="txT" fmla="*/ 0 h 57"/>
                    <a:gd name="txR" fmla="*/ 51 w 51"/>
                    <a:gd name="txB" fmla="*/ 57 h 57"/>
                  </a:gdLst>
                  <a:ahLst/>
                  <a:cxnLst>
                    <a:cxn ang="0">
                      <a:pos x="45" y="3"/>
                    </a:cxn>
                    <a:cxn ang="0">
                      <a:pos x="42" y="0"/>
                    </a:cxn>
                    <a:cxn ang="0">
                      <a:pos x="0" y="50"/>
                    </a:cxn>
                    <a:cxn ang="0">
                      <a:pos x="9" y="57"/>
                    </a:cxn>
                    <a:cxn ang="0">
                      <a:pos x="51" y="9"/>
                    </a:cxn>
                    <a:cxn ang="0">
                      <a:pos x="45" y="3"/>
                    </a:cxn>
                  </a:cxnLst>
                  <a:rect l="txL" t="txT" r="txR" b="txB"/>
                  <a:pathLst>
                    <a:path w="51" h="57">
                      <a:moveTo>
                        <a:pt x="45" y="3"/>
                      </a:moveTo>
                      <a:lnTo>
                        <a:pt x="42" y="0"/>
                      </a:lnTo>
                      <a:lnTo>
                        <a:pt x="0" y="50"/>
                      </a:lnTo>
                      <a:lnTo>
                        <a:pt x="9" y="57"/>
                      </a:lnTo>
                      <a:lnTo>
                        <a:pt x="51" y="9"/>
                      </a:lnTo>
                      <a:lnTo>
                        <a:pt x="45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2" name="Freeform 335"/>
                <p:cNvSpPr/>
                <p:nvPr/>
              </p:nvSpPr>
              <p:spPr>
                <a:xfrm>
                  <a:off x="4503" y="1687"/>
                  <a:ext cx="34" cy="65"/>
                </a:xfrm>
                <a:custGeom>
                  <a:avLst/>
                  <a:gdLst>
                    <a:gd name="txL" fmla="*/ 0 w 34"/>
                    <a:gd name="txT" fmla="*/ 0 h 65"/>
                    <a:gd name="txR" fmla="*/ 34 w 34"/>
                    <a:gd name="txB" fmla="*/ 65 h 65"/>
                  </a:gdLst>
                  <a:ahLst/>
                  <a:cxnLst>
                    <a:cxn ang="0">
                      <a:pos x="29" y="2"/>
                    </a:cxn>
                    <a:cxn ang="0">
                      <a:pos x="21" y="0"/>
                    </a:cxn>
                    <a:cxn ang="0">
                      <a:pos x="0" y="59"/>
                    </a:cxn>
                    <a:cxn ang="0">
                      <a:pos x="12" y="65"/>
                    </a:cxn>
                    <a:cxn ang="0">
                      <a:pos x="34" y="3"/>
                    </a:cxn>
                    <a:cxn ang="0">
                      <a:pos x="29" y="2"/>
                    </a:cxn>
                  </a:cxnLst>
                  <a:rect l="txL" t="txT" r="txR" b="txB"/>
                  <a:pathLst>
                    <a:path w="34" h="65">
                      <a:moveTo>
                        <a:pt x="29" y="2"/>
                      </a:moveTo>
                      <a:lnTo>
                        <a:pt x="21" y="0"/>
                      </a:lnTo>
                      <a:lnTo>
                        <a:pt x="0" y="59"/>
                      </a:lnTo>
                      <a:lnTo>
                        <a:pt x="12" y="65"/>
                      </a:lnTo>
                      <a:lnTo>
                        <a:pt x="34" y="3"/>
                      </a:lnTo>
                      <a:lnTo>
                        <a:pt x="29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3" name="Freeform 336"/>
                <p:cNvSpPr/>
                <p:nvPr/>
              </p:nvSpPr>
              <p:spPr>
                <a:xfrm>
                  <a:off x="4296" y="1622"/>
                  <a:ext cx="32" cy="110"/>
                </a:xfrm>
                <a:custGeom>
                  <a:avLst/>
                  <a:gdLst>
                    <a:gd name="txL" fmla="*/ 0 w 32"/>
                    <a:gd name="txT" fmla="*/ 0 h 110"/>
                    <a:gd name="txR" fmla="*/ 32 w 32"/>
                    <a:gd name="txB" fmla="*/ 110 h 110"/>
                  </a:gdLst>
                  <a:ahLst/>
                  <a:cxnLst>
                    <a:cxn ang="0">
                      <a:pos x="5" y="2"/>
                    </a:cxn>
                    <a:cxn ang="0">
                      <a:pos x="0" y="2"/>
                    </a:cxn>
                    <a:cxn ang="0">
                      <a:pos x="18" y="110"/>
                    </a:cxn>
                    <a:cxn ang="0">
                      <a:pos x="32" y="108"/>
                    </a:cxn>
                    <a:cxn ang="0">
                      <a:pos x="12" y="0"/>
                    </a:cxn>
                    <a:cxn ang="0">
                      <a:pos x="5" y="2"/>
                    </a:cxn>
                  </a:cxnLst>
                  <a:rect l="txL" t="txT" r="txR" b="txB"/>
                  <a:pathLst>
                    <a:path w="32" h="110">
                      <a:moveTo>
                        <a:pt x="5" y="2"/>
                      </a:moveTo>
                      <a:lnTo>
                        <a:pt x="0" y="2"/>
                      </a:lnTo>
                      <a:lnTo>
                        <a:pt x="18" y="110"/>
                      </a:lnTo>
                      <a:lnTo>
                        <a:pt x="32" y="108"/>
                      </a:lnTo>
                      <a:lnTo>
                        <a:pt x="12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4" name="Freeform 337"/>
                <p:cNvSpPr/>
                <p:nvPr/>
              </p:nvSpPr>
              <p:spPr>
                <a:xfrm>
                  <a:off x="4139" y="1676"/>
                  <a:ext cx="67" cy="103"/>
                </a:xfrm>
                <a:custGeom>
                  <a:avLst/>
                  <a:gdLst>
                    <a:gd name="txL" fmla="*/ 0 w 67"/>
                    <a:gd name="txT" fmla="*/ 0 h 103"/>
                    <a:gd name="txR" fmla="*/ 67 w 67"/>
                    <a:gd name="txB" fmla="*/ 103 h 103"/>
                  </a:gdLst>
                  <a:ahLst/>
                  <a:cxnLst>
                    <a:cxn ang="0">
                      <a:pos x="7" y="4"/>
                    </a:cxn>
                    <a:cxn ang="0">
                      <a:pos x="0" y="7"/>
                    </a:cxn>
                    <a:cxn ang="0">
                      <a:pos x="56" y="103"/>
                    </a:cxn>
                    <a:cxn ang="0">
                      <a:pos x="67" y="95"/>
                    </a:cxn>
                    <a:cxn ang="0">
                      <a:pos x="13" y="0"/>
                    </a:cxn>
                    <a:cxn ang="0">
                      <a:pos x="7" y="4"/>
                    </a:cxn>
                  </a:cxnLst>
                  <a:rect l="txL" t="txT" r="txR" b="txB"/>
                  <a:pathLst>
                    <a:path w="67" h="103">
                      <a:moveTo>
                        <a:pt x="7" y="4"/>
                      </a:moveTo>
                      <a:lnTo>
                        <a:pt x="0" y="7"/>
                      </a:lnTo>
                      <a:lnTo>
                        <a:pt x="56" y="103"/>
                      </a:lnTo>
                      <a:lnTo>
                        <a:pt x="67" y="95"/>
                      </a:lnTo>
                      <a:lnTo>
                        <a:pt x="13" y="0"/>
                      </a:lnTo>
                      <a:lnTo>
                        <a:pt x="7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5" name="Freeform 338"/>
                <p:cNvSpPr/>
                <p:nvPr/>
              </p:nvSpPr>
              <p:spPr>
                <a:xfrm>
                  <a:off x="4013" y="1782"/>
                  <a:ext cx="94" cy="81"/>
                </a:xfrm>
                <a:custGeom>
                  <a:avLst/>
                  <a:gdLst>
                    <a:gd name="txL" fmla="*/ 0 w 94"/>
                    <a:gd name="txT" fmla="*/ 0 h 81"/>
                    <a:gd name="txR" fmla="*/ 94 w 94"/>
                    <a:gd name="txB" fmla="*/ 81 h 81"/>
                  </a:gdLst>
                  <a:ahLst/>
                  <a:cxnLst>
                    <a:cxn ang="0">
                      <a:pos x="5" y="6"/>
                    </a:cxn>
                    <a:cxn ang="0">
                      <a:pos x="0" y="9"/>
                    </a:cxn>
                    <a:cxn ang="0">
                      <a:pos x="85" y="81"/>
                    </a:cxn>
                    <a:cxn ang="0">
                      <a:pos x="94" y="70"/>
                    </a:cxn>
                    <a:cxn ang="0">
                      <a:pos x="9" y="0"/>
                    </a:cxn>
                    <a:cxn ang="0">
                      <a:pos x="5" y="6"/>
                    </a:cxn>
                  </a:cxnLst>
                  <a:rect l="txL" t="txT" r="txR" b="txB"/>
                  <a:pathLst>
                    <a:path w="94" h="81">
                      <a:moveTo>
                        <a:pt x="5" y="6"/>
                      </a:moveTo>
                      <a:lnTo>
                        <a:pt x="0" y="9"/>
                      </a:lnTo>
                      <a:lnTo>
                        <a:pt x="85" y="81"/>
                      </a:lnTo>
                      <a:lnTo>
                        <a:pt x="94" y="70"/>
                      </a:lnTo>
                      <a:lnTo>
                        <a:pt x="9" y="0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6" name="Freeform 339"/>
                <p:cNvSpPr/>
                <p:nvPr/>
              </p:nvSpPr>
              <p:spPr>
                <a:xfrm>
                  <a:off x="3932" y="1924"/>
                  <a:ext cx="108" cy="51"/>
                </a:xfrm>
                <a:custGeom>
                  <a:avLst/>
                  <a:gdLst>
                    <a:gd name="txL" fmla="*/ 0 w 108"/>
                    <a:gd name="txT" fmla="*/ 0 h 51"/>
                    <a:gd name="txR" fmla="*/ 108 w 108"/>
                    <a:gd name="txB" fmla="*/ 51 h 51"/>
                  </a:gdLst>
                  <a:ahLst/>
                  <a:cxnLst>
                    <a:cxn ang="0">
                      <a:pos x="2" y="8"/>
                    </a:cxn>
                    <a:cxn ang="0">
                      <a:pos x="0" y="13"/>
                    </a:cxn>
                    <a:cxn ang="0">
                      <a:pos x="104" y="51"/>
                    </a:cxn>
                    <a:cxn ang="0">
                      <a:pos x="108" y="38"/>
                    </a:cxn>
                    <a:cxn ang="0">
                      <a:pos x="5" y="0"/>
                    </a:cxn>
                    <a:cxn ang="0">
                      <a:pos x="2" y="8"/>
                    </a:cxn>
                  </a:cxnLst>
                  <a:rect l="txL" t="txT" r="txR" b="txB"/>
                  <a:pathLst>
                    <a:path w="108" h="51">
                      <a:moveTo>
                        <a:pt x="2" y="8"/>
                      </a:moveTo>
                      <a:lnTo>
                        <a:pt x="0" y="13"/>
                      </a:lnTo>
                      <a:lnTo>
                        <a:pt x="104" y="51"/>
                      </a:lnTo>
                      <a:lnTo>
                        <a:pt x="108" y="38"/>
                      </a:lnTo>
                      <a:lnTo>
                        <a:pt x="5" y="0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7" name="Freeform 340"/>
                <p:cNvSpPr/>
                <p:nvPr/>
              </p:nvSpPr>
              <p:spPr>
                <a:xfrm>
                  <a:off x="3905" y="2088"/>
                  <a:ext cx="112" cy="15"/>
                </a:xfrm>
                <a:custGeom>
                  <a:avLst/>
                  <a:gdLst>
                    <a:gd name="txL" fmla="*/ 0 w 112"/>
                    <a:gd name="txT" fmla="*/ 0 h 15"/>
                    <a:gd name="txR" fmla="*/ 112 w 112"/>
                    <a:gd name="txB" fmla="*/ 15 h 15"/>
                  </a:gdLst>
                  <a:ahLst/>
                  <a:cxnLst>
                    <a:cxn ang="0">
                      <a:pos x="0" y="7"/>
                    </a:cxn>
                    <a:cxn ang="0">
                      <a:pos x="0" y="13"/>
                    </a:cxn>
                    <a:cxn ang="0">
                      <a:pos x="112" y="15"/>
                    </a:cxn>
                    <a:cxn ang="0">
                      <a:pos x="112" y="0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txL" t="txT" r="txR" b="txB"/>
                  <a:pathLst>
                    <a:path w="112" h="15">
                      <a:moveTo>
                        <a:pt x="0" y="7"/>
                      </a:moveTo>
                      <a:lnTo>
                        <a:pt x="0" y="13"/>
                      </a:lnTo>
                      <a:lnTo>
                        <a:pt x="112" y="15"/>
                      </a:lnTo>
                      <a:lnTo>
                        <a:pt x="112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8" name="Freeform 341"/>
                <p:cNvSpPr/>
                <p:nvPr/>
              </p:nvSpPr>
              <p:spPr>
                <a:xfrm>
                  <a:off x="3932" y="2214"/>
                  <a:ext cx="108" cy="49"/>
                </a:xfrm>
                <a:custGeom>
                  <a:avLst/>
                  <a:gdLst>
                    <a:gd name="txL" fmla="*/ 0 w 108"/>
                    <a:gd name="txT" fmla="*/ 0 h 49"/>
                    <a:gd name="txR" fmla="*/ 108 w 108"/>
                    <a:gd name="txB" fmla="*/ 49 h 49"/>
                  </a:gdLst>
                  <a:ahLst/>
                  <a:cxnLst>
                    <a:cxn ang="0">
                      <a:pos x="2" y="43"/>
                    </a:cxn>
                    <a:cxn ang="0">
                      <a:pos x="5" y="49"/>
                    </a:cxn>
                    <a:cxn ang="0">
                      <a:pos x="108" y="13"/>
                    </a:cxn>
                    <a:cxn ang="0">
                      <a:pos x="104" y="0"/>
                    </a:cxn>
                    <a:cxn ang="0">
                      <a:pos x="0" y="38"/>
                    </a:cxn>
                    <a:cxn ang="0">
                      <a:pos x="2" y="43"/>
                    </a:cxn>
                  </a:cxnLst>
                  <a:rect l="txL" t="txT" r="txR" b="txB"/>
                  <a:pathLst>
                    <a:path w="108" h="49">
                      <a:moveTo>
                        <a:pt x="2" y="43"/>
                      </a:moveTo>
                      <a:lnTo>
                        <a:pt x="5" y="49"/>
                      </a:lnTo>
                      <a:lnTo>
                        <a:pt x="108" y="13"/>
                      </a:lnTo>
                      <a:lnTo>
                        <a:pt x="104" y="0"/>
                      </a:lnTo>
                      <a:lnTo>
                        <a:pt x="0" y="38"/>
                      </a:lnTo>
                      <a:lnTo>
                        <a:pt x="2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89" name="Freeform 342"/>
                <p:cNvSpPr/>
                <p:nvPr/>
              </p:nvSpPr>
              <p:spPr>
                <a:xfrm>
                  <a:off x="4015" y="2326"/>
                  <a:ext cx="92" cy="81"/>
                </a:xfrm>
                <a:custGeom>
                  <a:avLst/>
                  <a:gdLst>
                    <a:gd name="txL" fmla="*/ 0 w 92"/>
                    <a:gd name="txT" fmla="*/ 0 h 81"/>
                    <a:gd name="txR" fmla="*/ 92 w 92"/>
                    <a:gd name="txB" fmla="*/ 81 h 81"/>
                  </a:gdLst>
                  <a:ahLst/>
                  <a:cxnLst>
                    <a:cxn ang="0">
                      <a:pos x="3" y="75"/>
                    </a:cxn>
                    <a:cxn ang="0">
                      <a:pos x="7" y="81"/>
                    </a:cxn>
                    <a:cxn ang="0">
                      <a:pos x="92" y="11"/>
                    </a:cxn>
                    <a:cxn ang="0">
                      <a:pos x="83" y="0"/>
                    </a:cxn>
                    <a:cxn ang="0">
                      <a:pos x="0" y="70"/>
                    </a:cxn>
                    <a:cxn ang="0">
                      <a:pos x="3" y="75"/>
                    </a:cxn>
                  </a:cxnLst>
                  <a:rect l="txL" t="txT" r="txR" b="txB"/>
                  <a:pathLst>
                    <a:path w="92" h="81">
                      <a:moveTo>
                        <a:pt x="3" y="75"/>
                      </a:moveTo>
                      <a:lnTo>
                        <a:pt x="7" y="81"/>
                      </a:lnTo>
                      <a:lnTo>
                        <a:pt x="92" y="11"/>
                      </a:lnTo>
                      <a:lnTo>
                        <a:pt x="83" y="0"/>
                      </a:lnTo>
                      <a:lnTo>
                        <a:pt x="0" y="70"/>
                      </a:lnTo>
                      <a:lnTo>
                        <a:pt x="3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0" name="Freeform 343"/>
                <p:cNvSpPr/>
                <p:nvPr/>
              </p:nvSpPr>
              <p:spPr>
                <a:xfrm>
                  <a:off x="4141" y="2410"/>
                  <a:ext cx="67" cy="101"/>
                </a:xfrm>
                <a:custGeom>
                  <a:avLst/>
                  <a:gdLst>
                    <a:gd name="txL" fmla="*/ 0 w 67"/>
                    <a:gd name="txT" fmla="*/ 0 h 101"/>
                    <a:gd name="txR" fmla="*/ 67 w 67"/>
                    <a:gd name="txB" fmla="*/ 101 h 101"/>
                  </a:gdLst>
                  <a:ahLst/>
                  <a:cxnLst>
                    <a:cxn ang="0">
                      <a:pos x="5" y="98"/>
                    </a:cxn>
                    <a:cxn ang="0">
                      <a:pos x="11" y="101"/>
                    </a:cxn>
                    <a:cxn ang="0">
                      <a:pos x="67" y="6"/>
                    </a:cxn>
                    <a:cxn ang="0">
                      <a:pos x="54" y="0"/>
                    </a:cxn>
                    <a:cxn ang="0">
                      <a:pos x="0" y="96"/>
                    </a:cxn>
                    <a:cxn ang="0">
                      <a:pos x="5" y="98"/>
                    </a:cxn>
                  </a:cxnLst>
                  <a:rect l="txL" t="txT" r="txR" b="txB"/>
                  <a:pathLst>
                    <a:path w="67" h="101">
                      <a:moveTo>
                        <a:pt x="5" y="98"/>
                      </a:moveTo>
                      <a:lnTo>
                        <a:pt x="11" y="101"/>
                      </a:lnTo>
                      <a:lnTo>
                        <a:pt x="67" y="6"/>
                      </a:lnTo>
                      <a:lnTo>
                        <a:pt x="54" y="0"/>
                      </a:lnTo>
                      <a:lnTo>
                        <a:pt x="0" y="96"/>
                      </a:lnTo>
                      <a:lnTo>
                        <a:pt x="5" y="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1" name="Freeform 344"/>
                <p:cNvSpPr/>
                <p:nvPr/>
              </p:nvSpPr>
              <p:spPr>
                <a:xfrm>
                  <a:off x="4296" y="2455"/>
                  <a:ext cx="32" cy="112"/>
                </a:xfrm>
                <a:custGeom>
                  <a:avLst/>
                  <a:gdLst>
                    <a:gd name="txL" fmla="*/ 0 w 32"/>
                    <a:gd name="txT" fmla="*/ 0 h 112"/>
                    <a:gd name="txR" fmla="*/ 32 w 32"/>
                    <a:gd name="txB" fmla="*/ 112 h 112"/>
                  </a:gdLst>
                  <a:ahLst/>
                  <a:cxnLst>
                    <a:cxn ang="0">
                      <a:pos x="7" y="110"/>
                    </a:cxn>
                    <a:cxn ang="0">
                      <a:pos x="12" y="112"/>
                    </a:cxn>
                    <a:cxn ang="0">
                      <a:pos x="32" y="2"/>
                    </a:cxn>
                    <a:cxn ang="0">
                      <a:pos x="20" y="0"/>
                    </a:cxn>
                    <a:cxn ang="0">
                      <a:pos x="0" y="108"/>
                    </a:cxn>
                    <a:cxn ang="0">
                      <a:pos x="7" y="110"/>
                    </a:cxn>
                  </a:cxnLst>
                  <a:rect l="txL" t="txT" r="txR" b="txB"/>
                  <a:pathLst>
                    <a:path w="32" h="112">
                      <a:moveTo>
                        <a:pt x="7" y="110"/>
                      </a:moveTo>
                      <a:lnTo>
                        <a:pt x="12" y="112"/>
                      </a:lnTo>
                      <a:lnTo>
                        <a:pt x="32" y="2"/>
                      </a:lnTo>
                      <a:lnTo>
                        <a:pt x="20" y="0"/>
                      </a:lnTo>
                      <a:lnTo>
                        <a:pt x="0" y="108"/>
                      </a:lnTo>
                      <a:lnTo>
                        <a:pt x="7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2" name="Freeform 345"/>
                <p:cNvSpPr/>
                <p:nvPr/>
              </p:nvSpPr>
              <p:spPr>
                <a:xfrm>
                  <a:off x="4442" y="2455"/>
                  <a:ext cx="32" cy="110"/>
                </a:xfrm>
                <a:custGeom>
                  <a:avLst/>
                  <a:gdLst>
                    <a:gd name="txL" fmla="*/ 0 w 32"/>
                    <a:gd name="txT" fmla="*/ 0 h 110"/>
                    <a:gd name="txR" fmla="*/ 32 w 32"/>
                    <a:gd name="txB" fmla="*/ 110 h 110"/>
                  </a:gdLst>
                  <a:ahLst/>
                  <a:cxnLst>
                    <a:cxn ang="0">
                      <a:pos x="25" y="110"/>
                    </a:cxn>
                    <a:cxn ang="0">
                      <a:pos x="32" y="108"/>
                    </a:cxn>
                    <a:cxn ang="0">
                      <a:pos x="12" y="0"/>
                    </a:cxn>
                    <a:cxn ang="0">
                      <a:pos x="0" y="2"/>
                    </a:cxn>
                    <a:cxn ang="0">
                      <a:pos x="19" y="110"/>
                    </a:cxn>
                    <a:cxn ang="0">
                      <a:pos x="25" y="110"/>
                    </a:cxn>
                  </a:cxnLst>
                  <a:rect l="txL" t="txT" r="txR" b="txB"/>
                  <a:pathLst>
                    <a:path w="32" h="110">
                      <a:moveTo>
                        <a:pt x="25" y="110"/>
                      </a:moveTo>
                      <a:lnTo>
                        <a:pt x="32" y="108"/>
                      </a:lnTo>
                      <a:lnTo>
                        <a:pt x="12" y="0"/>
                      </a:lnTo>
                      <a:lnTo>
                        <a:pt x="0" y="2"/>
                      </a:lnTo>
                      <a:lnTo>
                        <a:pt x="19" y="110"/>
                      </a:lnTo>
                      <a:lnTo>
                        <a:pt x="25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3" name="Freeform 346"/>
                <p:cNvSpPr/>
                <p:nvPr/>
              </p:nvSpPr>
              <p:spPr>
                <a:xfrm>
                  <a:off x="4564" y="2409"/>
                  <a:ext cx="65" cy="102"/>
                </a:xfrm>
                <a:custGeom>
                  <a:avLst/>
                  <a:gdLst>
                    <a:gd name="txL" fmla="*/ 0 w 65"/>
                    <a:gd name="txT" fmla="*/ 0 h 102"/>
                    <a:gd name="txR" fmla="*/ 65 w 65"/>
                    <a:gd name="txB" fmla="*/ 102 h 102"/>
                  </a:gdLst>
                  <a:ahLst/>
                  <a:cxnLst>
                    <a:cxn ang="0">
                      <a:pos x="59" y="99"/>
                    </a:cxn>
                    <a:cxn ang="0">
                      <a:pos x="65" y="95"/>
                    </a:cxn>
                    <a:cxn ang="0">
                      <a:pos x="11" y="0"/>
                    </a:cxn>
                    <a:cxn ang="0">
                      <a:pos x="0" y="7"/>
                    </a:cxn>
                    <a:cxn ang="0">
                      <a:pos x="54" y="102"/>
                    </a:cxn>
                    <a:cxn ang="0">
                      <a:pos x="59" y="99"/>
                    </a:cxn>
                  </a:cxnLst>
                  <a:rect l="txL" t="txT" r="txR" b="txB"/>
                  <a:pathLst>
                    <a:path w="65" h="102">
                      <a:moveTo>
                        <a:pt x="59" y="99"/>
                      </a:moveTo>
                      <a:lnTo>
                        <a:pt x="65" y="95"/>
                      </a:lnTo>
                      <a:lnTo>
                        <a:pt x="11" y="0"/>
                      </a:lnTo>
                      <a:lnTo>
                        <a:pt x="0" y="7"/>
                      </a:lnTo>
                      <a:lnTo>
                        <a:pt x="54" y="102"/>
                      </a:lnTo>
                      <a:lnTo>
                        <a:pt x="59" y="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4" name="Freeform 347"/>
                <p:cNvSpPr/>
                <p:nvPr/>
              </p:nvSpPr>
              <p:spPr>
                <a:xfrm>
                  <a:off x="4663" y="2326"/>
                  <a:ext cx="92" cy="79"/>
                </a:xfrm>
                <a:custGeom>
                  <a:avLst/>
                  <a:gdLst>
                    <a:gd name="txL" fmla="*/ 0 w 92"/>
                    <a:gd name="txT" fmla="*/ 0 h 79"/>
                    <a:gd name="txR" fmla="*/ 92 w 92"/>
                    <a:gd name="txB" fmla="*/ 79 h 79"/>
                  </a:gdLst>
                  <a:ahLst/>
                  <a:cxnLst>
                    <a:cxn ang="0">
                      <a:pos x="88" y="75"/>
                    </a:cxn>
                    <a:cxn ang="0">
                      <a:pos x="92" y="70"/>
                    </a:cxn>
                    <a:cxn ang="0">
                      <a:pos x="7" y="0"/>
                    </a:cxn>
                    <a:cxn ang="0">
                      <a:pos x="0" y="9"/>
                    </a:cxn>
                    <a:cxn ang="0">
                      <a:pos x="85" y="79"/>
                    </a:cxn>
                    <a:cxn ang="0">
                      <a:pos x="88" y="75"/>
                    </a:cxn>
                  </a:cxnLst>
                  <a:rect l="txL" t="txT" r="txR" b="txB"/>
                  <a:pathLst>
                    <a:path w="92" h="79">
                      <a:moveTo>
                        <a:pt x="88" y="75"/>
                      </a:moveTo>
                      <a:lnTo>
                        <a:pt x="92" y="70"/>
                      </a:lnTo>
                      <a:lnTo>
                        <a:pt x="7" y="0"/>
                      </a:lnTo>
                      <a:lnTo>
                        <a:pt x="0" y="9"/>
                      </a:lnTo>
                      <a:lnTo>
                        <a:pt x="85" y="79"/>
                      </a:lnTo>
                      <a:lnTo>
                        <a:pt x="88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5" name="Freeform 348"/>
                <p:cNvSpPr/>
                <p:nvPr/>
              </p:nvSpPr>
              <p:spPr>
                <a:xfrm>
                  <a:off x="4728" y="2212"/>
                  <a:ext cx="108" cy="51"/>
                </a:xfrm>
                <a:custGeom>
                  <a:avLst/>
                  <a:gdLst>
                    <a:gd name="txL" fmla="*/ 0 w 108"/>
                    <a:gd name="txT" fmla="*/ 0 h 51"/>
                    <a:gd name="txR" fmla="*/ 108 w 108"/>
                    <a:gd name="txB" fmla="*/ 51 h 51"/>
                  </a:gdLst>
                  <a:ahLst/>
                  <a:cxnLst>
                    <a:cxn ang="0">
                      <a:pos x="106" y="45"/>
                    </a:cxn>
                    <a:cxn ang="0">
                      <a:pos x="108" y="38"/>
                    </a:cxn>
                    <a:cxn ang="0">
                      <a:pos x="5" y="0"/>
                    </a:cxn>
                    <a:cxn ang="0">
                      <a:pos x="0" y="13"/>
                    </a:cxn>
                    <a:cxn ang="0">
                      <a:pos x="104" y="51"/>
                    </a:cxn>
                    <a:cxn ang="0">
                      <a:pos x="106" y="45"/>
                    </a:cxn>
                  </a:cxnLst>
                  <a:rect l="txL" t="txT" r="txR" b="txB"/>
                  <a:pathLst>
                    <a:path w="108" h="51">
                      <a:moveTo>
                        <a:pt x="106" y="45"/>
                      </a:moveTo>
                      <a:lnTo>
                        <a:pt x="108" y="38"/>
                      </a:lnTo>
                      <a:lnTo>
                        <a:pt x="5" y="0"/>
                      </a:lnTo>
                      <a:lnTo>
                        <a:pt x="0" y="13"/>
                      </a:lnTo>
                      <a:lnTo>
                        <a:pt x="104" y="51"/>
                      </a:lnTo>
                      <a:lnTo>
                        <a:pt x="106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6" name="Freeform 349"/>
                <p:cNvSpPr/>
                <p:nvPr/>
              </p:nvSpPr>
              <p:spPr>
                <a:xfrm>
                  <a:off x="4753" y="2088"/>
                  <a:ext cx="110" cy="13"/>
                </a:xfrm>
                <a:custGeom>
                  <a:avLst/>
                  <a:gdLst>
                    <a:gd name="txL" fmla="*/ 0 w 110"/>
                    <a:gd name="txT" fmla="*/ 0 h 13"/>
                    <a:gd name="txR" fmla="*/ 110 w 110"/>
                    <a:gd name="txB" fmla="*/ 13 h 13"/>
                  </a:gdLst>
                  <a:ahLst/>
                  <a:cxnLst>
                    <a:cxn ang="0">
                      <a:pos x="110" y="7"/>
                    </a:cxn>
                    <a:cxn ang="0">
                      <a:pos x="110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10" y="13"/>
                    </a:cxn>
                    <a:cxn ang="0">
                      <a:pos x="110" y="7"/>
                    </a:cxn>
                  </a:cxnLst>
                  <a:rect l="txL" t="txT" r="txR" b="txB"/>
                  <a:pathLst>
                    <a:path w="110" h="13">
                      <a:moveTo>
                        <a:pt x="110" y="7"/>
                      </a:moveTo>
                      <a:lnTo>
                        <a:pt x="110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10" y="13"/>
                      </a:lnTo>
                      <a:lnTo>
                        <a:pt x="11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7" name="Freeform 350"/>
                <p:cNvSpPr/>
                <p:nvPr/>
              </p:nvSpPr>
              <p:spPr>
                <a:xfrm>
                  <a:off x="4728" y="1924"/>
                  <a:ext cx="108" cy="51"/>
                </a:xfrm>
                <a:custGeom>
                  <a:avLst/>
                  <a:gdLst>
                    <a:gd name="txL" fmla="*/ 0 w 108"/>
                    <a:gd name="txT" fmla="*/ 0 h 51"/>
                    <a:gd name="txR" fmla="*/ 108 w 108"/>
                    <a:gd name="txB" fmla="*/ 51 h 51"/>
                  </a:gdLst>
                  <a:ahLst/>
                  <a:cxnLst>
                    <a:cxn ang="0">
                      <a:pos x="106" y="8"/>
                    </a:cxn>
                    <a:cxn ang="0">
                      <a:pos x="104" y="0"/>
                    </a:cxn>
                    <a:cxn ang="0">
                      <a:pos x="0" y="38"/>
                    </a:cxn>
                    <a:cxn ang="0">
                      <a:pos x="4" y="51"/>
                    </a:cxn>
                    <a:cxn ang="0">
                      <a:pos x="108" y="13"/>
                    </a:cxn>
                    <a:cxn ang="0">
                      <a:pos x="106" y="8"/>
                    </a:cxn>
                  </a:cxnLst>
                  <a:rect l="txL" t="txT" r="txR" b="txB"/>
                  <a:pathLst>
                    <a:path w="108" h="51">
                      <a:moveTo>
                        <a:pt x="106" y="8"/>
                      </a:moveTo>
                      <a:lnTo>
                        <a:pt x="104" y="0"/>
                      </a:lnTo>
                      <a:lnTo>
                        <a:pt x="0" y="38"/>
                      </a:lnTo>
                      <a:lnTo>
                        <a:pt x="4" y="51"/>
                      </a:lnTo>
                      <a:lnTo>
                        <a:pt x="108" y="13"/>
                      </a:lnTo>
                      <a:lnTo>
                        <a:pt x="10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8" name="Freeform 351"/>
                <p:cNvSpPr/>
                <p:nvPr/>
              </p:nvSpPr>
              <p:spPr>
                <a:xfrm>
                  <a:off x="4661" y="1782"/>
                  <a:ext cx="94" cy="81"/>
                </a:xfrm>
                <a:custGeom>
                  <a:avLst/>
                  <a:gdLst>
                    <a:gd name="txL" fmla="*/ 0 w 94"/>
                    <a:gd name="txT" fmla="*/ 0 h 81"/>
                    <a:gd name="txR" fmla="*/ 94 w 94"/>
                    <a:gd name="txB" fmla="*/ 81 h 81"/>
                  </a:gdLst>
                  <a:ahLst/>
                  <a:cxnLst>
                    <a:cxn ang="0">
                      <a:pos x="89" y="6"/>
                    </a:cxn>
                    <a:cxn ang="0">
                      <a:pos x="85" y="0"/>
                    </a:cxn>
                    <a:cxn ang="0">
                      <a:pos x="0" y="70"/>
                    </a:cxn>
                    <a:cxn ang="0">
                      <a:pos x="9" y="81"/>
                    </a:cxn>
                    <a:cxn ang="0">
                      <a:pos x="94" y="11"/>
                    </a:cxn>
                    <a:cxn ang="0">
                      <a:pos x="89" y="6"/>
                    </a:cxn>
                  </a:cxnLst>
                  <a:rect l="txL" t="txT" r="txR" b="txB"/>
                  <a:pathLst>
                    <a:path w="94" h="81">
                      <a:moveTo>
                        <a:pt x="89" y="6"/>
                      </a:moveTo>
                      <a:lnTo>
                        <a:pt x="85" y="0"/>
                      </a:lnTo>
                      <a:lnTo>
                        <a:pt x="0" y="70"/>
                      </a:lnTo>
                      <a:lnTo>
                        <a:pt x="9" y="81"/>
                      </a:lnTo>
                      <a:lnTo>
                        <a:pt x="94" y="11"/>
                      </a:lnTo>
                      <a:lnTo>
                        <a:pt x="8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499" name="Freeform 352"/>
                <p:cNvSpPr/>
                <p:nvPr/>
              </p:nvSpPr>
              <p:spPr>
                <a:xfrm>
                  <a:off x="4562" y="1678"/>
                  <a:ext cx="67" cy="101"/>
                </a:xfrm>
                <a:custGeom>
                  <a:avLst/>
                  <a:gdLst>
                    <a:gd name="txL" fmla="*/ 0 w 67"/>
                    <a:gd name="txT" fmla="*/ 0 h 101"/>
                    <a:gd name="txR" fmla="*/ 67 w 67"/>
                    <a:gd name="txB" fmla="*/ 101 h 101"/>
                  </a:gdLst>
                  <a:ahLst/>
                  <a:cxnLst>
                    <a:cxn ang="0">
                      <a:pos x="61" y="3"/>
                    </a:cxn>
                    <a:cxn ang="0">
                      <a:pos x="56" y="0"/>
                    </a:cxn>
                    <a:cxn ang="0">
                      <a:pos x="0" y="95"/>
                    </a:cxn>
                    <a:cxn ang="0">
                      <a:pos x="11" y="101"/>
                    </a:cxn>
                    <a:cxn ang="0">
                      <a:pos x="67" y="5"/>
                    </a:cxn>
                    <a:cxn ang="0">
                      <a:pos x="61" y="3"/>
                    </a:cxn>
                  </a:cxnLst>
                  <a:rect l="txL" t="txT" r="txR" b="txB"/>
                  <a:pathLst>
                    <a:path w="67" h="101">
                      <a:moveTo>
                        <a:pt x="61" y="3"/>
                      </a:moveTo>
                      <a:lnTo>
                        <a:pt x="56" y="0"/>
                      </a:lnTo>
                      <a:lnTo>
                        <a:pt x="0" y="95"/>
                      </a:lnTo>
                      <a:lnTo>
                        <a:pt x="11" y="101"/>
                      </a:lnTo>
                      <a:lnTo>
                        <a:pt x="67" y="5"/>
                      </a:lnTo>
                      <a:lnTo>
                        <a:pt x="61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500" name="Freeform 353"/>
                <p:cNvSpPr/>
                <p:nvPr/>
              </p:nvSpPr>
              <p:spPr>
                <a:xfrm>
                  <a:off x="4440" y="1622"/>
                  <a:ext cx="32" cy="112"/>
                </a:xfrm>
                <a:custGeom>
                  <a:avLst/>
                  <a:gdLst>
                    <a:gd name="txL" fmla="*/ 0 w 32"/>
                    <a:gd name="txT" fmla="*/ 0 h 112"/>
                    <a:gd name="txR" fmla="*/ 32 w 32"/>
                    <a:gd name="txB" fmla="*/ 112 h 112"/>
                  </a:gdLst>
                  <a:ahLst/>
                  <a:cxnLst>
                    <a:cxn ang="0">
                      <a:pos x="27" y="2"/>
                    </a:cxn>
                    <a:cxn ang="0">
                      <a:pos x="20" y="0"/>
                    </a:cxn>
                    <a:cxn ang="0">
                      <a:pos x="0" y="110"/>
                    </a:cxn>
                    <a:cxn ang="0">
                      <a:pos x="14" y="112"/>
                    </a:cxn>
                    <a:cxn ang="0">
                      <a:pos x="32" y="4"/>
                    </a:cxn>
                    <a:cxn ang="0">
                      <a:pos x="27" y="2"/>
                    </a:cxn>
                  </a:cxnLst>
                  <a:rect l="txL" t="txT" r="txR" b="txB"/>
                  <a:pathLst>
                    <a:path w="32" h="112">
                      <a:moveTo>
                        <a:pt x="27" y="2"/>
                      </a:moveTo>
                      <a:lnTo>
                        <a:pt x="20" y="0"/>
                      </a:lnTo>
                      <a:lnTo>
                        <a:pt x="0" y="110"/>
                      </a:lnTo>
                      <a:lnTo>
                        <a:pt x="14" y="112"/>
                      </a:lnTo>
                      <a:lnTo>
                        <a:pt x="32" y="4"/>
                      </a:lnTo>
                      <a:lnTo>
                        <a:pt x="27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7464" name="Oval 354"/>
              <p:cNvSpPr/>
              <p:nvPr/>
            </p:nvSpPr>
            <p:spPr>
              <a:xfrm>
                <a:off x="4022" y="1913"/>
                <a:ext cx="609" cy="362"/>
              </a:xfrm>
              <a:prstGeom prst="ellipse">
                <a:avLst/>
              </a:prstGeom>
              <a:solidFill>
                <a:srgbClr val="FFFF00"/>
              </a:solidFill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lvl="0" eaLnBrk="1" hangingPunct="1"/>
                <a:endParaRPr lang="zh-CN" altLang="en-US" sz="1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17417" name="Picture 3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0" y="2400"/>
              <a:ext cx="2358" cy="1040"/>
            </a:xfrm>
            <a:prstGeom prst="rect">
              <a:avLst/>
            </a:prstGeom>
            <a:noFill/>
            <a:ln w="6350">
              <a:noFill/>
            </a:ln>
          </p:spPr>
        </p:pic>
        <p:sp>
          <p:nvSpPr>
            <p:cNvPr id="17418" name="Text Box 405"/>
            <p:cNvSpPr txBox="1"/>
            <p:nvPr/>
          </p:nvSpPr>
          <p:spPr>
            <a:xfrm>
              <a:off x="8108" y="6500"/>
              <a:ext cx="1770" cy="3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lvl="0" algn="ctr" eaLnBrk="0" hangingPunct="0"/>
              <a:r>
                <a:rPr lang="zh-CN" altLang="en-US" sz="10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结婚</a:t>
              </a:r>
              <a:endParaRPr lang="zh-CN" altLang="en-US" sz="10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19" name="Text Box 406"/>
            <p:cNvSpPr txBox="1"/>
            <p:nvPr/>
          </p:nvSpPr>
          <p:spPr>
            <a:xfrm>
              <a:off x="10053" y="6500"/>
              <a:ext cx="1775" cy="3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lvl="0" algn="ctr" eaLnBrk="0" hangingPunct="0"/>
              <a:r>
                <a:rPr lang="zh-CN" altLang="en-US" sz="10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生子</a:t>
              </a:r>
              <a:endParaRPr lang="zh-CN" altLang="en-US" sz="10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0" name="Text Box 407"/>
            <p:cNvSpPr txBox="1"/>
            <p:nvPr/>
          </p:nvSpPr>
          <p:spPr>
            <a:xfrm>
              <a:off x="11998" y="6500"/>
              <a:ext cx="1770" cy="3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lvl="0" algn="ctr" eaLnBrk="0" hangingPunct="0"/>
              <a:r>
                <a:rPr lang="zh-CN" altLang="en-US" sz="10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晚年</a:t>
              </a:r>
              <a:endParaRPr lang="zh-CN" altLang="en-US" sz="10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1" name="Text Box 408"/>
            <p:cNvSpPr txBox="1"/>
            <p:nvPr/>
          </p:nvSpPr>
          <p:spPr>
            <a:xfrm>
              <a:off x="2320" y="6500"/>
              <a:ext cx="1778" cy="3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lvl="0" algn="ctr" eaLnBrk="0" hangingPunct="0"/>
              <a:r>
                <a:rPr lang="zh-CN" altLang="en-US" sz="10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出生</a:t>
              </a:r>
              <a:endParaRPr lang="zh-CN" altLang="en-US" sz="10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2" name="Text Box 409"/>
            <p:cNvSpPr txBox="1"/>
            <p:nvPr/>
          </p:nvSpPr>
          <p:spPr>
            <a:xfrm>
              <a:off x="4230" y="6500"/>
              <a:ext cx="1773" cy="3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lvl="0" algn="ctr" eaLnBrk="0" hangingPunct="0"/>
              <a:r>
                <a:rPr lang="zh-CN" altLang="en-US" sz="10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上学</a:t>
              </a:r>
              <a:endParaRPr lang="zh-CN" altLang="en-US" sz="10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3" name="Text Box 410"/>
            <p:cNvSpPr txBox="1"/>
            <p:nvPr/>
          </p:nvSpPr>
          <p:spPr>
            <a:xfrm>
              <a:off x="6178" y="6500"/>
              <a:ext cx="1772" cy="3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lvl="0" algn="ctr" eaLnBrk="0" hangingPunct="0"/>
              <a:r>
                <a:rPr lang="zh-CN" altLang="en-US" sz="10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</a:t>
              </a:r>
              <a:endParaRPr lang="zh-CN" altLang="en-US" sz="10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4" name="Rectangle 411"/>
            <p:cNvSpPr/>
            <p:nvPr/>
          </p:nvSpPr>
          <p:spPr>
            <a:xfrm>
              <a:off x="2323" y="9010"/>
              <a:ext cx="1835" cy="46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5" name="Rectangle 413"/>
            <p:cNvSpPr/>
            <p:nvPr/>
          </p:nvSpPr>
          <p:spPr>
            <a:xfrm>
              <a:off x="4243" y="9010"/>
              <a:ext cx="1835" cy="46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6" name="Rectangle 415"/>
            <p:cNvSpPr/>
            <p:nvPr/>
          </p:nvSpPr>
          <p:spPr>
            <a:xfrm>
              <a:off x="6188" y="9010"/>
              <a:ext cx="1832" cy="46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7" name="Rectangle 417"/>
            <p:cNvSpPr/>
            <p:nvPr/>
          </p:nvSpPr>
          <p:spPr>
            <a:xfrm>
              <a:off x="8090" y="9010"/>
              <a:ext cx="1838" cy="460"/>
            </a:xfrm>
            <a:prstGeom prst="rect">
              <a:avLst/>
            </a:prstGeom>
            <a:solidFill>
              <a:srgbClr val="00CC99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8" name="Text Box 419"/>
            <p:cNvSpPr txBox="1"/>
            <p:nvPr/>
          </p:nvSpPr>
          <p:spPr>
            <a:xfrm>
              <a:off x="2403" y="9089"/>
              <a:ext cx="1680" cy="3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algn="ctr" eaLnBrk="0" hangingPunct="0"/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吃的白白胖胖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9" name="Text Box 421"/>
            <p:cNvSpPr txBox="1"/>
            <p:nvPr/>
          </p:nvSpPr>
          <p:spPr>
            <a:xfrm>
              <a:off x="4320" y="8939"/>
              <a:ext cx="1683" cy="604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algn="ctr" eaLnBrk="0" hangingPunct="0"/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好好学习，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0" hangingPunct="0"/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天天向上！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30" name="Text Box 423"/>
            <p:cNvSpPr txBox="1"/>
            <p:nvPr/>
          </p:nvSpPr>
          <p:spPr>
            <a:xfrm>
              <a:off x="6263" y="8939"/>
              <a:ext cx="1685" cy="604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algn="ctr" eaLnBrk="0" hangingPunct="0"/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逐步建立自己的事业和财富！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31" name="Text Box 425"/>
            <p:cNvSpPr txBox="1"/>
            <p:nvPr/>
          </p:nvSpPr>
          <p:spPr>
            <a:xfrm>
              <a:off x="8220" y="8939"/>
              <a:ext cx="1683" cy="604"/>
            </a:xfrm>
            <a:prstGeom prst="rect">
              <a:avLst/>
            </a:prstGeom>
            <a:solidFill>
              <a:srgbClr val="00CC99"/>
            </a:solidFill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algn="ctr" eaLnBrk="0" hangingPunct="0"/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找到属于自己的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0" hangingPunct="0"/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爱情！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32" name="Text Box 427"/>
            <p:cNvSpPr txBox="1"/>
            <p:nvPr/>
          </p:nvSpPr>
          <p:spPr>
            <a:xfrm>
              <a:off x="720" y="3765"/>
              <a:ext cx="1320" cy="92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eaLnBrk="0" hangingPunct="0"/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成长轨迹</a:t>
              </a:r>
              <a:endPara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33" name="Text Box 428"/>
            <p:cNvSpPr txBox="1"/>
            <p:nvPr/>
          </p:nvSpPr>
          <p:spPr>
            <a:xfrm>
              <a:off x="840" y="7355"/>
              <a:ext cx="720" cy="46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eaLnBrk="0" hangingPunct="0"/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需求</a:t>
              </a:r>
              <a:endPara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434" name="Picture 430" descr="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75" t="25148" r="13281" b="22781"/>
            <a:stretch>
              <a:fillRect/>
            </a:stretch>
          </p:blipFill>
          <p:spPr>
            <a:xfrm>
              <a:off x="2280" y="5520"/>
              <a:ext cx="1800" cy="79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35" name="Picture 434" descr="2008115223453779_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43" y="3600"/>
              <a:ext cx="2040" cy="17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36" name="Picture 438" descr="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120" y="2640"/>
              <a:ext cx="1920" cy="18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37" name="Picture 439" descr="2de249d1eca18c9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5C9E2"/>
                </a:clrFrom>
                <a:clrTo>
                  <a:srgbClr val="F5C9E2">
                    <a:alpha val="0"/>
                  </a:srgbClr>
                </a:clrTo>
              </a:clrChange>
            </a:blip>
            <a:srcRect l="14285" t="7143" r="14285" b="7143"/>
            <a:stretch>
              <a:fillRect/>
            </a:stretch>
          </p:blipFill>
          <p:spPr>
            <a:xfrm>
              <a:off x="2520" y="7010"/>
              <a:ext cx="1200" cy="14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38" name="Picture 440" descr="20082386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0" y="7130"/>
              <a:ext cx="1620" cy="11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39" name="Picture 441" descr="47541_234350001_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20" y="7010"/>
              <a:ext cx="1200" cy="101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40" name="Picture 442" descr="res01_attpic_brief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3" y="7935"/>
              <a:ext cx="1440" cy="94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41" name="Picture 444" descr="20071115143424799_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60" y="7130"/>
              <a:ext cx="1800" cy="15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42" name="Picture 445" descr="200836204934676_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360" y="7010"/>
              <a:ext cx="1128" cy="16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43" name="Line 448"/>
            <p:cNvSpPr/>
            <p:nvPr/>
          </p:nvSpPr>
          <p:spPr>
            <a:xfrm>
              <a:off x="138" y="6428"/>
              <a:ext cx="1416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7444" name="Picture 449" descr="10767482_308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48" y="6890"/>
              <a:ext cx="1362" cy="1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45" name="Picture 452" descr="20091125125257495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l="22762" r="16544" b="55339"/>
            <a:stretch>
              <a:fillRect/>
            </a:stretch>
          </p:blipFill>
          <p:spPr>
            <a:xfrm>
              <a:off x="6120" y="4200"/>
              <a:ext cx="1800" cy="17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46" name="Picture 454" descr="0120000001288112190701749466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28" y="3960"/>
              <a:ext cx="1730" cy="18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7447" name="Group 457"/>
            <p:cNvGrpSpPr/>
            <p:nvPr/>
          </p:nvGrpSpPr>
          <p:grpSpPr>
            <a:xfrm>
              <a:off x="4440" y="4320"/>
              <a:ext cx="1578" cy="1920"/>
              <a:chOff x="1728" y="1680"/>
              <a:chExt cx="630" cy="768"/>
            </a:xfrm>
          </p:grpSpPr>
          <p:pic>
            <p:nvPicPr>
              <p:cNvPr id="17460" name="Picture 431" descr="3"/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728" y="1680"/>
                <a:ext cx="630" cy="76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6232" name="Rectangle 456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96" cy="336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1001"/>
                    </a:schemeClr>
                  </a:gs>
                  <a:gs pos="100000">
                    <a:schemeClr val="bg1">
                      <a:gamma/>
                      <a:tint val="6078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7448" name="Oval 458"/>
            <p:cNvSpPr/>
            <p:nvPr/>
          </p:nvSpPr>
          <p:spPr>
            <a:xfrm>
              <a:off x="2848" y="5880"/>
              <a:ext cx="360" cy="240"/>
            </a:xfrm>
            <a:prstGeom prst="ellipse">
              <a:avLst/>
            </a:prstGeom>
            <a:solidFill>
              <a:schemeClr val="bg1">
                <a:alpha val="72940"/>
              </a:schemeClr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49" name="Line 459"/>
            <p:cNvSpPr/>
            <p:nvPr/>
          </p:nvSpPr>
          <p:spPr>
            <a:xfrm>
              <a:off x="158" y="6803"/>
              <a:ext cx="1416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0" name="Rectangle 460"/>
            <p:cNvSpPr/>
            <p:nvPr/>
          </p:nvSpPr>
          <p:spPr>
            <a:xfrm>
              <a:off x="360" y="8880"/>
              <a:ext cx="1560" cy="720"/>
            </a:xfrm>
            <a:prstGeom prst="rect">
              <a:avLst/>
            </a:prstGeom>
            <a:solidFill>
              <a:srgbClr val="666699"/>
            </a:solidFill>
            <a:ln w="6350">
              <a:noFill/>
            </a:ln>
          </p:spPr>
          <p:txBody>
            <a:bodyPr wrap="none" lIns="54000" tIns="0" rIns="0" bIns="0" anchor="ctr"/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51" name="Text Box 461"/>
            <p:cNvSpPr txBox="1"/>
            <p:nvPr/>
          </p:nvSpPr>
          <p:spPr>
            <a:xfrm>
              <a:off x="840" y="9155"/>
              <a:ext cx="720" cy="46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eaLnBrk="0" hangingPunct="0"/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备注</a:t>
              </a:r>
              <a:endPara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52" name="Rectangle 462"/>
            <p:cNvSpPr/>
            <p:nvPr/>
          </p:nvSpPr>
          <p:spPr>
            <a:xfrm>
              <a:off x="10123" y="9010"/>
              <a:ext cx="1835" cy="46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53" name="Text Box 463"/>
            <p:cNvSpPr txBox="1"/>
            <p:nvPr/>
          </p:nvSpPr>
          <p:spPr>
            <a:xfrm>
              <a:off x="10200" y="9089"/>
              <a:ext cx="1683" cy="3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algn="ctr" eaLnBrk="0" hangingPunct="0"/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爱情开花结果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54" name="Rectangle 464"/>
            <p:cNvSpPr/>
            <p:nvPr/>
          </p:nvSpPr>
          <p:spPr>
            <a:xfrm>
              <a:off x="12163" y="9010"/>
              <a:ext cx="1835" cy="46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55" name="Text Box 465"/>
            <p:cNvSpPr txBox="1"/>
            <p:nvPr/>
          </p:nvSpPr>
          <p:spPr>
            <a:xfrm>
              <a:off x="12240" y="8939"/>
              <a:ext cx="1683" cy="604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algn="ctr" eaLnBrk="0" hangingPunct="0"/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执子之手，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0" hangingPunct="0"/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与子携老！</a:t>
              </a:r>
              <a:endParaRPr lang="zh-CN" altLang="en-US" sz="10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56" name="Line 466"/>
            <p:cNvSpPr/>
            <p:nvPr/>
          </p:nvSpPr>
          <p:spPr>
            <a:xfrm>
              <a:off x="188" y="8795"/>
              <a:ext cx="1416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7" name="Text Box 467"/>
            <p:cNvSpPr txBox="1"/>
            <p:nvPr/>
          </p:nvSpPr>
          <p:spPr>
            <a:xfrm>
              <a:off x="4440" y="1494"/>
              <a:ext cx="5760" cy="51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lvl="0" algn="ctr" eaLnBrk="0" hangingPunct="0"/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人生的轨迹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245" name="Rectangle 469"/>
            <p:cNvSpPr/>
            <p:nvPr/>
          </p:nvSpPr>
          <p:spPr>
            <a:xfrm>
              <a:off x="8040" y="2040"/>
              <a:ext cx="1920" cy="768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lg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矩形"/>
          <p:cNvSpPr/>
          <p:nvPr/>
        </p:nvSpPr>
        <p:spPr>
          <a:xfrm>
            <a:off x="612775" y="1011555"/>
            <a:ext cx="3115310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defTabSz="79057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2400" b="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第一步: 明确问题</a:t>
            </a:r>
            <a:endParaRPr lang="zh-CN" altLang="en-US" sz="2400" b="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8085" y="1073150"/>
            <a:ext cx="1386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找到自己的爱人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18531" y="316551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6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6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6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4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矩形"/>
          <p:cNvSpPr/>
          <p:nvPr/>
        </p:nvSpPr>
        <p:spPr>
          <a:xfrm>
            <a:off x="772795" y="1062355"/>
            <a:ext cx="3813175" cy="3689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square" lIns="0" tIns="0" rIns="0" bIns="0">
            <a:spAutoFit/>
          </a:bodyPr>
          <a:lstStyle/>
          <a:p>
            <a:pPr defTabSz="79057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第七步: 评价结果和过程</a:t>
            </a:r>
            <a:endParaRPr lang="zh-CN" altLang="en-US" sz="2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9812" name="矩形 2"/>
          <p:cNvSpPr/>
          <p:nvPr/>
        </p:nvSpPr>
        <p:spPr>
          <a:xfrm>
            <a:off x="6383637" y="1093936"/>
            <a:ext cx="2797846" cy="33718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了解对方的变化，保持警惕；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4020" y="1654175"/>
            <a:ext cx="8890000" cy="4852035"/>
            <a:chOff x="412" y="2676"/>
            <a:chExt cx="13596" cy="7641"/>
          </a:xfrm>
        </p:grpSpPr>
        <p:sp>
          <p:nvSpPr>
            <p:cNvPr id="31746" name="Rectangle 2"/>
            <p:cNvSpPr/>
            <p:nvPr/>
          </p:nvSpPr>
          <p:spPr>
            <a:xfrm>
              <a:off x="12333" y="9824"/>
              <a:ext cx="1675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47" name="Rectangle 5"/>
            <p:cNvSpPr/>
            <p:nvPr/>
          </p:nvSpPr>
          <p:spPr>
            <a:xfrm>
              <a:off x="12333" y="8380"/>
              <a:ext cx="1675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48" name="Rectangle 8"/>
            <p:cNvSpPr/>
            <p:nvPr/>
          </p:nvSpPr>
          <p:spPr>
            <a:xfrm>
              <a:off x="12333" y="6937"/>
              <a:ext cx="1675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49" name="Rectangle 11"/>
            <p:cNvSpPr/>
            <p:nvPr/>
          </p:nvSpPr>
          <p:spPr>
            <a:xfrm>
              <a:off x="12333" y="5516"/>
              <a:ext cx="1675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50" name="Rectangle 14"/>
            <p:cNvSpPr/>
            <p:nvPr/>
          </p:nvSpPr>
          <p:spPr>
            <a:xfrm>
              <a:off x="12333" y="4073"/>
              <a:ext cx="1675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51" name="Rectangle 17"/>
            <p:cNvSpPr/>
            <p:nvPr/>
          </p:nvSpPr>
          <p:spPr>
            <a:xfrm>
              <a:off x="8980" y="2676"/>
              <a:ext cx="502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措施整改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52" name="Rectangle 18"/>
            <p:cNvSpPr/>
            <p:nvPr/>
          </p:nvSpPr>
          <p:spPr>
            <a:xfrm>
              <a:off x="7413" y="4088"/>
              <a:ext cx="1449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53" name="Rectangle 20"/>
            <p:cNvSpPr/>
            <p:nvPr/>
          </p:nvSpPr>
          <p:spPr>
            <a:xfrm>
              <a:off x="2957" y="4088"/>
              <a:ext cx="245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54" name="Rectangle 21"/>
            <p:cNvSpPr/>
            <p:nvPr/>
          </p:nvSpPr>
          <p:spPr>
            <a:xfrm>
              <a:off x="569" y="4088"/>
              <a:ext cx="238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55" name="Rectangle 22"/>
            <p:cNvSpPr/>
            <p:nvPr/>
          </p:nvSpPr>
          <p:spPr>
            <a:xfrm>
              <a:off x="2957" y="6452"/>
              <a:ext cx="2458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忽略了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56" name="Rectangle 23"/>
            <p:cNvSpPr/>
            <p:nvPr/>
          </p:nvSpPr>
          <p:spPr>
            <a:xfrm>
              <a:off x="2957" y="8817"/>
              <a:ext cx="2458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过于自我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57" name="Rectangle 24"/>
            <p:cNvSpPr/>
            <p:nvPr/>
          </p:nvSpPr>
          <p:spPr>
            <a:xfrm>
              <a:off x="569" y="8817"/>
              <a:ext cx="2388" cy="10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导致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反感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58" name="Rectangle 25"/>
            <p:cNvSpPr/>
            <p:nvPr/>
          </p:nvSpPr>
          <p:spPr>
            <a:xfrm>
              <a:off x="7413" y="8396"/>
              <a:ext cx="1449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59" name="Rectangle 27"/>
            <p:cNvSpPr/>
            <p:nvPr/>
          </p:nvSpPr>
          <p:spPr>
            <a:xfrm>
              <a:off x="2957" y="8396"/>
              <a:ext cx="245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60" name="Rectangle 28"/>
            <p:cNvSpPr/>
            <p:nvPr/>
          </p:nvSpPr>
          <p:spPr>
            <a:xfrm>
              <a:off x="569" y="8396"/>
              <a:ext cx="238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61" name="Rectangle 29"/>
            <p:cNvSpPr/>
            <p:nvPr/>
          </p:nvSpPr>
          <p:spPr>
            <a:xfrm>
              <a:off x="7413" y="4509"/>
              <a:ext cx="1449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b="1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否</a:t>
              </a:r>
              <a:endParaRPr lang="zh-CN" altLang="en-US" sz="12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62" name="Rectangle 30"/>
            <p:cNvSpPr/>
            <p:nvPr/>
          </p:nvSpPr>
          <p:spPr>
            <a:xfrm>
              <a:off x="2957" y="4509"/>
              <a:ext cx="2458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玩笑过头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63" name="Rectangle 31"/>
            <p:cNvSpPr/>
            <p:nvPr/>
          </p:nvSpPr>
          <p:spPr>
            <a:xfrm>
              <a:off x="534" y="4529"/>
              <a:ext cx="2567" cy="10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导致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生气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轻微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64" name="Rectangle 32"/>
            <p:cNvSpPr/>
            <p:nvPr/>
          </p:nvSpPr>
          <p:spPr>
            <a:xfrm>
              <a:off x="7413" y="5030"/>
              <a:ext cx="1449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  <a:endParaRPr lang="zh-CN" altLang="en-US" sz="12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65" name="Rectangle 33"/>
            <p:cNvSpPr/>
            <p:nvPr/>
          </p:nvSpPr>
          <p:spPr>
            <a:xfrm>
              <a:off x="2957" y="5030"/>
              <a:ext cx="2458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忽略了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66" name="Rectangle 34"/>
            <p:cNvSpPr/>
            <p:nvPr/>
          </p:nvSpPr>
          <p:spPr>
            <a:xfrm>
              <a:off x="7413" y="5532"/>
              <a:ext cx="1449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67" name="Rectangle 36"/>
            <p:cNvSpPr/>
            <p:nvPr/>
          </p:nvSpPr>
          <p:spPr>
            <a:xfrm>
              <a:off x="2957" y="5532"/>
              <a:ext cx="245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68" name="Rectangle 37"/>
            <p:cNvSpPr/>
            <p:nvPr/>
          </p:nvSpPr>
          <p:spPr>
            <a:xfrm>
              <a:off x="569" y="5532"/>
              <a:ext cx="238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69" name="Rectangle 38"/>
            <p:cNvSpPr/>
            <p:nvPr/>
          </p:nvSpPr>
          <p:spPr>
            <a:xfrm>
              <a:off x="7521" y="2691"/>
              <a:ext cx="1449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判断结论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70" name="Rectangle 39"/>
            <p:cNvSpPr/>
            <p:nvPr/>
          </p:nvSpPr>
          <p:spPr>
            <a:xfrm>
              <a:off x="5675" y="2691"/>
              <a:ext cx="1867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确认时间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71" name="Rectangle 40"/>
            <p:cNvSpPr/>
            <p:nvPr/>
          </p:nvSpPr>
          <p:spPr>
            <a:xfrm>
              <a:off x="2957" y="2691"/>
              <a:ext cx="2458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小项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72" name="Rectangle 41"/>
            <p:cNvSpPr/>
            <p:nvPr/>
          </p:nvSpPr>
          <p:spPr>
            <a:xfrm>
              <a:off x="569" y="2691"/>
              <a:ext cx="2388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中项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73" name="Rectangle 42"/>
            <p:cNvSpPr/>
            <p:nvPr/>
          </p:nvSpPr>
          <p:spPr>
            <a:xfrm>
              <a:off x="569" y="9840"/>
              <a:ext cx="238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74" name="Rectangle 43"/>
            <p:cNvSpPr/>
            <p:nvPr/>
          </p:nvSpPr>
          <p:spPr>
            <a:xfrm>
              <a:off x="547" y="7374"/>
              <a:ext cx="2544" cy="10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导致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生气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严重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75" name="Rectangle 44"/>
            <p:cNvSpPr/>
            <p:nvPr/>
          </p:nvSpPr>
          <p:spPr>
            <a:xfrm>
              <a:off x="569" y="6953"/>
              <a:ext cx="238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76" name="Rectangle 45"/>
            <p:cNvSpPr/>
            <p:nvPr/>
          </p:nvSpPr>
          <p:spPr>
            <a:xfrm>
              <a:off x="412" y="5953"/>
              <a:ext cx="2701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导致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生气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中性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77" name="Rectangle 46"/>
            <p:cNvSpPr/>
            <p:nvPr/>
          </p:nvSpPr>
          <p:spPr>
            <a:xfrm>
              <a:off x="569" y="3113"/>
              <a:ext cx="2388" cy="9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被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78" name="Rectangle 47"/>
            <p:cNvSpPr/>
            <p:nvPr/>
          </p:nvSpPr>
          <p:spPr>
            <a:xfrm>
              <a:off x="2957" y="9840"/>
              <a:ext cx="245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79" name="Rectangle 48"/>
            <p:cNvSpPr/>
            <p:nvPr/>
          </p:nvSpPr>
          <p:spPr>
            <a:xfrm>
              <a:off x="2780" y="9312"/>
              <a:ext cx="3262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雨中漫步时机选择不对</a:t>
              </a:r>
              <a:endParaRPr lang="zh-CN" altLang="en-US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80" name="Rectangle 49"/>
            <p:cNvSpPr/>
            <p:nvPr/>
          </p:nvSpPr>
          <p:spPr>
            <a:xfrm>
              <a:off x="2957" y="7895"/>
              <a:ext cx="2576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漠不关心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的病情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81" name="Rectangle 50"/>
            <p:cNvSpPr/>
            <p:nvPr/>
          </p:nvSpPr>
          <p:spPr>
            <a:xfrm>
              <a:off x="2957" y="7374"/>
              <a:ext cx="2458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逼人家逛街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82" name="Rectangle 51"/>
            <p:cNvSpPr/>
            <p:nvPr/>
          </p:nvSpPr>
          <p:spPr>
            <a:xfrm>
              <a:off x="2957" y="6953"/>
              <a:ext cx="2458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83" name="Rectangle 52"/>
            <p:cNvSpPr/>
            <p:nvPr/>
          </p:nvSpPr>
          <p:spPr>
            <a:xfrm>
              <a:off x="2957" y="5975"/>
              <a:ext cx="2458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弄痛了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84" name="Rectangle 53"/>
            <p:cNvSpPr/>
            <p:nvPr/>
          </p:nvSpPr>
          <p:spPr>
            <a:xfrm>
              <a:off x="2957" y="3587"/>
              <a:ext cx="2458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不舒服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785" name="Rectangle 54"/>
            <p:cNvSpPr/>
            <p:nvPr/>
          </p:nvSpPr>
          <p:spPr>
            <a:xfrm>
              <a:off x="2957" y="3113"/>
              <a:ext cx="2458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邀请方法不当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86" name="Rectangle 55"/>
            <p:cNvSpPr/>
            <p:nvPr/>
          </p:nvSpPr>
          <p:spPr>
            <a:xfrm>
              <a:off x="5451" y="9824"/>
              <a:ext cx="2232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87" name="Rectangle 57"/>
            <p:cNvSpPr/>
            <p:nvPr/>
          </p:nvSpPr>
          <p:spPr>
            <a:xfrm>
              <a:off x="7413" y="9840"/>
              <a:ext cx="1449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88" name="Rectangle 58"/>
            <p:cNvSpPr/>
            <p:nvPr/>
          </p:nvSpPr>
          <p:spPr>
            <a:xfrm>
              <a:off x="7413" y="6953"/>
              <a:ext cx="1449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89" name="Rectangle 59"/>
            <p:cNvSpPr/>
            <p:nvPr/>
          </p:nvSpPr>
          <p:spPr>
            <a:xfrm>
              <a:off x="7413" y="3587"/>
              <a:ext cx="1449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b="1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否</a:t>
              </a:r>
              <a:endParaRPr lang="zh-CN" altLang="en-US" sz="12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90" name="Rectangle 60"/>
            <p:cNvSpPr/>
            <p:nvPr/>
          </p:nvSpPr>
          <p:spPr>
            <a:xfrm>
              <a:off x="7413" y="3113"/>
              <a:ext cx="1449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b="1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否</a:t>
              </a:r>
              <a:endParaRPr lang="zh-CN" altLang="en-US" sz="12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91" name="Line 61"/>
            <p:cNvSpPr/>
            <p:nvPr/>
          </p:nvSpPr>
          <p:spPr>
            <a:xfrm>
              <a:off x="5913" y="2691"/>
              <a:ext cx="0" cy="422"/>
            </a:xfrm>
            <a:prstGeom prst="line">
              <a:avLst/>
            </a:prstGeom>
            <a:ln w="12700" cap="flat" cmpd="sng">
              <a:solidFill>
                <a:srgbClr val="17347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2" name="Line 62"/>
            <p:cNvSpPr/>
            <p:nvPr/>
          </p:nvSpPr>
          <p:spPr>
            <a:xfrm>
              <a:off x="2957" y="2691"/>
              <a:ext cx="0" cy="422"/>
            </a:xfrm>
            <a:prstGeom prst="line">
              <a:avLst/>
            </a:prstGeom>
            <a:ln w="12700" cap="flat" cmpd="sng">
              <a:solidFill>
                <a:srgbClr val="17347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3" name="Line 63"/>
            <p:cNvSpPr/>
            <p:nvPr/>
          </p:nvSpPr>
          <p:spPr>
            <a:xfrm flipV="1">
              <a:off x="596" y="3097"/>
              <a:ext cx="13091" cy="18"/>
            </a:xfrm>
            <a:prstGeom prst="line">
              <a:avLst/>
            </a:prstGeom>
            <a:ln w="12700" cap="flat" cmpd="sng">
              <a:solidFill>
                <a:srgbClr val="17347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4" name="Line 64"/>
            <p:cNvSpPr/>
            <p:nvPr/>
          </p:nvSpPr>
          <p:spPr>
            <a:xfrm>
              <a:off x="13821" y="2691"/>
              <a:ext cx="0" cy="7627"/>
            </a:xfrm>
            <a:prstGeom prst="line">
              <a:avLst/>
            </a:prstGeom>
            <a:ln w="12700" cap="flat" cmpd="sng">
              <a:solidFill>
                <a:srgbClr val="17347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5" name="Line 65"/>
            <p:cNvSpPr/>
            <p:nvPr/>
          </p:nvSpPr>
          <p:spPr>
            <a:xfrm>
              <a:off x="2957" y="3113"/>
              <a:ext cx="0" cy="7148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6" name="Line 66"/>
            <p:cNvSpPr/>
            <p:nvPr/>
          </p:nvSpPr>
          <p:spPr>
            <a:xfrm>
              <a:off x="5913" y="3113"/>
              <a:ext cx="0" cy="7148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7" name="Line 67"/>
            <p:cNvSpPr/>
            <p:nvPr/>
          </p:nvSpPr>
          <p:spPr>
            <a:xfrm>
              <a:off x="596" y="10212"/>
              <a:ext cx="13209" cy="34"/>
            </a:xfrm>
            <a:prstGeom prst="line">
              <a:avLst/>
            </a:prstGeom>
            <a:ln w="12700" cap="flat" cmpd="sng">
              <a:solidFill>
                <a:srgbClr val="17347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8" name="Line 68"/>
            <p:cNvSpPr/>
            <p:nvPr/>
          </p:nvSpPr>
          <p:spPr>
            <a:xfrm flipV="1">
              <a:off x="596" y="2676"/>
              <a:ext cx="13209" cy="15"/>
            </a:xfrm>
            <a:prstGeom prst="line">
              <a:avLst/>
            </a:prstGeom>
            <a:ln w="12700" cap="flat" cmpd="sng">
              <a:solidFill>
                <a:srgbClr val="17347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9" name="Line 69"/>
            <p:cNvSpPr/>
            <p:nvPr/>
          </p:nvSpPr>
          <p:spPr>
            <a:xfrm flipV="1">
              <a:off x="596" y="5622"/>
              <a:ext cx="13209" cy="35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0" name="Line 70"/>
            <p:cNvSpPr/>
            <p:nvPr/>
          </p:nvSpPr>
          <p:spPr>
            <a:xfrm>
              <a:off x="596" y="6928"/>
              <a:ext cx="13209" cy="9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1" name="Line 71"/>
            <p:cNvSpPr/>
            <p:nvPr/>
          </p:nvSpPr>
          <p:spPr>
            <a:xfrm flipV="1">
              <a:off x="596" y="8380"/>
              <a:ext cx="13209" cy="31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2" name="Line 72"/>
            <p:cNvSpPr/>
            <p:nvPr/>
          </p:nvSpPr>
          <p:spPr>
            <a:xfrm>
              <a:off x="596" y="9788"/>
              <a:ext cx="13209" cy="35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3" name="Line 73"/>
            <p:cNvSpPr/>
            <p:nvPr/>
          </p:nvSpPr>
          <p:spPr>
            <a:xfrm>
              <a:off x="596" y="4492"/>
              <a:ext cx="13209" cy="3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4" name="Line 74"/>
            <p:cNvSpPr/>
            <p:nvPr/>
          </p:nvSpPr>
          <p:spPr>
            <a:xfrm flipV="1">
              <a:off x="596" y="5938"/>
              <a:ext cx="13209" cy="37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5" name="Line 75"/>
            <p:cNvSpPr/>
            <p:nvPr/>
          </p:nvSpPr>
          <p:spPr>
            <a:xfrm>
              <a:off x="596" y="7352"/>
              <a:ext cx="13209" cy="7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6" name="Line 76"/>
            <p:cNvSpPr/>
            <p:nvPr/>
          </p:nvSpPr>
          <p:spPr>
            <a:xfrm flipV="1">
              <a:off x="596" y="8802"/>
              <a:ext cx="13209" cy="33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7" name="Line 77"/>
            <p:cNvSpPr/>
            <p:nvPr/>
          </p:nvSpPr>
          <p:spPr>
            <a:xfrm>
              <a:off x="596" y="4068"/>
              <a:ext cx="13209" cy="4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8" name="Line 78"/>
            <p:cNvSpPr/>
            <p:nvPr/>
          </p:nvSpPr>
          <p:spPr>
            <a:xfrm>
              <a:off x="2957" y="3538"/>
              <a:ext cx="10847" cy="34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9" name="Line 79"/>
            <p:cNvSpPr/>
            <p:nvPr/>
          </p:nvSpPr>
          <p:spPr>
            <a:xfrm flipV="1">
              <a:off x="2957" y="5015"/>
              <a:ext cx="10847" cy="6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0" name="Line 80"/>
            <p:cNvSpPr/>
            <p:nvPr/>
          </p:nvSpPr>
          <p:spPr>
            <a:xfrm>
              <a:off x="2957" y="6399"/>
              <a:ext cx="10847" cy="38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1" name="Line 81"/>
            <p:cNvSpPr/>
            <p:nvPr/>
          </p:nvSpPr>
          <p:spPr>
            <a:xfrm flipV="1">
              <a:off x="2957" y="7880"/>
              <a:ext cx="10847" cy="2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2" name="Line 82"/>
            <p:cNvSpPr/>
            <p:nvPr/>
          </p:nvSpPr>
          <p:spPr>
            <a:xfrm flipV="1">
              <a:off x="2957" y="9325"/>
              <a:ext cx="10847" cy="40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4" name="Line 84"/>
            <p:cNvSpPr/>
            <p:nvPr/>
          </p:nvSpPr>
          <p:spPr>
            <a:xfrm>
              <a:off x="8980" y="2691"/>
              <a:ext cx="0" cy="7521"/>
            </a:xfrm>
            <a:prstGeom prst="line">
              <a:avLst/>
            </a:prstGeom>
            <a:ln w="9525" cap="flat" cmpd="sng">
              <a:solidFill>
                <a:srgbClr val="3366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5" name="Rectangle 85"/>
            <p:cNvSpPr/>
            <p:nvPr/>
          </p:nvSpPr>
          <p:spPr>
            <a:xfrm>
              <a:off x="9098" y="3115"/>
              <a:ext cx="472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说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爱听的话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她说错了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也觉得是对的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816" name="Rectangle 86"/>
            <p:cNvSpPr/>
            <p:nvPr/>
          </p:nvSpPr>
          <p:spPr>
            <a:xfrm>
              <a:off x="9688" y="3644"/>
              <a:ext cx="3070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马上进行贴心的问候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17" name="Rectangle 87"/>
            <p:cNvSpPr/>
            <p:nvPr/>
          </p:nvSpPr>
          <p:spPr>
            <a:xfrm>
              <a:off x="8980" y="5127"/>
              <a:ext cx="472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不能让</a:t>
              </a:r>
              <a:r>
                <a:rPr lang="en-US" altLang="zh-CN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出钱</a:t>
              </a:r>
              <a:r>
                <a:rPr lang="en-US" altLang="zh-CN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看戏时不能看戏</a:t>
              </a:r>
              <a:r>
                <a:rPr lang="en-US" altLang="zh-CN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lang="zh-CN" altLang="en-US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要看着</a:t>
              </a:r>
              <a:r>
                <a:rPr lang="en-US" altLang="zh-CN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看得开不开心</a:t>
              </a:r>
              <a:r>
                <a:rPr lang="en-US" altLang="zh-CN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endParaRPr lang="en-US" altLang="zh-CN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818" name="Rectangle 88"/>
            <p:cNvSpPr/>
            <p:nvPr/>
          </p:nvSpPr>
          <p:spPr>
            <a:xfrm>
              <a:off x="9924" y="5975"/>
              <a:ext cx="3188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温柔些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19" name="Rectangle 89"/>
            <p:cNvSpPr/>
            <p:nvPr/>
          </p:nvSpPr>
          <p:spPr>
            <a:xfrm>
              <a:off x="9924" y="6505"/>
              <a:ext cx="3188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千万不能看别人的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820" name="Rectangle 90"/>
            <p:cNvSpPr/>
            <p:nvPr/>
          </p:nvSpPr>
          <p:spPr>
            <a:xfrm>
              <a:off x="9452" y="7564"/>
              <a:ext cx="377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需要体谅之心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21" name="Rectangle 91"/>
            <p:cNvSpPr/>
            <p:nvPr/>
          </p:nvSpPr>
          <p:spPr>
            <a:xfrm>
              <a:off x="9452" y="7882"/>
              <a:ext cx="4015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多抽时间照顾她，关心她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22" name="Rectangle 92"/>
            <p:cNvSpPr/>
            <p:nvPr/>
          </p:nvSpPr>
          <p:spPr>
            <a:xfrm>
              <a:off x="9688" y="8835"/>
              <a:ext cx="3897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说话时考虑</a:t>
              </a: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感受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823" name="Rectangle 93"/>
            <p:cNvSpPr/>
            <p:nvPr/>
          </p:nvSpPr>
          <p:spPr>
            <a:xfrm>
              <a:off x="9688" y="9365"/>
              <a:ext cx="3779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提前关注天气预报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24" name="Rectangle 94"/>
            <p:cNvSpPr/>
            <p:nvPr/>
          </p:nvSpPr>
          <p:spPr>
            <a:xfrm>
              <a:off x="9334" y="4492"/>
              <a:ext cx="3779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玩笑不宜过大</a:t>
              </a:r>
              <a:endParaRPr lang="zh-CN" altLang="en-US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25" name="Line 95"/>
            <p:cNvSpPr/>
            <p:nvPr/>
          </p:nvSpPr>
          <p:spPr>
            <a:xfrm>
              <a:off x="596" y="2691"/>
              <a:ext cx="0" cy="7521"/>
            </a:xfrm>
            <a:prstGeom prst="line">
              <a:avLst/>
            </a:prstGeom>
            <a:ln w="9525" cap="flat" cmpd="sng">
              <a:solidFill>
                <a:srgbClr val="3366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26" name="Rectangle 96"/>
            <p:cNvSpPr/>
            <p:nvPr/>
          </p:nvSpPr>
          <p:spPr>
            <a:xfrm>
              <a:off x="7799" y="6505"/>
              <a:ext cx="827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200" b="1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否</a:t>
              </a:r>
              <a:endParaRPr lang="zh-CN" altLang="en-US" sz="12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27" name="Rectangle 97"/>
            <p:cNvSpPr/>
            <p:nvPr/>
          </p:nvSpPr>
          <p:spPr>
            <a:xfrm>
              <a:off x="7799" y="7897"/>
              <a:ext cx="827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200" b="1" dirty="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否</a:t>
              </a:r>
              <a:endParaRPr lang="zh-CN" altLang="en-US" sz="1200" b="1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28" name="Rectangle 98"/>
            <p:cNvSpPr/>
            <p:nvPr/>
          </p:nvSpPr>
          <p:spPr>
            <a:xfrm>
              <a:off x="7799" y="9486"/>
              <a:ext cx="945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29" name="Rectangle 99"/>
            <p:cNvSpPr/>
            <p:nvPr/>
          </p:nvSpPr>
          <p:spPr>
            <a:xfrm>
              <a:off x="7816" y="7474"/>
              <a:ext cx="709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30" name="Rectangle 100"/>
            <p:cNvSpPr/>
            <p:nvPr/>
          </p:nvSpPr>
          <p:spPr>
            <a:xfrm>
              <a:off x="7681" y="6097"/>
              <a:ext cx="1046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31" name="Rectangle 101"/>
            <p:cNvSpPr/>
            <p:nvPr/>
          </p:nvSpPr>
          <p:spPr>
            <a:xfrm>
              <a:off x="7816" y="8957"/>
              <a:ext cx="82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32" name="Line 102"/>
            <p:cNvSpPr/>
            <p:nvPr/>
          </p:nvSpPr>
          <p:spPr>
            <a:xfrm>
              <a:off x="7502" y="2691"/>
              <a:ext cx="0" cy="7521"/>
            </a:xfrm>
            <a:prstGeom prst="line">
              <a:avLst/>
            </a:prstGeom>
            <a:ln w="12700" cap="flat" cmpd="sng">
              <a:solidFill>
                <a:srgbClr val="3366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34" name="Rectangle 120"/>
            <p:cNvSpPr/>
            <p:nvPr/>
          </p:nvSpPr>
          <p:spPr>
            <a:xfrm>
              <a:off x="5815" y="9365"/>
              <a:ext cx="1675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2013.8.31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35" name="Rectangle 121"/>
            <p:cNvSpPr/>
            <p:nvPr/>
          </p:nvSpPr>
          <p:spPr>
            <a:xfrm>
              <a:off x="5858" y="8835"/>
              <a:ext cx="1675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2013.8.31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36" name="Rectangle 122"/>
            <p:cNvSpPr/>
            <p:nvPr/>
          </p:nvSpPr>
          <p:spPr>
            <a:xfrm>
              <a:off x="5837" y="7882"/>
              <a:ext cx="1675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2013.8.18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37" name="Rectangle 123"/>
            <p:cNvSpPr/>
            <p:nvPr/>
          </p:nvSpPr>
          <p:spPr>
            <a:xfrm>
              <a:off x="5837" y="7352"/>
              <a:ext cx="1675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2013.8.18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38" name="Rectangle 124"/>
            <p:cNvSpPr/>
            <p:nvPr/>
          </p:nvSpPr>
          <p:spPr>
            <a:xfrm>
              <a:off x="5793" y="6428"/>
              <a:ext cx="1675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2013.8.31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39" name="Rectangle 125"/>
            <p:cNvSpPr/>
            <p:nvPr/>
          </p:nvSpPr>
          <p:spPr>
            <a:xfrm>
              <a:off x="5707" y="5900"/>
              <a:ext cx="1878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2013.8.31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40" name="Rectangle 126"/>
            <p:cNvSpPr/>
            <p:nvPr/>
          </p:nvSpPr>
          <p:spPr>
            <a:xfrm>
              <a:off x="5815" y="5021"/>
              <a:ext cx="1675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2013.8.27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41" name="Rectangle 127"/>
            <p:cNvSpPr/>
            <p:nvPr/>
          </p:nvSpPr>
          <p:spPr>
            <a:xfrm>
              <a:off x="5837" y="4492"/>
              <a:ext cx="1675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2013.8.27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42" name="Rectangle 128"/>
            <p:cNvSpPr/>
            <p:nvPr/>
          </p:nvSpPr>
          <p:spPr>
            <a:xfrm>
              <a:off x="5815" y="3538"/>
              <a:ext cx="1675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2013.8.26</a:t>
              </a:r>
              <a:endParaRPr lang="en-US" altLang="zh-CN" sz="120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43" name="Rectangle 129"/>
            <p:cNvSpPr/>
            <p:nvPr/>
          </p:nvSpPr>
          <p:spPr>
            <a:xfrm>
              <a:off x="5815" y="3115"/>
              <a:ext cx="1675" cy="4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2013.8.26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44" name="Rectangle 130"/>
            <p:cNvSpPr/>
            <p:nvPr/>
          </p:nvSpPr>
          <p:spPr>
            <a:xfrm>
              <a:off x="5364" y="4073"/>
              <a:ext cx="2232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45" name="Rectangle 131"/>
            <p:cNvSpPr/>
            <p:nvPr/>
          </p:nvSpPr>
          <p:spPr>
            <a:xfrm>
              <a:off x="5472" y="8380"/>
              <a:ext cx="2232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46" name="Rectangle 132"/>
            <p:cNvSpPr/>
            <p:nvPr/>
          </p:nvSpPr>
          <p:spPr>
            <a:xfrm>
              <a:off x="5386" y="5516"/>
              <a:ext cx="2232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48" name="Rectangle 134"/>
            <p:cNvSpPr/>
            <p:nvPr/>
          </p:nvSpPr>
          <p:spPr>
            <a:xfrm>
              <a:off x="5429" y="6937"/>
              <a:ext cx="2232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0" hangingPunct="0">
                <a:spcBef>
                  <a:spcPct val="20000"/>
                </a:spcBef>
                <a:buClr>
                  <a:srgbClr val="336666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3366CC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200" dirty="0">
                <a:solidFill>
                  <a:srgbClr val="3366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14086" y="316551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矩形"/>
          <p:cNvSpPr/>
          <p:nvPr/>
        </p:nvSpPr>
        <p:spPr>
          <a:xfrm>
            <a:off x="811530" y="1092835"/>
            <a:ext cx="4469130" cy="3689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square" lIns="0" tIns="0" rIns="0" bIns="0">
            <a:spAutoFit/>
          </a:bodyPr>
          <a:lstStyle/>
          <a:p>
            <a:pPr defTabSz="79057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第八步:  评估方法并标准化</a:t>
            </a:r>
            <a:endParaRPr lang="zh-CN" altLang="en-US" sz="2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0834" name="矩形 1"/>
          <p:cNvSpPr/>
          <p:nvPr/>
        </p:nvSpPr>
        <p:spPr>
          <a:xfrm>
            <a:off x="811530" y="2903855"/>
            <a:ext cx="6762750" cy="2748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理性的三个关键词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敏感：上帝存在于细节之中，如果是你把握对方的话。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关爱：爱胜在付出，每个人都在为爱播种，是否结果看你照顾多少？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尊严：人最后的防线就是自尊，不要失去了恋爱也失去了尊严。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835" name="矩形 2"/>
          <p:cNvSpPr/>
          <p:nvPr/>
        </p:nvSpPr>
        <p:spPr>
          <a:xfrm>
            <a:off x="1091827" y="1915584"/>
            <a:ext cx="3027680" cy="33718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了解力量的消长，成功或退出。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8975" y="1092835"/>
            <a:ext cx="2604770" cy="3186430"/>
          </a:xfrm>
          <a:prstGeom prst="rect">
            <a:avLst/>
          </a:prstGeom>
        </p:spPr>
      </p:pic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19801" y="286071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图片" descr="QQ截图未命名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12207"/>
          <a:stretch>
            <a:fillRect/>
          </a:stretch>
        </p:blipFill>
        <p:spPr bwMode="auto">
          <a:xfrm>
            <a:off x="687070" y="2664460"/>
            <a:ext cx="8422005" cy="35674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0" name="文本框"/>
          <p:cNvSpPr txBox="1"/>
          <p:nvPr/>
        </p:nvSpPr>
        <p:spPr>
          <a:xfrm>
            <a:off x="687070" y="1865630"/>
            <a:ext cx="875728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1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我们在做计划之前必须进行一些分析和定义，这样我们才能有针对性的制定计划首先我们对“MM对你的好感度”做等级划分如下：</a:t>
            </a:r>
            <a:endParaRPr lang="zh-CN" altLang="en-US" sz="18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22341" y="316551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"/>
          <p:cNvSpPr txBox="1"/>
          <p:nvPr/>
        </p:nvSpPr>
        <p:spPr>
          <a:xfrm>
            <a:off x="4143513" y="1112895"/>
            <a:ext cx="3027680" cy="337185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bg1"/>
            </a:solidFill>
            <a:prstDash val="solid"/>
            <a:miter/>
          </a:ln>
          <a:effectLst>
            <a:prstShdw prst="shdw14" dist="17098" dir="4091872">
              <a:srgbClr val="000000">
                <a:alpha val="50000"/>
              </a:srgbClr>
            </a:prstShdw>
          </a:effectLst>
        </p:spPr>
        <p:txBody>
          <a:bodyPr wrap="none">
            <a:spAutoFit/>
          </a:bodyPr>
          <a:p>
            <a:pPr defTabSz="9144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好感度一星：见面会主动打招呼</a:t>
            </a:r>
            <a:endParaRPr lang="zh-CN" altLang="en-US" sz="1600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939" y="1051716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p>
            <a:pPr defTabSz="914400">
              <a:spcBef>
                <a:spcPct val="45000"/>
              </a:spcBef>
              <a:buClr>
                <a:srgbClr val="0000FF"/>
              </a:buClr>
              <a:buSzPct val="90000"/>
              <a:defRPr/>
            </a:pPr>
            <a:r>
              <a:rPr lang="zh-CN" altLang="en-US" sz="2400" b="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第二步：了解现状</a:t>
            </a:r>
            <a:endParaRPr lang="zh-CN" altLang="en-US" sz="2400" b="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文本框"/>
          <p:cNvSpPr txBox="1"/>
          <p:nvPr/>
        </p:nvSpPr>
        <p:spPr>
          <a:xfrm>
            <a:off x="4186365" y="1181069"/>
            <a:ext cx="4023995" cy="337185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bg1"/>
            </a:solidFill>
            <a:prstDash val="solid"/>
            <a:miter/>
          </a:ln>
          <a:effectLst>
            <a:prstShdw prst="shdw14" dist="17098" dir="4091872">
              <a:srgbClr val="000000">
                <a:alpha val="50000"/>
              </a:srgbClr>
            </a:prstShdw>
          </a:effectLst>
        </p:spPr>
        <p:txBody>
          <a:bodyPr wrap="none">
            <a:spAutoFit/>
          </a:bodyPr>
          <a:lstStyle/>
          <a:p>
            <a:pPr defTabSz="84391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在1年之内将MM对我好感由1星提升为8星</a:t>
            </a:r>
            <a:endParaRPr lang="zh-CN" altLang="en-US" sz="1600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7242" y="1057660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3915">
              <a:defRPr/>
            </a:pPr>
            <a:r>
              <a:rPr lang="zh-CN" altLang="en-US" sz="2400" b="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第三步：设定目标</a:t>
            </a:r>
            <a:endParaRPr lang="zh-CN" altLang="en-US" sz="2400" b="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7125" y="2331720"/>
            <a:ext cx="6138545" cy="2858770"/>
            <a:chOff x="6133" y="4497"/>
            <a:chExt cx="8352" cy="3454"/>
          </a:xfrm>
        </p:grpSpPr>
        <p:sp>
          <p:nvSpPr>
            <p:cNvPr id="8" name="文本框 7"/>
            <p:cNvSpPr txBox="1"/>
            <p:nvPr/>
          </p:nvSpPr>
          <p:spPr>
            <a:xfrm>
              <a:off x="6133" y="7469"/>
              <a:ext cx="3088" cy="48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2000" b="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见面主动打招呼</a:t>
              </a:r>
              <a:endPara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97" y="4497"/>
              <a:ext cx="6688" cy="48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2000" b="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不再抱怨，主动迎合你的时间来陪你</a:t>
              </a:r>
              <a:endParaRPr lang="zh-CN" altLang="en-US" sz="2000" b="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3975" name="箭头: 下 8"/>
            <p:cNvSpPr>
              <a:spLocks noChangeArrowheads="1"/>
            </p:cNvSpPr>
            <p:nvPr/>
          </p:nvSpPr>
          <p:spPr bwMode="auto">
            <a:xfrm rot="10800000">
              <a:off x="8028" y="5499"/>
              <a:ext cx="493" cy="1813"/>
            </a:xfrm>
            <a:prstGeom prst="downArrow">
              <a:avLst>
                <a:gd name="adj1" fmla="val 57056"/>
                <a:gd name="adj2" fmla="val 49957"/>
              </a:avLst>
            </a:prstGeom>
            <a:noFill/>
            <a:ln w="9525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914400">
                <a:defRPr/>
              </a:pPr>
              <a:endParaRPr lang="zh-CN" altLang="en-US" sz="1800" b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976" name="文本框 9"/>
            <p:cNvSpPr txBox="1">
              <a:spLocks noChangeArrowheads="1"/>
            </p:cNvSpPr>
            <p:nvPr/>
          </p:nvSpPr>
          <p:spPr bwMode="auto">
            <a:xfrm>
              <a:off x="8667" y="5887"/>
              <a:ext cx="2288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一年的时间</a:t>
              </a:r>
              <a:endPara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22341" y="286071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矩形"/>
          <p:cNvSpPr/>
          <p:nvPr/>
        </p:nvSpPr>
        <p:spPr>
          <a:xfrm>
            <a:off x="663575" y="1014095"/>
            <a:ext cx="3084195" cy="3689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square" lIns="0" tIns="0" rIns="0" bIns="0">
            <a:spAutoFit/>
          </a:bodyPr>
          <a:lstStyle/>
          <a:p>
            <a:pPr defTabSz="79057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2400" b="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第四步: 把握真因</a:t>
            </a:r>
            <a:endParaRPr lang="zh-CN" altLang="en-US" sz="2400" b="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264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" t="8086" r="4541" b="6816"/>
          <a:stretch>
            <a:fillRect/>
          </a:stretch>
        </p:blipFill>
        <p:spPr bwMode="auto">
          <a:xfrm>
            <a:off x="663575" y="1557655"/>
            <a:ext cx="840613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矩形 1"/>
          <p:cNvSpPr/>
          <p:nvPr/>
        </p:nvSpPr>
        <p:spPr>
          <a:xfrm>
            <a:off x="6177915" y="1557655"/>
            <a:ext cx="2876550" cy="140716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了解自己的优势，扬长避短；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了解目标的界定，聚焦战略；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了解对方的全况，知己知彼；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了解对方的需求，对症下药；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91861" y="331156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矩形"/>
          <p:cNvSpPr/>
          <p:nvPr/>
        </p:nvSpPr>
        <p:spPr>
          <a:xfrm>
            <a:off x="663575" y="987425"/>
            <a:ext cx="3017520" cy="3689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square" lIns="0" tIns="0" rIns="0" bIns="0">
            <a:spAutoFit/>
          </a:bodyPr>
          <a:lstStyle/>
          <a:p>
            <a:pPr defTabSz="79057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第五步:  制定对策</a:t>
            </a:r>
            <a:endParaRPr lang="zh-CN" altLang="en-US" sz="2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6740" name="矩形 1"/>
          <p:cNvSpPr/>
          <p:nvPr/>
        </p:nvSpPr>
        <p:spPr>
          <a:xfrm>
            <a:off x="5996305" y="1245870"/>
            <a:ext cx="2947670" cy="33718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了解一切的可能，制造机缘；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9110" y="1800225"/>
            <a:ext cx="8444865" cy="3961130"/>
            <a:chOff x="840" y="1843"/>
            <a:chExt cx="12480" cy="7756"/>
          </a:xfrm>
        </p:grpSpPr>
        <p:sp>
          <p:nvSpPr>
            <p:cNvPr id="26626" name="Rectangle 40"/>
            <p:cNvSpPr/>
            <p:nvPr/>
          </p:nvSpPr>
          <p:spPr>
            <a:xfrm>
              <a:off x="858" y="1843"/>
              <a:ext cx="1560" cy="72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T I M E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时间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27" name="Rectangle 48"/>
            <p:cNvSpPr/>
            <p:nvPr/>
          </p:nvSpPr>
          <p:spPr>
            <a:xfrm>
              <a:off x="858" y="3128"/>
              <a:ext cx="1560" cy="68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7:45-8:30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28" name="Rectangle 52"/>
            <p:cNvSpPr/>
            <p:nvPr/>
          </p:nvSpPr>
          <p:spPr>
            <a:xfrm>
              <a:off x="840" y="2560"/>
              <a:ext cx="9390" cy="568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7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15--7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45   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在家吃早饭   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(Breakfast Time)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29" name="Rectangle 53"/>
            <p:cNvSpPr/>
            <p:nvPr/>
          </p:nvSpPr>
          <p:spPr>
            <a:xfrm>
              <a:off x="840" y="4500"/>
              <a:ext cx="9390" cy="568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15--13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00  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在公司吃午餐   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(Lunch Time)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0" name="Rectangle 56"/>
            <p:cNvSpPr/>
            <p:nvPr/>
          </p:nvSpPr>
          <p:spPr>
            <a:xfrm>
              <a:off x="2400" y="1843"/>
              <a:ext cx="1560" cy="72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MON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星期一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1" name="Rectangle 57"/>
            <p:cNvSpPr/>
            <p:nvPr/>
          </p:nvSpPr>
          <p:spPr>
            <a:xfrm>
              <a:off x="3960" y="1843"/>
              <a:ext cx="1560" cy="72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TUE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星期二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2" name="Rectangle 58"/>
            <p:cNvSpPr/>
            <p:nvPr/>
          </p:nvSpPr>
          <p:spPr>
            <a:xfrm>
              <a:off x="5520" y="1843"/>
              <a:ext cx="1560" cy="72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WED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星期三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3" name="Rectangle 59"/>
            <p:cNvSpPr/>
            <p:nvPr/>
          </p:nvSpPr>
          <p:spPr>
            <a:xfrm>
              <a:off x="7080" y="1843"/>
              <a:ext cx="1560" cy="72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THU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星期四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4" name="Rectangle 60"/>
            <p:cNvSpPr/>
            <p:nvPr/>
          </p:nvSpPr>
          <p:spPr>
            <a:xfrm>
              <a:off x="8640" y="1843"/>
              <a:ext cx="1560" cy="72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FRI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星期五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5" name="Rectangle 61"/>
            <p:cNvSpPr/>
            <p:nvPr/>
          </p:nvSpPr>
          <p:spPr>
            <a:xfrm>
              <a:off x="10200" y="1843"/>
              <a:ext cx="1560" cy="72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SAT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星期六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6" name="Rectangle 62"/>
            <p:cNvSpPr/>
            <p:nvPr/>
          </p:nvSpPr>
          <p:spPr>
            <a:xfrm>
              <a:off x="11760" y="1843"/>
              <a:ext cx="1560" cy="72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SUN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星期日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7" name="Rectangle 63"/>
            <p:cNvSpPr/>
            <p:nvPr/>
          </p:nvSpPr>
          <p:spPr>
            <a:xfrm>
              <a:off x="858" y="3815"/>
              <a:ext cx="1560" cy="68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8:30-12:15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8" name="Rectangle 64"/>
            <p:cNvSpPr/>
            <p:nvPr/>
          </p:nvSpPr>
          <p:spPr>
            <a:xfrm>
              <a:off x="2418" y="3128"/>
              <a:ext cx="7782" cy="680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Go to work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踩单车上班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9" name="Rectangle 65"/>
            <p:cNvSpPr/>
            <p:nvPr/>
          </p:nvSpPr>
          <p:spPr>
            <a:xfrm>
              <a:off x="2418" y="3815"/>
              <a:ext cx="7782" cy="680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On duty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0" name="Rectangle 78"/>
            <p:cNvSpPr/>
            <p:nvPr/>
          </p:nvSpPr>
          <p:spPr>
            <a:xfrm>
              <a:off x="858" y="5068"/>
              <a:ext cx="1560" cy="68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13:00-17:15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1" name="Rectangle 81"/>
            <p:cNvSpPr/>
            <p:nvPr/>
          </p:nvSpPr>
          <p:spPr>
            <a:xfrm>
              <a:off x="2418" y="575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Go home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回家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2" name="Rectangle 83"/>
            <p:cNvSpPr/>
            <p:nvPr/>
          </p:nvSpPr>
          <p:spPr>
            <a:xfrm>
              <a:off x="3978" y="575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Yoga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在公司做瑜珈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3" name="Rectangle 85"/>
            <p:cNvSpPr/>
            <p:nvPr/>
          </p:nvSpPr>
          <p:spPr>
            <a:xfrm>
              <a:off x="5538" y="575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Play badminton</a:t>
              </a:r>
              <a:endParaRPr lang="en-US" altLang="zh-CN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打羽毛球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4" name="Rectangle 87"/>
            <p:cNvSpPr/>
            <p:nvPr/>
          </p:nvSpPr>
          <p:spPr>
            <a:xfrm>
              <a:off x="7098" y="575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Play tennis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打网球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5" name="Rectangle 88"/>
            <p:cNvSpPr/>
            <p:nvPr/>
          </p:nvSpPr>
          <p:spPr>
            <a:xfrm>
              <a:off x="2418" y="5068"/>
              <a:ext cx="7805" cy="680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On duty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6" name="Rectangle 89"/>
            <p:cNvSpPr/>
            <p:nvPr/>
          </p:nvSpPr>
          <p:spPr>
            <a:xfrm>
              <a:off x="8658" y="575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Party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和朋友聚会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7" name="Rectangle 97"/>
            <p:cNvSpPr/>
            <p:nvPr/>
          </p:nvSpPr>
          <p:spPr>
            <a:xfrm>
              <a:off x="2418" y="671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Supper time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在家吃晚饭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8" name="Rectangle 98"/>
            <p:cNvSpPr/>
            <p:nvPr/>
          </p:nvSpPr>
          <p:spPr>
            <a:xfrm>
              <a:off x="2418" y="767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Watch TV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看电视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49" name="Rectangle 99"/>
            <p:cNvSpPr/>
            <p:nvPr/>
          </p:nvSpPr>
          <p:spPr>
            <a:xfrm>
              <a:off x="3978" y="671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Restaurant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吃晚饭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0" name="Rectangle 100"/>
            <p:cNvSpPr/>
            <p:nvPr/>
          </p:nvSpPr>
          <p:spPr>
            <a:xfrm>
              <a:off x="3978" y="767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Go home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回家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1" name="Rectangle 101"/>
            <p:cNvSpPr/>
            <p:nvPr/>
          </p:nvSpPr>
          <p:spPr>
            <a:xfrm>
              <a:off x="5538" y="671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Restaurant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吃晚饭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2" name="Rectangle 102"/>
            <p:cNvSpPr/>
            <p:nvPr/>
          </p:nvSpPr>
          <p:spPr>
            <a:xfrm>
              <a:off x="5538" y="767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Supermarket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逛超市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3" name="Rectangle 103"/>
            <p:cNvSpPr/>
            <p:nvPr/>
          </p:nvSpPr>
          <p:spPr>
            <a:xfrm>
              <a:off x="7098" y="671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Restaurant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吃晚饭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4" name="Rectangle 104"/>
            <p:cNvSpPr/>
            <p:nvPr/>
          </p:nvSpPr>
          <p:spPr>
            <a:xfrm>
              <a:off x="7098" y="767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Go home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回家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5" name="Rectangle 105"/>
            <p:cNvSpPr/>
            <p:nvPr/>
          </p:nvSpPr>
          <p:spPr>
            <a:xfrm>
              <a:off x="8658" y="671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KTV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唱</a:t>
              </a:r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K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6" name="Rectangle 106"/>
            <p:cNvSpPr/>
            <p:nvPr/>
          </p:nvSpPr>
          <p:spPr>
            <a:xfrm>
              <a:off x="8658" y="767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Go home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回家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7" name="Rectangle 110"/>
            <p:cNvSpPr/>
            <p:nvPr/>
          </p:nvSpPr>
          <p:spPr>
            <a:xfrm>
              <a:off x="10200" y="2545"/>
              <a:ext cx="3120" cy="7055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1"/>
            <a:lstStyle/>
            <a:p>
              <a:pPr lvl="0" algn="ctr" eaLnBrk="1" hangingPunct="1"/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en-US" altLang="zh-CN" sz="1200" b="1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Sorry,No</a:t>
              </a:r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information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暂无信息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8" name="Rectangle 111"/>
            <p:cNvSpPr/>
            <p:nvPr/>
          </p:nvSpPr>
          <p:spPr>
            <a:xfrm>
              <a:off x="858" y="5753"/>
              <a:ext cx="1560" cy="3842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班后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17:15-22:00</a:t>
              </a:r>
              <a:endParaRPr lang="en-US" altLang="zh-CN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59" name="Rectangle 112"/>
            <p:cNvSpPr/>
            <p:nvPr/>
          </p:nvSpPr>
          <p:spPr>
            <a:xfrm>
              <a:off x="2418" y="863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60" name="Rectangle 113"/>
            <p:cNvSpPr/>
            <p:nvPr/>
          </p:nvSpPr>
          <p:spPr>
            <a:xfrm>
              <a:off x="3978" y="863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Read book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看书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61" name="Rectangle 114"/>
            <p:cNvSpPr/>
            <p:nvPr/>
          </p:nvSpPr>
          <p:spPr>
            <a:xfrm>
              <a:off x="5538" y="863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Go home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回家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62" name="Rectangle 115"/>
            <p:cNvSpPr/>
            <p:nvPr/>
          </p:nvSpPr>
          <p:spPr>
            <a:xfrm>
              <a:off x="7098" y="863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en-US" altLang="zh-CN" sz="85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Read book</a:t>
              </a:r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r>
                <a:rPr lang="zh-CN" altLang="en-US" sz="85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看书</a:t>
              </a:r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 eaLnBrk="1" hangingPunct="1"/>
              <a:endParaRPr lang="zh-CN" altLang="en-US" sz="85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63" name="Rectangle 116"/>
            <p:cNvSpPr/>
            <p:nvPr/>
          </p:nvSpPr>
          <p:spPr>
            <a:xfrm>
              <a:off x="8658" y="8633"/>
              <a:ext cx="1560" cy="962"/>
            </a:xfrm>
            <a:prstGeom prst="rect">
              <a:avLst/>
            </a:prstGeom>
            <a:solidFill>
              <a:schemeClr val="bg1">
                <a:alpha val="30980"/>
              </a:schemeClr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en-US" altLang="zh-CN" sz="85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6665" name="Picture 124" descr="guy_confused_taxes_hg_cl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160" y="5280"/>
              <a:ext cx="1260" cy="25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0493" name="AutoShape 141"/>
          <p:cNvSpPr>
            <a:spLocks noChangeArrowheads="1"/>
          </p:cNvSpPr>
          <p:nvPr/>
        </p:nvSpPr>
        <p:spPr bwMode="gray">
          <a:xfrm>
            <a:off x="1397635" y="6155690"/>
            <a:ext cx="4556760" cy="3746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CC00">
                  <a:alpha val="99001"/>
                </a:srgbClr>
              </a:gs>
              <a:gs pos="50000">
                <a:srgbClr val="FFCC00">
                  <a:gamma/>
                  <a:tint val="64314"/>
                  <a:invGamma/>
                </a:srgbClr>
              </a:gs>
              <a:gs pos="100000">
                <a:srgbClr val="FFCC00">
                  <a:alpha val="99001"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Times New Roman" panose="02020603050405020304" charset="0"/>
                <a:ea typeface="华文宋体" panose="02010600040101010101" pitchFamily="2" charset="-122"/>
              </a:rPr>
              <a:t>寻找突破口，制造更多在一起的时间增进彼此了解</a:t>
            </a:r>
            <a:endParaRPr lang="en-US" altLang="zh-CN" sz="1500" b="1"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20436" y="314646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9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文本框"/>
          <p:cNvSpPr txBox="1"/>
          <p:nvPr/>
        </p:nvSpPr>
        <p:spPr>
          <a:xfrm>
            <a:off x="3532875" y="6109843"/>
            <a:ext cx="262128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16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用头脑风暴来确定实施项目</a:t>
            </a:r>
            <a:endParaRPr lang="zh-CN" altLang="en-US" sz="16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86" name="矩形"/>
          <p:cNvSpPr/>
          <p:nvPr/>
        </p:nvSpPr>
        <p:spPr>
          <a:xfrm>
            <a:off x="818515" y="1002665"/>
            <a:ext cx="3302635" cy="3689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square" lIns="0" tIns="0" rIns="0" bIns="0">
            <a:spAutoFit/>
          </a:bodyPr>
          <a:lstStyle/>
          <a:p>
            <a:pPr defTabSz="79057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第五步:  制定对策</a:t>
            </a:r>
            <a:endParaRPr lang="zh-CN" altLang="en-US" sz="2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7" name="组合 37"/>
          <p:cNvGrpSpPr/>
          <p:nvPr/>
        </p:nvGrpSpPr>
        <p:grpSpPr bwMode="auto">
          <a:xfrm>
            <a:off x="662940" y="1726565"/>
            <a:ext cx="8240395" cy="4114800"/>
            <a:chOff x="827584" y="1412776"/>
            <a:chExt cx="6689292" cy="4156514"/>
          </a:xfrm>
          <a:solidFill>
            <a:srgbClr val="000099"/>
          </a:solidFill>
        </p:grpSpPr>
        <p:sp>
          <p:nvSpPr>
            <p:cNvPr id="8" name="TextBox 7"/>
            <p:cNvSpPr txBox="1"/>
            <p:nvPr/>
          </p:nvSpPr>
          <p:spPr>
            <a:xfrm>
              <a:off x="899235" y="1412776"/>
              <a:ext cx="851046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看电影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6984" y="1412776"/>
              <a:ext cx="1153113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en-US" altLang="zh-CN" sz="1600" b="0" dirty="0">
                  <a:latin typeface="微软雅黑" panose="020B0503020204020204" charset="-122"/>
                  <a:ea typeface="微软雅黑" panose="020B0503020204020204" charset="-122"/>
                </a:rPr>
                <a:t>3,8</a:t>
              </a: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节送礼物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9996" y="1412776"/>
              <a:ext cx="1296930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教他打乒乓球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62188" y="1412776"/>
              <a:ext cx="1225279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陪她打羽毛球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8605" y="1412776"/>
              <a:ext cx="1125793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搞笑愚人节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9235" y="1988787"/>
              <a:ext cx="851561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雨中漫步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500" y="1988787"/>
              <a:ext cx="1045895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唱卡拉</a:t>
              </a:r>
              <a:r>
                <a:rPr lang="en-US" altLang="zh-CN" sz="1600" b="0" dirty="0">
                  <a:latin typeface="微软雅黑" panose="020B0503020204020204" charset="-122"/>
                  <a:ea typeface="微软雅黑" panose="020B0503020204020204" charset="-122"/>
                </a:rPr>
                <a:t>OK</a:t>
              </a:r>
              <a:endParaRPr lang="en-US" altLang="zh-CN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582" y="1988787"/>
              <a:ext cx="2592313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为她写首歌，弹吉他唱给她听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6543" y="1988787"/>
              <a:ext cx="1359302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情人节送礼物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235" y="2492315"/>
              <a:ext cx="1147958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en-US" altLang="zh-CN" sz="1600" b="0" dirty="0"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en-US" altLang="zh-CN" sz="1600" b="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节旅行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946" y="2492308"/>
              <a:ext cx="1646284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每天睡觉前一个电话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10122" y="2492315"/>
              <a:ext cx="976821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元旦旅游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3861" y="2492315"/>
              <a:ext cx="1432499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每周陪逛街一次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8719" y="3068326"/>
              <a:ext cx="2258802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母亲节送礼给未来的丈母娘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0422" y="3068326"/>
              <a:ext cx="868572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接她下班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76" y="3068326"/>
              <a:ext cx="1508274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帮她家里做体力活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9235" y="3644337"/>
              <a:ext cx="1221155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为她庆祝生日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12663" y="3644337"/>
              <a:ext cx="1174763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邀请她去我家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48771" y="3644337"/>
              <a:ext cx="2192822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跟她亲戚家小孩建立友谊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8902" y="4149131"/>
              <a:ext cx="1729132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跟她的死党建立友谊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67824" y="4149148"/>
              <a:ext cx="1600028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陪她一起吃晚餐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5103" y="3644337"/>
              <a:ext cx="1191258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喝咖啡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88478" y="4149148"/>
              <a:ext cx="1295383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陪她老爸下棋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9235" y="4652676"/>
              <a:ext cx="1513944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中秋给他爸妈送礼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5103" y="4149148"/>
              <a:ext cx="1191773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常送花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58032" y="4652676"/>
              <a:ext cx="1981478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邀请她参加我的生日派对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6428" y="4652676"/>
              <a:ext cx="1675802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情人节过两人世界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5228687"/>
              <a:ext cx="2125810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en-US" altLang="zh-CN" sz="1600" b="0" dirty="0">
                  <a:latin typeface="微软雅黑" panose="020B0503020204020204" charset="-122"/>
                  <a:ea typeface="微软雅黑" panose="020B0503020204020204" charset="-122"/>
                </a:rPr>
                <a:t>7</a:t>
              </a: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夕中国情人节送礼物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89998" y="5228687"/>
              <a:ext cx="1930446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en-US" altLang="zh-CN" sz="1600" b="0" dirty="0">
                  <a:latin typeface="微软雅黑" panose="020B0503020204020204" charset="-122"/>
                  <a:ea typeface="微软雅黑" panose="020B0503020204020204" charset="-122"/>
                </a:rPr>
                <a:t>7</a:t>
              </a: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夕中国情人节烛光晚餐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52410" y="5228687"/>
              <a:ext cx="1725288" cy="34060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914400">
                <a:spcBef>
                  <a:spcPct val="45000"/>
                </a:spcBef>
                <a:buClr>
                  <a:srgbClr val="0000FF"/>
                </a:buClr>
                <a:buSzPct val="90000"/>
                <a:defRPr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过年给她爸妈送礼</a:t>
              </a:r>
              <a:endParaRPr lang="zh-CN" altLang="en-US" sz="16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6740" name="矩形 1"/>
          <p:cNvSpPr/>
          <p:nvPr/>
        </p:nvSpPr>
        <p:spPr>
          <a:xfrm>
            <a:off x="6154687" y="1034465"/>
            <a:ext cx="2824480" cy="33718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了解一切的可能，制造机缘；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7256" y="301311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文本框"/>
          <p:cNvSpPr txBox="1"/>
          <p:nvPr/>
        </p:nvSpPr>
        <p:spPr>
          <a:xfrm>
            <a:off x="4587211" y="1059900"/>
            <a:ext cx="384048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16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用逻辑树来进行归纳整理以便更好的实施</a:t>
            </a:r>
            <a:endParaRPr lang="zh-CN" altLang="en-US" sz="16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90" name="矩形"/>
          <p:cNvSpPr/>
          <p:nvPr/>
        </p:nvSpPr>
        <p:spPr>
          <a:xfrm>
            <a:off x="781960" y="1059900"/>
            <a:ext cx="2861009" cy="3689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lIns="0" tIns="0" rIns="0" bIns="0">
            <a:spAutoFit/>
          </a:bodyPr>
          <a:lstStyle/>
          <a:p>
            <a:pPr defTabSz="79057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第六步：实施对策</a:t>
            </a:r>
            <a:endParaRPr lang="zh-CN" altLang="en-US" sz="2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1861" y="331791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40" y="1692910"/>
            <a:ext cx="8661400" cy="480060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文本框"/>
          <p:cNvSpPr txBox="1"/>
          <p:nvPr/>
        </p:nvSpPr>
        <p:spPr>
          <a:xfrm>
            <a:off x="6359725" y="1107271"/>
            <a:ext cx="26974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1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用甘特图来制定实施计划</a:t>
            </a:r>
            <a:endParaRPr lang="zh-CN" altLang="en-US" sz="18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5715" name="组合 2"/>
          <p:cNvGrpSpPr/>
          <p:nvPr/>
        </p:nvGrpSpPr>
        <p:grpSpPr bwMode="auto">
          <a:xfrm>
            <a:off x="663575" y="1598295"/>
            <a:ext cx="8393430" cy="5010150"/>
            <a:chOff x="584200" y="1578130"/>
            <a:chExt cx="8502651" cy="4875212"/>
          </a:xfrm>
        </p:grpSpPr>
        <p:pic>
          <p:nvPicPr>
            <p:cNvPr id="115718" name="图片" descr="QQ截图未命名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00" y="1578130"/>
              <a:ext cx="8502651" cy="487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599" name="矩形 1"/>
            <p:cNvSpPr>
              <a:spLocks noChangeArrowheads="1"/>
            </p:cNvSpPr>
            <p:nvPr/>
          </p:nvSpPr>
          <p:spPr bwMode="auto">
            <a:xfrm>
              <a:off x="676691" y="2095922"/>
              <a:ext cx="989431" cy="92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990099"/>
                  </a:solidFill>
                  <a:latin typeface="华文行楷" panose="020108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990099"/>
                  </a:solidFill>
                  <a:latin typeface="华文行楷" panose="020108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990099"/>
                  </a:solidFill>
                  <a:latin typeface="华文行楷" panose="020108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990099"/>
                  </a:solidFill>
                  <a:latin typeface="华文行楷" panose="020108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990099"/>
                  </a:solidFill>
                  <a:latin typeface="华文行楷" panose="020108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99"/>
                  </a:solidFill>
                  <a:latin typeface="华文行楷" panose="020108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99"/>
                  </a:solidFill>
                  <a:latin typeface="华文行楷" panose="020108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99"/>
                  </a:solidFill>
                  <a:latin typeface="华文行楷" panose="020108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99"/>
                  </a:solidFill>
                  <a:latin typeface="华文行楷" panose="02010800040101010101" pitchFamily="2" charset="-122"/>
                  <a:ea typeface="宋体" panose="02010600030101010101" pitchFamily="2" charset="-122"/>
                </a:defRPr>
              </a:lvl9pPr>
            </a:lstStyle>
            <a:p>
              <a:pPr defTabSz="914400">
                <a:spcBef>
                  <a:spcPct val="50000"/>
                </a:spcBef>
                <a:buClr>
                  <a:srgbClr val="003366"/>
                </a:buClr>
                <a:buSzPct val="90000"/>
                <a:defRPr/>
              </a:pPr>
              <a:endParaRPr lang="en-US" altLang="zh-CN" sz="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endParaRPr>
            </a:p>
            <a:p>
              <a:pPr defTabSz="914400">
                <a:spcBef>
                  <a:spcPct val="50000"/>
                </a:spcBef>
                <a:buClr>
                  <a:srgbClr val="003366"/>
                </a:buClr>
                <a:buSzPct val="90000"/>
                <a:defRPr/>
              </a:pPr>
              <a:endParaRPr lang="en-US" altLang="zh-CN" sz="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endParaRPr>
            </a:p>
            <a:p>
              <a:pPr defTabSz="914400">
                <a:spcBef>
                  <a:spcPct val="50000"/>
                </a:spcBef>
                <a:buClr>
                  <a:srgbClr val="003366"/>
                </a:buClr>
                <a:buSzPct val="90000"/>
                <a:defRPr/>
              </a:pPr>
              <a:r>
                <a:rPr lang="zh-CN" altLang="en-US" sz="800" b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   </a:t>
              </a:r>
              <a:r>
                <a:rPr lang="zh-CN" altLang="en-US" sz="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节日活动</a:t>
              </a:r>
              <a:endParaRPr lang="en-US" altLang="zh-CN" sz="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endParaRPr>
            </a:p>
            <a:p>
              <a:pPr defTabSz="914400">
                <a:spcBef>
                  <a:spcPct val="50000"/>
                </a:spcBef>
                <a:buClr>
                  <a:srgbClr val="003366"/>
                </a:buClr>
                <a:buSzPct val="90000"/>
                <a:defRPr/>
              </a:pPr>
              <a:endParaRPr lang="en-US" altLang="zh-CN" sz="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endParaRPr>
            </a:p>
            <a:p>
              <a:pPr defTabSz="914400">
                <a:spcBef>
                  <a:spcPct val="50000"/>
                </a:spcBef>
                <a:buClr>
                  <a:srgbClr val="003366"/>
                </a:buClr>
                <a:buSzPct val="90000"/>
                <a:defRPr/>
              </a:pPr>
              <a:endParaRPr lang="zh-CN" altLang="en-US" sz="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8" name="矩形"/>
          <p:cNvSpPr/>
          <p:nvPr/>
        </p:nvSpPr>
        <p:spPr>
          <a:xfrm>
            <a:off x="804604" y="1063687"/>
            <a:ext cx="2861009" cy="3689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lIns="0" tIns="0" rIns="0" bIns="0">
            <a:spAutoFit/>
          </a:bodyPr>
          <a:lstStyle/>
          <a:p>
            <a:pPr defTabSz="79057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第六步:  实施对策</a:t>
            </a:r>
            <a:endParaRPr lang="zh-CN" altLang="en-US" sz="2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77256" y="316551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矩形"/>
          <p:cNvSpPr/>
          <p:nvPr/>
        </p:nvSpPr>
        <p:spPr>
          <a:xfrm>
            <a:off x="687070" y="1095375"/>
            <a:ext cx="3404870" cy="3689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wrap="square" lIns="0" tIns="0" rIns="0" bIns="0">
            <a:spAutoFit/>
          </a:bodyPr>
          <a:lstStyle/>
          <a:p>
            <a:pPr defTabSz="79057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0000"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第七步: 评价结果和过程</a:t>
            </a:r>
            <a:endParaRPr lang="zh-CN" altLang="en-US" sz="2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9811" name="文本框"/>
          <p:cNvSpPr txBox="1"/>
          <p:nvPr/>
        </p:nvSpPr>
        <p:spPr>
          <a:xfrm>
            <a:off x="4182745" y="1095375"/>
            <a:ext cx="47402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914400">
              <a:buClr>
                <a:srgbClr val="0000FF"/>
              </a:buClr>
              <a:buSzPct val="90000"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在方案实施过程中，用鱼骨图分析不良效果的原因，修正自己的行动。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812" name="矩形 2"/>
          <p:cNvSpPr/>
          <p:nvPr/>
        </p:nvSpPr>
        <p:spPr>
          <a:xfrm>
            <a:off x="3856990" y="6228715"/>
            <a:ext cx="2929255" cy="33718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45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了解对方的变化，保持警惕；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2130" y="1802130"/>
            <a:ext cx="8704580" cy="4303395"/>
            <a:chOff x="0" y="1320"/>
            <a:chExt cx="14400" cy="8438"/>
          </a:xfrm>
        </p:grpSpPr>
        <p:sp>
          <p:nvSpPr>
            <p:cNvPr id="3" name="Rectangle 2"/>
            <p:cNvSpPr/>
            <p:nvPr/>
          </p:nvSpPr>
          <p:spPr>
            <a:xfrm>
              <a:off x="0" y="1320"/>
              <a:ext cx="5890" cy="6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特性要因图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进行原因分析：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0920" y="3240"/>
              <a:ext cx="3480" cy="960"/>
            </a:xfrm>
            <a:prstGeom prst="cloudCallout">
              <a:avLst>
                <a:gd name="adj1" fmla="val 15301"/>
                <a:gd name="adj2" fmla="val 227083"/>
              </a:avLst>
            </a:prstGeom>
            <a:solidFill>
              <a:srgbClr val="FFFF00"/>
            </a:solidFill>
            <a:ln w="28575">
              <a:solidFill>
                <a:srgbClr val="00CCFF"/>
              </a:solidFill>
              <a:round/>
            </a:ln>
          </p:spPr>
          <p:txBody>
            <a:bodyPr/>
            <a:lstStyle/>
            <a:p>
              <a:pPr lvl="0" eaLnBrk="0" hangingPunct="0"/>
              <a:r>
                <a:rPr lang="zh-CN" altLang="en-US" sz="12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好感度提升慢</a:t>
              </a:r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Text Box 5"/>
            <p:cNvSpPr txBox="1"/>
            <p:nvPr/>
          </p:nvSpPr>
          <p:spPr>
            <a:xfrm>
              <a:off x="1080" y="3600"/>
              <a:ext cx="1988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algn="ctr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玩笑过头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ext Box 6"/>
            <p:cNvSpPr txBox="1"/>
            <p:nvPr/>
          </p:nvSpPr>
          <p:spPr>
            <a:xfrm>
              <a:off x="1530" y="4820"/>
              <a:ext cx="2155" cy="6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algn="ctr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忽略了</a:t>
              </a:r>
              <a:r>
                <a:rPr lang="en-US" altLang="zh-CN" sz="1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endPara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3000" y="4200"/>
              <a:ext cx="20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话题不够吸引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eaLnBrk="1" hangingPunct="1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3000" y="5400"/>
              <a:ext cx="2470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聊天话题太不给力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3542174">
              <a:off x="3315" y="4480"/>
              <a:ext cx="3285" cy="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CC00"/>
                </a:gs>
                <a:gs pos="100000">
                  <a:srgbClr val="FFFFFF"/>
                </a:gs>
              </a:gsLst>
              <a:lin ang="2700000" scaled="1"/>
              <a:tileRect/>
            </a:gradFill>
            <a:ln w="9525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Line 10"/>
            <p:cNvSpPr/>
            <p:nvPr/>
          </p:nvSpPr>
          <p:spPr>
            <a:xfrm>
              <a:off x="2665" y="3858"/>
              <a:ext cx="1873" cy="20"/>
            </a:xfrm>
            <a:prstGeom prst="line">
              <a:avLst/>
            </a:prstGeom>
            <a:ln w="38100" cap="flat" cmpd="sng">
              <a:solidFill>
                <a:srgbClr val="FFCC00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Line 11"/>
            <p:cNvSpPr/>
            <p:nvPr/>
          </p:nvSpPr>
          <p:spPr>
            <a:xfrm>
              <a:off x="3413" y="5033"/>
              <a:ext cx="1860" cy="0"/>
            </a:xfrm>
            <a:prstGeom prst="line">
              <a:avLst/>
            </a:prstGeom>
            <a:ln w="38100" cap="flat" cmpd="sng">
              <a:solidFill>
                <a:srgbClr val="FFCC00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Line 12"/>
            <p:cNvSpPr/>
            <p:nvPr/>
          </p:nvSpPr>
          <p:spPr>
            <a:xfrm>
              <a:off x="4313" y="4643"/>
              <a:ext cx="270" cy="375"/>
            </a:xfrm>
            <a:prstGeom prst="line">
              <a:avLst/>
            </a:prstGeom>
            <a:ln w="25400" cap="flat" cmpd="sng">
              <a:solidFill>
                <a:srgbClr val="FFCC00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" name="Line 13"/>
            <p:cNvSpPr/>
            <p:nvPr/>
          </p:nvSpPr>
          <p:spPr>
            <a:xfrm flipV="1">
              <a:off x="4473" y="5063"/>
              <a:ext cx="345" cy="330"/>
            </a:xfrm>
            <a:prstGeom prst="line">
              <a:avLst/>
            </a:prstGeom>
            <a:ln w="25400" cap="flat" cmpd="sng">
              <a:solidFill>
                <a:srgbClr val="FFCC00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" name="Rectangle 14"/>
            <p:cNvSpPr/>
            <p:nvPr/>
          </p:nvSpPr>
          <p:spPr>
            <a:xfrm rot="-3165910">
              <a:off x="2068" y="7533"/>
              <a:ext cx="3507" cy="12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39966"/>
                </a:gs>
                <a:gs pos="100000">
                  <a:srgbClr val="FFFFFF"/>
                </a:gs>
              </a:gsLst>
              <a:lin ang="2700000" scaled="1"/>
              <a:tileRect/>
            </a:gra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97" y="6195"/>
              <a:ext cx="2038" cy="6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en-US" altLang="zh-CN" sz="1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聊天表现出生气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200" y="7100"/>
              <a:ext cx="2555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看问题角度不一致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eaLnBrk="1" hangingPunct="1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Line 17"/>
            <p:cNvSpPr/>
            <p:nvPr/>
          </p:nvSpPr>
          <p:spPr>
            <a:xfrm>
              <a:off x="2433" y="6885"/>
              <a:ext cx="1817" cy="28"/>
            </a:xfrm>
            <a:prstGeom prst="line">
              <a:avLst/>
            </a:prstGeom>
            <a:ln w="38100" cap="flat" cmpd="sng">
              <a:solidFill>
                <a:srgbClr val="339966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" name="Line 18"/>
            <p:cNvSpPr/>
            <p:nvPr/>
          </p:nvSpPr>
          <p:spPr>
            <a:xfrm flipV="1">
              <a:off x="3340" y="6943"/>
              <a:ext cx="345" cy="385"/>
            </a:xfrm>
            <a:prstGeom prst="line">
              <a:avLst/>
            </a:prstGeom>
            <a:ln w="25400" cap="flat" cmpd="sng">
              <a:solidFill>
                <a:srgbClr val="339966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" name="Rectangle 19"/>
            <p:cNvSpPr/>
            <p:nvPr/>
          </p:nvSpPr>
          <p:spPr>
            <a:xfrm>
              <a:off x="1295" y="5935"/>
              <a:ext cx="11505" cy="18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50000">
                  <a:srgbClr val="FFFFFF"/>
                </a:gs>
                <a:gs pos="100000">
                  <a:srgbClr val="FF99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530" y="5290"/>
              <a:ext cx="1350" cy="1365"/>
              <a:chOff x="0" y="0"/>
              <a:chExt cx="576" cy="648"/>
            </a:xfrm>
          </p:grpSpPr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173" y="208"/>
                <a:ext cx="107" cy="55"/>
              </a:xfrm>
              <a:prstGeom prst="ellipse">
                <a:avLst/>
              </a:prstGeom>
              <a:solidFill>
                <a:srgbClr val="969696"/>
              </a:solidFill>
              <a:ln w="9525">
                <a:noFill/>
              </a:ln>
            </p:spPr>
            <p:txBody>
              <a:bodyPr anchor="ctr"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未知"/>
              <p:cNvSpPr/>
              <p:nvPr/>
            </p:nvSpPr>
            <p:spPr>
              <a:xfrm>
                <a:off x="378" y="333"/>
                <a:ext cx="161" cy="83"/>
              </a:xfrm>
              <a:custGeom>
                <a:avLst/>
                <a:gdLst>
                  <a:gd name="txL" fmla="*/ 0 w 192"/>
                  <a:gd name="txT" fmla="*/ 0 h 96"/>
                  <a:gd name="txR" fmla="*/ 192 w 192"/>
                  <a:gd name="txB" fmla="*/ 96 h 96"/>
                </a:gdLst>
                <a:ahLst/>
                <a:cxnLst>
                  <a:cxn ang="0">
                    <a:pos x="192" y="0"/>
                  </a:cxn>
                  <a:cxn ang="0">
                    <a:pos x="48" y="48"/>
                  </a:cxn>
                  <a:cxn ang="0">
                    <a:pos x="0" y="96"/>
                  </a:cxn>
                </a:cxnLst>
                <a:rect l="txL" t="txT" r="txR" b="txB"/>
                <a:pathLst>
                  <a:path w="192" h="96">
                    <a:moveTo>
                      <a:pt x="192" y="0"/>
                    </a:moveTo>
                    <a:cubicBezTo>
                      <a:pt x="136" y="16"/>
                      <a:pt x="80" y="32"/>
                      <a:pt x="48" y="48"/>
                    </a:cubicBezTo>
                    <a:cubicBezTo>
                      <a:pt x="16" y="64"/>
                      <a:pt x="8" y="88"/>
                      <a:pt x="0" y="96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未知"/>
              <p:cNvSpPr/>
              <p:nvPr/>
            </p:nvSpPr>
            <p:spPr>
              <a:xfrm>
                <a:off x="373" y="333"/>
                <a:ext cx="186" cy="93"/>
              </a:xfrm>
              <a:custGeom>
                <a:avLst/>
                <a:gdLst>
                  <a:gd name="txL" fmla="*/ 0 w 222"/>
                  <a:gd name="txT" fmla="*/ 0 h 108"/>
                  <a:gd name="txR" fmla="*/ 222 w 222"/>
                  <a:gd name="txB" fmla="*/ 108 h 108"/>
                </a:gdLst>
                <a:ahLst/>
                <a:cxnLst>
                  <a:cxn ang="0">
                    <a:pos x="198" y="0"/>
                  </a:cxn>
                  <a:cxn ang="0">
                    <a:pos x="216" y="42"/>
                  </a:cxn>
                  <a:cxn ang="0">
                    <a:pos x="72" y="78"/>
                  </a:cxn>
                  <a:cxn ang="0">
                    <a:pos x="0" y="108"/>
                  </a:cxn>
                </a:cxnLst>
                <a:rect l="txL" t="txT" r="txR" b="txB"/>
                <a:pathLst>
                  <a:path w="222" h="108">
                    <a:moveTo>
                      <a:pt x="198" y="0"/>
                    </a:moveTo>
                    <a:cubicBezTo>
                      <a:pt x="205" y="14"/>
                      <a:pt x="222" y="28"/>
                      <a:pt x="216" y="42"/>
                    </a:cubicBezTo>
                    <a:cubicBezTo>
                      <a:pt x="206" y="67"/>
                      <a:pt x="88" y="76"/>
                      <a:pt x="72" y="78"/>
                    </a:cubicBezTo>
                    <a:cubicBezTo>
                      <a:pt x="47" y="84"/>
                      <a:pt x="23" y="96"/>
                      <a:pt x="0" y="108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未知"/>
              <p:cNvSpPr/>
              <p:nvPr/>
            </p:nvSpPr>
            <p:spPr>
              <a:xfrm>
                <a:off x="378" y="380"/>
                <a:ext cx="198" cy="67"/>
              </a:xfrm>
              <a:custGeom>
                <a:avLst/>
                <a:gdLst>
                  <a:gd name="txL" fmla="*/ 0 w 236"/>
                  <a:gd name="txT" fmla="*/ 0 h 78"/>
                  <a:gd name="txR" fmla="*/ 236 w 236"/>
                  <a:gd name="txB" fmla="*/ 78 h 78"/>
                </a:gdLst>
                <a:ahLst/>
                <a:cxnLst>
                  <a:cxn ang="0">
                    <a:pos x="0" y="60"/>
                  </a:cxn>
                  <a:cxn ang="0">
                    <a:pos x="24" y="66"/>
                  </a:cxn>
                  <a:cxn ang="0">
                    <a:pos x="60" y="78"/>
                  </a:cxn>
                  <a:cxn ang="0">
                    <a:pos x="198" y="60"/>
                  </a:cxn>
                  <a:cxn ang="0">
                    <a:pos x="234" y="48"/>
                  </a:cxn>
                  <a:cxn ang="0">
                    <a:pos x="228" y="6"/>
                  </a:cxn>
                  <a:cxn ang="0">
                    <a:pos x="210" y="0"/>
                  </a:cxn>
                </a:cxnLst>
                <a:rect l="txL" t="txT" r="txR" b="txB"/>
                <a:pathLst>
                  <a:path w="236" h="78">
                    <a:moveTo>
                      <a:pt x="0" y="60"/>
                    </a:moveTo>
                    <a:cubicBezTo>
                      <a:pt x="8" y="62"/>
                      <a:pt x="16" y="64"/>
                      <a:pt x="24" y="66"/>
                    </a:cubicBezTo>
                    <a:cubicBezTo>
                      <a:pt x="36" y="70"/>
                      <a:pt x="60" y="78"/>
                      <a:pt x="60" y="78"/>
                    </a:cubicBezTo>
                    <a:cubicBezTo>
                      <a:pt x="109" y="74"/>
                      <a:pt x="150" y="67"/>
                      <a:pt x="198" y="60"/>
                    </a:cubicBezTo>
                    <a:cubicBezTo>
                      <a:pt x="210" y="56"/>
                      <a:pt x="236" y="61"/>
                      <a:pt x="234" y="48"/>
                    </a:cubicBezTo>
                    <a:cubicBezTo>
                      <a:pt x="232" y="34"/>
                      <a:pt x="234" y="19"/>
                      <a:pt x="228" y="6"/>
                    </a:cubicBezTo>
                    <a:cubicBezTo>
                      <a:pt x="225" y="0"/>
                      <a:pt x="210" y="0"/>
                      <a:pt x="210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未知"/>
              <p:cNvSpPr/>
              <p:nvPr/>
            </p:nvSpPr>
            <p:spPr>
              <a:xfrm>
                <a:off x="132" y="447"/>
                <a:ext cx="412" cy="172"/>
              </a:xfrm>
              <a:custGeom>
                <a:avLst/>
                <a:gdLst>
                  <a:gd name="txL" fmla="*/ 0 w 491"/>
                  <a:gd name="txT" fmla="*/ 0 h 198"/>
                  <a:gd name="txR" fmla="*/ 491 w 491"/>
                  <a:gd name="txB" fmla="*/ 198 h 198"/>
                </a:gdLst>
                <a:ahLst/>
                <a:cxnLst>
                  <a:cxn ang="0">
                    <a:pos x="491" y="0"/>
                  </a:cxn>
                  <a:cxn ang="0">
                    <a:pos x="359" y="108"/>
                  </a:cxn>
                  <a:cxn ang="0">
                    <a:pos x="179" y="168"/>
                  </a:cxn>
                  <a:cxn ang="0">
                    <a:pos x="59" y="186"/>
                  </a:cxn>
                  <a:cxn ang="0">
                    <a:pos x="17" y="198"/>
                  </a:cxn>
                </a:cxnLst>
                <a:rect l="txL" t="txT" r="txR" b="txB"/>
                <a:pathLst>
                  <a:path w="491" h="198">
                    <a:moveTo>
                      <a:pt x="491" y="0"/>
                    </a:moveTo>
                    <a:cubicBezTo>
                      <a:pt x="449" y="42"/>
                      <a:pt x="408" y="75"/>
                      <a:pt x="359" y="108"/>
                    </a:cubicBezTo>
                    <a:cubicBezTo>
                      <a:pt x="310" y="141"/>
                      <a:pt x="235" y="152"/>
                      <a:pt x="179" y="168"/>
                    </a:cubicBezTo>
                    <a:cubicBezTo>
                      <a:pt x="140" y="179"/>
                      <a:pt x="99" y="181"/>
                      <a:pt x="59" y="186"/>
                    </a:cubicBezTo>
                    <a:cubicBezTo>
                      <a:pt x="8" y="192"/>
                      <a:pt x="0" y="181"/>
                      <a:pt x="17" y="198"/>
                    </a:cubicBezTo>
                  </a:path>
                </a:pathLst>
              </a:cu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76" y="208"/>
                <a:ext cx="121" cy="83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未知"/>
              <p:cNvSpPr/>
              <p:nvPr/>
            </p:nvSpPr>
            <p:spPr>
              <a:xfrm>
                <a:off x="106" y="0"/>
                <a:ext cx="433" cy="333"/>
              </a:xfrm>
              <a:custGeom>
                <a:avLst/>
                <a:gdLst>
                  <a:gd name="txL" fmla="*/ 0 w 432"/>
                  <a:gd name="txT" fmla="*/ 0 h 318"/>
                  <a:gd name="txR" fmla="*/ 432 w 432"/>
                  <a:gd name="txB" fmla="*/ 318 h 318"/>
                </a:gdLst>
                <a:ahLst/>
                <a:cxnLst>
                  <a:cxn ang="0">
                    <a:pos x="0" y="0"/>
                  </a:cxn>
                  <a:cxn ang="0">
                    <a:pos x="90" y="36"/>
                  </a:cxn>
                  <a:cxn ang="0">
                    <a:pos x="312" y="174"/>
                  </a:cxn>
                  <a:cxn ang="0">
                    <a:pos x="354" y="216"/>
                  </a:cxn>
                  <a:cxn ang="0">
                    <a:pos x="432" y="318"/>
                  </a:cxn>
                </a:cxnLst>
                <a:rect l="txL" t="txT" r="txR" b="txB"/>
                <a:pathLst>
                  <a:path w="432" h="318">
                    <a:moveTo>
                      <a:pt x="0" y="0"/>
                    </a:moveTo>
                    <a:cubicBezTo>
                      <a:pt x="27" y="13"/>
                      <a:pt x="66" y="20"/>
                      <a:pt x="90" y="36"/>
                    </a:cubicBezTo>
                    <a:cubicBezTo>
                      <a:pt x="163" y="84"/>
                      <a:pt x="239" y="125"/>
                      <a:pt x="312" y="174"/>
                    </a:cubicBezTo>
                    <a:cubicBezTo>
                      <a:pt x="328" y="185"/>
                      <a:pt x="338" y="204"/>
                      <a:pt x="354" y="216"/>
                    </a:cubicBezTo>
                    <a:cubicBezTo>
                      <a:pt x="377" y="233"/>
                      <a:pt x="432" y="289"/>
                      <a:pt x="432" y="318"/>
                    </a:cubicBezTo>
                  </a:path>
                </a:pathLst>
              </a:cu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未知"/>
              <p:cNvSpPr/>
              <p:nvPr/>
            </p:nvSpPr>
            <p:spPr>
              <a:xfrm>
                <a:off x="57" y="237"/>
                <a:ext cx="87" cy="291"/>
              </a:xfrm>
              <a:custGeom>
                <a:avLst/>
                <a:gdLst>
                  <a:gd name="txL" fmla="*/ 0 w 104"/>
                  <a:gd name="txT" fmla="*/ 0 h 336"/>
                  <a:gd name="txR" fmla="*/ 104 w 104"/>
                  <a:gd name="txB" fmla="*/ 336 h 336"/>
                </a:gdLst>
                <a:ahLst/>
                <a:cxnLst>
                  <a:cxn ang="0">
                    <a:pos x="56" y="0"/>
                  </a:cxn>
                  <a:cxn ang="0">
                    <a:pos x="8" y="192"/>
                  </a:cxn>
                  <a:cxn ang="0">
                    <a:pos x="104" y="336"/>
                  </a:cxn>
                </a:cxnLst>
                <a:rect l="txL" t="txT" r="txR" b="txB"/>
                <a:pathLst>
                  <a:path w="104" h="336">
                    <a:moveTo>
                      <a:pt x="56" y="0"/>
                    </a:moveTo>
                    <a:cubicBezTo>
                      <a:pt x="28" y="68"/>
                      <a:pt x="0" y="136"/>
                      <a:pt x="8" y="192"/>
                    </a:cubicBezTo>
                    <a:cubicBezTo>
                      <a:pt x="16" y="248"/>
                      <a:pt x="88" y="312"/>
                      <a:pt x="104" y="336"/>
                    </a:cubicBezTo>
                  </a:path>
                </a:pathLst>
              </a:cu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" name="未知"/>
              <p:cNvSpPr/>
              <p:nvPr/>
            </p:nvSpPr>
            <p:spPr>
              <a:xfrm>
                <a:off x="8" y="237"/>
                <a:ext cx="88" cy="291"/>
              </a:xfrm>
              <a:custGeom>
                <a:avLst/>
                <a:gdLst>
                  <a:gd name="txL" fmla="*/ 0 w 104"/>
                  <a:gd name="txT" fmla="*/ 0 h 336"/>
                  <a:gd name="txR" fmla="*/ 104 w 104"/>
                  <a:gd name="txB" fmla="*/ 336 h 336"/>
                </a:gdLst>
                <a:ahLst/>
                <a:cxnLst>
                  <a:cxn ang="0">
                    <a:pos x="56" y="0"/>
                  </a:cxn>
                  <a:cxn ang="0">
                    <a:pos x="8" y="192"/>
                  </a:cxn>
                  <a:cxn ang="0">
                    <a:pos x="104" y="336"/>
                  </a:cxn>
                </a:cxnLst>
                <a:rect l="txL" t="txT" r="txR" b="txB"/>
                <a:pathLst>
                  <a:path w="104" h="336">
                    <a:moveTo>
                      <a:pt x="56" y="0"/>
                    </a:moveTo>
                    <a:cubicBezTo>
                      <a:pt x="28" y="68"/>
                      <a:pt x="0" y="136"/>
                      <a:pt x="8" y="192"/>
                    </a:cubicBezTo>
                    <a:cubicBezTo>
                      <a:pt x="16" y="248"/>
                      <a:pt x="88" y="312"/>
                      <a:pt x="104" y="336"/>
                    </a:cubicBezTo>
                  </a:path>
                </a:pathLst>
              </a:cu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未知"/>
              <p:cNvSpPr/>
              <p:nvPr/>
            </p:nvSpPr>
            <p:spPr>
              <a:xfrm>
                <a:off x="0" y="5"/>
                <a:ext cx="151" cy="619"/>
              </a:xfrm>
              <a:custGeom>
                <a:avLst/>
                <a:gdLst>
                  <a:gd name="txL" fmla="*/ 0 w 180"/>
                  <a:gd name="txT" fmla="*/ 0 h 714"/>
                  <a:gd name="txR" fmla="*/ 180 w 180"/>
                  <a:gd name="txB" fmla="*/ 714 h 714"/>
                </a:gdLst>
                <a:ahLst/>
                <a:cxnLst>
                  <a:cxn ang="0">
                    <a:pos x="132" y="0"/>
                  </a:cxn>
                  <a:cxn ang="0">
                    <a:pos x="78" y="48"/>
                  </a:cxn>
                  <a:cxn ang="0">
                    <a:pos x="54" y="84"/>
                  </a:cxn>
                  <a:cxn ang="0">
                    <a:pos x="54" y="162"/>
                  </a:cxn>
                  <a:cxn ang="0">
                    <a:pos x="12" y="234"/>
                  </a:cxn>
                  <a:cxn ang="0">
                    <a:pos x="18" y="552"/>
                  </a:cxn>
                  <a:cxn ang="0">
                    <a:pos x="84" y="594"/>
                  </a:cxn>
                  <a:cxn ang="0">
                    <a:pos x="120" y="696"/>
                  </a:cxn>
                  <a:cxn ang="0">
                    <a:pos x="180" y="714"/>
                  </a:cxn>
                </a:cxnLst>
                <a:rect l="txL" t="txT" r="txR" b="txB"/>
                <a:pathLst>
                  <a:path w="180" h="714">
                    <a:moveTo>
                      <a:pt x="132" y="0"/>
                    </a:moveTo>
                    <a:cubicBezTo>
                      <a:pt x="110" y="14"/>
                      <a:pt x="94" y="23"/>
                      <a:pt x="78" y="48"/>
                    </a:cubicBezTo>
                    <a:cubicBezTo>
                      <a:pt x="70" y="60"/>
                      <a:pt x="54" y="84"/>
                      <a:pt x="54" y="84"/>
                    </a:cubicBezTo>
                    <a:cubicBezTo>
                      <a:pt x="57" y="110"/>
                      <a:pt x="66" y="136"/>
                      <a:pt x="54" y="162"/>
                    </a:cubicBezTo>
                    <a:cubicBezTo>
                      <a:pt x="42" y="189"/>
                      <a:pt x="21" y="206"/>
                      <a:pt x="12" y="234"/>
                    </a:cubicBezTo>
                    <a:cubicBezTo>
                      <a:pt x="6" y="336"/>
                      <a:pt x="0" y="451"/>
                      <a:pt x="18" y="552"/>
                    </a:cubicBezTo>
                    <a:cubicBezTo>
                      <a:pt x="22" y="578"/>
                      <a:pt x="84" y="594"/>
                      <a:pt x="84" y="594"/>
                    </a:cubicBezTo>
                    <a:cubicBezTo>
                      <a:pt x="105" y="626"/>
                      <a:pt x="92" y="668"/>
                      <a:pt x="120" y="696"/>
                    </a:cubicBezTo>
                    <a:cubicBezTo>
                      <a:pt x="135" y="711"/>
                      <a:pt x="180" y="714"/>
                      <a:pt x="180" y="714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未知"/>
              <p:cNvSpPr/>
              <p:nvPr/>
            </p:nvSpPr>
            <p:spPr>
              <a:xfrm>
                <a:off x="330" y="432"/>
                <a:ext cx="42" cy="216"/>
              </a:xfrm>
              <a:custGeom>
                <a:avLst/>
                <a:gdLst>
                  <a:gd name="txL" fmla="*/ 0 w 42"/>
                  <a:gd name="txT" fmla="*/ 0 h 216"/>
                  <a:gd name="txR" fmla="*/ 42 w 42"/>
                  <a:gd name="txB" fmla="*/ 216 h 216"/>
                </a:gdLst>
                <a:ahLst/>
                <a:cxnLst>
                  <a:cxn ang="0">
                    <a:pos x="42" y="0"/>
                  </a:cxn>
                  <a:cxn ang="0">
                    <a:pos x="18" y="54"/>
                  </a:cxn>
                  <a:cxn ang="0">
                    <a:pos x="12" y="72"/>
                  </a:cxn>
                  <a:cxn ang="0">
                    <a:pos x="0" y="216"/>
                  </a:cxn>
                </a:cxnLst>
                <a:rect l="txL" t="txT" r="txR" b="txB"/>
                <a:pathLst>
                  <a:path w="42" h="216">
                    <a:moveTo>
                      <a:pt x="42" y="0"/>
                    </a:moveTo>
                    <a:cubicBezTo>
                      <a:pt x="23" y="29"/>
                      <a:pt x="32" y="11"/>
                      <a:pt x="18" y="54"/>
                    </a:cubicBezTo>
                    <a:cubicBezTo>
                      <a:pt x="16" y="60"/>
                      <a:pt x="12" y="72"/>
                      <a:pt x="12" y="72"/>
                    </a:cubicBezTo>
                    <a:cubicBezTo>
                      <a:pt x="7" y="121"/>
                      <a:pt x="0" y="167"/>
                      <a:pt x="0" y="216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5" y="5440"/>
              <a:ext cx="1095" cy="1140"/>
              <a:chOff x="0" y="0"/>
              <a:chExt cx="387" cy="462"/>
            </a:xfrm>
          </p:grpSpPr>
          <p:sp>
            <p:nvSpPr>
              <p:cNvPr id="34" name="Oval 33"/>
              <p:cNvSpPr/>
              <p:nvPr/>
            </p:nvSpPr>
            <p:spPr>
              <a:xfrm rot="10800000">
                <a:off x="0" y="135"/>
                <a:ext cx="315" cy="192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</a:ln>
            </p:spPr>
            <p:txBody>
              <a:bodyPr anchor="ctr"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 rot="2700000">
                <a:off x="85" y="61"/>
                <a:ext cx="315" cy="192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</a:ln>
            </p:spPr>
            <p:txBody>
              <a:bodyPr anchor="ctr"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rot="8700000">
                <a:off x="42" y="217"/>
                <a:ext cx="340" cy="23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</a:ln>
            </p:spPr>
            <p:txBody>
              <a:bodyPr anchor="ctr"/>
              <a:lstStyle/>
              <a:p>
                <a:pPr lvl="0" eaLnBrk="1" hangingPunct="1"/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96" y="39"/>
                <a:ext cx="291" cy="423"/>
                <a:chOff x="0" y="0"/>
                <a:chExt cx="291" cy="423"/>
              </a:xfrm>
            </p:grpSpPr>
            <p:sp>
              <p:nvSpPr>
                <p:cNvPr id="38" name="Line 37"/>
                <p:cNvSpPr/>
                <p:nvPr/>
              </p:nvSpPr>
              <p:spPr>
                <a:xfrm>
                  <a:off x="99" y="0"/>
                  <a:ext cx="192" cy="19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9" name="Line 38"/>
                <p:cNvSpPr/>
                <p:nvPr/>
              </p:nvSpPr>
              <p:spPr>
                <a:xfrm>
                  <a:off x="51" y="87"/>
                  <a:ext cx="240" cy="9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" name="Line 39"/>
                <p:cNvSpPr/>
                <p:nvPr/>
              </p:nvSpPr>
              <p:spPr>
                <a:xfrm>
                  <a:off x="3" y="183"/>
                  <a:ext cx="2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40"/>
                <p:cNvSpPr/>
                <p:nvPr/>
              </p:nvSpPr>
              <p:spPr>
                <a:xfrm flipV="1">
                  <a:off x="3" y="183"/>
                  <a:ext cx="288" cy="4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41"/>
                <p:cNvSpPr/>
                <p:nvPr/>
              </p:nvSpPr>
              <p:spPr>
                <a:xfrm flipV="1">
                  <a:off x="0" y="183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42"/>
                <p:cNvSpPr/>
                <p:nvPr/>
              </p:nvSpPr>
              <p:spPr>
                <a:xfrm flipV="1">
                  <a:off x="48" y="183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44" name="Rectangle 43"/>
            <p:cNvSpPr/>
            <p:nvPr/>
          </p:nvSpPr>
          <p:spPr>
            <a:xfrm rot="7836077">
              <a:off x="5223" y="7498"/>
              <a:ext cx="3855" cy="14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366FF"/>
                </a:gs>
                <a:gs pos="100000">
                  <a:srgbClr val="FFFFFF"/>
                </a:gs>
              </a:gsLst>
              <a:lin ang="2700000" scaled="1"/>
              <a:tileRect/>
            </a:gradFill>
            <a:ln w="95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Line 44"/>
            <p:cNvSpPr/>
            <p:nvPr/>
          </p:nvSpPr>
          <p:spPr>
            <a:xfrm>
              <a:off x="5848" y="7243"/>
              <a:ext cx="1502" cy="0"/>
            </a:xfrm>
            <a:prstGeom prst="line">
              <a:avLst/>
            </a:prstGeom>
            <a:ln w="38100" cap="flat" cmpd="sng">
              <a:solidFill>
                <a:srgbClr val="3366FF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" name="Line 45"/>
            <p:cNvSpPr/>
            <p:nvPr/>
          </p:nvSpPr>
          <p:spPr>
            <a:xfrm>
              <a:off x="6578" y="6930"/>
              <a:ext cx="290" cy="328"/>
            </a:xfrm>
            <a:prstGeom prst="line">
              <a:avLst/>
            </a:prstGeom>
            <a:ln w="25400" cap="flat" cmpd="sng">
              <a:solidFill>
                <a:srgbClr val="3366FF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" name="Line 46"/>
            <p:cNvSpPr/>
            <p:nvPr/>
          </p:nvSpPr>
          <p:spPr>
            <a:xfrm flipV="1">
              <a:off x="6075" y="7273"/>
              <a:ext cx="345" cy="330"/>
            </a:xfrm>
            <a:prstGeom prst="line">
              <a:avLst/>
            </a:prstGeom>
            <a:ln w="25400" cap="flat" cmpd="sng">
              <a:solidFill>
                <a:srgbClr val="3366FF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" name="Rectangle 47"/>
            <p:cNvSpPr/>
            <p:nvPr/>
          </p:nvSpPr>
          <p:spPr>
            <a:xfrm rot="7836077" flipH="1">
              <a:off x="7898" y="7523"/>
              <a:ext cx="3982" cy="11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CC99FF"/>
                </a:gs>
                <a:gs pos="100000">
                  <a:srgbClr val="FFFFFF"/>
                </a:gs>
              </a:gsLst>
              <a:lin ang="2700000" scaled="1"/>
              <a:tileRect/>
            </a:gradFill>
            <a:ln w="9525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11160" y="6720"/>
              <a:ext cx="2170" cy="6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通话时过于自我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11280" y="7200"/>
              <a:ext cx="2520" cy="7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不考虑</a:t>
              </a:r>
              <a:r>
                <a:rPr lang="en-US" altLang="zh-CN" sz="1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感受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lvl="0" eaLnBrk="1" hangingPunct="1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Line 50"/>
            <p:cNvSpPr/>
            <p:nvPr/>
          </p:nvSpPr>
          <p:spPr>
            <a:xfrm flipH="1" flipV="1">
              <a:off x="10920" y="6960"/>
              <a:ext cx="338" cy="398"/>
            </a:xfrm>
            <a:prstGeom prst="line">
              <a:avLst/>
            </a:prstGeom>
            <a:ln w="25400" cap="flat" cmpd="sng">
              <a:solidFill>
                <a:srgbClr val="CC99FF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" name="Line 51"/>
            <p:cNvSpPr/>
            <p:nvPr/>
          </p:nvSpPr>
          <p:spPr>
            <a:xfrm flipH="1" flipV="1">
              <a:off x="10533" y="6935"/>
              <a:ext cx="747" cy="25"/>
            </a:xfrm>
            <a:prstGeom prst="line">
              <a:avLst/>
            </a:prstGeom>
            <a:ln w="38100" cap="flat" cmpd="sng">
              <a:solidFill>
                <a:srgbClr val="CC99FF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" name="Line 52"/>
            <p:cNvSpPr/>
            <p:nvPr/>
          </p:nvSpPr>
          <p:spPr>
            <a:xfrm flipH="1">
              <a:off x="9468" y="8270"/>
              <a:ext cx="1605" cy="15"/>
            </a:xfrm>
            <a:prstGeom prst="line">
              <a:avLst/>
            </a:prstGeom>
            <a:ln w="38100" cap="flat" cmpd="sng">
              <a:solidFill>
                <a:srgbClr val="CC99FF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" name="Text Box 53"/>
            <p:cNvSpPr txBox="1"/>
            <p:nvPr/>
          </p:nvSpPr>
          <p:spPr>
            <a:xfrm>
              <a:off x="11025" y="7995"/>
              <a:ext cx="3375" cy="6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雨中漫步时机选择不对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Line 54"/>
            <p:cNvSpPr/>
            <p:nvPr/>
          </p:nvSpPr>
          <p:spPr>
            <a:xfrm flipH="1">
              <a:off x="10233" y="7790"/>
              <a:ext cx="390" cy="465"/>
            </a:xfrm>
            <a:prstGeom prst="line">
              <a:avLst/>
            </a:prstGeom>
            <a:ln w="25400" cap="flat" cmpd="sng">
              <a:solidFill>
                <a:srgbClr val="CC99FF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" name="Line 55"/>
            <p:cNvSpPr/>
            <p:nvPr/>
          </p:nvSpPr>
          <p:spPr>
            <a:xfrm flipH="1" flipV="1">
              <a:off x="10338" y="8285"/>
              <a:ext cx="330" cy="405"/>
            </a:xfrm>
            <a:prstGeom prst="line">
              <a:avLst/>
            </a:prstGeom>
            <a:ln w="25400" cap="flat" cmpd="sng">
              <a:solidFill>
                <a:srgbClr val="CC99FF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" name="Text Box 56"/>
            <p:cNvSpPr txBox="1"/>
            <p:nvPr/>
          </p:nvSpPr>
          <p:spPr>
            <a:xfrm>
              <a:off x="10488" y="7568"/>
              <a:ext cx="2110" cy="7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下冰雹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eaLnBrk="1" hangingPunct="1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0415" y="8450"/>
              <a:ext cx="1815" cy="6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雨太大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4440" y="6960"/>
              <a:ext cx="171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en-US" altLang="zh-CN" sz="1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不舒服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3542174">
              <a:off x="7628" y="4465"/>
              <a:ext cx="3285" cy="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99CC"/>
                </a:gs>
                <a:gs pos="100000">
                  <a:srgbClr val="FFFFFF"/>
                </a:gs>
              </a:gsLst>
              <a:lin ang="2700000" scaled="1"/>
              <a:tileRect/>
            </a:gradFill>
            <a:ln w="9525" cap="flat" cmpd="sng">
              <a:solidFill>
                <a:srgbClr val="FF99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Line 60"/>
            <p:cNvSpPr/>
            <p:nvPr/>
          </p:nvSpPr>
          <p:spPr>
            <a:xfrm>
              <a:off x="8280" y="4800"/>
              <a:ext cx="1163" cy="0"/>
            </a:xfrm>
            <a:prstGeom prst="line">
              <a:avLst/>
            </a:prstGeom>
            <a:ln w="38100" cap="flat" cmpd="sng">
              <a:solidFill>
                <a:srgbClr val="FF99CC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" name="Text Box 61"/>
            <p:cNvSpPr txBox="1"/>
            <p:nvPr/>
          </p:nvSpPr>
          <p:spPr>
            <a:xfrm>
              <a:off x="603" y="7830"/>
              <a:ext cx="2277" cy="6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en-US" altLang="zh-CN" sz="1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满意度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1383" y="7440"/>
              <a:ext cx="2217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513" y="8473"/>
              <a:ext cx="3567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通话次数间隔太长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Line 64"/>
            <p:cNvSpPr/>
            <p:nvPr/>
          </p:nvSpPr>
          <p:spPr>
            <a:xfrm>
              <a:off x="2098" y="8123"/>
              <a:ext cx="1247" cy="37"/>
            </a:xfrm>
            <a:prstGeom prst="line">
              <a:avLst/>
            </a:prstGeom>
            <a:ln w="38100" cap="flat" cmpd="sng">
              <a:solidFill>
                <a:srgbClr val="339966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" name="Line 66"/>
            <p:cNvSpPr/>
            <p:nvPr/>
          </p:nvSpPr>
          <p:spPr>
            <a:xfrm flipV="1">
              <a:off x="2428" y="8190"/>
              <a:ext cx="345" cy="330"/>
            </a:xfrm>
            <a:prstGeom prst="line">
              <a:avLst/>
            </a:prstGeom>
            <a:ln w="25400" cap="flat" cmpd="sng">
              <a:solidFill>
                <a:srgbClr val="339966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" name="Text Box 67"/>
            <p:cNvSpPr txBox="1"/>
            <p:nvPr/>
          </p:nvSpPr>
          <p:spPr>
            <a:xfrm>
              <a:off x="6600" y="4560"/>
              <a:ext cx="207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邀请方法不当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Text Box 68"/>
            <p:cNvSpPr txBox="1"/>
            <p:nvPr/>
          </p:nvSpPr>
          <p:spPr>
            <a:xfrm>
              <a:off x="7080" y="3840"/>
              <a:ext cx="2155" cy="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口气太强硬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Text Box 69"/>
            <p:cNvSpPr txBox="1"/>
            <p:nvPr/>
          </p:nvSpPr>
          <p:spPr>
            <a:xfrm>
              <a:off x="7800" y="5280"/>
              <a:ext cx="2155" cy="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不解温柔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60" y="2400"/>
              <a:ext cx="3000" cy="72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导致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生气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轻微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endParaRPr lang="en-US" altLang="zh-CN" b="1">
                <a:solidFill>
                  <a:srgbClr val="050B0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60" y="2400"/>
              <a:ext cx="2880" cy="720"/>
            </a:xfrm>
            <a:prstGeom prst="rect">
              <a:avLst/>
            </a:prstGeom>
            <a:solidFill>
              <a:srgbClr val="FF99CC">
                <a:alpha val="61176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被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</a:t>
              </a:r>
              <a:endParaRPr lang="zh-CN" altLang="en-US" b="1" dirty="0">
                <a:solidFill>
                  <a:srgbClr val="050B0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439" y="9038"/>
              <a:ext cx="3000" cy="720"/>
            </a:xfrm>
            <a:prstGeom prst="rect">
              <a:avLst/>
            </a:prstGeom>
            <a:solidFill>
              <a:srgbClr val="33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导致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生气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中度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endParaRPr lang="en-US" altLang="zh-CN" b="1">
                <a:solidFill>
                  <a:srgbClr val="050B0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50" y="9038"/>
              <a:ext cx="3120" cy="720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导致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生气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严重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endParaRPr lang="en-US" altLang="zh-CN" b="1">
                <a:solidFill>
                  <a:srgbClr val="050B0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997" y="9038"/>
              <a:ext cx="3000" cy="72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导致</a:t>
              </a:r>
              <a:r>
                <a:rPr lang="en-US" altLang="zh-CN" b="1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b="1" dirty="0">
                  <a:solidFill>
                    <a:srgbClr val="050B0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反感</a:t>
              </a:r>
              <a:endParaRPr lang="zh-CN" altLang="en-US" b="1" dirty="0">
                <a:solidFill>
                  <a:srgbClr val="050B0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6" name="Line 75"/>
            <p:cNvSpPr/>
            <p:nvPr/>
          </p:nvSpPr>
          <p:spPr>
            <a:xfrm>
              <a:off x="8400" y="4320"/>
              <a:ext cx="240" cy="415"/>
            </a:xfrm>
            <a:prstGeom prst="line">
              <a:avLst/>
            </a:prstGeom>
            <a:ln w="25400" cap="flat" cmpd="sng">
              <a:solidFill>
                <a:srgbClr val="FF99CC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" name="Text Box 76"/>
            <p:cNvSpPr txBox="1"/>
            <p:nvPr/>
          </p:nvSpPr>
          <p:spPr>
            <a:xfrm>
              <a:off x="5310" y="6480"/>
              <a:ext cx="180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逼人家约会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77"/>
            <p:cNvSpPr/>
            <p:nvPr/>
          </p:nvSpPr>
          <p:spPr>
            <a:xfrm flipV="1">
              <a:off x="8640" y="4920"/>
              <a:ext cx="240" cy="425"/>
            </a:xfrm>
            <a:prstGeom prst="line">
              <a:avLst/>
            </a:prstGeom>
            <a:ln w="25400" cap="flat" cmpd="sng">
              <a:solidFill>
                <a:srgbClr val="FF99CC">
                  <a:alpha val="69019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" name="Text Box 78"/>
            <p:cNvSpPr txBox="1"/>
            <p:nvPr/>
          </p:nvSpPr>
          <p:spPr>
            <a:xfrm>
              <a:off x="4470" y="7560"/>
              <a:ext cx="300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46" tIns="34272" rIns="68546" bIns="34272"/>
            <a:lstStyle/>
            <a:p>
              <a:pPr lvl="0" eaLnBrk="1" hangingPunct="1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漠不关心</a:t>
              </a:r>
              <a:r>
                <a:rPr lang="en-US" altLang="zh-CN" sz="1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MM</a:t>
              </a:r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的病情</a:t>
              </a: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7096" y="315281"/>
            <a:ext cx="7546791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9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标准的问题解决方法</a:t>
            </a:r>
            <a:endParaRPr lang="zh-CN" altLang="en-US" sz="289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326880" y="1475740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作业标准与标准作业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326880" y="5234305"/>
            <a:ext cx="248031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建立企业的因果逻辑知识链</a:t>
            </a:r>
            <a:endParaRPr lang="zh-CN" altLang="en-US" sz="20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WPS 演示</Application>
  <PresentationFormat>宽屏</PresentationFormat>
  <Paragraphs>555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华文隶书</vt:lpstr>
      <vt:lpstr>微软雅黑</vt:lpstr>
      <vt:lpstr>黑体</vt:lpstr>
      <vt:lpstr>Calibri</vt:lpstr>
      <vt:lpstr>Times New Roman</vt:lpstr>
      <vt:lpstr>华文宋体</vt:lpstr>
      <vt:lpstr>华文行楷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刘刚</dc:creator>
  <cp:lastModifiedBy>刘刚</cp:lastModifiedBy>
  <cp:revision>2</cp:revision>
  <dcterms:created xsi:type="dcterms:W3CDTF">2020-04-24T06:27:00Z</dcterms:created>
  <dcterms:modified xsi:type="dcterms:W3CDTF">2020-04-24T06:28:02Z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