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8"/>
  </p:notesMasterIdLst>
  <p:sldIdLst>
    <p:sldId id="257" r:id="rId2"/>
    <p:sldId id="271" r:id="rId3"/>
    <p:sldId id="272" r:id="rId4"/>
    <p:sldId id="278" r:id="rId5"/>
    <p:sldId id="258" r:id="rId6"/>
    <p:sldId id="273" r:id="rId7"/>
    <p:sldId id="275" r:id="rId8"/>
    <p:sldId id="276" r:id="rId9"/>
    <p:sldId id="277" r:id="rId10"/>
    <p:sldId id="279" r:id="rId11"/>
    <p:sldId id="280" r:id="rId12"/>
    <p:sldId id="281" r:id="rId13"/>
    <p:sldId id="282" r:id="rId14"/>
    <p:sldId id="288" r:id="rId15"/>
    <p:sldId id="287" r:id="rId16"/>
    <p:sldId id="289" r:id="rId17"/>
    <p:sldId id="290" r:id="rId18"/>
    <p:sldId id="303" r:id="rId19"/>
    <p:sldId id="291" r:id="rId20"/>
    <p:sldId id="305" r:id="rId21"/>
    <p:sldId id="302" r:id="rId22"/>
    <p:sldId id="310" r:id="rId23"/>
    <p:sldId id="308" r:id="rId24"/>
    <p:sldId id="309" r:id="rId25"/>
    <p:sldId id="304" r:id="rId26"/>
    <p:sldId id="311" r:id="rId2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guide id="3" orient="horz" pos="1344">
          <p15:clr>
            <a:srgbClr val="A4A3A4"/>
          </p15:clr>
        </p15:guide>
        <p15:guide id="4" pos="295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95F5"/>
    <a:srgbClr val="00F4FF"/>
    <a:srgbClr val="0852D7"/>
    <a:srgbClr val="0B93F7"/>
    <a:srgbClr val="CED8E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60" d="100"/>
          <a:sy n="60" d="100"/>
        </p:scale>
        <p:origin x="72" y="828"/>
      </p:cViewPr>
      <p:guideLst>
        <p:guide orient="horz" pos="2160"/>
        <p:guide pos="3840"/>
        <p:guide orient="horz" pos="1344"/>
        <p:guide pos="295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DCAEFAC-C6CA-41D3-B574-AA83E9D5D224}" type="datetimeFigureOut">
              <a:rPr lang="zh-CN" altLang="en-US" smtClean="0"/>
              <a:t>2020/12/9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E21276-B259-44E4-B3EB-308F219A56EB}"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内容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0FDA80E-6F3F-42EE-A4C9-77E2E19C6AC3}" type="datetimeFigureOut">
              <a:rPr lang="zh-CN" altLang="en-US" smtClean="0"/>
              <a:t>2020/12/9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93EEE9E-C9E7-4E5B-9964-F72FAFFBF0AC}"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microsoft.com/office/2007/relationships/media" Target="../media/media1.mp3"/><Relationship Id="rId1" Type="http://schemas.openxmlformats.org/officeDocument/2006/relationships/audio" Target="NULL"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3438862" y="1697990"/>
            <a:ext cx="5314275" cy="1323439"/>
          </a:xfrm>
          <a:prstGeom prst="rect">
            <a:avLst/>
          </a:prstGeom>
          <a:noFill/>
        </p:spPr>
        <p:txBody>
          <a:bodyPr wrap="none" rtlCol="0">
            <a:spAutoFit/>
          </a:bodyPr>
          <a:lstStyle/>
          <a:p>
            <a:pPr algn="ctr"/>
            <a:r>
              <a:rPr lang="zh-CN" altLang="en-US" sz="8000" b="1" dirty="0">
                <a:ln w="19050">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抖音短视频</a:t>
            </a:r>
          </a:p>
        </p:txBody>
      </p:sp>
      <p:sp>
        <p:nvSpPr>
          <p:cNvPr id="4" name="文本框 3"/>
          <p:cNvSpPr txBox="1"/>
          <p:nvPr/>
        </p:nvSpPr>
        <p:spPr>
          <a:xfrm>
            <a:off x="4464784" y="3145790"/>
            <a:ext cx="3262432" cy="1015663"/>
          </a:xfrm>
          <a:prstGeom prst="rect">
            <a:avLst/>
          </a:prstGeom>
          <a:noFill/>
        </p:spPr>
        <p:txBody>
          <a:bodyPr wrap="none" rtlCol="0">
            <a:spAutoFit/>
          </a:bodyPr>
          <a:lstStyle/>
          <a:p>
            <a:pPr algn="ctr"/>
            <a:r>
              <a:rPr lang="zh-CN" altLang="en-US" sz="6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运营技巧</a:t>
            </a:r>
          </a:p>
        </p:txBody>
      </p:sp>
      <p:grpSp>
        <p:nvGrpSpPr>
          <p:cNvPr id="3" name="组合 2"/>
          <p:cNvGrpSpPr/>
          <p:nvPr/>
        </p:nvGrpSpPr>
        <p:grpSpPr>
          <a:xfrm>
            <a:off x="3895760" y="4616450"/>
            <a:ext cx="1950473" cy="406400"/>
            <a:chOff x="3895760" y="4616450"/>
            <a:chExt cx="1950473" cy="406400"/>
          </a:xfrm>
        </p:grpSpPr>
        <p:sp>
          <p:nvSpPr>
            <p:cNvPr id="5" name="圆角矩形 4"/>
            <p:cNvSpPr/>
            <p:nvPr/>
          </p:nvSpPr>
          <p:spPr>
            <a:xfrm>
              <a:off x="3895760" y="4616450"/>
              <a:ext cx="1950473" cy="406400"/>
            </a:xfrm>
            <a:prstGeom prst="roundRect">
              <a:avLst>
                <a:gd name="adj" fmla="val 50000"/>
              </a:avLst>
            </a:prstGeom>
            <a:gradFill>
              <a:gsLst>
                <a:gs pos="32000">
                  <a:schemeClr val="bg1"/>
                </a:gs>
                <a:gs pos="68000">
                  <a:schemeClr val="bg1">
                    <a:lumMod val="91000"/>
                  </a:schemeClr>
                </a:gs>
                <a:gs pos="0">
                  <a:schemeClr val="bg1"/>
                </a:gs>
                <a:gs pos="100000">
                  <a:schemeClr val="bg1"/>
                </a:gs>
              </a:gsLst>
              <a:lin ang="5400000" scaled="1"/>
            </a:gradFill>
            <a:ln w="19050">
              <a:solidFill>
                <a:srgbClr val="0852D7"/>
              </a:solidFill>
            </a:ln>
            <a:effectLst>
              <a:outerShdw blurRad="508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rgbClr val="0852D7"/>
                  </a:solidFill>
                </a:ln>
                <a:cs typeface="+mn-ea"/>
                <a:sym typeface="+mn-lt"/>
              </a:endParaRPr>
            </a:p>
          </p:txBody>
        </p:sp>
        <p:sp>
          <p:nvSpPr>
            <p:cNvPr id="7" name="文本框 6"/>
            <p:cNvSpPr txBox="1"/>
            <p:nvPr/>
          </p:nvSpPr>
          <p:spPr>
            <a:xfrm>
              <a:off x="3954724" y="4634984"/>
              <a:ext cx="1737360" cy="368300"/>
            </a:xfrm>
            <a:prstGeom prst="rect">
              <a:avLst/>
            </a:prstGeom>
            <a:noFill/>
          </p:spPr>
          <p:txBody>
            <a:bodyPr wrap="none" rtlCol="0">
              <a:spAutoFit/>
            </a:bodyPr>
            <a:lstStyle/>
            <a:p>
              <a:r>
                <a:rPr lang="zh-CN" altLang="en-US" b="1" dirty="0">
                  <a:solidFill>
                    <a:srgbClr val="0852D7"/>
                  </a:solidFill>
                  <a:cs typeface="+mn-ea"/>
                  <a:sym typeface="+mn-lt"/>
                </a:rPr>
                <a:t>主讲人：</a:t>
              </a:r>
              <a:r>
                <a:rPr lang="en-US" altLang="zh-CN" b="1" dirty="0">
                  <a:solidFill>
                    <a:srgbClr val="0852D7"/>
                  </a:solidFill>
                  <a:cs typeface="+mn-ea"/>
                  <a:sym typeface="+mn-lt"/>
                </a:rPr>
                <a:t>XXXX</a:t>
              </a:r>
            </a:p>
          </p:txBody>
        </p:sp>
      </p:grpSp>
      <p:grpSp>
        <p:nvGrpSpPr>
          <p:cNvPr id="6" name="组合 5"/>
          <p:cNvGrpSpPr/>
          <p:nvPr/>
        </p:nvGrpSpPr>
        <p:grpSpPr>
          <a:xfrm>
            <a:off x="6322307" y="4616450"/>
            <a:ext cx="1968461" cy="406400"/>
            <a:chOff x="6322307" y="4616450"/>
            <a:chExt cx="1968461" cy="406400"/>
          </a:xfrm>
        </p:grpSpPr>
        <p:sp>
          <p:nvSpPr>
            <p:cNvPr id="8" name="圆角矩形 7"/>
            <p:cNvSpPr/>
            <p:nvPr/>
          </p:nvSpPr>
          <p:spPr>
            <a:xfrm>
              <a:off x="6322307" y="4616450"/>
              <a:ext cx="1950473" cy="406400"/>
            </a:xfrm>
            <a:prstGeom prst="roundRect">
              <a:avLst>
                <a:gd name="adj" fmla="val 50000"/>
              </a:avLst>
            </a:prstGeom>
            <a:gradFill>
              <a:gsLst>
                <a:gs pos="32000">
                  <a:schemeClr val="bg1"/>
                </a:gs>
                <a:gs pos="68000">
                  <a:schemeClr val="bg1">
                    <a:lumMod val="91000"/>
                  </a:schemeClr>
                </a:gs>
                <a:gs pos="0">
                  <a:schemeClr val="bg1"/>
                </a:gs>
                <a:gs pos="100000">
                  <a:schemeClr val="bg1"/>
                </a:gs>
              </a:gsLst>
              <a:lin ang="5400000" scaled="1"/>
            </a:gradFill>
            <a:ln w="19050">
              <a:solidFill>
                <a:srgbClr val="0852D7"/>
              </a:solidFill>
            </a:ln>
            <a:effectLst>
              <a:outerShdw blurRad="508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rgbClr val="0852D7"/>
                  </a:solidFill>
                </a:ln>
                <a:cs typeface="+mn-ea"/>
                <a:sym typeface="+mn-lt"/>
              </a:endParaRPr>
            </a:p>
          </p:txBody>
        </p:sp>
        <p:sp>
          <p:nvSpPr>
            <p:cNvPr id="9" name="文本框 8"/>
            <p:cNvSpPr txBox="1"/>
            <p:nvPr/>
          </p:nvSpPr>
          <p:spPr>
            <a:xfrm>
              <a:off x="6381271" y="4634984"/>
              <a:ext cx="1909497" cy="369332"/>
            </a:xfrm>
            <a:prstGeom prst="rect">
              <a:avLst/>
            </a:prstGeom>
            <a:noFill/>
          </p:spPr>
          <p:txBody>
            <a:bodyPr wrap="none" rtlCol="0">
              <a:spAutoFit/>
            </a:bodyPr>
            <a:lstStyle/>
            <a:p>
              <a:r>
                <a:rPr lang="zh-CN" altLang="en-US" b="1" dirty="0">
                  <a:solidFill>
                    <a:srgbClr val="0852D7"/>
                  </a:solidFill>
                  <a:cs typeface="+mn-ea"/>
                  <a:sym typeface="+mn-lt"/>
                </a:rPr>
                <a:t>时间：</a:t>
              </a:r>
              <a:r>
                <a:rPr lang="en-US" altLang="zh-CN" b="1" dirty="0">
                  <a:solidFill>
                    <a:srgbClr val="0852D7"/>
                  </a:solidFill>
                  <a:cs typeface="+mn-ea"/>
                  <a:sym typeface="+mn-lt"/>
                </a:rPr>
                <a:t>10</a:t>
              </a:r>
              <a:r>
                <a:rPr lang="zh-CN" altLang="en-US" b="1" dirty="0">
                  <a:solidFill>
                    <a:srgbClr val="0852D7"/>
                  </a:solidFill>
                  <a:cs typeface="+mn-ea"/>
                  <a:sym typeface="+mn-lt"/>
                </a:rPr>
                <a:t>月</a:t>
              </a:r>
              <a:r>
                <a:rPr lang="en-US" altLang="zh-CN" b="1" dirty="0">
                  <a:solidFill>
                    <a:srgbClr val="0852D7"/>
                  </a:solidFill>
                  <a:cs typeface="+mn-ea"/>
                  <a:sym typeface="+mn-lt"/>
                </a:rPr>
                <a:t>26</a:t>
              </a:r>
              <a:r>
                <a:rPr lang="zh-CN" altLang="en-US" b="1" dirty="0">
                  <a:solidFill>
                    <a:srgbClr val="0852D7"/>
                  </a:solidFill>
                  <a:cs typeface="+mn-ea"/>
                  <a:sym typeface="+mn-lt"/>
                </a:rPr>
                <a:t>日</a:t>
              </a:r>
            </a:p>
          </p:txBody>
        </p:sp>
      </p:grpSp>
      <p:pic>
        <p:nvPicPr>
          <p:cNvPr id="10" name="25 - Freeflight">
            <a:hlinkClick r:id="" action="ppaction://media"/>
            <a:extLst>
              <a:ext uri="{FF2B5EF4-FFF2-40B4-BE49-F238E27FC236}">
                <a16:creationId xmlns:a16="http://schemas.microsoft.com/office/drawing/2014/main" id="{2D3FF0DA-C9C2-433C-BD09-CD40E297DEAC}"/>
              </a:ext>
            </a:extLst>
          </p:cNvPr>
          <p:cNvPicPr>
            <a:picLocks noChangeAspect="1"/>
          </p:cNvPicPr>
          <p:nvPr>
            <a:audioFile r:link="rId1"/>
            <p:extLst>
              <p:ext uri="{DAA4B4D4-6D71-4841-9C94-3DE7FCFB9230}">
                <p14:media xmlns:p14="http://schemas.microsoft.com/office/powerpoint/2010/main" r:embed="rId2">
                  <p14:trim st="1604" end="4452.2916"/>
                </p14:media>
              </p:ext>
            </p:extLst>
          </p:nvPr>
        </p:nvPicPr>
        <p:blipFill>
          <a:blip r:embed="rId4"/>
          <a:stretch>
            <a:fillRect/>
          </a:stretch>
        </p:blipFill>
        <p:spPr>
          <a:xfrm>
            <a:off x="1424031" y="-596436"/>
            <a:ext cx="609600" cy="60960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withEffect">
                                  <p:stCondLst>
                                    <p:cond delay="0"/>
                                  </p:stCondLst>
                                  <p:childTnLst>
                                    <p:cmd type="call" cmd="playFrom(0.0)">
                                      <p:cBhvr>
                                        <p:cTn id="6" dur="1" fill="hold"/>
                                        <p:tgtEl>
                                          <p:spTgt spid="10"/>
                                        </p:tgtEl>
                                      </p:cBhvr>
                                    </p:cmd>
                                  </p:childTnLst>
                                </p:cTn>
                              </p:par>
                            </p:childTnLst>
                          </p:cTn>
                        </p:par>
                        <p:par>
                          <p:cTn id="7" fill="hold">
                            <p:stCondLst>
                              <p:cond delay="0"/>
                            </p:stCondLst>
                            <p:childTnLst>
                              <p:par>
                                <p:cTn id="8" presetID="12" presetClass="entr" presetSubtype="4" fill="hold" grpId="0" nodeType="afterEffect">
                                  <p:stCondLst>
                                    <p:cond delay="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500"/>
                                        <p:tgtEl>
                                          <p:spTgt spid="2"/>
                                        </p:tgtEl>
                                        <p:attrNameLst>
                                          <p:attrName>ppt_y</p:attrName>
                                        </p:attrNameLst>
                                      </p:cBhvr>
                                      <p:tavLst>
                                        <p:tav tm="0">
                                          <p:val>
                                            <p:strVal val="#ppt_y+#ppt_h*1.125000"/>
                                          </p:val>
                                        </p:tav>
                                        <p:tav tm="100000">
                                          <p:val>
                                            <p:strVal val="#ppt_y"/>
                                          </p:val>
                                        </p:tav>
                                      </p:tavLst>
                                    </p:anim>
                                    <p:animEffect transition="in" filter="wipe(up)">
                                      <p:cBhvr>
                                        <p:cTn id="11" dur="500"/>
                                        <p:tgtEl>
                                          <p:spTgt spid="2"/>
                                        </p:tgtEl>
                                      </p:cBhvr>
                                    </p:animEffect>
                                  </p:childTnLst>
                                </p:cTn>
                              </p:par>
                            </p:childTnLst>
                          </p:cTn>
                        </p:par>
                        <p:par>
                          <p:cTn id="12" fill="hold">
                            <p:stCondLst>
                              <p:cond delay="500"/>
                            </p:stCondLst>
                            <p:childTnLst>
                              <p:par>
                                <p:cTn id="13" presetID="53" presetClass="entr" presetSubtype="16" fill="hold" grpId="0" nodeType="afterEffect">
                                  <p:stCondLst>
                                    <p:cond delay="0"/>
                                  </p:stCondLst>
                                  <p:iterate type="lt">
                                    <p:tmPct val="10000"/>
                                  </p:iterate>
                                  <p:childTnLst>
                                    <p:set>
                                      <p:cBhvr>
                                        <p:cTn id="14" dur="1" fill="hold">
                                          <p:stCondLst>
                                            <p:cond delay="0"/>
                                          </p:stCondLst>
                                        </p:cTn>
                                        <p:tgtEl>
                                          <p:spTgt spid="4"/>
                                        </p:tgtEl>
                                        <p:attrNameLst>
                                          <p:attrName>style.visibility</p:attrName>
                                        </p:attrNameLst>
                                      </p:cBhvr>
                                      <p:to>
                                        <p:strVal val="visible"/>
                                      </p:to>
                                    </p:set>
                                    <p:anim calcmode="lin" valueType="num">
                                      <p:cBhvr>
                                        <p:cTn id="15" dur="500" fill="hold"/>
                                        <p:tgtEl>
                                          <p:spTgt spid="4"/>
                                        </p:tgtEl>
                                        <p:attrNameLst>
                                          <p:attrName>ppt_w</p:attrName>
                                        </p:attrNameLst>
                                      </p:cBhvr>
                                      <p:tavLst>
                                        <p:tav tm="0">
                                          <p:val>
                                            <p:fltVal val="0"/>
                                          </p:val>
                                        </p:tav>
                                        <p:tav tm="100000">
                                          <p:val>
                                            <p:strVal val="#ppt_w"/>
                                          </p:val>
                                        </p:tav>
                                      </p:tavLst>
                                    </p:anim>
                                    <p:anim calcmode="lin" valueType="num">
                                      <p:cBhvr>
                                        <p:cTn id="16" dur="500" fill="hold"/>
                                        <p:tgtEl>
                                          <p:spTgt spid="4"/>
                                        </p:tgtEl>
                                        <p:attrNameLst>
                                          <p:attrName>ppt_h</p:attrName>
                                        </p:attrNameLst>
                                      </p:cBhvr>
                                      <p:tavLst>
                                        <p:tav tm="0">
                                          <p:val>
                                            <p:fltVal val="0"/>
                                          </p:val>
                                        </p:tav>
                                        <p:tav tm="100000">
                                          <p:val>
                                            <p:strVal val="#ppt_h"/>
                                          </p:val>
                                        </p:tav>
                                      </p:tavLst>
                                    </p:anim>
                                    <p:animEffect transition="in" filter="fade">
                                      <p:cBhvr>
                                        <p:cTn id="17" dur="500"/>
                                        <p:tgtEl>
                                          <p:spTgt spid="4"/>
                                        </p:tgtEl>
                                      </p:cBhvr>
                                    </p:animEffect>
                                  </p:childTnLst>
                                </p:cTn>
                              </p:par>
                            </p:childTnLst>
                          </p:cTn>
                        </p:par>
                        <p:par>
                          <p:cTn id="18" fill="hold">
                            <p:stCondLst>
                              <p:cond delay="1150"/>
                            </p:stCondLst>
                            <p:childTnLst>
                              <p:par>
                                <p:cTn id="19" presetID="42" presetClass="entr" presetSubtype="0"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par>
                          <p:cTn id="24" fill="hold">
                            <p:stCondLst>
                              <p:cond delay="215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audio>
              <p:cMediaNode vol="80000" numSld="999">
                <p:cTn id="30" repeatCount="indefinite" fill="hold" display="0">
                  <p:stCondLst>
                    <p:cond delay="indefinite"/>
                  </p:stCondLst>
                  <p:endCondLst>
                    <p:cond evt="onStopAudio" delay="0">
                      <p:tgtEl>
                        <p:sldTgt/>
                      </p:tgtEl>
                    </p:cond>
                  </p:endCondLst>
                </p:cTn>
                <p:tgtEl>
                  <p:spTgt spid="10"/>
                </p:tgtEl>
              </p:cMediaNode>
            </p:audio>
          </p:childTnLst>
        </p:cTn>
      </p:par>
    </p:tnLst>
    <p:bldLst>
      <p:bldP spid="2" grpId="0"/>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3018" y="-62900"/>
            <a:ext cx="3725700" cy="6983771"/>
          </a:xfrm>
          <a:prstGeom prst="rect">
            <a:avLst/>
          </a:prstGeom>
          <a:noFill/>
        </p:spPr>
        <p:txBody>
          <a:bodyPr wrap="none" rtlCol="0">
            <a:spAutoFit/>
          </a:bodyPr>
          <a:lstStyle/>
          <a:p>
            <a:pPr algn="ctr" defTabSz="913765" fontAlgn="base">
              <a:spcBef>
                <a:spcPct val="0"/>
              </a:spcBef>
              <a:spcAft>
                <a:spcPct val="0"/>
              </a:spcAft>
              <a:defRPr/>
            </a:pPr>
            <a:r>
              <a:rPr lang="en-US" altLang="zh-CN" sz="44780" b="1" dirty="0">
                <a:solidFill>
                  <a:schemeClr val="bg1">
                    <a:alpha val="30000"/>
                  </a:schemeClr>
                </a:solidFill>
                <a:cs typeface="+mn-ea"/>
                <a:sym typeface="+mn-lt"/>
              </a:rPr>
              <a:t>2</a:t>
            </a:r>
            <a:endParaRPr lang="zh-CN" altLang="en-US" sz="44780" b="1" dirty="0">
              <a:solidFill>
                <a:schemeClr val="bg1">
                  <a:alpha val="30000"/>
                </a:schemeClr>
              </a:solidFill>
              <a:cs typeface="+mn-ea"/>
              <a:sym typeface="+mn-lt"/>
            </a:endParaRPr>
          </a:p>
        </p:txBody>
      </p:sp>
      <p:sp>
        <p:nvSpPr>
          <p:cNvPr id="3" name="文本框 2"/>
          <p:cNvSpPr txBox="1"/>
          <p:nvPr/>
        </p:nvSpPr>
        <p:spPr>
          <a:xfrm>
            <a:off x="3484442" y="2826164"/>
            <a:ext cx="5223116" cy="1169551"/>
          </a:xfrm>
          <a:prstGeom prst="rect">
            <a:avLst/>
          </a:prstGeom>
          <a:noFill/>
          <a:ln>
            <a:noFill/>
          </a:ln>
        </p:spPr>
        <p:txBody>
          <a:bodyPr wrap="square" rtlCol="0">
            <a:spAutoFit/>
          </a:bodyPr>
          <a:lstStyle/>
          <a:p>
            <a:pPr lvl="0" algn="ctr">
              <a:defRPr/>
            </a:pPr>
            <a:r>
              <a:rPr lang="zh-CN" altLang="en-US" sz="7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方向定位</a:t>
            </a:r>
          </a:p>
        </p:txBody>
      </p:sp>
      <p:sp>
        <p:nvSpPr>
          <p:cNvPr id="4" name="文本框 3"/>
          <p:cNvSpPr txBox="1"/>
          <p:nvPr/>
        </p:nvSpPr>
        <p:spPr>
          <a:xfrm>
            <a:off x="4849505" y="4792134"/>
            <a:ext cx="2492990" cy="369332"/>
          </a:xfrm>
          <a:prstGeom prst="rect">
            <a:avLst/>
          </a:prstGeom>
          <a:noFill/>
        </p:spPr>
        <p:txBody>
          <a:bodyPr wrap="none" rtlCol="0">
            <a:spAutoFit/>
          </a:bodyPr>
          <a:lstStyle/>
          <a:p>
            <a:r>
              <a:rPr lang="zh-CN" altLang="en-US" dirty="0">
                <a:solidFill>
                  <a:schemeClr val="bg1"/>
                </a:solidFill>
                <a:cs typeface="+mn-ea"/>
                <a:sym typeface="+mn-lt"/>
              </a:rPr>
              <a:t>抖音，记录美好生活！</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2" presetClass="entr" presetSubtype="4" decel="10000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做什么内容</a:t>
            </a:r>
          </a:p>
        </p:txBody>
      </p:sp>
      <p:grpSp>
        <p:nvGrpSpPr>
          <p:cNvPr id="5" name="组合 4"/>
          <p:cNvGrpSpPr/>
          <p:nvPr/>
        </p:nvGrpSpPr>
        <p:grpSpPr>
          <a:xfrm>
            <a:off x="1968313" y="1839092"/>
            <a:ext cx="3787838" cy="527086"/>
            <a:chOff x="1968313" y="1839092"/>
            <a:chExt cx="3787838" cy="527086"/>
          </a:xfrm>
        </p:grpSpPr>
        <p:sp>
          <p:nvSpPr>
            <p:cNvPr id="30" name="ïṣlide"/>
            <p:cNvSpPr/>
            <p:nvPr/>
          </p:nvSpPr>
          <p:spPr>
            <a:xfrm flipH="1">
              <a:off x="1968313" y="1839092"/>
              <a:ext cx="3787838" cy="527086"/>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4" name="矩形 13"/>
            <p:cNvSpPr/>
            <p:nvPr/>
          </p:nvSpPr>
          <p:spPr>
            <a:xfrm>
              <a:off x="2083695" y="1866808"/>
              <a:ext cx="2969358" cy="461665"/>
            </a:xfrm>
            <a:prstGeom prst="rect">
              <a:avLst/>
            </a:prstGeom>
            <a:noFill/>
          </p:spPr>
          <p:txBody>
            <a:bodyPr wrap="square">
              <a:spAutoFit/>
            </a:bodyPr>
            <a:lstStyle/>
            <a:p>
              <a:pPr lvl="0">
                <a:defRPr/>
              </a:pPr>
              <a:r>
                <a:rPr lang="zh-CN" altLang="en-US" sz="2400" b="1" kern="0" dirty="0">
                  <a:solidFill>
                    <a:schemeClr val="bg1"/>
                  </a:solidFill>
                  <a:cs typeface="+mn-ea"/>
                  <a:sym typeface="+mn-lt"/>
                </a:rPr>
                <a:t>想想自己擅长什么？</a:t>
              </a:r>
            </a:p>
          </p:txBody>
        </p:sp>
      </p:grpSp>
      <p:sp>
        <p:nvSpPr>
          <p:cNvPr id="3" name="矩形 2"/>
          <p:cNvSpPr/>
          <p:nvPr/>
        </p:nvSpPr>
        <p:spPr>
          <a:xfrm>
            <a:off x="3862232" y="4262912"/>
            <a:ext cx="6463867" cy="369332"/>
          </a:xfrm>
          <a:prstGeom prst="rect">
            <a:avLst/>
          </a:prstGeom>
        </p:spPr>
        <p:txBody>
          <a:bodyPr wrap="square">
            <a:spAutoFit/>
          </a:bodyPr>
          <a:lstStyle/>
          <a:p>
            <a:pPr>
              <a:spcBef>
                <a:spcPct val="50000"/>
              </a:spcBef>
              <a:defRPr/>
            </a:pPr>
            <a:r>
              <a:rPr lang="zh-CN" altLang="en-US" dirty="0">
                <a:solidFill>
                  <a:schemeClr val="bg1"/>
                </a:solidFill>
                <a:cs typeface="+mn-ea"/>
                <a:sym typeface="+mn-lt"/>
              </a:rPr>
              <a:t>论证可行性，思考制作难度、粉丝关注度、涨粉天花板等问题</a:t>
            </a:r>
            <a:r>
              <a:rPr lang="en-US" altLang="zh-CN" dirty="0">
                <a:solidFill>
                  <a:schemeClr val="bg1"/>
                </a:solidFill>
                <a:cs typeface="+mn-ea"/>
                <a:sym typeface="+mn-lt"/>
              </a:rPr>
              <a:t>;</a:t>
            </a:r>
            <a:endParaRPr lang="zh-CN" altLang="en-US" dirty="0">
              <a:solidFill>
                <a:schemeClr val="bg1"/>
              </a:solidFill>
              <a:cs typeface="+mn-ea"/>
              <a:sym typeface="+mn-lt"/>
            </a:endParaRPr>
          </a:p>
        </p:txBody>
      </p:sp>
      <p:sp>
        <p:nvSpPr>
          <p:cNvPr id="4" name="矩形 3"/>
          <p:cNvSpPr/>
          <p:nvPr/>
        </p:nvSpPr>
        <p:spPr>
          <a:xfrm>
            <a:off x="3862232" y="3108465"/>
            <a:ext cx="3934090" cy="369332"/>
          </a:xfrm>
          <a:prstGeom prst="rect">
            <a:avLst/>
          </a:prstGeom>
        </p:spPr>
        <p:txBody>
          <a:bodyPr wrap="none">
            <a:spAutoFit/>
          </a:bodyPr>
          <a:lstStyle/>
          <a:p>
            <a:r>
              <a:rPr lang="zh-CN" altLang="en-US" dirty="0">
                <a:solidFill>
                  <a:schemeClr val="bg1"/>
                </a:solidFill>
                <a:cs typeface="+mn-ea"/>
                <a:sym typeface="+mn-lt"/>
              </a:rPr>
              <a:t>根据自己特长或者第一想法去做内容</a:t>
            </a:r>
            <a:r>
              <a:rPr lang="en-US" altLang="zh-CN" dirty="0">
                <a:solidFill>
                  <a:schemeClr val="bg1"/>
                </a:solidFill>
                <a:cs typeface="+mn-ea"/>
                <a:sym typeface="+mn-lt"/>
              </a:rPr>
              <a:t>;</a:t>
            </a:r>
            <a:endParaRPr lang="zh-CN" altLang="en-US" dirty="0">
              <a:solidFill>
                <a:schemeClr val="bg1"/>
              </a:solidFill>
              <a:cs typeface="+mn-ea"/>
              <a:sym typeface="+mn-lt"/>
            </a:endParaRPr>
          </a:p>
        </p:txBody>
      </p:sp>
      <p:sp>
        <p:nvSpPr>
          <p:cNvPr id="22" name="矩形 21"/>
          <p:cNvSpPr/>
          <p:nvPr/>
        </p:nvSpPr>
        <p:spPr>
          <a:xfrm>
            <a:off x="3862232" y="5415180"/>
            <a:ext cx="6096000" cy="369332"/>
          </a:xfrm>
          <a:prstGeom prst="rect">
            <a:avLst/>
          </a:prstGeom>
        </p:spPr>
        <p:txBody>
          <a:bodyPr>
            <a:spAutoFit/>
          </a:bodyPr>
          <a:lstStyle/>
          <a:p>
            <a:pPr>
              <a:spcBef>
                <a:spcPct val="50000"/>
              </a:spcBef>
              <a:defRPr/>
            </a:pPr>
            <a:r>
              <a:rPr lang="zh-CN" altLang="en-US" dirty="0">
                <a:solidFill>
                  <a:schemeClr val="bg1"/>
                </a:solidFill>
                <a:cs typeface="+mn-ea"/>
                <a:sym typeface="+mn-lt"/>
              </a:rPr>
              <a:t>把握热点趋势，坚持定时更新，做好粉丝互动。</a:t>
            </a:r>
          </a:p>
        </p:txBody>
      </p:sp>
      <p:grpSp>
        <p:nvGrpSpPr>
          <p:cNvPr id="11" name="组合 10"/>
          <p:cNvGrpSpPr/>
          <p:nvPr/>
        </p:nvGrpSpPr>
        <p:grpSpPr>
          <a:xfrm>
            <a:off x="1925629" y="3076668"/>
            <a:ext cx="1591473" cy="432926"/>
            <a:chOff x="2062479" y="1860630"/>
            <a:chExt cx="1591473" cy="432926"/>
          </a:xfrm>
        </p:grpSpPr>
        <p:sp>
          <p:nvSpPr>
            <p:cNvPr id="15" name="椭圆 14"/>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2186884" y="1860630"/>
              <a:ext cx="1467068" cy="400110"/>
            </a:xfrm>
            <a:prstGeom prst="rect">
              <a:avLst/>
            </a:prstGeom>
            <a:noFill/>
          </p:spPr>
          <p:txBody>
            <a:bodyPr wrap="none" rtlCol="0">
              <a:spAutoFit/>
            </a:bodyPr>
            <a:lstStyle/>
            <a:p>
              <a:r>
                <a:rPr lang="zh-CN" altLang="en-US" sz="2000" b="1" dirty="0">
                  <a:solidFill>
                    <a:schemeClr val="bg1"/>
                  </a:solidFill>
                  <a:cs typeface="+mn-ea"/>
                  <a:sym typeface="+mn-lt"/>
                </a:rPr>
                <a:t>第一阶段：</a:t>
              </a:r>
            </a:p>
          </p:txBody>
        </p:sp>
      </p:grpSp>
      <p:grpSp>
        <p:nvGrpSpPr>
          <p:cNvPr id="17" name="组合 16"/>
          <p:cNvGrpSpPr/>
          <p:nvPr/>
        </p:nvGrpSpPr>
        <p:grpSpPr>
          <a:xfrm>
            <a:off x="1933832" y="4231115"/>
            <a:ext cx="1583270" cy="432926"/>
            <a:chOff x="2062479" y="1860630"/>
            <a:chExt cx="1583270" cy="432926"/>
          </a:xfrm>
        </p:grpSpPr>
        <p:sp>
          <p:nvSpPr>
            <p:cNvPr id="20" name="椭圆 19"/>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2178681" y="1860630"/>
              <a:ext cx="1467068" cy="400110"/>
            </a:xfrm>
            <a:prstGeom prst="rect">
              <a:avLst/>
            </a:prstGeom>
            <a:noFill/>
          </p:spPr>
          <p:txBody>
            <a:bodyPr wrap="none" rtlCol="0">
              <a:spAutoFit/>
            </a:bodyPr>
            <a:lstStyle/>
            <a:p>
              <a:r>
                <a:rPr lang="zh-CN" altLang="en-US" sz="2000" b="1" dirty="0">
                  <a:solidFill>
                    <a:schemeClr val="bg1"/>
                  </a:solidFill>
                  <a:cs typeface="+mn-ea"/>
                  <a:sym typeface="+mn-lt"/>
                </a:rPr>
                <a:t>第二阶段：</a:t>
              </a:r>
            </a:p>
          </p:txBody>
        </p:sp>
      </p:grpSp>
      <p:grpSp>
        <p:nvGrpSpPr>
          <p:cNvPr id="25" name="组合 24"/>
          <p:cNvGrpSpPr/>
          <p:nvPr/>
        </p:nvGrpSpPr>
        <p:grpSpPr>
          <a:xfrm>
            <a:off x="1933832" y="5384316"/>
            <a:ext cx="1583270" cy="431060"/>
            <a:chOff x="2062479" y="1862496"/>
            <a:chExt cx="1583270" cy="431060"/>
          </a:xfrm>
        </p:grpSpPr>
        <p:sp>
          <p:nvSpPr>
            <p:cNvPr id="28" name="椭圆 27"/>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2178681" y="1862496"/>
              <a:ext cx="1467068" cy="400110"/>
            </a:xfrm>
            <a:prstGeom prst="rect">
              <a:avLst/>
            </a:prstGeom>
            <a:noFill/>
          </p:spPr>
          <p:txBody>
            <a:bodyPr wrap="none" rtlCol="0">
              <a:spAutoFit/>
            </a:bodyPr>
            <a:lstStyle/>
            <a:p>
              <a:r>
                <a:rPr lang="zh-CN" altLang="en-US" sz="2000" b="1" dirty="0">
                  <a:solidFill>
                    <a:schemeClr val="bg1"/>
                  </a:solidFill>
                  <a:cs typeface="+mn-ea"/>
                  <a:sym typeface="+mn-lt"/>
                </a:rPr>
                <a:t>第三阶段：</a:t>
              </a:r>
            </a:p>
          </p:txBody>
        </p:sp>
      </p:gr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500"/>
                            </p:stCondLst>
                            <p:childTnLst>
                              <p:par>
                                <p:cTn id="20" presetID="2" presetClass="entr" presetSubtype="2"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750" fill="hold"/>
                                        <p:tgtEl>
                                          <p:spTgt spid="5"/>
                                        </p:tgtEl>
                                        <p:attrNameLst>
                                          <p:attrName>ppt_x</p:attrName>
                                        </p:attrNameLst>
                                      </p:cBhvr>
                                      <p:tavLst>
                                        <p:tav tm="0">
                                          <p:val>
                                            <p:strVal val="1+#ppt_w/2"/>
                                          </p:val>
                                        </p:tav>
                                        <p:tav tm="100000">
                                          <p:val>
                                            <p:strVal val="#ppt_x"/>
                                          </p:val>
                                        </p:tav>
                                      </p:tavLst>
                                    </p:anim>
                                    <p:anim calcmode="lin" valueType="num">
                                      <p:cBhvr additive="base">
                                        <p:cTn id="23" dur="75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750"/>
                                        <p:tgtEl>
                                          <p:spTgt spid="4"/>
                                        </p:tgtEl>
                                      </p:cBhvr>
                                    </p:animEffect>
                                  </p:childTnLst>
                                </p:cTn>
                              </p:par>
                            </p:childTnLst>
                          </p:cTn>
                        </p:par>
                        <p:par>
                          <p:cTn id="33" fill="hold">
                            <p:stCondLst>
                              <p:cond delay="4000"/>
                            </p:stCondLst>
                            <p:childTnLst>
                              <p:par>
                                <p:cTn id="34" presetID="1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ppt_y</p:attrName>
                                        </p:attrNameLst>
                                      </p:cBhvr>
                                      <p:tavLst>
                                        <p:tav tm="0">
                                          <p:val>
                                            <p:strVal val="#ppt_y+#ppt_h*1.125000"/>
                                          </p:val>
                                        </p:tav>
                                        <p:tav tm="100000">
                                          <p:val>
                                            <p:strVal val="#ppt_y"/>
                                          </p:val>
                                        </p:tav>
                                      </p:tavLst>
                                    </p:anim>
                                    <p:animEffect transition="in" filter="wipe(up)">
                                      <p:cBhvr>
                                        <p:cTn id="37" dur="500"/>
                                        <p:tgtEl>
                                          <p:spTgt spid="17"/>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1000"/>
                                        <p:tgtEl>
                                          <p:spTgt spid="3"/>
                                        </p:tgtEl>
                                      </p:cBhvr>
                                    </p:animEffect>
                                  </p:childTnLst>
                                </p:cTn>
                              </p:par>
                            </p:childTnLst>
                          </p:cTn>
                        </p:par>
                        <p:par>
                          <p:cTn id="42" fill="hold">
                            <p:stCondLst>
                              <p:cond delay="5500"/>
                            </p:stCondLst>
                            <p:childTnLst>
                              <p:par>
                                <p:cTn id="43" presetID="1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p:tgtEl>
                                          <p:spTgt spid="25"/>
                                        </p:tgtEl>
                                        <p:attrNameLst>
                                          <p:attrName>ppt_y</p:attrName>
                                        </p:attrNameLst>
                                      </p:cBhvr>
                                      <p:tavLst>
                                        <p:tav tm="0">
                                          <p:val>
                                            <p:strVal val="#ppt_y+#ppt_h*1.125000"/>
                                          </p:val>
                                        </p:tav>
                                        <p:tav tm="100000">
                                          <p:val>
                                            <p:strVal val="#ppt_y"/>
                                          </p:val>
                                        </p:tav>
                                      </p:tavLst>
                                    </p:anim>
                                    <p:animEffect transition="in" filter="wipe(up)">
                                      <p:cBhvr>
                                        <p:cTn id="46" dur="500"/>
                                        <p:tgtEl>
                                          <p:spTgt spid="25"/>
                                        </p:tgtEl>
                                      </p:cBhvr>
                                    </p:animEffect>
                                  </p:childTnLst>
                                </p:cTn>
                              </p:par>
                            </p:childTnLst>
                          </p:cTn>
                        </p:par>
                        <p:par>
                          <p:cTn id="47" fill="hold">
                            <p:stCondLst>
                              <p:cond delay="60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2" grpId="0"/>
      <p:bldP spid="31" grpId="0" animBg="1"/>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发展方向</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圆角 56"/>
          <p:cNvSpPr/>
          <p:nvPr/>
        </p:nvSpPr>
        <p:spPr bwMode="auto">
          <a:xfrm>
            <a:off x="3780537" y="1848595"/>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一、有趣的</a:t>
            </a:r>
          </a:p>
        </p:txBody>
      </p:sp>
      <p:sp>
        <p:nvSpPr>
          <p:cNvPr id="88" name="矩形: 圆角 56"/>
          <p:cNvSpPr/>
          <p:nvPr/>
        </p:nvSpPr>
        <p:spPr bwMode="auto">
          <a:xfrm>
            <a:off x="3780537" y="2592005"/>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二、有颜的</a:t>
            </a:r>
          </a:p>
        </p:txBody>
      </p:sp>
      <p:sp>
        <p:nvSpPr>
          <p:cNvPr id="89" name="矩形: 圆角 56"/>
          <p:cNvSpPr/>
          <p:nvPr/>
        </p:nvSpPr>
        <p:spPr bwMode="auto">
          <a:xfrm>
            <a:off x="3780537" y="3335415"/>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三、有爱的</a:t>
            </a:r>
          </a:p>
        </p:txBody>
      </p:sp>
      <p:sp>
        <p:nvSpPr>
          <p:cNvPr id="90" name="矩形: 圆角 56"/>
          <p:cNvSpPr/>
          <p:nvPr/>
        </p:nvSpPr>
        <p:spPr bwMode="auto">
          <a:xfrm>
            <a:off x="3780537" y="4078825"/>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四、有才的</a:t>
            </a:r>
          </a:p>
        </p:txBody>
      </p:sp>
      <p:sp>
        <p:nvSpPr>
          <p:cNvPr id="91" name="矩形: 圆角 56"/>
          <p:cNvSpPr/>
          <p:nvPr/>
        </p:nvSpPr>
        <p:spPr bwMode="auto">
          <a:xfrm>
            <a:off x="3780537" y="4822235"/>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五、有景的</a:t>
            </a:r>
          </a:p>
        </p:txBody>
      </p:sp>
      <p:sp>
        <p:nvSpPr>
          <p:cNvPr id="92" name="矩形: 圆角 56"/>
          <p:cNvSpPr/>
          <p:nvPr/>
        </p:nvSpPr>
        <p:spPr bwMode="auto">
          <a:xfrm>
            <a:off x="3780537" y="5565643"/>
            <a:ext cx="1518954" cy="394452"/>
          </a:xfrm>
          <a:prstGeom prst="roundRect">
            <a:avLst>
              <a:gd name="adj" fmla="val 6876"/>
            </a:avLst>
          </a:prstGeom>
          <a:gradFill>
            <a:gsLst>
              <a:gs pos="100000">
                <a:srgbClr val="1D95F5">
                  <a:alpha val="0"/>
                </a:srgbClr>
              </a:gs>
              <a:gs pos="0">
                <a:srgbClr val="1D95F5"/>
              </a:gs>
            </a:gsLst>
            <a:lin ang="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defTabSz="914400"/>
            <a:r>
              <a:rPr lang="zh-CN" altLang="en-US" sz="1600" b="1" dirty="0">
                <a:solidFill>
                  <a:schemeClr val="bg1"/>
                </a:solidFill>
                <a:cs typeface="+mn-ea"/>
                <a:sym typeface="+mn-lt"/>
              </a:rPr>
              <a:t>六、有用的</a:t>
            </a:r>
          </a:p>
        </p:txBody>
      </p:sp>
      <p:sp>
        <p:nvSpPr>
          <p:cNvPr id="4" name="矩形 3"/>
          <p:cNvSpPr/>
          <p:nvPr/>
        </p:nvSpPr>
        <p:spPr>
          <a:xfrm>
            <a:off x="5464338" y="1885443"/>
            <a:ext cx="2441694" cy="338554"/>
          </a:xfrm>
          <a:prstGeom prst="rect">
            <a:avLst/>
          </a:prstGeom>
        </p:spPr>
        <p:txBody>
          <a:bodyPr wrap="none">
            <a:spAutoFit/>
          </a:bodyPr>
          <a:lstStyle/>
          <a:p>
            <a:r>
              <a:rPr lang="zh-CN" altLang="en-US" sz="1600" dirty="0">
                <a:solidFill>
                  <a:schemeClr val="bg1"/>
                </a:solidFill>
                <a:latin typeface="-apple-system"/>
              </a:rPr>
              <a:t>内容要么轻松，要么搞笑</a:t>
            </a:r>
            <a:endParaRPr lang="zh-CN" altLang="en-US" sz="1600" dirty="0">
              <a:solidFill>
                <a:schemeClr val="bg1"/>
              </a:solidFill>
            </a:endParaRPr>
          </a:p>
        </p:txBody>
      </p:sp>
      <p:sp>
        <p:nvSpPr>
          <p:cNvPr id="7" name="矩形 6"/>
          <p:cNvSpPr/>
          <p:nvPr/>
        </p:nvSpPr>
        <p:spPr>
          <a:xfrm>
            <a:off x="5464338" y="2619954"/>
            <a:ext cx="2236510" cy="338554"/>
          </a:xfrm>
          <a:prstGeom prst="rect">
            <a:avLst/>
          </a:prstGeom>
        </p:spPr>
        <p:txBody>
          <a:bodyPr wrap="none">
            <a:spAutoFit/>
          </a:bodyPr>
          <a:lstStyle/>
          <a:p>
            <a:r>
              <a:rPr lang="zh-CN" altLang="en-US" sz="1600" dirty="0">
                <a:solidFill>
                  <a:schemeClr val="bg1"/>
                </a:solidFill>
                <a:latin typeface="-apple-system"/>
              </a:rPr>
              <a:t>颜值够高，点赞一定高</a:t>
            </a:r>
            <a:endParaRPr lang="zh-CN" altLang="en-US" sz="1600" dirty="0">
              <a:solidFill>
                <a:schemeClr val="bg1"/>
              </a:solidFill>
            </a:endParaRPr>
          </a:p>
        </p:txBody>
      </p:sp>
      <p:sp>
        <p:nvSpPr>
          <p:cNvPr id="8" name="矩形 7"/>
          <p:cNvSpPr/>
          <p:nvPr/>
        </p:nvSpPr>
        <p:spPr>
          <a:xfrm>
            <a:off x="5464338" y="3335415"/>
            <a:ext cx="3467616" cy="338554"/>
          </a:xfrm>
          <a:prstGeom prst="rect">
            <a:avLst/>
          </a:prstGeom>
        </p:spPr>
        <p:txBody>
          <a:bodyPr wrap="none">
            <a:spAutoFit/>
          </a:bodyPr>
          <a:lstStyle/>
          <a:p>
            <a:r>
              <a:rPr lang="zh-CN" altLang="en-US" sz="1600" dirty="0">
                <a:solidFill>
                  <a:schemeClr val="bg1"/>
                </a:solidFill>
                <a:latin typeface="-apple-system"/>
              </a:rPr>
              <a:t>爱心帮扶，可爱宠物，都是热门题材</a:t>
            </a:r>
            <a:endParaRPr lang="zh-CN" altLang="en-US" sz="1600" dirty="0">
              <a:solidFill>
                <a:schemeClr val="bg1"/>
              </a:solidFill>
            </a:endParaRPr>
          </a:p>
        </p:txBody>
      </p:sp>
      <p:sp>
        <p:nvSpPr>
          <p:cNvPr id="9" name="矩形 8"/>
          <p:cNvSpPr/>
          <p:nvPr/>
        </p:nvSpPr>
        <p:spPr>
          <a:xfrm>
            <a:off x="5464338" y="4106774"/>
            <a:ext cx="2236510" cy="338554"/>
          </a:xfrm>
          <a:prstGeom prst="rect">
            <a:avLst/>
          </a:prstGeom>
        </p:spPr>
        <p:txBody>
          <a:bodyPr wrap="none">
            <a:spAutoFit/>
          </a:bodyPr>
          <a:lstStyle/>
          <a:p>
            <a:r>
              <a:rPr lang="zh-CN" altLang="en-US" sz="1600" dirty="0">
                <a:solidFill>
                  <a:schemeClr val="bg1"/>
                </a:solidFill>
                <a:latin typeface="-apple-system"/>
              </a:rPr>
              <a:t>特殊才艺让人望尘莫及</a:t>
            </a:r>
            <a:endParaRPr lang="zh-CN" altLang="en-US" sz="1600" dirty="0">
              <a:solidFill>
                <a:schemeClr val="bg1"/>
              </a:solidFill>
            </a:endParaRPr>
          </a:p>
        </p:txBody>
      </p:sp>
      <p:sp>
        <p:nvSpPr>
          <p:cNvPr id="10" name="矩形 9"/>
          <p:cNvSpPr/>
          <p:nvPr/>
        </p:nvSpPr>
        <p:spPr>
          <a:xfrm>
            <a:off x="5464338" y="4850184"/>
            <a:ext cx="2031325" cy="338554"/>
          </a:xfrm>
          <a:prstGeom prst="rect">
            <a:avLst/>
          </a:prstGeom>
        </p:spPr>
        <p:txBody>
          <a:bodyPr wrap="none">
            <a:spAutoFit/>
          </a:bodyPr>
          <a:lstStyle/>
          <a:p>
            <a:r>
              <a:rPr lang="zh-CN" altLang="en-US" sz="1600" dirty="0">
                <a:solidFill>
                  <a:schemeClr val="bg1"/>
                </a:solidFill>
                <a:latin typeface="-apple-system"/>
              </a:rPr>
              <a:t>图片可以直播当屏保</a:t>
            </a:r>
            <a:endParaRPr lang="zh-CN" altLang="en-US" sz="1600" dirty="0">
              <a:solidFill>
                <a:schemeClr val="bg1"/>
              </a:solidFill>
            </a:endParaRPr>
          </a:p>
        </p:txBody>
      </p:sp>
      <p:sp>
        <p:nvSpPr>
          <p:cNvPr id="11" name="矩形 10"/>
          <p:cNvSpPr/>
          <p:nvPr/>
        </p:nvSpPr>
        <p:spPr>
          <a:xfrm>
            <a:off x="5464338" y="5594462"/>
            <a:ext cx="2441694" cy="338554"/>
          </a:xfrm>
          <a:prstGeom prst="rect">
            <a:avLst/>
          </a:prstGeom>
        </p:spPr>
        <p:txBody>
          <a:bodyPr wrap="none">
            <a:spAutoFit/>
          </a:bodyPr>
          <a:lstStyle/>
          <a:p>
            <a:r>
              <a:rPr lang="zh-CN" altLang="en-US" sz="1600" dirty="0">
                <a:solidFill>
                  <a:schemeClr val="bg1"/>
                </a:solidFill>
                <a:latin typeface="-apple-system"/>
              </a:rPr>
              <a:t>生活小妙招，拿来就能用</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500"/>
                            </p:stCondLst>
                            <p:childTnLst>
                              <p:par>
                                <p:cTn id="20" presetID="2" presetClass="entr" presetSubtype="2" fill="hold" grpId="0" nodeType="after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additive="base">
                                        <p:cTn id="22" dur="500" fill="hold"/>
                                        <p:tgtEl>
                                          <p:spTgt spid="38"/>
                                        </p:tgtEl>
                                        <p:attrNameLst>
                                          <p:attrName>ppt_x</p:attrName>
                                        </p:attrNameLst>
                                      </p:cBhvr>
                                      <p:tavLst>
                                        <p:tav tm="0">
                                          <p:val>
                                            <p:strVal val="1+#ppt_w/2"/>
                                          </p:val>
                                        </p:tav>
                                        <p:tav tm="100000">
                                          <p:val>
                                            <p:strVal val="#ppt_x"/>
                                          </p:val>
                                        </p:tav>
                                      </p:tavLst>
                                    </p:anim>
                                    <p:anim calcmode="lin" valueType="num">
                                      <p:cBhvr additive="base">
                                        <p:cTn id="23" dur="500" fill="hold"/>
                                        <p:tgtEl>
                                          <p:spTgt spid="38"/>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750"/>
                                        <p:tgtEl>
                                          <p:spTgt spid="4"/>
                                        </p:tgtEl>
                                      </p:cBhvr>
                                    </p:animEffect>
                                  </p:childTnLst>
                                </p:cTn>
                              </p:par>
                            </p:childTnLst>
                          </p:cTn>
                        </p:par>
                        <p:par>
                          <p:cTn id="28" fill="hold">
                            <p:stCondLst>
                              <p:cond delay="3000"/>
                            </p:stCondLst>
                            <p:childTnLst>
                              <p:par>
                                <p:cTn id="29" presetID="2" presetClass="entr" presetSubtype="2" fill="hold" grpId="0" nodeType="afterEffect">
                                  <p:stCondLst>
                                    <p:cond delay="0"/>
                                  </p:stCondLst>
                                  <p:childTnLst>
                                    <p:set>
                                      <p:cBhvr>
                                        <p:cTn id="30" dur="1" fill="hold">
                                          <p:stCondLst>
                                            <p:cond delay="0"/>
                                          </p:stCondLst>
                                        </p:cTn>
                                        <p:tgtEl>
                                          <p:spTgt spid="88"/>
                                        </p:tgtEl>
                                        <p:attrNameLst>
                                          <p:attrName>style.visibility</p:attrName>
                                        </p:attrNameLst>
                                      </p:cBhvr>
                                      <p:to>
                                        <p:strVal val="visible"/>
                                      </p:to>
                                    </p:set>
                                    <p:anim calcmode="lin" valueType="num">
                                      <p:cBhvr additive="base">
                                        <p:cTn id="31" dur="500" fill="hold"/>
                                        <p:tgtEl>
                                          <p:spTgt spid="88"/>
                                        </p:tgtEl>
                                        <p:attrNameLst>
                                          <p:attrName>ppt_x</p:attrName>
                                        </p:attrNameLst>
                                      </p:cBhvr>
                                      <p:tavLst>
                                        <p:tav tm="0">
                                          <p:val>
                                            <p:strVal val="1+#ppt_w/2"/>
                                          </p:val>
                                        </p:tav>
                                        <p:tav tm="100000">
                                          <p:val>
                                            <p:strVal val="#ppt_x"/>
                                          </p:val>
                                        </p:tav>
                                      </p:tavLst>
                                    </p:anim>
                                    <p:anim calcmode="lin" valueType="num">
                                      <p:cBhvr additive="base">
                                        <p:cTn id="32" dur="500" fill="hold"/>
                                        <p:tgtEl>
                                          <p:spTgt spid="88"/>
                                        </p:tgtEl>
                                        <p:attrNameLst>
                                          <p:attrName>ppt_y</p:attrName>
                                        </p:attrNameLst>
                                      </p:cBhvr>
                                      <p:tavLst>
                                        <p:tav tm="0">
                                          <p:val>
                                            <p:strVal val="#ppt_y"/>
                                          </p:val>
                                        </p:tav>
                                        <p:tav tm="100000">
                                          <p:val>
                                            <p:strVal val="#ppt_y"/>
                                          </p:val>
                                        </p:tav>
                                      </p:tavLst>
                                    </p:anim>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750"/>
                                        <p:tgtEl>
                                          <p:spTgt spid="7"/>
                                        </p:tgtEl>
                                      </p:cBhvr>
                                    </p:animEffect>
                                  </p:childTnLst>
                                </p:cTn>
                              </p:par>
                            </p:childTnLst>
                          </p:cTn>
                        </p:par>
                        <p:par>
                          <p:cTn id="37" fill="hold">
                            <p:stCondLst>
                              <p:cond delay="4500"/>
                            </p:stCondLst>
                            <p:childTnLst>
                              <p:par>
                                <p:cTn id="38" presetID="2" presetClass="entr" presetSubtype="2" fill="hold" grpId="0" nodeType="afterEffect">
                                  <p:stCondLst>
                                    <p:cond delay="0"/>
                                  </p:stCondLst>
                                  <p:childTnLst>
                                    <p:set>
                                      <p:cBhvr>
                                        <p:cTn id="39" dur="1" fill="hold">
                                          <p:stCondLst>
                                            <p:cond delay="0"/>
                                          </p:stCondLst>
                                        </p:cTn>
                                        <p:tgtEl>
                                          <p:spTgt spid="89"/>
                                        </p:tgtEl>
                                        <p:attrNameLst>
                                          <p:attrName>style.visibility</p:attrName>
                                        </p:attrNameLst>
                                      </p:cBhvr>
                                      <p:to>
                                        <p:strVal val="visible"/>
                                      </p:to>
                                    </p:set>
                                    <p:anim calcmode="lin" valueType="num">
                                      <p:cBhvr additive="base">
                                        <p:cTn id="40" dur="500" fill="hold"/>
                                        <p:tgtEl>
                                          <p:spTgt spid="89"/>
                                        </p:tgtEl>
                                        <p:attrNameLst>
                                          <p:attrName>ppt_x</p:attrName>
                                        </p:attrNameLst>
                                      </p:cBhvr>
                                      <p:tavLst>
                                        <p:tav tm="0">
                                          <p:val>
                                            <p:strVal val="1+#ppt_w/2"/>
                                          </p:val>
                                        </p:tav>
                                        <p:tav tm="100000">
                                          <p:val>
                                            <p:strVal val="#ppt_x"/>
                                          </p:val>
                                        </p:tav>
                                      </p:tavLst>
                                    </p:anim>
                                    <p:anim calcmode="lin" valueType="num">
                                      <p:cBhvr additive="base">
                                        <p:cTn id="41" dur="500" fill="hold"/>
                                        <p:tgtEl>
                                          <p:spTgt spid="89"/>
                                        </p:tgtEl>
                                        <p:attrNameLst>
                                          <p:attrName>ppt_y</p:attrName>
                                        </p:attrNameLst>
                                      </p:cBhvr>
                                      <p:tavLst>
                                        <p:tav tm="0">
                                          <p:val>
                                            <p:strVal val="#ppt_y"/>
                                          </p:val>
                                        </p:tav>
                                        <p:tav tm="100000">
                                          <p:val>
                                            <p:strVal val="#ppt_y"/>
                                          </p:val>
                                        </p:tav>
                                      </p:tavLst>
                                    </p:anim>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8"/>
                                        </p:tgtEl>
                                        <p:attrNameLst>
                                          <p:attrName>style.visibility</p:attrName>
                                        </p:attrNameLst>
                                      </p:cBhvr>
                                      <p:to>
                                        <p:strVal val="visible"/>
                                      </p:to>
                                    </p:set>
                                    <p:animEffect transition="in" filter="wipe(left)">
                                      <p:cBhvr>
                                        <p:cTn id="45" dur="750"/>
                                        <p:tgtEl>
                                          <p:spTgt spid="8"/>
                                        </p:tgtEl>
                                      </p:cBhvr>
                                    </p:animEffect>
                                  </p:childTnLst>
                                </p:cTn>
                              </p:par>
                            </p:childTnLst>
                          </p:cTn>
                        </p:par>
                        <p:par>
                          <p:cTn id="46" fill="hold">
                            <p:stCondLst>
                              <p:cond delay="6000"/>
                            </p:stCondLst>
                            <p:childTnLst>
                              <p:par>
                                <p:cTn id="47" presetID="2" presetClass="entr" presetSubtype="2" fill="hold" grpId="0" nodeType="afterEffect">
                                  <p:stCondLst>
                                    <p:cond delay="0"/>
                                  </p:stCondLst>
                                  <p:childTnLst>
                                    <p:set>
                                      <p:cBhvr>
                                        <p:cTn id="48" dur="1" fill="hold">
                                          <p:stCondLst>
                                            <p:cond delay="0"/>
                                          </p:stCondLst>
                                        </p:cTn>
                                        <p:tgtEl>
                                          <p:spTgt spid="90"/>
                                        </p:tgtEl>
                                        <p:attrNameLst>
                                          <p:attrName>style.visibility</p:attrName>
                                        </p:attrNameLst>
                                      </p:cBhvr>
                                      <p:to>
                                        <p:strVal val="visible"/>
                                      </p:to>
                                    </p:set>
                                    <p:anim calcmode="lin" valueType="num">
                                      <p:cBhvr additive="base">
                                        <p:cTn id="49" dur="500" fill="hold"/>
                                        <p:tgtEl>
                                          <p:spTgt spid="90"/>
                                        </p:tgtEl>
                                        <p:attrNameLst>
                                          <p:attrName>ppt_x</p:attrName>
                                        </p:attrNameLst>
                                      </p:cBhvr>
                                      <p:tavLst>
                                        <p:tav tm="0">
                                          <p:val>
                                            <p:strVal val="1+#ppt_w/2"/>
                                          </p:val>
                                        </p:tav>
                                        <p:tav tm="100000">
                                          <p:val>
                                            <p:strVal val="#ppt_x"/>
                                          </p:val>
                                        </p:tav>
                                      </p:tavLst>
                                    </p:anim>
                                    <p:anim calcmode="lin" valueType="num">
                                      <p:cBhvr additive="base">
                                        <p:cTn id="50" dur="500" fill="hold"/>
                                        <p:tgtEl>
                                          <p:spTgt spid="90"/>
                                        </p:tgtEl>
                                        <p:attrNameLst>
                                          <p:attrName>ppt_y</p:attrName>
                                        </p:attrNameLst>
                                      </p:cBhvr>
                                      <p:tavLst>
                                        <p:tav tm="0">
                                          <p:val>
                                            <p:strVal val="#ppt_y"/>
                                          </p:val>
                                        </p:tav>
                                        <p:tav tm="100000">
                                          <p:val>
                                            <p:strVal val="#ppt_y"/>
                                          </p:val>
                                        </p:tav>
                                      </p:tavLst>
                                    </p:anim>
                                  </p:childTnLst>
                                </p:cTn>
                              </p:par>
                            </p:childTnLst>
                          </p:cTn>
                        </p:par>
                        <p:par>
                          <p:cTn id="51" fill="hold">
                            <p:stCondLst>
                              <p:cond delay="6500"/>
                            </p:stCondLst>
                            <p:childTnLst>
                              <p:par>
                                <p:cTn id="52" presetID="22" presetClass="entr" presetSubtype="8" fill="hold" grpId="0" nodeType="afterEffect">
                                  <p:stCondLst>
                                    <p:cond delay="0"/>
                                  </p:stCondLst>
                                  <p:childTnLst>
                                    <p:set>
                                      <p:cBhvr>
                                        <p:cTn id="53" dur="1" fill="hold">
                                          <p:stCondLst>
                                            <p:cond delay="0"/>
                                          </p:stCondLst>
                                        </p:cTn>
                                        <p:tgtEl>
                                          <p:spTgt spid="9"/>
                                        </p:tgtEl>
                                        <p:attrNameLst>
                                          <p:attrName>style.visibility</p:attrName>
                                        </p:attrNameLst>
                                      </p:cBhvr>
                                      <p:to>
                                        <p:strVal val="visible"/>
                                      </p:to>
                                    </p:set>
                                    <p:animEffect transition="in" filter="wipe(left)">
                                      <p:cBhvr>
                                        <p:cTn id="54" dur="750"/>
                                        <p:tgtEl>
                                          <p:spTgt spid="9"/>
                                        </p:tgtEl>
                                      </p:cBhvr>
                                    </p:animEffect>
                                  </p:childTnLst>
                                </p:cTn>
                              </p:par>
                            </p:childTnLst>
                          </p:cTn>
                        </p:par>
                        <p:par>
                          <p:cTn id="55" fill="hold">
                            <p:stCondLst>
                              <p:cond delay="7500"/>
                            </p:stCondLst>
                            <p:childTnLst>
                              <p:par>
                                <p:cTn id="56" presetID="2" presetClass="entr" presetSubtype="2" fill="hold" grpId="0" nodeType="afterEffect">
                                  <p:stCondLst>
                                    <p:cond delay="0"/>
                                  </p:stCondLst>
                                  <p:childTnLst>
                                    <p:set>
                                      <p:cBhvr>
                                        <p:cTn id="57" dur="1" fill="hold">
                                          <p:stCondLst>
                                            <p:cond delay="0"/>
                                          </p:stCondLst>
                                        </p:cTn>
                                        <p:tgtEl>
                                          <p:spTgt spid="91"/>
                                        </p:tgtEl>
                                        <p:attrNameLst>
                                          <p:attrName>style.visibility</p:attrName>
                                        </p:attrNameLst>
                                      </p:cBhvr>
                                      <p:to>
                                        <p:strVal val="visible"/>
                                      </p:to>
                                    </p:set>
                                    <p:anim calcmode="lin" valueType="num">
                                      <p:cBhvr additive="base">
                                        <p:cTn id="58" dur="500" fill="hold"/>
                                        <p:tgtEl>
                                          <p:spTgt spid="91"/>
                                        </p:tgtEl>
                                        <p:attrNameLst>
                                          <p:attrName>ppt_x</p:attrName>
                                        </p:attrNameLst>
                                      </p:cBhvr>
                                      <p:tavLst>
                                        <p:tav tm="0">
                                          <p:val>
                                            <p:strVal val="1+#ppt_w/2"/>
                                          </p:val>
                                        </p:tav>
                                        <p:tav tm="100000">
                                          <p:val>
                                            <p:strVal val="#ppt_x"/>
                                          </p:val>
                                        </p:tav>
                                      </p:tavLst>
                                    </p:anim>
                                    <p:anim calcmode="lin" valueType="num">
                                      <p:cBhvr additive="base">
                                        <p:cTn id="59" dur="500" fill="hold"/>
                                        <p:tgtEl>
                                          <p:spTgt spid="91"/>
                                        </p:tgtEl>
                                        <p:attrNameLst>
                                          <p:attrName>ppt_y</p:attrName>
                                        </p:attrNameLst>
                                      </p:cBhvr>
                                      <p:tavLst>
                                        <p:tav tm="0">
                                          <p:val>
                                            <p:strVal val="#ppt_y"/>
                                          </p:val>
                                        </p:tav>
                                        <p:tav tm="100000">
                                          <p:val>
                                            <p:strVal val="#ppt_y"/>
                                          </p:val>
                                        </p:tav>
                                      </p:tavLst>
                                    </p:anim>
                                  </p:childTnLst>
                                </p:cTn>
                              </p:par>
                            </p:childTnLst>
                          </p:cTn>
                        </p:par>
                        <p:par>
                          <p:cTn id="60" fill="hold">
                            <p:stCondLst>
                              <p:cond delay="8000"/>
                            </p:stCondLst>
                            <p:childTnLst>
                              <p:par>
                                <p:cTn id="61" presetID="22" presetClass="entr" presetSubtype="8" fill="hold" grpId="0" nodeType="afterEffect">
                                  <p:stCondLst>
                                    <p:cond delay="0"/>
                                  </p:stCondLst>
                                  <p:childTnLst>
                                    <p:set>
                                      <p:cBhvr>
                                        <p:cTn id="62" dur="1" fill="hold">
                                          <p:stCondLst>
                                            <p:cond delay="0"/>
                                          </p:stCondLst>
                                        </p:cTn>
                                        <p:tgtEl>
                                          <p:spTgt spid="10"/>
                                        </p:tgtEl>
                                        <p:attrNameLst>
                                          <p:attrName>style.visibility</p:attrName>
                                        </p:attrNameLst>
                                      </p:cBhvr>
                                      <p:to>
                                        <p:strVal val="visible"/>
                                      </p:to>
                                    </p:set>
                                    <p:animEffect transition="in" filter="wipe(left)">
                                      <p:cBhvr>
                                        <p:cTn id="63" dur="750"/>
                                        <p:tgtEl>
                                          <p:spTgt spid="10"/>
                                        </p:tgtEl>
                                      </p:cBhvr>
                                    </p:animEffect>
                                  </p:childTnLst>
                                </p:cTn>
                              </p:par>
                            </p:childTnLst>
                          </p:cTn>
                        </p:par>
                        <p:par>
                          <p:cTn id="64" fill="hold">
                            <p:stCondLst>
                              <p:cond delay="9000"/>
                            </p:stCondLst>
                            <p:childTnLst>
                              <p:par>
                                <p:cTn id="65" presetID="2" presetClass="entr" presetSubtype="2" fill="hold" grpId="0" nodeType="afterEffect">
                                  <p:stCondLst>
                                    <p:cond delay="0"/>
                                  </p:stCondLst>
                                  <p:childTnLst>
                                    <p:set>
                                      <p:cBhvr>
                                        <p:cTn id="66" dur="1" fill="hold">
                                          <p:stCondLst>
                                            <p:cond delay="0"/>
                                          </p:stCondLst>
                                        </p:cTn>
                                        <p:tgtEl>
                                          <p:spTgt spid="92"/>
                                        </p:tgtEl>
                                        <p:attrNameLst>
                                          <p:attrName>style.visibility</p:attrName>
                                        </p:attrNameLst>
                                      </p:cBhvr>
                                      <p:to>
                                        <p:strVal val="visible"/>
                                      </p:to>
                                    </p:set>
                                    <p:anim calcmode="lin" valueType="num">
                                      <p:cBhvr additive="base">
                                        <p:cTn id="67" dur="500" fill="hold"/>
                                        <p:tgtEl>
                                          <p:spTgt spid="92"/>
                                        </p:tgtEl>
                                        <p:attrNameLst>
                                          <p:attrName>ppt_x</p:attrName>
                                        </p:attrNameLst>
                                      </p:cBhvr>
                                      <p:tavLst>
                                        <p:tav tm="0">
                                          <p:val>
                                            <p:strVal val="1+#ppt_w/2"/>
                                          </p:val>
                                        </p:tav>
                                        <p:tav tm="100000">
                                          <p:val>
                                            <p:strVal val="#ppt_x"/>
                                          </p:val>
                                        </p:tav>
                                      </p:tavLst>
                                    </p:anim>
                                    <p:anim calcmode="lin" valueType="num">
                                      <p:cBhvr additive="base">
                                        <p:cTn id="68" dur="500" fill="hold"/>
                                        <p:tgtEl>
                                          <p:spTgt spid="92"/>
                                        </p:tgtEl>
                                        <p:attrNameLst>
                                          <p:attrName>ppt_y</p:attrName>
                                        </p:attrNameLst>
                                      </p:cBhvr>
                                      <p:tavLst>
                                        <p:tav tm="0">
                                          <p:val>
                                            <p:strVal val="#ppt_y"/>
                                          </p:val>
                                        </p:tav>
                                        <p:tav tm="100000">
                                          <p:val>
                                            <p:strVal val="#ppt_y"/>
                                          </p:val>
                                        </p:tav>
                                      </p:tavLst>
                                    </p:anim>
                                  </p:childTnLst>
                                </p:cTn>
                              </p:par>
                            </p:childTnLst>
                          </p:cTn>
                        </p:par>
                        <p:par>
                          <p:cTn id="69" fill="hold">
                            <p:stCondLst>
                              <p:cond delay="9500"/>
                            </p:stCondLst>
                            <p:childTnLst>
                              <p:par>
                                <p:cTn id="70" presetID="22" presetClass="entr" presetSubtype="8" fill="hold" grpId="0" nodeType="after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wipe(left)">
                                      <p:cBhvr>
                                        <p:cTn id="72" dur="75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38" grpId="0" animBg="1"/>
      <p:bldP spid="88" grpId="0" animBg="1"/>
      <p:bldP spid="89" grpId="0" animBg="1"/>
      <p:bldP spid="90" grpId="0" animBg="1"/>
      <p:bldP spid="91" grpId="0" animBg="1"/>
      <p:bldP spid="92" grpId="0" animBg="1"/>
      <p:bldP spid="4" grpId="0"/>
      <p:bldP spid="7" grpId="0"/>
      <p:bldP spid="8" grpId="0"/>
      <p:bldP spid="9" grpId="0"/>
      <p:bldP spid="10" grpId="0"/>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拍摄形式</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2567272" y="2028792"/>
            <a:ext cx="1090328" cy="1090328"/>
            <a:chOff x="2567272" y="2028792"/>
            <a:chExt cx="1090328" cy="1090328"/>
          </a:xfrm>
        </p:grpSpPr>
        <p:sp>
          <p:nvSpPr>
            <p:cNvPr id="21" name="椭圆 20"/>
            <p:cNvSpPr/>
            <p:nvPr/>
          </p:nvSpPr>
          <p:spPr>
            <a:xfrm>
              <a:off x="2567272"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icon"/>
            <p:cNvSpPr>
              <a:spLocks noChangeAspect="1"/>
            </p:cNvSpPr>
            <p:nvPr/>
          </p:nvSpPr>
          <p:spPr bwMode="auto">
            <a:xfrm>
              <a:off x="2845626" y="2269113"/>
              <a:ext cx="533619" cy="609685"/>
            </a:xfrm>
            <a:custGeom>
              <a:avLst/>
              <a:gdLst>
                <a:gd name="T0" fmla="*/ 2528 w 10582"/>
                <a:gd name="T1" fmla="*/ 3612 h 12089"/>
                <a:gd name="T2" fmla="*/ 5574 w 10582"/>
                <a:gd name="T3" fmla="*/ 6388 h 12089"/>
                <a:gd name="T4" fmla="*/ 8195 w 10582"/>
                <a:gd name="T5" fmla="*/ 3208 h 12089"/>
                <a:gd name="T6" fmla="*/ 5728 w 10582"/>
                <a:gd name="T7" fmla="*/ 2133 h 12089"/>
                <a:gd name="T8" fmla="*/ 2528 w 10582"/>
                <a:gd name="T9" fmla="*/ 3612 h 12089"/>
                <a:gd name="T10" fmla="*/ 2131 w 10582"/>
                <a:gd name="T11" fmla="*/ 7822 h 12089"/>
                <a:gd name="T12" fmla="*/ 8613 w 10582"/>
                <a:gd name="T13" fmla="*/ 7822 h 12089"/>
                <a:gd name="T14" fmla="*/ 9963 w 10582"/>
                <a:gd name="T15" fmla="*/ 8795 h 12089"/>
                <a:gd name="T16" fmla="*/ 10437 w 10582"/>
                <a:gd name="T17" fmla="*/ 10217 h 12089"/>
                <a:gd name="T18" fmla="*/ 10241 w 10582"/>
                <a:gd name="T19" fmla="*/ 11498 h 12089"/>
                <a:gd name="T20" fmla="*/ 9088 w 10582"/>
                <a:gd name="T21" fmla="*/ 12088 h 12089"/>
                <a:gd name="T22" fmla="*/ 1656 w 10582"/>
                <a:gd name="T23" fmla="*/ 12088 h 12089"/>
                <a:gd name="T24" fmla="*/ 307 w 10582"/>
                <a:gd name="T25" fmla="*/ 10217 h 12089"/>
                <a:gd name="T26" fmla="*/ 781 w 10582"/>
                <a:gd name="T27" fmla="*/ 8795 h 12089"/>
                <a:gd name="T28" fmla="*/ 2131 w 10582"/>
                <a:gd name="T29" fmla="*/ 7822 h 12089"/>
                <a:gd name="T30" fmla="*/ 4661 w 10582"/>
                <a:gd name="T31" fmla="*/ 7822 h 12089"/>
                <a:gd name="T32" fmla="*/ 5016 w 10582"/>
                <a:gd name="T33" fmla="*/ 8533 h 12089"/>
                <a:gd name="T34" fmla="*/ 5728 w 10582"/>
                <a:gd name="T35" fmla="*/ 8533 h 12089"/>
                <a:gd name="T36" fmla="*/ 6083 w 10582"/>
                <a:gd name="T37" fmla="*/ 7822 h 12089"/>
                <a:gd name="T38" fmla="*/ 4661 w 10582"/>
                <a:gd name="T39" fmla="*/ 7822 h 12089"/>
                <a:gd name="T40" fmla="*/ 5016 w 10582"/>
                <a:gd name="T41" fmla="*/ 9244 h 12089"/>
                <a:gd name="T42" fmla="*/ 4661 w 10582"/>
                <a:gd name="T43" fmla="*/ 10666 h 12089"/>
                <a:gd name="T44" fmla="*/ 5372 w 10582"/>
                <a:gd name="T45" fmla="*/ 11377 h 12089"/>
                <a:gd name="T46" fmla="*/ 6083 w 10582"/>
                <a:gd name="T47" fmla="*/ 10666 h 12089"/>
                <a:gd name="T48" fmla="*/ 5728 w 10582"/>
                <a:gd name="T49" fmla="*/ 9244 h 12089"/>
                <a:gd name="T50" fmla="*/ 5016 w 10582"/>
                <a:gd name="T51" fmla="*/ 9244 h 12089"/>
                <a:gd name="T52" fmla="*/ 5372 w 10582"/>
                <a:gd name="T53" fmla="*/ 7111 h 12089"/>
                <a:gd name="T54" fmla="*/ 1816 w 10582"/>
                <a:gd name="T55" fmla="*/ 3555 h 12089"/>
                <a:gd name="T56" fmla="*/ 5372 w 10582"/>
                <a:gd name="T57" fmla="*/ 0 h 12089"/>
                <a:gd name="T58" fmla="*/ 8928 w 10582"/>
                <a:gd name="T59" fmla="*/ 3555 h 12089"/>
                <a:gd name="T60" fmla="*/ 5372 w 10582"/>
                <a:gd name="T61" fmla="*/ 7111 h 1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82" h="12089">
                  <a:moveTo>
                    <a:pt x="2528" y="3612"/>
                  </a:moveTo>
                  <a:cubicBezTo>
                    <a:pt x="2563" y="5238"/>
                    <a:pt x="3951" y="6503"/>
                    <a:pt x="5574" y="6388"/>
                  </a:cubicBezTo>
                  <a:cubicBezTo>
                    <a:pt x="7196" y="6272"/>
                    <a:pt x="8391" y="4822"/>
                    <a:pt x="8195" y="3208"/>
                  </a:cubicBezTo>
                  <a:cubicBezTo>
                    <a:pt x="7454" y="3396"/>
                    <a:pt x="6632" y="3037"/>
                    <a:pt x="5728" y="2133"/>
                  </a:cubicBezTo>
                  <a:cubicBezTo>
                    <a:pt x="4585" y="3086"/>
                    <a:pt x="3518" y="3579"/>
                    <a:pt x="2528" y="3612"/>
                  </a:cubicBezTo>
                  <a:close/>
                  <a:moveTo>
                    <a:pt x="2131" y="7822"/>
                  </a:moveTo>
                  <a:lnTo>
                    <a:pt x="8613" y="7822"/>
                  </a:lnTo>
                  <a:cubicBezTo>
                    <a:pt x="9226" y="7822"/>
                    <a:pt x="9769" y="8214"/>
                    <a:pt x="9963" y="8795"/>
                  </a:cubicBezTo>
                  <a:lnTo>
                    <a:pt x="10437" y="10217"/>
                  </a:lnTo>
                  <a:cubicBezTo>
                    <a:pt x="10582" y="10651"/>
                    <a:pt x="10509" y="11127"/>
                    <a:pt x="10241" y="11498"/>
                  </a:cubicBezTo>
                  <a:cubicBezTo>
                    <a:pt x="9974" y="11869"/>
                    <a:pt x="9545" y="12089"/>
                    <a:pt x="9088" y="12088"/>
                  </a:cubicBezTo>
                  <a:lnTo>
                    <a:pt x="1656" y="12088"/>
                  </a:lnTo>
                  <a:cubicBezTo>
                    <a:pt x="686" y="12089"/>
                    <a:pt x="0" y="11138"/>
                    <a:pt x="307" y="10217"/>
                  </a:cubicBezTo>
                  <a:lnTo>
                    <a:pt x="781" y="8795"/>
                  </a:lnTo>
                  <a:cubicBezTo>
                    <a:pt x="975" y="8214"/>
                    <a:pt x="1518" y="7822"/>
                    <a:pt x="2131" y="7822"/>
                  </a:cubicBezTo>
                  <a:close/>
                  <a:moveTo>
                    <a:pt x="4661" y="7822"/>
                  </a:moveTo>
                  <a:lnTo>
                    <a:pt x="5016" y="8533"/>
                  </a:lnTo>
                  <a:lnTo>
                    <a:pt x="5728" y="8533"/>
                  </a:lnTo>
                  <a:lnTo>
                    <a:pt x="6083" y="7822"/>
                  </a:lnTo>
                  <a:lnTo>
                    <a:pt x="4661" y="7822"/>
                  </a:lnTo>
                  <a:close/>
                  <a:moveTo>
                    <a:pt x="5016" y="9244"/>
                  </a:moveTo>
                  <a:lnTo>
                    <a:pt x="4661" y="10666"/>
                  </a:lnTo>
                  <a:lnTo>
                    <a:pt x="5372" y="11377"/>
                  </a:lnTo>
                  <a:lnTo>
                    <a:pt x="6083" y="10666"/>
                  </a:lnTo>
                  <a:lnTo>
                    <a:pt x="5728" y="9244"/>
                  </a:lnTo>
                  <a:lnTo>
                    <a:pt x="5016" y="9244"/>
                  </a:lnTo>
                  <a:close/>
                  <a:moveTo>
                    <a:pt x="5372" y="7111"/>
                  </a:moveTo>
                  <a:cubicBezTo>
                    <a:pt x="3408" y="7111"/>
                    <a:pt x="1816" y="5519"/>
                    <a:pt x="1816" y="3555"/>
                  </a:cubicBezTo>
                  <a:cubicBezTo>
                    <a:pt x="1816" y="1591"/>
                    <a:pt x="3408" y="0"/>
                    <a:pt x="5372" y="0"/>
                  </a:cubicBezTo>
                  <a:cubicBezTo>
                    <a:pt x="7336" y="0"/>
                    <a:pt x="8928" y="1591"/>
                    <a:pt x="8928" y="3555"/>
                  </a:cubicBezTo>
                  <a:cubicBezTo>
                    <a:pt x="8928" y="5519"/>
                    <a:pt x="7336" y="7111"/>
                    <a:pt x="5372" y="7111"/>
                  </a:cubicBezTo>
                  <a:close/>
                </a:path>
              </a:pathLst>
            </a:custGeom>
            <a:solidFill>
              <a:schemeClr val="bg1"/>
            </a:solidFill>
            <a:ln>
              <a:noFill/>
            </a:ln>
          </p:spPr>
          <p:txBody>
            <a:bodyPr/>
            <a:lstStyle/>
            <a:p>
              <a:endParaRPr lang="zh-CN" altLang="en-US">
                <a:cs typeface="+mn-ea"/>
                <a:sym typeface="+mn-lt"/>
              </a:endParaRPr>
            </a:p>
          </p:txBody>
        </p:sp>
      </p:grpSp>
      <p:sp>
        <p:nvSpPr>
          <p:cNvPr id="24" name="TextBox 29"/>
          <p:cNvSpPr txBox="1"/>
          <p:nvPr/>
        </p:nvSpPr>
        <p:spPr>
          <a:xfrm>
            <a:off x="2511978"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真人出镜</a:t>
            </a:r>
          </a:p>
        </p:txBody>
      </p:sp>
      <p:sp>
        <p:nvSpPr>
          <p:cNvPr id="26" name="矩形 25"/>
          <p:cNvSpPr/>
          <p:nvPr/>
        </p:nvSpPr>
        <p:spPr>
          <a:xfrm>
            <a:off x="2148324" y="3748772"/>
            <a:ext cx="1928219" cy="1052596"/>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确定拍摄场景、参与演员等</a:t>
            </a:r>
            <a:r>
              <a:rPr lang="en-US" altLang="zh-CN" sz="1600" dirty="0">
                <a:solidFill>
                  <a:schemeClr val="bg1"/>
                </a:solidFill>
                <a:cs typeface="+mn-ea"/>
                <a:sym typeface="+mn-lt"/>
              </a:rPr>
              <a:t>,</a:t>
            </a:r>
            <a:r>
              <a:rPr lang="zh-CN" altLang="en-US" sz="1600" dirty="0">
                <a:solidFill>
                  <a:schemeClr val="bg1"/>
                </a:solidFill>
                <a:cs typeface="+mn-ea"/>
                <a:sym typeface="+mn-lt"/>
              </a:rPr>
              <a:t>按照剧本执行拍摄；</a:t>
            </a:r>
          </a:p>
        </p:txBody>
      </p:sp>
      <p:grpSp>
        <p:nvGrpSpPr>
          <p:cNvPr id="4" name="组合 3"/>
          <p:cNvGrpSpPr/>
          <p:nvPr/>
        </p:nvGrpSpPr>
        <p:grpSpPr>
          <a:xfrm>
            <a:off x="5550836" y="2028792"/>
            <a:ext cx="1090328" cy="1090328"/>
            <a:chOff x="5550836" y="2028792"/>
            <a:chExt cx="1090328" cy="1090328"/>
          </a:xfrm>
        </p:grpSpPr>
        <p:sp>
          <p:nvSpPr>
            <p:cNvPr id="29" name="椭圆 28"/>
            <p:cNvSpPr/>
            <p:nvPr/>
          </p:nvSpPr>
          <p:spPr>
            <a:xfrm>
              <a:off x="5550836"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icon"/>
            <p:cNvSpPr>
              <a:spLocks noChangeAspect="1"/>
            </p:cNvSpPr>
            <p:nvPr/>
          </p:nvSpPr>
          <p:spPr bwMode="auto">
            <a:xfrm>
              <a:off x="5791157" y="2314249"/>
              <a:ext cx="609685" cy="519412"/>
            </a:xfrm>
            <a:custGeom>
              <a:avLst/>
              <a:gdLst>
                <a:gd name="T0" fmla="*/ 12330 w 12804"/>
                <a:gd name="T1" fmla="*/ 2371 h 10907"/>
                <a:gd name="T2" fmla="*/ 11382 w 12804"/>
                <a:gd name="T3" fmla="*/ 2371 h 10907"/>
                <a:gd name="T4" fmla="*/ 11382 w 12804"/>
                <a:gd name="T5" fmla="*/ 3319 h 10907"/>
                <a:gd name="T6" fmla="*/ 10907 w 12804"/>
                <a:gd name="T7" fmla="*/ 3793 h 10907"/>
                <a:gd name="T8" fmla="*/ 10433 w 12804"/>
                <a:gd name="T9" fmla="*/ 3319 h 10907"/>
                <a:gd name="T10" fmla="*/ 10433 w 12804"/>
                <a:gd name="T11" fmla="*/ 2371 h 10907"/>
                <a:gd name="T12" fmla="*/ 9485 w 12804"/>
                <a:gd name="T13" fmla="*/ 2371 h 10907"/>
                <a:gd name="T14" fmla="*/ 9010 w 12804"/>
                <a:gd name="T15" fmla="*/ 1897 h 10907"/>
                <a:gd name="T16" fmla="*/ 9485 w 12804"/>
                <a:gd name="T17" fmla="*/ 1422 h 10907"/>
                <a:gd name="T18" fmla="*/ 10433 w 12804"/>
                <a:gd name="T19" fmla="*/ 1422 h 10907"/>
                <a:gd name="T20" fmla="*/ 10433 w 12804"/>
                <a:gd name="T21" fmla="*/ 474 h 10907"/>
                <a:gd name="T22" fmla="*/ 10907 w 12804"/>
                <a:gd name="T23" fmla="*/ 0 h 10907"/>
                <a:gd name="T24" fmla="*/ 11382 w 12804"/>
                <a:gd name="T25" fmla="*/ 474 h 10907"/>
                <a:gd name="T26" fmla="*/ 11382 w 12804"/>
                <a:gd name="T27" fmla="*/ 1422 h 10907"/>
                <a:gd name="T28" fmla="*/ 12330 w 12804"/>
                <a:gd name="T29" fmla="*/ 1422 h 10907"/>
                <a:gd name="T30" fmla="*/ 12804 w 12804"/>
                <a:gd name="T31" fmla="*/ 1897 h 10907"/>
                <a:gd name="T32" fmla="*/ 12330 w 12804"/>
                <a:gd name="T33" fmla="*/ 2371 h 10907"/>
                <a:gd name="T34" fmla="*/ 9485 w 12804"/>
                <a:gd name="T35" fmla="*/ 4031 h 10907"/>
                <a:gd name="T36" fmla="*/ 8773 w 12804"/>
                <a:gd name="T37" fmla="*/ 4742 h 10907"/>
                <a:gd name="T38" fmla="*/ 8062 w 12804"/>
                <a:gd name="T39" fmla="*/ 4031 h 10907"/>
                <a:gd name="T40" fmla="*/ 8773 w 12804"/>
                <a:gd name="T41" fmla="*/ 3319 h 10907"/>
                <a:gd name="T42" fmla="*/ 9485 w 12804"/>
                <a:gd name="T43" fmla="*/ 4031 h 10907"/>
                <a:gd name="T44" fmla="*/ 7588 w 12804"/>
                <a:gd name="T45" fmla="*/ 2371 h 10907"/>
                <a:gd name="T46" fmla="*/ 948 w 12804"/>
                <a:gd name="T47" fmla="*/ 2371 h 10907"/>
                <a:gd name="T48" fmla="*/ 948 w 12804"/>
                <a:gd name="T49" fmla="*/ 8980 h 10907"/>
                <a:gd name="T50" fmla="*/ 3764 w 12804"/>
                <a:gd name="T51" fmla="*/ 4327 h 10907"/>
                <a:gd name="T52" fmla="*/ 6868 w 12804"/>
                <a:gd name="T53" fmla="*/ 9010 h 10907"/>
                <a:gd name="T54" fmla="*/ 8454 w 12804"/>
                <a:gd name="T55" fmla="*/ 6639 h 10907"/>
                <a:gd name="T56" fmla="*/ 9959 w 12804"/>
                <a:gd name="T57" fmla="*/ 8980 h 10907"/>
                <a:gd name="T58" fmla="*/ 10433 w 12804"/>
                <a:gd name="T59" fmla="*/ 8980 h 10907"/>
                <a:gd name="T60" fmla="*/ 10433 w 12804"/>
                <a:gd name="T61" fmla="*/ 6165 h 10907"/>
                <a:gd name="T62" fmla="*/ 10907 w 12804"/>
                <a:gd name="T63" fmla="*/ 5690 h 10907"/>
                <a:gd name="T64" fmla="*/ 11382 w 12804"/>
                <a:gd name="T65" fmla="*/ 6165 h 10907"/>
                <a:gd name="T66" fmla="*/ 11382 w 12804"/>
                <a:gd name="T67" fmla="*/ 9959 h 10907"/>
                <a:gd name="T68" fmla="*/ 10433 w 12804"/>
                <a:gd name="T69" fmla="*/ 10907 h 10907"/>
                <a:gd name="T70" fmla="*/ 948 w 12804"/>
                <a:gd name="T71" fmla="*/ 10907 h 10907"/>
                <a:gd name="T72" fmla="*/ 0 w 12804"/>
                <a:gd name="T73" fmla="*/ 9959 h 10907"/>
                <a:gd name="T74" fmla="*/ 0 w 12804"/>
                <a:gd name="T75" fmla="*/ 2371 h 10907"/>
                <a:gd name="T76" fmla="*/ 948 w 12804"/>
                <a:gd name="T77" fmla="*/ 1422 h 10907"/>
                <a:gd name="T78" fmla="*/ 7588 w 12804"/>
                <a:gd name="T79" fmla="*/ 1422 h 10907"/>
                <a:gd name="T80" fmla="*/ 8062 w 12804"/>
                <a:gd name="T81" fmla="*/ 1897 h 10907"/>
                <a:gd name="T82" fmla="*/ 7588 w 12804"/>
                <a:gd name="T83" fmla="*/ 2371 h 10907"/>
                <a:gd name="T84" fmla="*/ 7588 w 12804"/>
                <a:gd name="T85" fmla="*/ 2371 h 10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04" h="10907">
                  <a:moveTo>
                    <a:pt x="12330" y="2371"/>
                  </a:moveTo>
                  <a:lnTo>
                    <a:pt x="11382" y="2371"/>
                  </a:lnTo>
                  <a:lnTo>
                    <a:pt x="11382" y="3319"/>
                  </a:lnTo>
                  <a:cubicBezTo>
                    <a:pt x="11382" y="3581"/>
                    <a:pt x="11169" y="3793"/>
                    <a:pt x="10907" y="3793"/>
                  </a:cubicBezTo>
                  <a:cubicBezTo>
                    <a:pt x="10646" y="3793"/>
                    <a:pt x="10433" y="3581"/>
                    <a:pt x="10433" y="3319"/>
                  </a:cubicBezTo>
                  <a:lnTo>
                    <a:pt x="10433" y="2371"/>
                  </a:lnTo>
                  <a:lnTo>
                    <a:pt x="9485" y="2371"/>
                  </a:lnTo>
                  <a:cubicBezTo>
                    <a:pt x="9223" y="2371"/>
                    <a:pt x="9010" y="2158"/>
                    <a:pt x="9010" y="1897"/>
                  </a:cubicBezTo>
                  <a:cubicBezTo>
                    <a:pt x="9010" y="1635"/>
                    <a:pt x="9223" y="1422"/>
                    <a:pt x="9485" y="1422"/>
                  </a:cubicBezTo>
                  <a:lnTo>
                    <a:pt x="10433" y="1422"/>
                  </a:lnTo>
                  <a:lnTo>
                    <a:pt x="10433" y="474"/>
                  </a:lnTo>
                  <a:cubicBezTo>
                    <a:pt x="10433" y="212"/>
                    <a:pt x="10646" y="0"/>
                    <a:pt x="10907" y="0"/>
                  </a:cubicBezTo>
                  <a:cubicBezTo>
                    <a:pt x="11169" y="0"/>
                    <a:pt x="11382" y="212"/>
                    <a:pt x="11382" y="474"/>
                  </a:cubicBezTo>
                  <a:lnTo>
                    <a:pt x="11382" y="1422"/>
                  </a:lnTo>
                  <a:lnTo>
                    <a:pt x="12330" y="1422"/>
                  </a:lnTo>
                  <a:cubicBezTo>
                    <a:pt x="12592" y="1422"/>
                    <a:pt x="12804" y="1635"/>
                    <a:pt x="12804" y="1897"/>
                  </a:cubicBezTo>
                  <a:cubicBezTo>
                    <a:pt x="12804" y="2158"/>
                    <a:pt x="12592" y="2371"/>
                    <a:pt x="12330" y="2371"/>
                  </a:cubicBezTo>
                  <a:close/>
                  <a:moveTo>
                    <a:pt x="9485" y="4031"/>
                  </a:moveTo>
                  <a:cubicBezTo>
                    <a:pt x="9485" y="4423"/>
                    <a:pt x="9166" y="4742"/>
                    <a:pt x="8773" y="4742"/>
                  </a:cubicBezTo>
                  <a:cubicBezTo>
                    <a:pt x="8381" y="4742"/>
                    <a:pt x="8062" y="4423"/>
                    <a:pt x="8062" y="4031"/>
                  </a:cubicBezTo>
                  <a:cubicBezTo>
                    <a:pt x="8062" y="3638"/>
                    <a:pt x="8381" y="3319"/>
                    <a:pt x="8773" y="3319"/>
                  </a:cubicBezTo>
                  <a:cubicBezTo>
                    <a:pt x="9166" y="3319"/>
                    <a:pt x="9485" y="3638"/>
                    <a:pt x="9485" y="4031"/>
                  </a:cubicBezTo>
                  <a:close/>
                  <a:moveTo>
                    <a:pt x="7588" y="2371"/>
                  </a:moveTo>
                  <a:lnTo>
                    <a:pt x="948" y="2371"/>
                  </a:lnTo>
                  <a:lnTo>
                    <a:pt x="948" y="8980"/>
                  </a:lnTo>
                  <a:cubicBezTo>
                    <a:pt x="949" y="8977"/>
                    <a:pt x="1987" y="4327"/>
                    <a:pt x="3764" y="4327"/>
                  </a:cubicBezTo>
                  <a:cubicBezTo>
                    <a:pt x="4935" y="4327"/>
                    <a:pt x="6126" y="7923"/>
                    <a:pt x="6868" y="9010"/>
                  </a:cubicBezTo>
                  <a:cubicBezTo>
                    <a:pt x="6868" y="9010"/>
                    <a:pt x="7450" y="6654"/>
                    <a:pt x="8454" y="6639"/>
                  </a:cubicBezTo>
                  <a:cubicBezTo>
                    <a:pt x="9447" y="6624"/>
                    <a:pt x="9959" y="8980"/>
                    <a:pt x="9959" y="8980"/>
                  </a:cubicBezTo>
                  <a:lnTo>
                    <a:pt x="10433" y="8980"/>
                  </a:lnTo>
                  <a:lnTo>
                    <a:pt x="10433" y="6165"/>
                  </a:lnTo>
                  <a:cubicBezTo>
                    <a:pt x="10433" y="5903"/>
                    <a:pt x="10646" y="5690"/>
                    <a:pt x="10907" y="5690"/>
                  </a:cubicBezTo>
                  <a:cubicBezTo>
                    <a:pt x="11169" y="5690"/>
                    <a:pt x="11382" y="5903"/>
                    <a:pt x="11382" y="6165"/>
                  </a:cubicBezTo>
                  <a:lnTo>
                    <a:pt x="11382" y="9959"/>
                  </a:lnTo>
                  <a:cubicBezTo>
                    <a:pt x="11382" y="10483"/>
                    <a:pt x="10957" y="10907"/>
                    <a:pt x="10433" y="10907"/>
                  </a:cubicBezTo>
                  <a:lnTo>
                    <a:pt x="948" y="10907"/>
                  </a:lnTo>
                  <a:cubicBezTo>
                    <a:pt x="424" y="10907"/>
                    <a:pt x="0" y="10483"/>
                    <a:pt x="0" y="9959"/>
                  </a:cubicBezTo>
                  <a:lnTo>
                    <a:pt x="0" y="2371"/>
                  </a:lnTo>
                  <a:cubicBezTo>
                    <a:pt x="0" y="1847"/>
                    <a:pt x="424" y="1422"/>
                    <a:pt x="948" y="1422"/>
                  </a:cubicBezTo>
                  <a:lnTo>
                    <a:pt x="7588" y="1422"/>
                  </a:lnTo>
                  <a:cubicBezTo>
                    <a:pt x="7850" y="1422"/>
                    <a:pt x="8062" y="1635"/>
                    <a:pt x="8062" y="1897"/>
                  </a:cubicBezTo>
                  <a:cubicBezTo>
                    <a:pt x="8062" y="2158"/>
                    <a:pt x="7850" y="2371"/>
                    <a:pt x="7588" y="2371"/>
                  </a:cubicBezTo>
                  <a:close/>
                  <a:moveTo>
                    <a:pt x="7588" y="2371"/>
                  </a:moveTo>
                  <a:close/>
                </a:path>
              </a:pathLst>
            </a:custGeom>
            <a:solidFill>
              <a:schemeClr val="bg1"/>
            </a:solidFill>
            <a:ln>
              <a:noFill/>
            </a:ln>
          </p:spPr>
          <p:txBody>
            <a:bodyPr/>
            <a:lstStyle/>
            <a:p>
              <a:endParaRPr lang="zh-CN" altLang="en-US">
                <a:cs typeface="+mn-ea"/>
                <a:sym typeface="+mn-lt"/>
              </a:endParaRPr>
            </a:p>
          </p:txBody>
        </p:sp>
      </p:grpSp>
      <p:sp>
        <p:nvSpPr>
          <p:cNvPr id="34" name="TextBox 29"/>
          <p:cNvSpPr txBox="1"/>
          <p:nvPr/>
        </p:nvSpPr>
        <p:spPr>
          <a:xfrm>
            <a:off x="5495542"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图文型</a:t>
            </a:r>
          </a:p>
        </p:txBody>
      </p:sp>
      <p:sp>
        <p:nvSpPr>
          <p:cNvPr id="35" name="矩形 34"/>
          <p:cNvSpPr/>
          <p:nvPr/>
        </p:nvSpPr>
        <p:spPr>
          <a:xfrm>
            <a:off x="5131888" y="3748772"/>
            <a:ext cx="1928219" cy="1052596"/>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用剪辑软件将图片文字合成，并配上背景音乐或解说词；</a:t>
            </a:r>
          </a:p>
        </p:txBody>
      </p:sp>
      <p:grpSp>
        <p:nvGrpSpPr>
          <p:cNvPr id="5" name="组合 4"/>
          <p:cNvGrpSpPr/>
          <p:nvPr/>
        </p:nvGrpSpPr>
        <p:grpSpPr>
          <a:xfrm>
            <a:off x="8534400" y="2028792"/>
            <a:ext cx="1090328" cy="1090328"/>
            <a:chOff x="8534400" y="2028792"/>
            <a:chExt cx="1090328" cy="1090328"/>
          </a:xfrm>
        </p:grpSpPr>
        <p:sp>
          <p:nvSpPr>
            <p:cNvPr id="37" name="椭圆 36"/>
            <p:cNvSpPr/>
            <p:nvPr/>
          </p:nvSpPr>
          <p:spPr>
            <a:xfrm>
              <a:off x="8534400"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iconfont-11261-4518749"/>
            <p:cNvSpPr>
              <a:spLocks noChangeAspect="1"/>
            </p:cNvSpPr>
            <p:nvPr/>
          </p:nvSpPr>
          <p:spPr bwMode="auto">
            <a:xfrm>
              <a:off x="8899734" y="2269113"/>
              <a:ext cx="359659" cy="609685"/>
            </a:xfrm>
            <a:custGeom>
              <a:avLst/>
              <a:gdLst>
                <a:gd name="T0" fmla="*/ 6390 w 7552"/>
                <a:gd name="T1" fmla="*/ 12800 h 12800"/>
                <a:gd name="T2" fmla="*/ 7552 w 7552"/>
                <a:gd name="T3" fmla="*/ 11636 h 12800"/>
                <a:gd name="T4" fmla="*/ 7552 w 7552"/>
                <a:gd name="T5" fmla="*/ 1164 h 12800"/>
                <a:gd name="T6" fmla="*/ 6390 w 7552"/>
                <a:gd name="T7" fmla="*/ 0 h 12800"/>
                <a:gd name="T8" fmla="*/ 1162 w 7552"/>
                <a:gd name="T9" fmla="*/ 0 h 12800"/>
                <a:gd name="T10" fmla="*/ 0 w 7552"/>
                <a:gd name="T11" fmla="*/ 1164 h 12800"/>
                <a:gd name="T12" fmla="*/ 0 w 7552"/>
                <a:gd name="T13" fmla="*/ 11636 h 12800"/>
                <a:gd name="T14" fmla="*/ 1162 w 7552"/>
                <a:gd name="T15" fmla="*/ 12800 h 12800"/>
                <a:gd name="T16" fmla="*/ 6390 w 7552"/>
                <a:gd name="T17" fmla="*/ 12800 h 12800"/>
                <a:gd name="T18" fmla="*/ 3776 w 7552"/>
                <a:gd name="T19" fmla="*/ 12316 h 12800"/>
                <a:gd name="T20" fmla="*/ 3195 w 7552"/>
                <a:gd name="T21" fmla="*/ 11735 h 12800"/>
                <a:gd name="T22" fmla="*/ 3776 w 7552"/>
                <a:gd name="T23" fmla="*/ 11154 h 12800"/>
                <a:gd name="T24" fmla="*/ 4357 w 7552"/>
                <a:gd name="T25" fmla="*/ 11735 h 12800"/>
                <a:gd name="T26" fmla="*/ 3776 w 7552"/>
                <a:gd name="T27" fmla="*/ 12316 h 12800"/>
                <a:gd name="T28" fmla="*/ 2324 w 7552"/>
                <a:gd name="T29" fmla="*/ 709 h 12800"/>
                <a:gd name="T30" fmla="*/ 2452 w 7552"/>
                <a:gd name="T31" fmla="*/ 581 h 12800"/>
                <a:gd name="T32" fmla="*/ 5099 w 7552"/>
                <a:gd name="T33" fmla="*/ 581 h 12800"/>
                <a:gd name="T34" fmla="*/ 5228 w 7552"/>
                <a:gd name="T35" fmla="*/ 709 h 12800"/>
                <a:gd name="T36" fmla="*/ 5228 w 7552"/>
                <a:gd name="T37" fmla="*/ 744 h 12800"/>
                <a:gd name="T38" fmla="*/ 5100 w 7552"/>
                <a:gd name="T39" fmla="*/ 872 h 12800"/>
                <a:gd name="T40" fmla="*/ 2452 w 7552"/>
                <a:gd name="T41" fmla="*/ 872 h 12800"/>
                <a:gd name="T42" fmla="*/ 2324 w 7552"/>
                <a:gd name="T43" fmla="*/ 744 h 12800"/>
                <a:gd name="T44" fmla="*/ 2324 w 7552"/>
                <a:gd name="T45" fmla="*/ 709 h 12800"/>
                <a:gd name="T46" fmla="*/ 581 w 7552"/>
                <a:gd name="T47" fmla="*/ 1452 h 12800"/>
                <a:gd name="T48" fmla="*/ 6971 w 7552"/>
                <a:gd name="T49" fmla="*/ 1452 h 12800"/>
                <a:gd name="T50" fmla="*/ 6971 w 7552"/>
                <a:gd name="T51" fmla="*/ 10747 h 12800"/>
                <a:gd name="T52" fmla="*/ 581 w 7552"/>
                <a:gd name="T53" fmla="*/ 10747 h 12800"/>
                <a:gd name="T54" fmla="*/ 581 w 7552"/>
                <a:gd name="T55" fmla="*/ 145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52" h="12800">
                  <a:moveTo>
                    <a:pt x="6390" y="12800"/>
                  </a:moveTo>
                  <a:cubicBezTo>
                    <a:pt x="6390" y="12800"/>
                    <a:pt x="7552" y="12800"/>
                    <a:pt x="7552" y="11636"/>
                  </a:cubicBezTo>
                  <a:lnTo>
                    <a:pt x="7552" y="1164"/>
                  </a:lnTo>
                  <a:cubicBezTo>
                    <a:pt x="7552" y="0"/>
                    <a:pt x="6390" y="0"/>
                    <a:pt x="6390" y="0"/>
                  </a:cubicBezTo>
                  <a:lnTo>
                    <a:pt x="1162" y="0"/>
                  </a:lnTo>
                  <a:cubicBezTo>
                    <a:pt x="1162" y="0"/>
                    <a:pt x="0" y="0"/>
                    <a:pt x="0" y="1164"/>
                  </a:cubicBezTo>
                  <a:lnTo>
                    <a:pt x="0" y="11636"/>
                  </a:lnTo>
                  <a:cubicBezTo>
                    <a:pt x="0" y="12800"/>
                    <a:pt x="1162" y="12800"/>
                    <a:pt x="1162" y="12800"/>
                  </a:cubicBezTo>
                  <a:lnTo>
                    <a:pt x="6390" y="12800"/>
                  </a:lnTo>
                  <a:close/>
                  <a:moveTo>
                    <a:pt x="3776" y="12316"/>
                  </a:moveTo>
                  <a:cubicBezTo>
                    <a:pt x="3455" y="12316"/>
                    <a:pt x="3195" y="12055"/>
                    <a:pt x="3195" y="11735"/>
                  </a:cubicBezTo>
                  <a:cubicBezTo>
                    <a:pt x="3195" y="11414"/>
                    <a:pt x="3455" y="11154"/>
                    <a:pt x="3776" y="11154"/>
                  </a:cubicBezTo>
                  <a:cubicBezTo>
                    <a:pt x="4097" y="11154"/>
                    <a:pt x="4357" y="11414"/>
                    <a:pt x="4357" y="11735"/>
                  </a:cubicBezTo>
                  <a:cubicBezTo>
                    <a:pt x="4357" y="12055"/>
                    <a:pt x="4097" y="12316"/>
                    <a:pt x="3776" y="12316"/>
                  </a:cubicBezTo>
                  <a:close/>
                  <a:moveTo>
                    <a:pt x="2324" y="709"/>
                  </a:moveTo>
                  <a:cubicBezTo>
                    <a:pt x="2324" y="637"/>
                    <a:pt x="2381" y="581"/>
                    <a:pt x="2452" y="581"/>
                  </a:cubicBezTo>
                  <a:lnTo>
                    <a:pt x="5099" y="581"/>
                  </a:lnTo>
                  <a:cubicBezTo>
                    <a:pt x="5170" y="581"/>
                    <a:pt x="5228" y="638"/>
                    <a:pt x="5228" y="709"/>
                  </a:cubicBezTo>
                  <a:lnTo>
                    <a:pt x="5228" y="744"/>
                  </a:lnTo>
                  <a:cubicBezTo>
                    <a:pt x="5228" y="816"/>
                    <a:pt x="5171" y="872"/>
                    <a:pt x="5100" y="872"/>
                  </a:cubicBezTo>
                  <a:lnTo>
                    <a:pt x="2452" y="872"/>
                  </a:lnTo>
                  <a:cubicBezTo>
                    <a:pt x="2382" y="872"/>
                    <a:pt x="2324" y="814"/>
                    <a:pt x="2324" y="744"/>
                  </a:cubicBezTo>
                  <a:lnTo>
                    <a:pt x="2324" y="709"/>
                  </a:lnTo>
                  <a:close/>
                  <a:moveTo>
                    <a:pt x="581" y="1452"/>
                  </a:moveTo>
                  <a:lnTo>
                    <a:pt x="6971" y="1452"/>
                  </a:lnTo>
                  <a:lnTo>
                    <a:pt x="6971" y="10747"/>
                  </a:lnTo>
                  <a:lnTo>
                    <a:pt x="581" y="10747"/>
                  </a:lnTo>
                  <a:lnTo>
                    <a:pt x="581" y="145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39" name="TextBox 29"/>
          <p:cNvSpPr txBox="1"/>
          <p:nvPr/>
        </p:nvSpPr>
        <p:spPr>
          <a:xfrm>
            <a:off x="8479106"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录屏</a:t>
            </a:r>
          </a:p>
        </p:txBody>
      </p:sp>
      <p:sp>
        <p:nvSpPr>
          <p:cNvPr id="40" name="矩形 39"/>
          <p:cNvSpPr/>
          <p:nvPr/>
        </p:nvSpPr>
        <p:spPr>
          <a:xfrm>
            <a:off x="8199528" y="3748772"/>
            <a:ext cx="1760068" cy="1052596"/>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电脑、手机录屏，</a:t>
            </a:r>
            <a:endParaRPr lang="en-US" altLang="zh-CN" sz="1600" dirty="0">
              <a:solidFill>
                <a:schemeClr val="bg1"/>
              </a:solidFill>
              <a:cs typeface="+mn-ea"/>
              <a:sym typeface="+mn-lt"/>
            </a:endParaRPr>
          </a:p>
          <a:p>
            <a:pPr lvl="0" algn="ctr">
              <a:lnSpc>
                <a:spcPct val="130000"/>
              </a:lnSpc>
              <a:defRPr/>
            </a:pPr>
            <a:r>
              <a:rPr lang="zh-CN" altLang="en-US" sz="1600" dirty="0">
                <a:solidFill>
                  <a:schemeClr val="bg1"/>
                </a:solidFill>
                <a:cs typeface="+mn-ea"/>
                <a:sym typeface="+mn-lt"/>
              </a:rPr>
              <a:t>适合教育、游戏类视频。</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p:tgtEl>
                                          <p:spTgt spid="3"/>
                                        </p:tgtEl>
                                        <p:attrNameLst>
                                          <p:attrName>ppt_y</p:attrName>
                                        </p:attrNameLst>
                                      </p:cBhvr>
                                      <p:tavLst>
                                        <p:tav tm="0">
                                          <p:val>
                                            <p:strVal val="#ppt_y+#ppt_h*1.125000"/>
                                          </p:val>
                                        </p:tav>
                                        <p:tav tm="100000">
                                          <p:val>
                                            <p:strVal val="#ppt_y"/>
                                          </p:val>
                                        </p:tav>
                                      </p:tavLst>
                                    </p:anim>
                                    <p:animEffect transition="in" filter="wipe(up)">
                                      <p:cBhvr>
                                        <p:cTn id="23" dur="500"/>
                                        <p:tgtEl>
                                          <p:spTgt spid="3"/>
                                        </p:tgtEl>
                                      </p:cBhvr>
                                    </p:animEffect>
                                  </p:childTnLst>
                                </p:cTn>
                              </p:par>
                            </p:childTnLst>
                          </p:cTn>
                        </p:par>
                        <p:par>
                          <p:cTn id="24" fill="hold">
                            <p:stCondLst>
                              <p:cond delay="2000"/>
                            </p:stCondLst>
                            <p:childTnLst>
                              <p:par>
                                <p:cTn id="25" presetID="53" presetClass="entr" presetSubtype="16"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p:cTn id="27" dur="400" fill="hold"/>
                                        <p:tgtEl>
                                          <p:spTgt spid="24"/>
                                        </p:tgtEl>
                                        <p:attrNameLst>
                                          <p:attrName>ppt_w</p:attrName>
                                        </p:attrNameLst>
                                      </p:cBhvr>
                                      <p:tavLst>
                                        <p:tav tm="0">
                                          <p:val>
                                            <p:fltVal val="0"/>
                                          </p:val>
                                        </p:tav>
                                        <p:tav tm="100000">
                                          <p:val>
                                            <p:strVal val="#ppt_w"/>
                                          </p:val>
                                        </p:tav>
                                      </p:tavLst>
                                    </p:anim>
                                    <p:anim calcmode="lin" valueType="num">
                                      <p:cBhvr>
                                        <p:cTn id="28" dur="400" fill="hold"/>
                                        <p:tgtEl>
                                          <p:spTgt spid="24"/>
                                        </p:tgtEl>
                                        <p:attrNameLst>
                                          <p:attrName>ppt_h</p:attrName>
                                        </p:attrNameLst>
                                      </p:cBhvr>
                                      <p:tavLst>
                                        <p:tav tm="0">
                                          <p:val>
                                            <p:fltVal val="0"/>
                                          </p:val>
                                        </p:tav>
                                        <p:tav tm="100000">
                                          <p:val>
                                            <p:strVal val="#ppt_h"/>
                                          </p:val>
                                        </p:tav>
                                      </p:tavLst>
                                    </p:anim>
                                    <p:animEffect transition="in" filter="fade">
                                      <p:cBhvr>
                                        <p:cTn id="29" dur="400"/>
                                        <p:tgtEl>
                                          <p:spTgt spid="24"/>
                                        </p:tgtEl>
                                      </p:cBhvr>
                                    </p:animEffect>
                                  </p:childTnLst>
                                </p:cTn>
                              </p:par>
                            </p:childTnLst>
                          </p:cTn>
                        </p:par>
                        <p:par>
                          <p:cTn id="30" fill="hold">
                            <p:stCondLst>
                              <p:cond delay="2500"/>
                            </p:stCondLst>
                            <p:childTnLst>
                              <p:par>
                                <p:cTn id="31" presetID="42" presetClass="entr" presetSubtype="0" fill="hold" grpId="0" nodeType="afterEffect">
                                  <p:stCondLst>
                                    <p:cond delay="0"/>
                                  </p:stCondLst>
                                  <p:childTnLst>
                                    <p:set>
                                      <p:cBhvr>
                                        <p:cTn id="32" dur="1" fill="hold">
                                          <p:stCondLst>
                                            <p:cond delay="0"/>
                                          </p:stCondLst>
                                        </p:cTn>
                                        <p:tgtEl>
                                          <p:spTgt spid="26"/>
                                        </p:tgtEl>
                                        <p:attrNameLst>
                                          <p:attrName>style.visibility</p:attrName>
                                        </p:attrNameLst>
                                      </p:cBhvr>
                                      <p:to>
                                        <p:strVal val="visible"/>
                                      </p:to>
                                    </p:set>
                                    <p:animEffect transition="in" filter="fade">
                                      <p:cBhvr>
                                        <p:cTn id="33" dur="1000"/>
                                        <p:tgtEl>
                                          <p:spTgt spid="26"/>
                                        </p:tgtEl>
                                      </p:cBhvr>
                                    </p:animEffect>
                                    <p:anim calcmode="lin" valueType="num">
                                      <p:cBhvr>
                                        <p:cTn id="34" dur="1000" fill="hold"/>
                                        <p:tgtEl>
                                          <p:spTgt spid="26"/>
                                        </p:tgtEl>
                                        <p:attrNameLst>
                                          <p:attrName>ppt_x</p:attrName>
                                        </p:attrNameLst>
                                      </p:cBhvr>
                                      <p:tavLst>
                                        <p:tav tm="0">
                                          <p:val>
                                            <p:strVal val="#ppt_x"/>
                                          </p:val>
                                        </p:tav>
                                        <p:tav tm="100000">
                                          <p:val>
                                            <p:strVal val="#ppt_x"/>
                                          </p:val>
                                        </p:tav>
                                      </p:tavLst>
                                    </p:anim>
                                    <p:anim calcmode="lin" valueType="num">
                                      <p:cBhvr>
                                        <p:cTn id="35" dur="1000" fill="hold"/>
                                        <p:tgtEl>
                                          <p:spTgt spid="26"/>
                                        </p:tgtEl>
                                        <p:attrNameLst>
                                          <p:attrName>ppt_y</p:attrName>
                                        </p:attrNameLst>
                                      </p:cBhvr>
                                      <p:tavLst>
                                        <p:tav tm="0">
                                          <p:val>
                                            <p:strVal val="#ppt_y+.1"/>
                                          </p:val>
                                        </p:tav>
                                        <p:tav tm="100000">
                                          <p:val>
                                            <p:strVal val="#ppt_y"/>
                                          </p:val>
                                        </p:tav>
                                      </p:tavLst>
                                    </p:anim>
                                  </p:childTnLst>
                                </p:cTn>
                              </p:par>
                            </p:childTnLst>
                          </p:cTn>
                        </p:par>
                        <p:par>
                          <p:cTn id="36" fill="hold">
                            <p:stCondLst>
                              <p:cond delay="3500"/>
                            </p:stCondLst>
                            <p:childTnLst>
                              <p:par>
                                <p:cTn id="37" presetID="12" presetClass="entr" presetSubtype="4" fill="hold" nodeType="afterEffect">
                                  <p:stCondLst>
                                    <p:cond delay="0"/>
                                  </p:stCondLst>
                                  <p:childTnLst>
                                    <p:set>
                                      <p:cBhvr>
                                        <p:cTn id="38" dur="1" fill="hold">
                                          <p:stCondLst>
                                            <p:cond delay="0"/>
                                          </p:stCondLst>
                                        </p:cTn>
                                        <p:tgtEl>
                                          <p:spTgt spid="4"/>
                                        </p:tgtEl>
                                        <p:attrNameLst>
                                          <p:attrName>style.visibility</p:attrName>
                                        </p:attrNameLst>
                                      </p:cBhvr>
                                      <p:to>
                                        <p:strVal val="visible"/>
                                      </p:to>
                                    </p:set>
                                    <p:anim calcmode="lin" valueType="num">
                                      <p:cBhvr additive="base">
                                        <p:cTn id="39" dur="500"/>
                                        <p:tgtEl>
                                          <p:spTgt spid="4"/>
                                        </p:tgtEl>
                                        <p:attrNameLst>
                                          <p:attrName>ppt_y</p:attrName>
                                        </p:attrNameLst>
                                      </p:cBhvr>
                                      <p:tavLst>
                                        <p:tav tm="0">
                                          <p:val>
                                            <p:strVal val="#ppt_y+#ppt_h*1.125000"/>
                                          </p:val>
                                        </p:tav>
                                        <p:tav tm="100000">
                                          <p:val>
                                            <p:strVal val="#ppt_y"/>
                                          </p:val>
                                        </p:tav>
                                      </p:tavLst>
                                    </p:anim>
                                    <p:animEffect transition="in" filter="wipe(up)">
                                      <p:cBhvr>
                                        <p:cTn id="40" dur="500"/>
                                        <p:tgtEl>
                                          <p:spTgt spid="4"/>
                                        </p:tgtEl>
                                      </p:cBhvr>
                                    </p:animEffect>
                                  </p:childTnLst>
                                </p:cTn>
                              </p:par>
                            </p:childTnLst>
                          </p:cTn>
                        </p:par>
                        <p:par>
                          <p:cTn id="41" fill="hold">
                            <p:stCondLst>
                              <p:cond delay="4000"/>
                            </p:stCondLst>
                            <p:childTnLst>
                              <p:par>
                                <p:cTn id="42" presetID="53" presetClass="entr" presetSubtype="16" fill="hold" grpId="0" nodeType="afterEffect">
                                  <p:stCondLst>
                                    <p:cond delay="0"/>
                                  </p:stCondLst>
                                  <p:childTnLst>
                                    <p:set>
                                      <p:cBhvr>
                                        <p:cTn id="43" dur="1" fill="hold">
                                          <p:stCondLst>
                                            <p:cond delay="0"/>
                                          </p:stCondLst>
                                        </p:cTn>
                                        <p:tgtEl>
                                          <p:spTgt spid="34"/>
                                        </p:tgtEl>
                                        <p:attrNameLst>
                                          <p:attrName>style.visibility</p:attrName>
                                        </p:attrNameLst>
                                      </p:cBhvr>
                                      <p:to>
                                        <p:strVal val="visible"/>
                                      </p:to>
                                    </p:set>
                                    <p:anim calcmode="lin" valueType="num">
                                      <p:cBhvr>
                                        <p:cTn id="44" dur="400" fill="hold"/>
                                        <p:tgtEl>
                                          <p:spTgt spid="34"/>
                                        </p:tgtEl>
                                        <p:attrNameLst>
                                          <p:attrName>ppt_w</p:attrName>
                                        </p:attrNameLst>
                                      </p:cBhvr>
                                      <p:tavLst>
                                        <p:tav tm="0">
                                          <p:val>
                                            <p:fltVal val="0"/>
                                          </p:val>
                                        </p:tav>
                                        <p:tav tm="100000">
                                          <p:val>
                                            <p:strVal val="#ppt_w"/>
                                          </p:val>
                                        </p:tav>
                                      </p:tavLst>
                                    </p:anim>
                                    <p:anim calcmode="lin" valueType="num">
                                      <p:cBhvr>
                                        <p:cTn id="45" dur="400" fill="hold"/>
                                        <p:tgtEl>
                                          <p:spTgt spid="34"/>
                                        </p:tgtEl>
                                        <p:attrNameLst>
                                          <p:attrName>ppt_h</p:attrName>
                                        </p:attrNameLst>
                                      </p:cBhvr>
                                      <p:tavLst>
                                        <p:tav tm="0">
                                          <p:val>
                                            <p:fltVal val="0"/>
                                          </p:val>
                                        </p:tav>
                                        <p:tav tm="100000">
                                          <p:val>
                                            <p:strVal val="#ppt_h"/>
                                          </p:val>
                                        </p:tav>
                                      </p:tavLst>
                                    </p:anim>
                                    <p:animEffect transition="in" filter="fade">
                                      <p:cBhvr>
                                        <p:cTn id="46" dur="400"/>
                                        <p:tgtEl>
                                          <p:spTgt spid="34"/>
                                        </p:tgtEl>
                                      </p:cBhvr>
                                    </p:animEffect>
                                  </p:childTnLst>
                                </p:cTn>
                              </p:par>
                            </p:childTnLst>
                          </p:cTn>
                        </p:par>
                        <p:par>
                          <p:cTn id="47" fill="hold">
                            <p:stCondLst>
                              <p:cond delay="4500"/>
                            </p:stCondLst>
                            <p:childTnLst>
                              <p:par>
                                <p:cTn id="48" presetID="42" presetClass="entr" presetSubtype="0" fill="hold" grpId="0" nodeType="afterEffect">
                                  <p:stCondLst>
                                    <p:cond delay="0"/>
                                  </p:stCondLst>
                                  <p:childTnLst>
                                    <p:set>
                                      <p:cBhvr>
                                        <p:cTn id="49" dur="1" fill="hold">
                                          <p:stCondLst>
                                            <p:cond delay="0"/>
                                          </p:stCondLst>
                                        </p:cTn>
                                        <p:tgtEl>
                                          <p:spTgt spid="35"/>
                                        </p:tgtEl>
                                        <p:attrNameLst>
                                          <p:attrName>style.visibility</p:attrName>
                                        </p:attrNameLst>
                                      </p:cBhvr>
                                      <p:to>
                                        <p:strVal val="visible"/>
                                      </p:to>
                                    </p:set>
                                    <p:animEffect transition="in" filter="fade">
                                      <p:cBhvr>
                                        <p:cTn id="50" dur="1000"/>
                                        <p:tgtEl>
                                          <p:spTgt spid="35"/>
                                        </p:tgtEl>
                                      </p:cBhvr>
                                    </p:animEffect>
                                    <p:anim calcmode="lin" valueType="num">
                                      <p:cBhvr>
                                        <p:cTn id="51" dur="1000" fill="hold"/>
                                        <p:tgtEl>
                                          <p:spTgt spid="35"/>
                                        </p:tgtEl>
                                        <p:attrNameLst>
                                          <p:attrName>ppt_x</p:attrName>
                                        </p:attrNameLst>
                                      </p:cBhvr>
                                      <p:tavLst>
                                        <p:tav tm="0">
                                          <p:val>
                                            <p:strVal val="#ppt_x"/>
                                          </p:val>
                                        </p:tav>
                                        <p:tav tm="100000">
                                          <p:val>
                                            <p:strVal val="#ppt_x"/>
                                          </p:val>
                                        </p:tav>
                                      </p:tavLst>
                                    </p:anim>
                                    <p:anim calcmode="lin" valueType="num">
                                      <p:cBhvr>
                                        <p:cTn id="52" dur="1000" fill="hold"/>
                                        <p:tgtEl>
                                          <p:spTgt spid="35"/>
                                        </p:tgtEl>
                                        <p:attrNameLst>
                                          <p:attrName>ppt_y</p:attrName>
                                        </p:attrNameLst>
                                      </p:cBhvr>
                                      <p:tavLst>
                                        <p:tav tm="0">
                                          <p:val>
                                            <p:strVal val="#ppt_y+.1"/>
                                          </p:val>
                                        </p:tav>
                                        <p:tav tm="100000">
                                          <p:val>
                                            <p:strVal val="#ppt_y"/>
                                          </p:val>
                                        </p:tav>
                                      </p:tavLst>
                                    </p:anim>
                                  </p:childTnLst>
                                </p:cTn>
                              </p:par>
                            </p:childTnLst>
                          </p:cTn>
                        </p:par>
                        <p:par>
                          <p:cTn id="53" fill="hold">
                            <p:stCondLst>
                              <p:cond delay="5500"/>
                            </p:stCondLst>
                            <p:childTnLst>
                              <p:par>
                                <p:cTn id="54" presetID="12" presetClass="entr" presetSubtype="4" fill="hold" nodeType="afterEffect">
                                  <p:stCondLst>
                                    <p:cond delay="0"/>
                                  </p:stCondLst>
                                  <p:childTnLst>
                                    <p:set>
                                      <p:cBhvr>
                                        <p:cTn id="55" dur="1" fill="hold">
                                          <p:stCondLst>
                                            <p:cond delay="0"/>
                                          </p:stCondLst>
                                        </p:cTn>
                                        <p:tgtEl>
                                          <p:spTgt spid="5"/>
                                        </p:tgtEl>
                                        <p:attrNameLst>
                                          <p:attrName>style.visibility</p:attrName>
                                        </p:attrNameLst>
                                      </p:cBhvr>
                                      <p:to>
                                        <p:strVal val="visible"/>
                                      </p:to>
                                    </p:set>
                                    <p:anim calcmode="lin" valueType="num">
                                      <p:cBhvr additive="base">
                                        <p:cTn id="56" dur="500"/>
                                        <p:tgtEl>
                                          <p:spTgt spid="5"/>
                                        </p:tgtEl>
                                        <p:attrNameLst>
                                          <p:attrName>ppt_y</p:attrName>
                                        </p:attrNameLst>
                                      </p:cBhvr>
                                      <p:tavLst>
                                        <p:tav tm="0">
                                          <p:val>
                                            <p:strVal val="#ppt_y+#ppt_h*1.125000"/>
                                          </p:val>
                                        </p:tav>
                                        <p:tav tm="100000">
                                          <p:val>
                                            <p:strVal val="#ppt_y"/>
                                          </p:val>
                                        </p:tav>
                                      </p:tavLst>
                                    </p:anim>
                                    <p:animEffect transition="in" filter="wipe(up)">
                                      <p:cBhvr>
                                        <p:cTn id="57" dur="500"/>
                                        <p:tgtEl>
                                          <p:spTgt spid="5"/>
                                        </p:tgtEl>
                                      </p:cBhvr>
                                    </p:animEffect>
                                  </p:childTnLst>
                                </p:cTn>
                              </p:par>
                            </p:childTnLst>
                          </p:cTn>
                        </p:par>
                        <p:par>
                          <p:cTn id="58" fill="hold">
                            <p:stCondLst>
                              <p:cond delay="6000"/>
                            </p:stCondLst>
                            <p:childTnLst>
                              <p:par>
                                <p:cTn id="59" presetID="53" presetClass="entr" presetSubtype="16" fill="hold" grpId="0" nodeType="afterEffect">
                                  <p:stCondLst>
                                    <p:cond delay="0"/>
                                  </p:stCondLst>
                                  <p:childTnLst>
                                    <p:set>
                                      <p:cBhvr>
                                        <p:cTn id="60" dur="1" fill="hold">
                                          <p:stCondLst>
                                            <p:cond delay="0"/>
                                          </p:stCondLst>
                                        </p:cTn>
                                        <p:tgtEl>
                                          <p:spTgt spid="39"/>
                                        </p:tgtEl>
                                        <p:attrNameLst>
                                          <p:attrName>style.visibility</p:attrName>
                                        </p:attrNameLst>
                                      </p:cBhvr>
                                      <p:to>
                                        <p:strVal val="visible"/>
                                      </p:to>
                                    </p:set>
                                    <p:anim calcmode="lin" valueType="num">
                                      <p:cBhvr>
                                        <p:cTn id="61" dur="400" fill="hold"/>
                                        <p:tgtEl>
                                          <p:spTgt spid="39"/>
                                        </p:tgtEl>
                                        <p:attrNameLst>
                                          <p:attrName>ppt_w</p:attrName>
                                        </p:attrNameLst>
                                      </p:cBhvr>
                                      <p:tavLst>
                                        <p:tav tm="0">
                                          <p:val>
                                            <p:fltVal val="0"/>
                                          </p:val>
                                        </p:tav>
                                        <p:tav tm="100000">
                                          <p:val>
                                            <p:strVal val="#ppt_w"/>
                                          </p:val>
                                        </p:tav>
                                      </p:tavLst>
                                    </p:anim>
                                    <p:anim calcmode="lin" valueType="num">
                                      <p:cBhvr>
                                        <p:cTn id="62" dur="400" fill="hold"/>
                                        <p:tgtEl>
                                          <p:spTgt spid="39"/>
                                        </p:tgtEl>
                                        <p:attrNameLst>
                                          <p:attrName>ppt_h</p:attrName>
                                        </p:attrNameLst>
                                      </p:cBhvr>
                                      <p:tavLst>
                                        <p:tav tm="0">
                                          <p:val>
                                            <p:fltVal val="0"/>
                                          </p:val>
                                        </p:tav>
                                        <p:tav tm="100000">
                                          <p:val>
                                            <p:strVal val="#ppt_h"/>
                                          </p:val>
                                        </p:tav>
                                      </p:tavLst>
                                    </p:anim>
                                    <p:animEffect transition="in" filter="fade">
                                      <p:cBhvr>
                                        <p:cTn id="63" dur="400"/>
                                        <p:tgtEl>
                                          <p:spTgt spid="39"/>
                                        </p:tgtEl>
                                      </p:cBhvr>
                                    </p:animEffect>
                                  </p:childTnLst>
                                </p:cTn>
                              </p:par>
                            </p:childTnLst>
                          </p:cTn>
                        </p:par>
                        <p:par>
                          <p:cTn id="64" fill="hold">
                            <p:stCondLst>
                              <p:cond delay="6500"/>
                            </p:stCondLst>
                            <p:childTnLst>
                              <p:par>
                                <p:cTn id="65" presetID="42" presetClass="entr" presetSubtype="0" fill="hold" grpId="0" nodeType="afterEffect">
                                  <p:stCondLst>
                                    <p:cond delay="0"/>
                                  </p:stCondLst>
                                  <p:childTnLst>
                                    <p:set>
                                      <p:cBhvr>
                                        <p:cTn id="66" dur="1" fill="hold">
                                          <p:stCondLst>
                                            <p:cond delay="0"/>
                                          </p:stCondLst>
                                        </p:cTn>
                                        <p:tgtEl>
                                          <p:spTgt spid="40"/>
                                        </p:tgtEl>
                                        <p:attrNameLst>
                                          <p:attrName>style.visibility</p:attrName>
                                        </p:attrNameLst>
                                      </p:cBhvr>
                                      <p:to>
                                        <p:strVal val="visible"/>
                                      </p:to>
                                    </p:set>
                                    <p:animEffect transition="in" filter="fade">
                                      <p:cBhvr>
                                        <p:cTn id="67" dur="1000"/>
                                        <p:tgtEl>
                                          <p:spTgt spid="40"/>
                                        </p:tgtEl>
                                      </p:cBhvr>
                                    </p:animEffect>
                                    <p:anim calcmode="lin" valueType="num">
                                      <p:cBhvr>
                                        <p:cTn id="68" dur="1000" fill="hold"/>
                                        <p:tgtEl>
                                          <p:spTgt spid="40"/>
                                        </p:tgtEl>
                                        <p:attrNameLst>
                                          <p:attrName>ppt_x</p:attrName>
                                        </p:attrNameLst>
                                      </p:cBhvr>
                                      <p:tavLst>
                                        <p:tav tm="0">
                                          <p:val>
                                            <p:strVal val="#ppt_x"/>
                                          </p:val>
                                        </p:tav>
                                        <p:tav tm="100000">
                                          <p:val>
                                            <p:strVal val="#ppt_x"/>
                                          </p:val>
                                        </p:tav>
                                      </p:tavLst>
                                    </p:anim>
                                    <p:anim calcmode="lin" valueType="num">
                                      <p:cBhvr>
                                        <p:cTn id="69"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24" grpId="0"/>
      <p:bldP spid="26" grpId="0"/>
      <p:bldP spid="34" grpId="0"/>
      <p:bldP spid="35" grpId="0"/>
      <p:bldP spid="39" grpId="0"/>
      <p:bldP spid="4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89642" y="474656"/>
            <a:ext cx="3612717"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账号信息个性化</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7" name="组合 16"/>
          <p:cNvGrpSpPr/>
          <p:nvPr/>
        </p:nvGrpSpPr>
        <p:grpSpPr>
          <a:xfrm>
            <a:off x="1525470" y="2101850"/>
            <a:ext cx="1383023" cy="1383023"/>
            <a:chOff x="1525470" y="2819400"/>
            <a:chExt cx="1383023" cy="1383023"/>
          </a:xfrm>
        </p:grpSpPr>
        <p:sp>
          <p:nvSpPr>
            <p:cNvPr id="18" name="椭圆 17"/>
            <p:cNvSpPr/>
            <p:nvPr/>
          </p:nvSpPr>
          <p:spPr>
            <a:xfrm>
              <a:off x="1525470" y="2819400"/>
              <a:ext cx="1383023" cy="1383023"/>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矩形 18"/>
            <p:cNvSpPr/>
            <p:nvPr/>
          </p:nvSpPr>
          <p:spPr>
            <a:xfrm>
              <a:off x="1816871" y="3280078"/>
              <a:ext cx="800219" cy="461665"/>
            </a:xfrm>
            <a:prstGeom prst="rect">
              <a:avLst/>
            </a:prstGeom>
          </p:spPr>
          <p:txBody>
            <a:bodyPr wrap="none">
              <a:spAutoFit/>
            </a:bodyPr>
            <a:lstStyle/>
            <a:p>
              <a:pPr lvl="0" algn="ctr">
                <a:defRPr/>
              </a:pPr>
              <a:r>
                <a:rPr lang="zh-CN" altLang="en-US" sz="2400" b="1" dirty="0">
                  <a:solidFill>
                    <a:schemeClr val="bg1"/>
                  </a:solidFill>
                  <a:cs typeface="+mn-ea"/>
                  <a:sym typeface="+mn-lt"/>
                </a:rPr>
                <a:t>头像</a:t>
              </a:r>
            </a:p>
          </p:txBody>
        </p:sp>
      </p:grpSp>
      <p:sp>
        <p:nvSpPr>
          <p:cNvPr id="20" name="矩形 19"/>
          <p:cNvSpPr/>
          <p:nvPr/>
        </p:nvSpPr>
        <p:spPr>
          <a:xfrm>
            <a:off x="3044729" y="2267062"/>
            <a:ext cx="3051271" cy="1052596"/>
          </a:xfrm>
          <a:prstGeom prst="rect">
            <a:avLst/>
          </a:prstGeom>
          <a:noFill/>
        </p:spPr>
        <p:txBody>
          <a:bodyPr wrap="square" rtlCol="0">
            <a:spAutoFit/>
          </a:bodyPr>
          <a:lstStyle/>
          <a:p>
            <a:pPr algn="just">
              <a:lnSpc>
                <a:spcPct val="130000"/>
              </a:lnSpc>
              <a:defRPr/>
            </a:pPr>
            <a:r>
              <a:rPr lang="zh-CN" altLang="en-US" sz="1600" dirty="0">
                <a:solidFill>
                  <a:schemeClr val="bg1"/>
                </a:solidFill>
                <a:cs typeface="+mn-ea"/>
                <a:sym typeface="+mn-lt"/>
              </a:rPr>
              <a:t>头像突出，有辨识度，像素清晰</a:t>
            </a:r>
            <a:r>
              <a:rPr lang="en-US" altLang="zh-CN" sz="1600" dirty="0">
                <a:solidFill>
                  <a:schemeClr val="bg1"/>
                </a:solidFill>
                <a:cs typeface="+mn-ea"/>
                <a:sym typeface="+mn-lt"/>
              </a:rPr>
              <a:t>;</a:t>
            </a:r>
            <a:endParaRPr lang="zh-CN" altLang="en-US" sz="1600" dirty="0">
              <a:solidFill>
                <a:schemeClr val="bg1"/>
              </a:solidFill>
              <a:cs typeface="+mn-ea"/>
              <a:sym typeface="+mn-lt"/>
            </a:endParaRPr>
          </a:p>
          <a:p>
            <a:pPr algn="just">
              <a:lnSpc>
                <a:spcPct val="130000"/>
              </a:lnSpc>
              <a:defRPr/>
            </a:pPr>
            <a:r>
              <a:rPr lang="zh-CN" altLang="en-US" sz="1600" dirty="0">
                <a:solidFill>
                  <a:schemeClr val="bg1"/>
                </a:solidFill>
                <a:cs typeface="+mn-ea"/>
                <a:sym typeface="+mn-lt"/>
              </a:rPr>
              <a:t>与账号主体内容相关</a:t>
            </a:r>
            <a:r>
              <a:rPr lang="en-US" altLang="zh-CN" sz="1600" dirty="0">
                <a:solidFill>
                  <a:schemeClr val="bg1"/>
                </a:solidFill>
                <a:cs typeface="+mn-ea"/>
                <a:sym typeface="+mn-lt"/>
              </a:rPr>
              <a:t>;</a:t>
            </a:r>
            <a:endParaRPr lang="zh-CN" altLang="en-US" sz="1600" dirty="0">
              <a:solidFill>
                <a:schemeClr val="bg1"/>
              </a:solidFill>
              <a:cs typeface="+mn-ea"/>
              <a:sym typeface="+mn-lt"/>
            </a:endParaRPr>
          </a:p>
          <a:p>
            <a:pPr algn="just">
              <a:lnSpc>
                <a:spcPct val="130000"/>
              </a:lnSpc>
              <a:defRPr/>
            </a:pPr>
            <a:r>
              <a:rPr lang="zh-CN" altLang="en-US" sz="1600" dirty="0">
                <a:solidFill>
                  <a:schemeClr val="bg1"/>
                </a:solidFill>
                <a:cs typeface="+mn-ea"/>
                <a:sym typeface="+mn-lt"/>
              </a:rPr>
              <a:t>符合大众审美；</a:t>
            </a:r>
          </a:p>
        </p:txBody>
      </p:sp>
      <p:grpSp>
        <p:nvGrpSpPr>
          <p:cNvPr id="22" name="组合 21"/>
          <p:cNvGrpSpPr/>
          <p:nvPr/>
        </p:nvGrpSpPr>
        <p:grpSpPr>
          <a:xfrm>
            <a:off x="6220958" y="2101850"/>
            <a:ext cx="1383023" cy="1383023"/>
            <a:chOff x="1525470" y="2819400"/>
            <a:chExt cx="1383023" cy="1383023"/>
          </a:xfrm>
        </p:grpSpPr>
        <p:sp>
          <p:nvSpPr>
            <p:cNvPr id="25" name="椭圆 24"/>
            <p:cNvSpPr/>
            <p:nvPr/>
          </p:nvSpPr>
          <p:spPr>
            <a:xfrm>
              <a:off x="1525470" y="2819400"/>
              <a:ext cx="1383023" cy="1383023"/>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1816871" y="3114978"/>
              <a:ext cx="800219" cy="830997"/>
            </a:xfrm>
            <a:prstGeom prst="rect">
              <a:avLst/>
            </a:prstGeom>
          </p:spPr>
          <p:txBody>
            <a:bodyPr wrap="none">
              <a:spAutoFit/>
            </a:bodyPr>
            <a:lstStyle/>
            <a:p>
              <a:pPr lvl="0" algn="ctr">
                <a:defRPr/>
              </a:pPr>
              <a:r>
                <a:rPr lang="zh-CN" altLang="en-US" sz="2400" b="1" dirty="0">
                  <a:solidFill>
                    <a:schemeClr val="bg1"/>
                  </a:solidFill>
                  <a:cs typeface="+mn-ea"/>
                  <a:sym typeface="+mn-lt"/>
                </a:rPr>
                <a:t>账号</a:t>
              </a:r>
              <a:endParaRPr lang="en-US" altLang="zh-CN" sz="2400" b="1" dirty="0">
                <a:solidFill>
                  <a:schemeClr val="bg1"/>
                </a:solidFill>
                <a:cs typeface="+mn-ea"/>
                <a:sym typeface="+mn-lt"/>
              </a:endParaRPr>
            </a:p>
            <a:p>
              <a:pPr lvl="0" algn="ctr">
                <a:defRPr/>
              </a:pPr>
              <a:r>
                <a:rPr lang="zh-CN" altLang="en-US" sz="2400" b="1" dirty="0">
                  <a:solidFill>
                    <a:schemeClr val="bg1"/>
                  </a:solidFill>
                  <a:cs typeface="+mn-ea"/>
                  <a:sym typeface="+mn-lt"/>
                </a:rPr>
                <a:t>名称</a:t>
              </a:r>
            </a:p>
          </p:txBody>
        </p:sp>
      </p:grpSp>
      <p:sp>
        <p:nvSpPr>
          <p:cNvPr id="28" name="矩形 27"/>
          <p:cNvSpPr/>
          <p:nvPr/>
        </p:nvSpPr>
        <p:spPr>
          <a:xfrm>
            <a:off x="7740217" y="2385480"/>
            <a:ext cx="2241983" cy="701346"/>
          </a:xfrm>
          <a:prstGeom prst="rect">
            <a:avLst/>
          </a:prstGeom>
          <a:noFill/>
        </p:spPr>
        <p:txBody>
          <a:bodyPr wrap="square" rtlCol="0">
            <a:spAutoFit/>
          </a:bodyPr>
          <a:lstStyle/>
          <a:p>
            <a:pPr algn="just">
              <a:lnSpc>
                <a:spcPct val="130000"/>
              </a:lnSpc>
              <a:defRPr/>
            </a:pPr>
            <a:r>
              <a:rPr lang="zh-CN" altLang="en-US" sz="1600" dirty="0">
                <a:solidFill>
                  <a:schemeClr val="bg1"/>
                </a:solidFill>
                <a:cs typeface="+mn-ea"/>
                <a:sym typeface="+mn-lt"/>
              </a:rPr>
              <a:t>全文字，</a:t>
            </a:r>
            <a:r>
              <a:rPr lang="en-US" altLang="zh-CN" sz="1600" dirty="0">
                <a:solidFill>
                  <a:schemeClr val="bg1"/>
                </a:solidFill>
                <a:cs typeface="+mn-ea"/>
                <a:sym typeface="+mn-lt"/>
              </a:rPr>
              <a:t>10</a:t>
            </a:r>
            <a:r>
              <a:rPr lang="zh-CN" altLang="en-US" sz="1600" dirty="0">
                <a:solidFill>
                  <a:schemeClr val="bg1"/>
                </a:solidFill>
                <a:cs typeface="+mn-ea"/>
                <a:sym typeface="+mn-lt"/>
              </a:rPr>
              <a:t>字以内，简单好记，与内容关联；</a:t>
            </a:r>
          </a:p>
        </p:txBody>
      </p:sp>
      <p:grpSp>
        <p:nvGrpSpPr>
          <p:cNvPr id="38" name="组合 37"/>
          <p:cNvGrpSpPr/>
          <p:nvPr/>
        </p:nvGrpSpPr>
        <p:grpSpPr>
          <a:xfrm>
            <a:off x="1525470" y="4074155"/>
            <a:ext cx="1383023" cy="1383023"/>
            <a:chOff x="1525470" y="2819400"/>
            <a:chExt cx="1383023" cy="1383023"/>
          </a:xfrm>
        </p:grpSpPr>
        <p:sp>
          <p:nvSpPr>
            <p:cNvPr id="41" name="椭圆 40"/>
            <p:cNvSpPr/>
            <p:nvPr/>
          </p:nvSpPr>
          <p:spPr>
            <a:xfrm>
              <a:off x="1525470" y="2819400"/>
              <a:ext cx="1383023" cy="1383023"/>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矩形 42"/>
            <p:cNvSpPr/>
            <p:nvPr/>
          </p:nvSpPr>
          <p:spPr>
            <a:xfrm>
              <a:off x="1816871" y="3095411"/>
              <a:ext cx="800219" cy="830997"/>
            </a:xfrm>
            <a:prstGeom prst="rect">
              <a:avLst/>
            </a:prstGeom>
          </p:spPr>
          <p:txBody>
            <a:bodyPr wrap="none">
              <a:spAutoFit/>
            </a:bodyPr>
            <a:lstStyle/>
            <a:p>
              <a:pPr lvl="0" algn="ctr">
                <a:defRPr/>
              </a:pPr>
              <a:r>
                <a:rPr lang="zh-CN" altLang="en-US" sz="2400" b="1" dirty="0">
                  <a:solidFill>
                    <a:schemeClr val="bg1"/>
                  </a:solidFill>
                  <a:cs typeface="+mn-ea"/>
                  <a:sym typeface="+mn-lt"/>
                </a:rPr>
                <a:t>个性</a:t>
              </a:r>
              <a:endParaRPr lang="en-US" altLang="zh-CN" sz="2400" b="1" dirty="0">
                <a:solidFill>
                  <a:schemeClr val="bg1"/>
                </a:solidFill>
                <a:cs typeface="+mn-ea"/>
                <a:sym typeface="+mn-lt"/>
              </a:endParaRPr>
            </a:p>
            <a:p>
              <a:pPr lvl="0" algn="ctr">
                <a:defRPr/>
              </a:pPr>
              <a:r>
                <a:rPr lang="zh-CN" altLang="en-US" sz="2400" b="1" dirty="0">
                  <a:solidFill>
                    <a:schemeClr val="bg1"/>
                  </a:solidFill>
                  <a:cs typeface="+mn-ea"/>
                  <a:sym typeface="+mn-lt"/>
                </a:rPr>
                <a:t>签名</a:t>
              </a:r>
            </a:p>
          </p:txBody>
        </p:sp>
      </p:grpSp>
      <p:sp>
        <p:nvSpPr>
          <p:cNvPr id="44" name="矩形 43"/>
          <p:cNvSpPr/>
          <p:nvPr/>
        </p:nvSpPr>
        <p:spPr>
          <a:xfrm>
            <a:off x="3044729" y="4350166"/>
            <a:ext cx="3051271" cy="701346"/>
          </a:xfrm>
          <a:prstGeom prst="rect">
            <a:avLst/>
          </a:prstGeom>
          <a:noFill/>
        </p:spPr>
        <p:txBody>
          <a:bodyPr wrap="square" rtlCol="0">
            <a:spAutoFit/>
          </a:bodyPr>
          <a:lstStyle/>
          <a:p>
            <a:pPr algn="just">
              <a:lnSpc>
                <a:spcPct val="130000"/>
              </a:lnSpc>
              <a:defRPr/>
            </a:pPr>
            <a:r>
              <a:rPr lang="zh-CN" altLang="en-US" sz="1600" dirty="0">
                <a:solidFill>
                  <a:schemeClr val="bg1"/>
                </a:solidFill>
                <a:cs typeface="+mn-ea"/>
                <a:sym typeface="+mn-lt"/>
              </a:rPr>
              <a:t>介绍频道，引导关注评论</a:t>
            </a:r>
          </a:p>
          <a:p>
            <a:pPr algn="just">
              <a:lnSpc>
                <a:spcPct val="130000"/>
              </a:lnSpc>
              <a:defRPr/>
            </a:pPr>
            <a:r>
              <a:rPr lang="zh-CN" altLang="en-US" sz="1600" dirty="0">
                <a:solidFill>
                  <a:schemeClr val="bg1"/>
                </a:solidFill>
                <a:cs typeface="+mn-ea"/>
                <a:sym typeface="+mn-lt"/>
              </a:rPr>
              <a:t>等相关内容；</a:t>
            </a:r>
          </a:p>
        </p:txBody>
      </p:sp>
      <p:grpSp>
        <p:nvGrpSpPr>
          <p:cNvPr id="45" name="组合 44"/>
          <p:cNvGrpSpPr/>
          <p:nvPr/>
        </p:nvGrpSpPr>
        <p:grpSpPr>
          <a:xfrm>
            <a:off x="6220958" y="4074155"/>
            <a:ext cx="1383023" cy="1383023"/>
            <a:chOff x="1525470" y="2819400"/>
            <a:chExt cx="1383023" cy="1383023"/>
          </a:xfrm>
        </p:grpSpPr>
        <p:sp>
          <p:nvSpPr>
            <p:cNvPr id="46" name="椭圆 45"/>
            <p:cNvSpPr/>
            <p:nvPr/>
          </p:nvSpPr>
          <p:spPr>
            <a:xfrm>
              <a:off x="1525470" y="2819400"/>
              <a:ext cx="1383023" cy="1383023"/>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矩形 46"/>
            <p:cNvSpPr/>
            <p:nvPr/>
          </p:nvSpPr>
          <p:spPr>
            <a:xfrm>
              <a:off x="1816871" y="3114978"/>
              <a:ext cx="800219" cy="830997"/>
            </a:xfrm>
            <a:prstGeom prst="rect">
              <a:avLst/>
            </a:prstGeom>
          </p:spPr>
          <p:txBody>
            <a:bodyPr wrap="none">
              <a:spAutoFit/>
            </a:bodyPr>
            <a:lstStyle/>
            <a:p>
              <a:pPr lvl="0" algn="ctr">
                <a:defRPr/>
              </a:pPr>
              <a:r>
                <a:rPr lang="zh-CN" altLang="en-US" sz="2400" b="1" dirty="0">
                  <a:solidFill>
                    <a:schemeClr val="bg1"/>
                  </a:solidFill>
                  <a:cs typeface="+mn-ea"/>
                  <a:sym typeface="+mn-lt"/>
                </a:rPr>
                <a:t>置顶</a:t>
              </a:r>
              <a:endParaRPr lang="en-US" altLang="zh-CN" sz="2400" b="1" dirty="0">
                <a:solidFill>
                  <a:schemeClr val="bg1"/>
                </a:solidFill>
                <a:cs typeface="+mn-ea"/>
                <a:sym typeface="+mn-lt"/>
              </a:endParaRPr>
            </a:p>
            <a:p>
              <a:pPr lvl="0" algn="ctr">
                <a:defRPr/>
              </a:pPr>
              <a:r>
                <a:rPr lang="zh-CN" altLang="en-US" sz="2400" b="1" dirty="0">
                  <a:solidFill>
                    <a:schemeClr val="bg1"/>
                  </a:solidFill>
                  <a:cs typeface="+mn-ea"/>
                  <a:sym typeface="+mn-lt"/>
                </a:rPr>
                <a:t>视频</a:t>
              </a:r>
            </a:p>
          </p:txBody>
        </p:sp>
      </p:grpSp>
      <p:sp>
        <p:nvSpPr>
          <p:cNvPr id="48" name="矩形 47"/>
          <p:cNvSpPr/>
          <p:nvPr/>
        </p:nvSpPr>
        <p:spPr>
          <a:xfrm>
            <a:off x="7740217" y="4357785"/>
            <a:ext cx="3461183" cy="701346"/>
          </a:xfrm>
          <a:prstGeom prst="rect">
            <a:avLst/>
          </a:prstGeom>
          <a:noFill/>
        </p:spPr>
        <p:txBody>
          <a:bodyPr wrap="square" rtlCol="0">
            <a:spAutoFit/>
          </a:bodyPr>
          <a:lstStyle/>
          <a:p>
            <a:pPr algn="just">
              <a:lnSpc>
                <a:spcPct val="130000"/>
              </a:lnSpc>
              <a:defRPr/>
            </a:pPr>
            <a:r>
              <a:rPr lang="zh-CN" altLang="en-US" sz="1600" dirty="0">
                <a:solidFill>
                  <a:schemeClr val="bg1"/>
                </a:solidFill>
                <a:cs typeface="+mn-ea"/>
                <a:sym typeface="+mn-lt"/>
              </a:rPr>
              <a:t>选择播放点赞高的视频进行置顶，</a:t>
            </a:r>
            <a:endParaRPr lang="en-US" altLang="zh-CN" sz="1600" dirty="0">
              <a:solidFill>
                <a:schemeClr val="bg1"/>
              </a:solidFill>
              <a:cs typeface="+mn-ea"/>
              <a:sym typeface="+mn-lt"/>
            </a:endParaRPr>
          </a:p>
          <a:p>
            <a:pPr algn="just">
              <a:lnSpc>
                <a:spcPct val="130000"/>
              </a:lnSpc>
              <a:defRPr/>
            </a:pPr>
            <a:r>
              <a:rPr lang="zh-CN" altLang="en-US" sz="1600" dirty="0">
                <a:solidFill>
                  <a:schemeClr val="bg1"/>
                </a:solidFill>
                <a:cs typeface="+mn-ea"/>
                <a:sym typeface="+mn-lt"/>
              </a:rPr>
              <a:t>并定期进行更换；</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7"/>
                                        </p:tgtEl>
                                        <p:attrNameLst>
                                          <p:attrName>style.visibility</p:attrName>
                                        </p:attrNameLst>
                                      </p:cBhvr>
                                      <p:to>
                                        <p:strVal val="visible"/>
                                      </p:to>
                                    </p:set>
                                    <p:anim calcmode="lin" valueType="num">
                                      <p:cBhvr additive="base">
                                        <p:cTn id="22" dur="750"/>
                                        <p:tgtEl>
                                          <p:spTgt spid="17"/>
                                        </p:tgtEl>
                                        <p:attrNameLst>
                                          <p:attrName>ppt_y</p:attrName>
                                        </p:attrNameLst>
                                      </p:cBhvr>
                                      <p:tavLst>
                                        <p:tav tm="0">
                                          <p:val>
                                            <p:strVal val="#ppt_y+#ppt_h*1.125000"/>
                                          </p:val>
                                        </p:tav>
                                        <p:tav tm="100000">
                                          <p:val>
                                            <p:strVal val="#ppt_y"/>
                                          </p:val>
                                        </p:tav>
                                      </p:tavLst>
                                    </p:anim>
                                    <p:animEffect transition="in" filter="wipe(up)">
                                      <p:cBhvr>
                                        <p:cTn id="23" dur="750"/>
                                        <p:tgtEl>
                                          <p:spTgt spid="17"/>
                                        </p:tgtEl>
                                      </p:cBhvr>
                                    </p:animEffect>
                                  </p:childTnLst>
                                </p:cTn>
                              </p:par>
                              <p:par>
                                <p:cTn id="24" presetID="12" presetClass="entr" presetSubtype="1"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750"/>
                                        <p:tgtEl>
                                          <p:spTgt spid="20"/>
                                        </p:tgtEl>
                                        <p:attrNameLst>
                                          <p:attrName>ppt_y</p:attrName>
                                        </p:attrNameLst>
                                      </p:cBhvr>
                                      <p:tavLst>
                                        <p:tav tm="0">
                                          <p:val>
                                            <p:strVal val="#ppt_y-#ppt_h*1.125000"/>
                                          </p:val>
                                        </p:tav>
                                        <p:tav tm="100000">
                                          <p:val>
                                            <p:strVal val="#ppt_y"/>
                                          </p:val>
                                        </p:tav>
                                      </p:tavLst>
                                    </p:anim>
                                    <p:animEffect transition="in" filter="wipe(down)">
                                      <p:cBhvr>
                                        <p:cTn id="27" dur="750"/>
                                        <p:tgtEl>
                                          <p:spTgt spid="20"/>
                                        </p:tgtEl>
                                      </p:cBhvr>
                                    </p:animEffect>
                                  </p:childTnLst>
                                </p:cTn>
                              </p:par>
                            </p:childTnLst>
                          </p:cTn>
                        </p:par>
                        <p:par>
                          <p:cTn id="28" fill="hold">
                            <p:stCondLst>
                              <p:cond delay="2500"/>
                            </p:stCondLst>
                            <p:childTnLst>
                              <p:par>
                                <p:cTn id="29" presetID="12" presetClass="entr" presetSubtype="4" fill="hold" nodeType="afterEffect">
                                  <p:stCondLst>
                                    <p:cond delay="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750"/>
                                        <p:tgtEl>
                                          <p:spTgt spid="22"/>
                                        </p:tgtEl>
                                        <p:attrNameLst>
                                          <p:attrName>ppt_y</p:attrName>
                                        </p:attrNameLst>
                                      </p:cBhvr>
                                      <p:tavLst>
                                        <p:tav tm="0">
                                          <p:val>
                                            <p:strVal val="#ppt_y+#ppt_h*1.125000"/>
                                          </p:val>
                                        </p:tav>
                                        <p:tav tm="100000">
                                          <p:val>
                                            <p:strVal val="#ppt_y"/>
                                          </p:val>
                                        </p:tav>
                                      </p:tavLst>
                                    </p:anim>
                                    <p:animEffect transition="in" filter="wipe(up)">
                                      <p:cBhvr>
                                        <p:cTn id="32" dur="750"/>
                                        <p:tgtEl>
                                          <p:spTgt spid="22"/>
                                        </p:tgtEl>
                                      </p:cBhvr>
                                    </p:animEffect>
                                  </p:childTnLst>
                                </p:cTn>
                              </p:par>
                              <p:par>
                                <p:cTn id="33" presetID="12" presetClass="entr" presetSubtype="1" fill="hold" grpId="0" nodeType="withEffect">
                                  <p:stCondLst>
                                    <p:cond delay="0"/>
                                  </p:stCondLst>
                                  <p:childTnLst>
                                    <p:set>
                                      <p:cBhvr>
                                        <p:cTn id="34" dur="1" fill="hold">
                                          <p:stCondLst>
                                            <p:cond delay="0"/>
                                          </p:stCondLst>
                                        </p:cTn>
                                        <p:tgtEl>
                                          <p:spTgt spid="28"/>
                                        </p:tgtEl>
                                        <p:attrNameLst>
                                          <p:attrName>style.visibility</p:attrName>
                                        </p:attrNameLst>
                                      </p:cBhvr>
                                      <p:to>
                                        <p:strVal val="visible"/>
                                      </p:to>
                                    </p:set>
                                    <p:anim calcmode="lin" valueType="num">
                                      <p:cBhvr additive="base">
                                        <p:cTn id="35" dur="750"/>
                                        <p:tgtEl>
                                          <p:spTgt spid="28"/>
                                        </p:tgtEl>
                                        <p:attrNameLst>
                                          <p:attrName>ppt_y</p:attrName>
                                        </p:attrNameLst>
                                      </p:cBhvr>
                                      <p:tavLst>
                                        <p:tav tm="0">
                                          <p:val>
                                            <p:strVal val="#ppt_y-#ppt_h*1.125000"/>
                                          </p:val>
                                        </p:tav>
                                        <p:tav tm="100000">
                                          <p:val>
                                            <p:strVal val="#ppt_y"/>
                                          </p:val>
                                        </p:tav>
                                      </p:tavLst>
                                    </p:anim>
                                    <p:animEffect transition="in" filter="wipe(down)">
                                      <p:cBhvr>
                                        <p:cTn id="36" dur="750"/>
                                        <p:tgtEl>
                                          <p:spTgt spid="28"/>
                                        </p:tgtEl>
                                      </p:cBhvr>
                                    </p:animEffect>
                                  </p:childTnLst>
                                </p:cTn>
                              </p:par>
                            </p:childTnLst>
                          </p:cTn>
                        </p:par>
                        <p:par>
                          <p:cTn id="37" fill="hold">
                            <p:stCondLst>
                              <p:cond delay="3500"/>
                            </p:stCondLst>
                            <p:childTnLst>
                              <p:par>
                                <p:cTn id="38" presetID="12" presetClass="entr" presetSubtype="4" fill="hold" nodeType="afterEffect">
                                  <p:stCondLst>
                                    <p:cond delay="0"/>
                                  </p:stCondLst>
                                  <p:childTnLst>
                                    <p:set>
                                      <p:cBhvr>
                                        <p:cTn id="39" dur="1" fill="hold">
                                          <p:stCondLst>
                                            <p:cond delay="0"/>
                                          </p:stCondLst>
                                        </p:cTn>
                                        <p:tgtEl>
                                          <p:spTgt spid="38"/>
                                        </p:tgtEl>
                                        <p:attrNameLst>
                                          <p:attrName>style.visibility</p:attrName>
                                        </p:attrNameLst>
                                      </p:cBhvr>
                                      <p:to>
                                        <p:strVal val="visible"/>
                                      </p:to>
                                    </p:set>
                                    <p:anim calcmode="lin" valueType="num">
                                      <p:cBhvr additive="base">
                                        <p:cTn id="40" dur="750"/>
                                        <p:tgtEl>
                                          <p:spTgt spid="38"/>
                                        </p:tgtEl>
                                        <p:attrNameLst>
                                          <p:attrName>ppt_y</p:attrName>
                                        </p:attrNameLst>
                                      </p:cBhvr>
                                      <p:tavLst>
                                        <p:tav tm="0">
                                          <p:val>
                                            <p:strVal val="#ppt_y+#ppt_h*1.125000"/>
                                          </p:val>
                                        </p:tav>
                                        <p:tav tm="100000">
                                          <p:val>
                                            <p:strVal val="#ppt_y"/>
                                          </p:val>
                                        </p:tav>
                                      </p:tavLst>
                                    </p:anim>
                                    <p:animEffect transition="in" filter="wipe(up)">
                                      <p:cBhvr>
                                        <p:cTn id="41" dur="750"/>
                                        <p:tgtEl>
                                          <p:spTgt spid="38"/>
                                        </p:tgtEl>
                                      </p:cBhvr>
                                    </p:animEffect>
                                  </p:childTnLst>
                                </p:cTn>
                              </p:par>
                              <p:par>
                                <p:cTn id="42" presetID="12" presetClass="entr" presetSubtype="1" fill="hold" grpId="0" nodeType="withEffect">
                                  <p:stCondLst>
                                    <p:cond delay="0"/>
                                  </p:stCondLst>
                                  <p:childTnLst>
                                    <p:set>
                                      <p:cBhvr>
                                        <p:cTn id="43" dur="1" fill="hold">
                                          <p:stCondLst>
                                            <p:cond delay="0"/>
                                          </p:stCondLst>
                                        </p:cTn>
                                        <p:tgtEl>
                                          <p:spTgt spid="44"/>
                                        </p:tgtEl>
                                        <p:attrNameLst>
                                          <p:attrName>style.visibility</p:attrName>
                                        </p:attrNameLst>
                                      </p:cBhvr>
                                      <p:to>
                                        <p:strVal val="visible"/>
                                      </p:to>
                                    </p:set>
                                    <p:anim calcmode="lin" valueType="num">
                                      <p:cBhvr additive="base">
                                        <p:cTn id="44" dur="750"/>
                                        <p:tgtEl>
                                          <p:spTgt spid="44"/>
                                        </p:tgtEl>
                                        <p:attrNameLst>
                                          <p:attrName>ppt_y</p:attrName>
                                        </p:attrNameLst>
                                      </p:cBhvr>
                                      <p:tavLst>
                                        <p:tav tm="0">
                                          <p:val>
                                            <p:strVal val="#ppt_y-#ppt_h*1.125000"/>
                                          </p:val>
                                        </p:tav>
                                        <p:tav tm="100000">
                                          <p:val>
                                            <p:strVal val="#ppt_y"/>
                                          </p:val>
                                        </p:tav>
                                      </p:tavLst>
                                    </p:anim>
                                    <p:animEffect transition="in" filter="wipe(down)">
                                      <p:cBhvr>
                                        <p:cTn id="45" dur="750"/>
                                        <p:tgtEl>
                                          <p:spTgt spid="44"/>
                                        </p:tgtEl>
                                      </p:cBhvr>
                                    </p:animEffect>
                                  </p:childTnLst>
                                </p:cTn>
                              </p:par>
                            </p:childTnLst>
                          </p:cTn>
                        </p:par>
                        <p:par>
                          <p:cTn id="46" fill="hold">
                            <p:stCondLst>
                              <p:cond delay="4500"/>
                            </p:stCondLst>
                            <p:childTnLst>
                              <p:par>
                                <p:cTn id="47" presetID="12" presetClass="entr" presetSubtype="4" fill="hold" nodeType="afterEffect">
                                  <p:stCondLst>
                                    <p:cond delay="0"/>
                                  </p:stCondLst>
                                  <p:childTnLst>
                                    <p:set>
                                      <p:cBhvr>
                                        <p:cTn id="48" dur="1" fill="hold">
                                          <p:stCondLst>
                                            <p:cond delay="0"/>
                                          </p:stCondLst>
                                        </p:cTn>
                                        <p:tgtEl>
                                          <p:spTgt spid="45"/>
                                        </p:tgtEl>
                                        <p:attrNameLst>
                                          <p:attrName>style.visibility</p:attrName>
                                        </p:attrNameLst>
                                      </p:cBhvr>
                                      <p:to>
                                        <p:strVal val="visible"/>
                                      </p:to>
                                    </p:set>
                                    <p:anim calcmode="lin" valueType="num">
                                      <p:cBhvr additive="base">
                                        <p:cTn id="49" dur="750"/>
                                        <p:tgtEl>
                                          <p:spTgt spid="45"/>
                                        </p:tgtEl>
                                        <p:attrNameLst>
                                          <p:attrName>ppt_y</p:attrName>
                                        </p:attrNameLst>
                                      </p:cBhvr>
                                      <p:tavLst>
                                        <p:tav tm="0">
                                          <p:val>
                                            <p:strVal val="#ppt_y+#ppt_h*1.125000"/>
                                          </p:val>
                                        </p:tav>
                                        <p:tav tm="100000">
                                          <p:val>
                                            <p:strVal val="#ppt_y"/>
                                          </p:val>
                                        </p:tav>
                                      </p:tavLst>
                                    </p:anim>
                                    <p:animEffect transition="in" filter="wipe(up)">
                                      <p:cBhvr>
                                        <p:cTn id="50" dur="750"/>
                                        <p:tgtEl>
                                          <p:spTgt spid="45"/>
                                        </p:tgtEl>
                                      </p:cBhvr>
                                    </p:animEffect>
                                  </p:childTnLst>
                                </p:cTn>
                              </p:par>
                              <p:par>
                                <p:cTn id="51" presetID="12" presetClass="entr" presetSubtype="1" fill="hold" grpId="0" nodeType="withEffect">
                                  <p:stCondLst>
                                    <p:cond delay="0"/>
                                  </p:stCondLst>
                                  <p:childTnLst>
                                    <p:set>
                                      <p:cBhvr>
                                        <p:cTn id="52" dur="1" fill="hold">
                                          <p:stCondLst>
                                            <p:cond delay="0"/>
                                          </p:stCondLst>
                                        </p:cTn>
                                        <p:tgtEl>
                                          <p:spTgt spid="48"/>
                                        </p:tgtEl>
                                        <p:attrNameLst>
                                          <p:attrName>style.visibility</p:attrName>
                                        </p:attrNameLst>
                                      </p:cBhvr>
                                      <p:to>
                                        <p:strVal val="visible"/>
                                      </p:to>
                                    </p:set>
                                    <p:anim calcmode="lin" valueType="num">
                                      <p:cBhvr additive="base">
                                        <p:cTn id="53" dur="750"/>
                                        <p:tgtEl>
                                          <p:spTgt spid="48"/>
                                        </p:tgtEl>
                                        <p:attrNameLst>
                                          <p:attrName>ppt_y</p:attrName>
                                        </p:attrNameLst>
                                      </p:cBhvr>
                                      <p:tavLst>
                                        <p:tav tm="0">
                                          <p:val>
                                            <p:strVal val="#ppt_y-#ppt_h*1.125000"/>
                                          </p:val>
                                        </p:tav>
                                        <p:tav tm="100000">
                                          <p:val>
                                            <p:strVal val="#ppt_y"/>
                                          </p:val>
                                        </p:tav>
                                      </p:tavLst>
                                    </p:anim>
                                    <p:animEffect transition="in" filter="wipe(down)">
                                      <p:cBhvr>
                                        <p:cTn id="54" dur="75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20" grpId="0"/>
      <p:bldP spid="28" grpId="0"/>
      <p:bldP spid="44" grpId="0"/>
      <p:bldP spid="4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3018" y="-62900"/>
            <a:ext cx="3725700" cy="6983771"/>
          </a:xfrm>
          <a:prstGeom prst="rect">
            <a:avLst/>
          </a:prstGeom>
          <a:noFill/>
        </p:spPr>
        <p:txBody>
          <a:bodyPr wrap="none" rtlCol="0">
            <a:spAutoFit/>
          </a:bodyPr>
          <a:lstStyle/>
          <a:p>
            <a:pPr algn="ctr" defTabSz="913765" fontAlgn="base">
              <a:spcBef>
                <a:spcPct val="0"/>
              </a:spcBef>
              <a:spcAft>
                <a:spcPct val="0"/>
              </a:spcAft>
              <a:defRPr/>
            </a:pPr>
            <a:r>
              <a:rPr lang="en-US" altLang="zh-CN" sz="44780" b="1" dirty="0">
                <a:solidFill>
                  <a:schemeClr val="bg1">
                    <a:alpha val="30000"/>
                  </a:schemeClr>
                </a:solidFill>
                <a:cs typeface="+mn-ea"/>
                <a:sym typeface="+mn-lt"/>
              </a:rPr>
              <a:t>3</a:t>
            </a:r>
            <a:endParaRPr lang="zh-CN" altLang="en-US" sz="44780" b="1" dirty="0">
              <a:solidFill>
                <a:schemeClr val="bg1">
                  <a:alpha val="30000"/>
                </a:schemeClr>
              </a:solidFill>
              <a:cs typeface="+mn-ea"/>
              <a:sym typeface="+mn-lt"/>
            </a:endParaRPr>
          </a:p>
        </p:txBody>
      </p:sp>
      <p:sp>
        <p:nvSpPr>
          <p:cNvPr id="3" name="文本框 2"/>
          <p:cNvSpPr txBox="1"/>
          <p:nvPr/>
        </p:nvSpPr>
        <p:spPr>
          <a:xfrm>
            <a:off x="3309401" y="2826164"/>
            <a:ext cx="5573198" cy="1169551"/>
          </a:xfrm>
          <a:prstGeom prst="rect">
            <a:avLst/>
          </a:prstGeom>
          <a:noFill/>
          <a:ln>
            <a:noFill/>
          </a:ln>
        </p:spPr>
        <p:txBody>
          <a:bodyPr wrap="square" rtlCol="0">
            <a:spAutoFit/>
          </a:bodyPr>
          <a:lstStyle/>
          <a:p>
            <a:pPr lvl="0" algn="ctr">
              <a:defRPr/>
            </a:pPr>
            <a:r>
              <a:rPr lang="zh-CN" altLang="en-US" sz="7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视频制作</a:t>
            </a:r>
          </a:p>
        </p:txBody>
      </p:sp>
      <p:sp>
        <p:nvSpPr>
          <p:cNvPr id="4" name="文本框 3"/>
          <p:cNvSpPr txBox="1"/>
          <p:nvPr/>
        </p:nvSpPr>
        <p:spPr>
          <a:xfrm>
            <a:off x="4849505" y="4792134"/>
            <a:ext cx="2492990" cy="369332"/>
          </a:xfrm>
          <a:prstGeom prst="rect">
            <a:avLst/>
          </a:prstGeom>
          <a:noFill/>
        </p:spPr>
        <p:txBody>
          <a:bodyPr wrap="none" rtlCol="0">
            <a:spAutoFit/>
          </a:bodyPr>
          <a:lstStyle/>
          <a:p>
            <a:r>
              <a:rPr lang="zh-CN" altLang="en-US" dirty="0">
                <a:solidFill>
                  <a:schemeClr val="bg1"/>
                </a:solidFill>
                <a:cs typeface="+mn-ea"/>
                <a:sym typeface="+mn-lt"/>
              </a:rPr>
              <a:t>抖音，记录美好生活！</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2" presetClass="entr" presetSubtype="4" decel="10000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创作灵感来源</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2060642" y="2418619"/>
            <a:ext cx="3189864" cy="3189866"/>
            <a:chOff x="666750" y="1418921"/>
            <a:chExt cx="2995433" cy="2995435"/>
          </a:xfrm>
        </p:grpSpPr>
        <p:sp>
          <p:nvSpPr>
            <p:cNvPr id="6" name="椭圆"/>
            <p:cNvSpPr/>
            <p:nvPr/>
          </p:nvSpPr>
          <p:spPr>
            <a:xfrm>
              <a:off x="895736" y="1647908"/>
              <a:ext cx="2537460" cy="2537460"/>
            </a:xfrm>
            <a:prstGeom prst="ellipse">
              <a:avLst/>
            </a:prstGeom>
            <a:gradFill>
              <a:gsLst>
                <a:gs pos="84000">
                  <a:srgbClr val="1D95F5">
                    <a:alpha val="0"/>
                  </a:srgbClr>
                </a:gs>
                <a:gs pos="0">
                  <a:srgbClr val="1D95F5"/>
                </a:gs>
              </a:gsLst>
              <a:lin ang="180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7" name="文本框"/>
            <p:cNvSpPr txBox="1"/>
            <p:nvPr/>
          </p:nvSpPr>
          <p:spPr>
            <a:xfrm>
              <a:off x="1191880" y="2084099"/>
              <a:ext cx="1950793" cy="375722"/>
            </a:xfrm>
            <a:prstGeom prst="rect">
              <a:avLst/>
            </a:prstGeom>
            <a:noFill/>
          </p:spPr>
          <p:txBody>
            <a:bodyPr wrap="square" rtlCol="0">
              <a:spAutoFit/>
            </a:bodyPr>
            <a:lstStyle/>
            <a:p>
              <a:pPr algn="ctr"/>
              <a:r>
                <a:rPr lang="zh-CN" altLang="en-US" sz="2000" b="1" dirty="0">
                  <a:solidFill>
                    <a:schemeClr val="bg1"/>
                  </a:solidFill>
                  <a:cs typeface="+mn-ea"/>
                  <a:sym typeface="+mn-lt"/>
                </a:rPr>
                <a:t>模仿创新</a:t>
              </a:r>
            </a:p>
          </p:txBody>
        </p:sp>
        <p:sp>
          <p:nvSpPr>
            <p:cNvPr id="8" name="文本框"/>
            <p:cNvSpPr txBox="1"/>
            <p:nvPr/>
          </p:nvSpPr>
          <p:spPr>
            <a:xfrm>
              <a:off x="1053722" y="2515374"/>
              <a:ext cx="2221486" cy="1589592"/>
            </a:xfrm>
            <a:prstGeom prst="rect">
              <a:avLst/>
            </a:prstGeom>
            <a:noFill/>
          </p:spPr>
          <p:txBody>
            <a:bodyPr wrap="square" rtlCol="0">
              <a:spAutoFit/>
            </a:bodyPr>
            <a:lstStyle/>
            <a:p>
              <a:pPr algn="ctr">
                <a:lnSpc>
                  <a:spcPct val="130000"/>
                </a:lnSpc>
              </a:pPr>
              <a:r>
                <a:rPr kumimoji="1" lang="zh-CN" altLang="en-US" sz="1600" dirty="0">
                  <a:solidFill>
                    <a:schemeClr val="bg1"/>
                  </a:solidFill>
                  <a:cs typeface="+mn-ea"/>
                  <a:sym typeface="+mn-lt"/>
                </a:rPr>
                <a:t>模仿热门视频，进行二次创作。热门视频容易获得更多的流量和关注。如果模仿得好，还可能超过原创。</a:t>
              </a:r>
            </a:p>
          </p:txBody>
        </p:sp>
        <p:sp>
          <p:nvSpPr>
            <p:cNvPr id="9" name="弧形"/>
            <p:cNvSpPr/>
            <p:nvPr/>
          </p:nvSpPr>
          <p:spPr>
            <a:xfrm rot="6323866">
              <a:off x="666749" y="1418922"/>
              <a:ext cx="2995435" cy="2995433"/>
            </a:xfrm>
            <a:prstGeom prst="arc">
              <a:avLst>
                <a:gd name="adj1" fmla="val 16200000"/>
                <a:gd name="adj2" fmla="val 12111527"/>
              </a:avLst>
            </a:prstGeom>
            <a:ln w="76200" cap="rnd">
              <a:gradFill>
                <a:gsLst>
                  <a:gs pos="95000">
                    <a:srgbClr val="1D95F5">
                      <a:alpha val="0"/>
                    </a:srgbClr>
                  </a:gs>
                  <a:gs pos="0">
                    <a:srgbClr val="1D95F5"/>
                  </a:gs>
                </a:gsLst>
                <a:lin ang="114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10" name="组合 9"/>
          <p:cNvGrpSpPr/>
          <p:nvPr/>
        </p:nvGrpSpPr>
        <p:grpSpPr>
          <a:xfrm>
            <a:off x="6919080" y="2418619"/>
            <a:ext cx="3189864" cy="3189866"/>
            <a:chOff x="666750" y="1418921"/>
            <a:chExt cx="2995433" cy="2995435"/>
          </a:xfrm>
        </p:grpSpPr>
        <p:sp>
          <p:nvSpPr>
            <p:cNvPr id="11" name="椭圆"/>
            <p:cNvSpPr/>
            <p:nvPr/>
          </p:nvSpPr>
          <p:spPr>
            <a:xfrm>
              <a:off x="895736" y="1647908"/>
              <a:ext cx="2537460" cy="2537460"/>
            </a:xfrm>
            <a:prstGeom prst="ellipse">
              <a:avLst/>
            </a:prstGeom>
            <a:gradFill>
              <a:gsLst>
                <a:gs pos="84000">
                  <a:srgbClr val="1D95F5">
                    <a:alpha val="0"/>
                  </a:srgbClr>
                </a:gs>
                <a:gs pos="0">
                  <a:srgbClr val="1D95F5"/>
                </a:gs>
              </a:gsLst>
              <a:lin ang="180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2" name="文本框"/>
            <p:cNvSpPr txBox="1"/>
            <p:nvPr/>
          </p:nvSpPr>
          <p:spPr>
            <a:xfrm>
              <a:off x="1191880" y="2084099"/>
              <a:ext cx="1950793" cy="375722"/>
            </a:xfrm>
            <a:prstGeom prst="rect">
              <a:avLst/>
            </a:prstGeom>
            <a:noFill/>
          </p:spPr>
          <p:txBody>
            <a:bodyPr wrap="square" rtlCol="0">
              <a:spAutoFit/>
            </a:bodyPr>
            <a:lstStyle/>
            <a:p>
              <a:pPr algn="ctr"/>
              <a:r>
                <a:rPr lang="zh-CN" altLang="en-US" sz="2000" b="1" dirty="0">
                  <a:solidFill>
                    <a:schemeClr val="bg1"/>
                  </a:solidFill>
                  <a:cs typeface="+mn-ea"/>
                  <a:sym typeface="+mn-lt"/>
                </a:rPr>
                <a:t>站内与站外结合</a:t>
              </a:r>
            </a:p>
          </p:txBody>
        </p:sp>
        <p:sp>
          <p:nvSpPr>
            <p:cNvPr id="13" name="文本框"/>
            <p:cNvSpPr txBox="1"/>
            <p:nvPr/>
          </p:nvSpPr>
          <p:spPr>
            <a:xfrm>
              <a:off x="1139181" y="2515374"/>
              <a:ext cx="2050569" cy="1589592"/>
            </a:xfrm>
            <a:prstGeom prst="rect">
              <a:avLst/>
            </a:prstGeom>
            <a:noFill/>
          </p:spPr>
          <p:txBody>
            <a:bodyPr wrap="square" rtlCol="0">
              <a:spAutoFit/>
            </a:bodyPr>
            <a:lstStyle/>
            <a:p>
              <a:pPr algn="ctr">
                <a:lnSpc>
                  <a:spcPct val="130000"/>
                </a:lnSpc>
              </a:pPr>
              <a:r>
                <a:rPr kumimoji="1" lang="zh-CN" altLang="en-US" sz="1600" dirty="0">
                  <a:solidFill>
                    <a:schemeClr val="bg1"/>
                  </a:solidFill>
                  <a:cs typeface="+mn-ea"/>
                  <a:sym typeface="+mn-lt"/>
                </a:rPr>
                <a:t>从站外、生取创作灵感，如百度、微博、知乎、公众号等等，都是创意来源，平时要注意收集。</a:t>
              </a:r>
            </a:p>
          </p:txBody>
        </p:sp>
        <p:sp>
          <p:nvSpPr>
            <p:cNvPr id="14" name="弧形"/>
            <p:cNvSpPr/>
            <p:nvPr/>
          </p:nvSpPr>
          <p:spPr>
            <a:xfrm rot="6323866">
              <a:off x="666749" y="1418922"/>
              <a:ext cx="2995435" cy="2995433"/>
            </a:xfrm>
            <a:prstGeom prst="arc">
              <a:avLst>
                <a:gd name="adj1" fmla="val 16200000"/>
                <a:gd name="adj2" fmla="val 12111527"/>
              </a:avLst>
            </a:prstGeom>
            <a:ln w="76200" cap="rnd">
              <a:gradFill>
                <a:gsLst>
                  <a:gs pos="95000">
                    <a:srgbClr val="1D95F5">
                      <a:alpha val="0"/>
                    </a:srgbClr>
                  </a:gs>
                  <a:gs pos="0">
                    <a:srgbClr val="1D95F5"/>
                  </a:gs>
                </a:gsLst>
                <a:lin ang="114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3" name="文本框 2"/>
          <p:cNvSpPr txBox="1"/>
          <p:nvPr/>
        </p:nvSpPr>
        <p:spPr>
          <a:xfrm>
            <a:off x="5899290" y="3091234"/>
            <a:ext cx="677108" cy="990015"/>
          </a:xfrm>
          <a:prstGeom prst="rect">
            <a:avLst/>
          </a:prstGeom>
          <a:noFill/>
        </p:spPr>
        <p:txBody>
          <a:bodyPr vert="eaVert" wrap="none" rtlCol="0">
            <a:spAutoFit/>
          </a:bodyPr>
          <a:lstStyle/>
          <a:p>
            <a:r>
              <a:rPr lang="zh-CN" altLang="en-US" sz="3200" spc="300" dirty="0">
                <a:solidFill>
                  <a:schemeClr val="bg1"/>
                </a:solidFill>
                <a:cs typeface="+mn-ea"/>
                <a:sym typeface="+mn-lt"/>
              </a:rPr>
              <a:t>灵感</a:t>
            </a:r>
          </a:p>
        </p:txBody>
      </p:sp>
      <p:sp>
        <p:nvSpPr>
          <p:cNvPr id="4" name="文本框 3"/>
          <p:cNvSpPr txBox="1"/>
          <p:nvPr/>
        </p:nvSpPr>
        <p:spPr>
          <a:xfrm>
            <a:off x="5660209" y="3631535"/>
            <a:ext cx="369332" cy="1917448"/>
          </a:xfrm>
          <a:prstGeom prst="rect">
            <a:avLst/>
          </a:prstGeom>
          <a:noFill/>
        </p:spPr>
        <p:txBody>
          <a:bodyPr vert="eaVert" wrap="none" rtlCol="0">
            <a:spAutoFit/>
          </a:bodyPr>
          <a:lstStyle/>
          <a:p>
            <a:r>
              <a:rPr lang="en-US" altLang="zh-CN" sz="1200" spc="600" dirty="0">
                <a:solidFill>
                  <a:schemeClr val="bg1"/>
                </a:solidFill>
                <a:cs typeface="+mn-ea"/>
                <a:sym typeface="+mn-lt"/>
              </a:rPr>
              <a:t>INSPIRATION</a:t>
            </a:r>
            <a:endParaRPr lang="zh-CN" altLang="en-US" sz="1200" spc="600" dirty="0">
              <a:solidFill>
                <a:schemeClr val="bg1"/>
              </a:solidFill>
              <a:cs typeface="+mn-ea"/>
              <a:sym typeface="+mn-lt"/>
            </a:endParaRP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500"/>
                            </p:stCondLst>
                            <p:childTnLst>
                              <p:par>
                                <p:cTn id="20" presetID="42"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1000"/>
                                        <p:tgtEl>
                                          <p:spTgt spid="4"/>
                                        </p:tgtEl>
                                      </p:cBhvr>
                                    </p:animEffect>
                                    <p:anim calcmode="lin" valueType="num">
                                      <p:cBhvr>
                                        <p:cTn id="23" dur="1000" fill="hold"/>
                                        <p:tgtEl>
                                          <p:spTgt spid="4"/>
                                        </p:tgtEl>
                                        <p:attrNameLst>
                                          <p:attrName>ppt_x</p:attrName>
                                        </p:attrNameLst>
                                      </p:cBhvr>
                                      <p:tavLst>
                                        <p:tav tm="0">
                                          <p:val>
                                            <p:strVal val="#ppt_x"/>
                                          </p:val>
                                        </p:tav>
                                        <p:tav tm="100000">
                                          <p:val>
                                            <p:strVal val="#ppt_x"/>
                                          </p:val>
                                        </p:tav>
                                      </p:tavLst>
                                    </p:anim>
                                    <p:anim calcmode="lin" valueType="num">
                                      <p:cBhvr>
                                        <p:cTn id="24" dur="1000" fill="hold"/>
                                        <p:tgtEl>
                                          <p:spTgt spid="4"/>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12" presetClass="entr" presetSubtype="8"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additive="base">
                                        <p:cTn id="33" dur="500"/>
                                        <p:tgtEl>
                                          <p:spTgt spid="5"/>
                                        </p:tgtEl>
                                        <p:attrNameLst>
                                          <p:attrName>ppt_x</p:attrName>
                                        </p:attrNameLst>
                                      </p:cBhvr>
                                      <p:tavLst>
                                        <p:tav tm="0">
                                          <p:val>
                                            <p:strVal val="#ppt_x-#ppt_w*1.125000"/>
                                          </p:val>
                                        </p:tav>
                                        <p:tav tm="100000">
                                          <p:val>
                                            <p:strVal val="#ppt_x"/>
                                          </p:val>
                                        </p:tav>
                                      </p:tavLst>
                                    </p:anim>
                                    <p:animEffect transition="in" filter="wipe(right)">
                                      <p:cBhvr>
                                        <p:cTn id="34" dur="500"/>
                                        <p:tgtEl>
                                          <p:spTgt spid="5"/>
                                        </p:tgtEl>
                                      </p:cBhvr>
                                    </p:animEffect>
                                  </p:childTnLst>
                                </p:cTn>
                              </p:par>
                              <p:par>
                                <p:cTn id="35" presetID="12" presetClass="entr" presetSubtype="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p:tgtEl>
                                          <p:spTgt spid="10"/>
                                        </p:tgtEl>
                                        <p:attrNameLst>
                                          <p:attrName>ppt_x</p:attrName>
                                        </p:attrNameLst>
                                      </p:cBhvr>
                                      <p:tavLst>
                                        <p:tav tm="0">
                                          <p:val>
                                            <p:strVal val="#ppt_x+#ppt_w*1.125000"/>
                                          </p:val>
                                        </p:tav>
                                        <p:tav tm="100000">
                                          <p:val>
                                            <p:strVal val="#ppt_x"/>
                                          </p:val>
                                        </p:tav>
                                      </p:tavLst>
                                    </p:anim>
                                    <p:animEffect transition="in" filter="wipe(left)">
                                      <p:cBhvr>
                                        <p:cTn id="3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3" grpId="0"/>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内容原则</a:t>
            </a:r>
          </a:p>
        </p:txBody>
      </p:sp>
      <p:grpSp>
        <p:nvGrpSpPr>
          <p:cNvPr id="3" name="组合 2"/>
          <p:cNvGrpSpPr/>
          <p:nvPr/>
        </p:nvGrpSpPr>
        <p:grpSpPr>
          <a:xfrm>
            <a:off x="1664581" y="1506707"/>
            <a:ext cx="2468086" cy="782697"/>
            <a:chOff x="1664581" y="1506707"/>
            <a:chExt cx="2468086" cy="782697"/>
          </a:xfrm>
        </p:grpSpPr>
        <p:sp>
          <p:nvSpPr>
            <p:cNvPr id="5" name="任意多边形 4"/>
            <p:cNvSpPr/>
            <p:nvPr/>
          </p:nvSpPr>
          <p:spPr>
            <a:xfrm>
              <a:off x="1664581" y="1506707"/>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p:cNvSpPr/>
            <p:nvPr/>
          </p:nvSpPr>
          <p:spPr>
            <a:xfrm flipH="1">
              <a:off x="1779842" y="1684999"/>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7" name="文本框"/>
            <p:cNvSpPr txBox="1"/>
            <p:nvPr/>
          </p:nvSpPr>
          <p:spPr>
            <a:xfrm>
              <a:off x="1904038" y="1704629"/>
              <a:ext cx="694421"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a:t>
              </a:r>
              <a:r>
                <a:rPr lang="en-US" altLang="zh-CN" sz="100" b="1" i="1" dirty="0">
                  <a:solidFill>
                    <a:schemeClr val="bg1"/>
                  </a:solidFill>
                  <a:effectLst>
                    <a:outerShdw blurRad="50800" dist="50800" dir="5400000" algn="ctr" rotWithShape="0">
                      <a:schemeClr val="accent6">
                        <a:alpha val="20000"/>
                      </a:schemeClr>
                    </a:outerShdw>
                  </a:effectLst>
                  <a:cs typeface="+mn-ea"/>
                  <a:sym typeface="+mn-lt"/>
                </a:rPr>
                <a:t> </a:t>
              </a:r>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1</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8" name="文本框"/>
            <p:cNvSpPr txBox="1"/>
            <p:nvPr/>
          </p:nvSpPr>
          <p:spPr>
            <a:xfrm>
              <a:off x="2646491" y="1730904"/>
              <a:ext cx="1486176" cy="492443"/>
            </a:xfrm>
            <a:prstGeom prst="rect">
              <a:avLst/>
            </a:prstGeom>
            <a:noFill/>
          </p:spPr>
          <p:txBody>
            <a:bodyPr wrap="square" rtlCol="0">
              <a:spAutoFit/>
            </a:bodyPr>
            <a:lstStyle/>
            <a:p>
              <a:r>
                <a:rPr lang="zh-CN" altLang="en-US" sz="2600" b="1" dirty="0">
                  <a:solidFill>
                    <a:schemeClr val="bg1"/>
                  </a:solidFill>
                  <a:cs typeface="+mn-ea"/>
                  <a:sym typeface="+mn-lt"/>
                </a:rPr>
                <a:t>有用</a:t>
              </a:r>
            </a:p>
          </p:txBody>
        </p:sp>
      </p:grpSp>
      <p:sp>
        <p:nvSpPr>
          <p:cNvPr id="9" name="文本框"/>
          <p:cNvSpPr txBox="1"/>
          <p:nvPr/>
        </p:nvSpPr>
        <p:spPr>
          <a:xfrm>
            <a:off x="1904038" y="2457879"/>
            <a:ext cx="2609356"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有用的意思就是说，用户看完你的视频后，能够收获一些有价值的内容。</a:t>
            </a:r>
          </a:p>
        </p:txBody>
      </p:sp>
      <p:grpSp>
        <p:nvGrpSpPr>
          <p:cNvPr id="4" name="组合 3"/>
          <p:cNvGrpSpPr/>
          <p:nvPr/>
        </p:nvGrpSpPr>
        <p:grpSpPr>
          <a:xfrm>
            <a:off x="6636631" y="1506707"/>
            <a:ext cx="2468086" cy="782697"/>
            <a:chOff x="6636631" y="1506707"/>
            <a:chExt cx="2468086" cy="782697"/>
          </a:xfrm>
        </p:grpSpPr>
        <p:sp>
          <p:nvSpPr>
            <p:cNvPr id="10" name="任意多边形 9"/>
            <p:cNvSpPr/>
            <p:nvPr/>
          </p:nvSpPr>
          <p:spPr>
            <a:xfrm>
              <a:off x="6636631" y="1506707"/>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p:cNvSpPr/>
            <p:nvPr/>
          </p:nvSpPr>
          <p:spPr>
            <a:xfrm flipH="1">
              <a:off x="6751892" y="1684999"/>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2" name="文本框"/>
            <p:cNvSpPr txBox="1"/>
            <p:nvPr/>
          </p:nvSpPr>
          <p:spPr>
            <a:xfrm>
              <a:off x="6876088" y="1704629"/>
              <a:ext cx="691215"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02</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13" name="文本框"/>
            <p:cNvSpPr txBox="1"/>
            <p:nvPr/>
          </p:nvSpPr>
          <p:spPr>
            <a:xfrm>
              <a:off x="7618541" y="1730904"/>
              <a:ext cx="1486176" cy="492443"/>
            </a:xfrm>
            <a:prstGeom prst="rect">
              <a:avLst/>
            </a:prstGeom>
            <a:noFill/>
          </p:spPr>
          <p:txBody>
            <a:bodyPr wrap="square" rtlCol="0">
              <a:spAutoFit/>
            </a:bodyPr>
            <a:lstStyle/>
            <a:p>
              <a:r>
                <a:rPr lang="zh-CN" altLang="en-US" sz="2600" b="1" dirty="0">
                  <a:solidFill>
                    <a:schemeClr val="bg1"/>
                  </a:solidFill>
                  <a:cs typeface="+mn-ea"/>
                  <a:sym typeface="+mn-lt"/>
                </a:rPr>
                <a:t>有趣</a:t>
              </a:r>
            </a:p>
          </p:txBody>
        </p:sp>
      </p:grpSp>
      <p:sp>
        <p:nvSpPr>
          <p:cNvPr id="14" name="文本框"/>
          <p:cNvSpPr txBox="1"/>
          <p:nvPr/>
        </p:nvSpPr>
        <p:spPr>
          <a:xfrm>
            <a:off x="6876088" y="2457879"/>
            <a:ext cx="3512512"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据抖音官方数据显示，轻松娱乐类的视频内容，占据平台热门内容的</a:t>
            </a:r>
            <a:r>
              <a:rPr lang="en-US" altLang="zh-CN" sz="1600" dirty="0">
                <a:solidFill>
                  <a:schemeClr val="bg1"/>
                </a:solidFill>
                <a:cs typeface="+mn-ea"/>
                <a:sym typeface="+mn-lt"/>
              </a:rPr>
              <a:t>25%</a:t>
            </a:r>
            <a:r>
              <a:rPr lang="zh-CN" altLang="en-US" sz="1600" dirty="0">
                <a:solidFill>
                  <a:schemeClr val="bg1"/>
                </a:solidFill>
                <a:cs typeface="+mn-ea"/>
                <a:sym typeface="+mn-lt"/>
              </a:rPr>
              <a:t>，位居所有视频类型的首位。</a:t>
            </a:r>
          </a:p>
        </p:txBody>
      </p:sp>
      <p:grpSp>
        <p:nvGrpSpPr>
          <p:cNvPr id="25" name="组合 24"/>
          <p:cNvGrpSpPr/>
          <p:nvPr/>
        </p:nvGrpSpPr>
        <p:grpSpPr>
          <a:xfrm>
            <a:off x="1664581" y="3872362"/>
            <a:ext cx="2468086" cy="782697"/>
            <a:chOff x="1664581" y="3872362"/>
            <a:chExt cx="2468086" cy="782697"/>
          </a:xfrm>
        </p:grpSpPr>
        <p:sp>
          <p:nvSpPr>
            <p:cNvPr id="15" name="任意多边形 14"/>
            <p:cNvSpPr/>
            <p:nvPr/>
          </p:nvSpPr>
          <p:spPr>
            <a:xfrm>
              <a:off x="1664581" y="3872362"/>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p:cNvSpPr/>
            <p:nvPr/>
          </p:nvSpPr>
          <p:spPr>
            <a:xfrm flipH="1">
              <a:off x="1779842" y="4050654"/>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7" name="文本框"/>
            <p:cNvSpPr txBox="1"/>
            <p:nvPr/>
          </p:nvSpPr>
          <p:spPr>
            <a:xfrm>
              <a:off x="1904038" y="4070284"/>
              <a:ext cx="691215"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03</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18" name="文本框"/>
            <p:cNvSpPr txBox="1"/>
            <p:nvPr/>
          </p:nvSpPr>
          <p:spPr>
            <a:xfrm>
              <a:off x="2646491" y="4096559"/>
              <a:ext cx="1486176" cy="492443"/>
            </a:xfrm>
            <a:prstGeom prst="rect">
              <a:avLst/>
            </a:prstGeom>
            <a:noFill/>
          </p:spPr>
          <p:txBody>
            <a:bodyPr wrap="square" rtlCol="0">
              <a:spAutoFit/>
            </a:bodyPr>
            <a:lstStyle/>
            <a:p>
              <a:r>
                <a:rPr lang="zh-CN" altLang="en-US" sz="2600" b="1" dirty="0">
                  <a:solidFill>
                    <a:schemeClr val="bg1"/>
                  </a:solidFill>
                  <a:cs typeface="+mn-ea"/>
                  <a:sym typeface="+mn-lt"/>
                </a:rPr>
                <a:t>有个性</a:t>
              </a:r>
            </a:p>
          </p:txBody>
        </p:sp>
      </p:grpSp>
      <p:sp>
        <p:nvSpPr>
          <p:cNvPr id="19" name="文本框"/>
          <p:cNvSpPr txBox="1"/>
          <p:nvPr/>
        </p:nvSpPr>
        <p:spPr>
          <a:xfrm>
            <a:off x="1904038" y="4823534"/>
            <a:ext cx="3722062" cy="1372683"/>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“个性”是让用户在海量内容中能快速记住你并且点开主页加关注的核心要素。记住要想被别人记住并且持续喜欢，一定要突出鲜明个个性，切记模棱两可。</a:t>
            </a:r>
          </a:p>
        </p:txBody>
      </p:sp>
      <p:grpSp>
        <p:nvGrpSpPr>
          <p:cNvPr id="26" name="组合 25"/>
          <p:cNvGrpSpPr/>
          <p:nvPr/>
        </p:nvGrpSpPr>
        <p:grpSpPr>
          <a:xfrm>
            <a:off x="6636631" y="3872362"/>
            <a:ext cx="2602618" cy="782697"/>
            <a:chOff x="6636631" y="3872362"/>
            <a:chExt cx="2602618" cy="782697"/>
          </a:xfrm>
        </p:grpSpPr>
        <p:sp>
          <p:nvSpPr>
            <p:cNvPr id="20" name="任意多边形 19"/>
            <p:cNvSpPr/>
            <p:nvPr/>
          </p:nvSpPr>
          <p:spPr>
            <a:xfrm>
              <a:off x="6636631" y="3872362"/>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圆角矩形"/>
            <p:cNvSpPr/>
            <p:nvPr/>
          </p:nvSpPr>
          <p:spPr>
            <a:xfrm flipH="1">
              <a:off x="6751892" y="4050654"/>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22" name="文本框"/>
            <p:cNvSpPr txBox="1"/>
            <p:nvPr/>
          </p:nvSpPr>
          <p:spPr>
            <a:xfrm>
              <a:off x="6876088" y="4070284"/>
              <a:ext cx="691215"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04</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23" name="文本框"/>
            <p:cNvSpPr txBox="1"/>
            <p:nvPr/>
          </p:nvSpPr>
          <p:spPr>
            <a:xfrm>
              <a:off x="7618540" y="4096559"/>
              <a:ext cx="1620709" cy="492443"/>
            </a:xfrm>
            <a:prstGeom prst="rect">
              <a:avLst/>
            </a:prstGeom>
            <a:noFill/>
          </p:spPr>
          <p:txBody>
            <a:bodyPr wrap="square" rtlCol="0">
              <a:spAutoFit/>
            </a:bodyPr>
            <a:lstStyle/>
            <a:p>
              <a:r>
                <a:rPr lang="zh-CN" altLang="en-US" sz="2600" b="1" dirty="0">
                  <a:solidFill>
                    <a:schemeClr val="bg1"/>
                  </a:solidFill>
                  <a:cs typeface="+mn-ea"/>
                  <a:sym typeface="+mn-lt"/>
                </a:rPr>
                <a:t>有价值观</a:t>
              </a:r>
            </a:p>
          </p:txBody>
        </p:sp>
      </p:grpSp>
      <p:sp>
        <p:nvSpPr>
          <p:cNvPr id="24" name="文本框"/>
          <p:cNvSpPr txBox="1"/>
          <p:nvPr/>
        </p:nvSpPr>
        <p:spPr>
          <a:xfrm>
            <a:off x="6876088" y="4823534"/>
            <a:ext cx="2788612"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“有价值观”是指，账号内容所体现的价值观，与目标用户群体的价值观契合。</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500" fill="hold"/>
                                        <p:tgtEl>
                                          <p:spTgt spid="4"/>
                                        </p:tgtEl>
                                        <p:attrNameLst>
                                          <p:attrName>ppt_x</p:attrName>
                                        </p:attrNameLst>
                                      </p:cBhvr>
                                      <p:tavLst>
                                        <p:tav tm="0">
                                          <p:val>
                                            <p:strVal val="1+#ppt_w/2"/>
                                          </p:val>
                                        </p:tav>
                                        <p:tav tm="100000">
                                          <p:val>
                                            <p:strVal val="#ppt_x"/>
                                          </p:val>
                                        </p:tav>
                                      </p:tavLst>
                                    </p:anim>
                                    <p:anim calcmode="lin" valueType="num">
                                      <p:cBhvr additive="base">
                                        <p:cTn id="23" dur="50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35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4500"/>
                            </p:stCondLst>
                            <p:childTnLst>
                              <p:par>
                                <p:cTn id="31" presetID="2" presetClass="entr" presetSubtype="2" fill="hold" nodeType="afterEffect">
                                  <p:stCondLst>
                                    <p:cond delay="0"/>
                                  </p:stCondLst>
                                  <p:childTnLst>
                                    <p:set>
                                      <p:cBhvr>
                                        <p:cTn id="32" dur="1" fill="hold">
                                          <p:stCondLst>
                                            <p:cond delay="0"/>
                                          </p:stCondLst>
                                        </p:cTn>
                                        <p:tgtEl>
                                          <p:spTgt spid="25"/>
                                        </p:tgtEl>
                                        <p:attrNameLst>
                                          <p:attrName>style.visibility</p:attrName>
                                        </p:attrNameLst>
                                      </p:cBhvr>
                                      <p:to>
                                        <p:strVal val="visible"/>
                                      </p:to>
                                    </p:set>
                                    <p:anim calcmode="lin" valueType="num">
                                      <p:cBhvr additive="base">
                                        <p:cTn id="33" dur="750" fill="hold"/>
                                        <p:tgtEl>
                                          <p:spTgt spid="25"/>
                                        </p:tgtEl>
                                        <p:attrNameLst>
                                          <p:attrName>ppt_x</p:attrName>
                                        </p:attrNameLst>
                                      </p:cBhvr>
                                      <p:tavLst>
                                        <p:tav tm="0">
                                          <p:val>
                                            <p:strVal val="1+#ppt_w/2"/>
                                          </p:val>
                                        </p:tav>
                                        <p:tav tm="100000">
                                          <p:val>
                                            <p:strVal val="#ppt_x"/>
                                          </p:val>
                                        </p:tav>
                                      </p:tavLst>
                                    </p:anim>
                                    <p:anim calcmode="lin" valueType="num">
                                      <p:cBhvr additive="base">
                                        <p:cTn id="34" dur="750" fill="hold"/>
                                        <p:tgtEl>
                                          <p:spTgt spid="25"/>
                                        </p:tgtEl>
                                        <p:attrNameLst>
                                          <p:attrName>ppt_y</p:attrName>
                                        </p:attrNameLst>
                                      </p:cBhvr>
                                      <p:tavLst>
                                        <p:tav tm="0">
                                          <p:val>
                                            <p:strVal val="#ppt_y"/>
                                          </p:val>
                                        </p:tav>
                                        <p:tav tm="100000">
                                          <p:val>
                                            <p:strVal val="#ppt_y"/>
                                          </p:val>
                                        </p:tav>
                                      </p:tavLst>
                                    </p:anim>
                                  </p:childTnLst>
                                </p:cTn>
                              </p:par>
                            </p:childTnLst>
                          </p:cTn>
                        </p:par>
                        <p:par>
                          <p:cTn id="35" fill="hold">
                            <p:stCondLst>
                              <p:cond delay="5500"/>
                            </p:stCondLst>
                            <p:childTnLst>
                              <p:par>
                                <p:cTn id="36" presetID="42"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par>
                          <p:cTn id="41" fill="hold">
                            <p:stCondLst>
                              <p:cond delay="6500"/>
                            </p:stCondLst>
                            <p:childTnLst>
                              <p:par>
                                <p:cTn id="42" presetID="2" presetClass="entr" presetSubtype="2" fill="hold" nodeType="afterEffect">
                                  <p:stCondLst>
                                    <p:cond delay="0"/>
                                  </p:stCondLst>
                                  <p:childTnLst>
                                    <p:set>
                                      <p:cBhvr>
                                        <p:cTn id="43" dur="1" fill="hold">
                                          <p:stCondLst>
                                            <p:cond delay="0"/>
                                          </p:stCondLst>
                                        </p:cTn>
                                        <p:tgtEl>
                                          <p:spTgt spid="26"/>
                                        </p:tgtEl>
                                        <p:attrNameLst>
                                          <p:attrName>style.visibility</p:attrName>
                                        </p:attrNameLst>
                                      </p:cBhvr>
                                      <p:to>
                                        <p:strVal val="visible"/>
                                      </p:to>
                                    </p:set>
                                    <p:anim calcmode="lin" valueType="num">
                                      <p:cBhvr additive="base">
                                        <p:cTn id="44" dur="500" fill="hold"/>
                                        <p:tgtEl>
                                          <p:spTgt spid="26"/>
                                        </p:tgtEl>
                                        <p:attrNameLst>
                                          <p:attrName>ppt_x</p:attrName>
                                        </p:attrNameLst>
                                      </p:cBhvr>
                                      <p:tavLst>
                                        <p:tav tm="0">
                                          <p:val>
                                            <p:strVal val="1+#ppt_w/2"/>
                                          </p:val>
                                        </p:tav>
                                        <p:tav tm="100000">
                                          <p:val>
                                            <p:strVal val="#ppt_x"/>
                                          </p:val>
                                        </p:tav>
                                      </p:tavLst>
                                    </p:anim>
                                    <p:anim calcmode="lin" valueType="num">
                                      <p:cBhvr additive="base">
                                        <p:cTn id="45" dur="500" fill="hold"/>
                                        <p:tgtEl>
                                          <p:spTgt spid="26"/>
                                        </p:tgtEl>
                                        <p:attrNameLst>
                                          <p:attrName>ppt_y</p:attrName>
                                        </p:attrNameLst>
                                      </p:cBhvr>
                                      <p:tavLst>
                                        <p:tav tm="0">
                                          <p:val>
                                            <p:strVal val="#ppt_y"/>
                                          </p:val>
                                        </p:tav>
                                        <p:tav tm="100000">
                                          <p:val>
                                            <p:strVal val="#ppt_y"/>
                                          </p:val>
                                        </p:tav>
                                      </p:tavLst>
                                    </p:anim>
                                  </p:childTnLst>
                                </p:cTn>
                              </p:par>
                            </p:childTnLst>
                          </p:cTn>
                        </p:par>
                        <p:par>
                          <p:cTn id="46" fill="hold">
                            <p:stCondLst>
                              <p:cond delay="7000"/>
                            </p:stCondLst>
                            <p:childTnLst>
                              <p:par>
                                <p:cTn id="47" presetID="42"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4" grpId="0"/>
      <p:bldP spid="19" grpId="0"/>
      <p:bldP spid="2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1717" y="474656"/>
            <a:ext cx="3508567"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内容原则</a:t>
            </a:r>
          </a:p>
        </p:txBody>
      </p:sp>
      <p:grpSp>
        <p:nvGrpSpPr>
          <p:cNvPr id="3" name="组合 2"/>
          <p:cNvGrpSpPr/>
          <p:nvPr/>
        </p:nvGrpSpPr>
        <p:grpSpPr>
          <a:xfrm>
            <a:off x="4139933" y="1878994"/>
            <a:ext cx="3912134" cy="4051772"/>
            <a:chOff x="4139933" y="1878994"/>
            <a:chExt cx="3912134" cy="4051772"/>
          </a:xfrm>
        </p:grpSpPr>
        <p:sp>
          <p:nvSpPr>
            <p:cNvPr id="12" name="椭圆 11"/>
            <p:cNvSpPr/>
            <p:nvPr/>
          </p:nvSpPr>
          <p:spPr>
            <a:xfrm>
              <a:off x="4139933" y="2818732"/>
              <a:ext cx="3912134" cy="3112034"/>
            </a:xfrm>
            <a:prstGeom prst="ellipse">
              <a:avLst/>
            </a:prstGeom>
            <a:gradFill>
              <a:gsLst>
                <a:gs pos="100000">
                  <a:srgbClr val="1D95F5"/>
                </a:gs>
                <a:gs pos="57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5201442" y="1878994"/>
              <a:ext cx="1804268" cy="3702656"/>
              <a:chOff x="5201442" y="1878994"/>
              <a:chExt cx="1804268" cy="3702656"/>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90776" y="1955800"/>
                <a:ext cx="1625600" cy="3556000"/>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201442" y="1878994"/>
                <a:ext cx="1804268" cy="3702656"/>
              </a:xfrm>
              <a:prstGeom prst="rect">
                <a:avLst/>
              </a:prstGeom>
            </p:spPr>
          </p:pic>
        </p:grpSp>
      </p:grpSp>
      <p:sp>
        <p:nvSpPr>
          <p:cNvPr id="28" name="同心圆 27"/>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同心圆 28"/>
          <p:cNvSpPr/>
          <p:nvPr/>
        </p:nvSpPr>
        <p:spPr>
          <a:xfrm>
            <a:off x="260352" y="6355103"/>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9874776" y="616504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4" name="组合 3"/>
          <p:cNvGrpSpPr/>
          <p:nvPr/>
        </p:nvGrpSpPr>
        <p:grpSpPr>
          <a:xfrm>
            <a:off x="1187633" y="1834701"/>
            <a:ext cx="3041856" cy="946759"/>
            <a:chOff x="1187633" y="1834701"/>
            <a:chExt cx="3041856" cy="946759"/>
          </a:xfrm>
        </p:grpSpPr>
        <p:sp>
          <p:nvSpPr>
            <p:cNvPr id="33" name="矩形 32"/>
            <p:cNvSpPr/>
            <p:nvPr/>
          </p:nvSpPr>
          <p:spPr>
            <a:xfrm>
              <a:off x="1539298" y="2172557"/>
              <a:ext cx="2690191" cy="608903"/>
            </a:xfrm>
            <a:prstGeom prst="rect">
              <a:avLst/>
            </a:prstGeom>
          </p:spPr>
          <p:txBody>
            <a:bodyPr wrap="square">
              <a:spAutoFit/>
            </a:bodyPr>
            <a:lstStyle/>
            <a:p>
              <a:pPr algn="r">
                <a:lnSpc>
                  <a:spcPct val="120000"/>
                </a:lnSpc>
                <a:defRPr/>
              </a:pPr>
              <a:r>
                <a:rPr lang="zh-CN" altLang="en-US" sz="1400" kern="100" dirty="0">
                  <a:solidFill>
                    <a:schemeClr val="bg1"/>
                  </a:solidFill>
                  <a:cs typeface="+mn-ea"/>
                  <a:sym typeface="+mn-lt"/>
                </a:rPr>
                <a:t>有趣，有梗，个性，真实，引发用户参与互动</a:t>
              </a:r>
            </a:p>
          </p:txBody>
        </p:sp>
        <p:sp>
          <p:nvSpPr>
            <p:cNvPr id="34" name="Text Box 6"/>
            <p:cNvSpPr txBox="1">
              <a:spLocks noChangeArrowheads="1"/>
            </p:cNvSpPr>
            <p:nvPr/>
          </p:nvSpPr>
          <p:spPr bwMode="auto">
            <a:xfrm>
              <a:off x="1187633" y="1834701"/>
              <a:ext cx="3041856" cy="424603"/>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r">
                <a:defRPr/>
              </a:pPr>
              <a:r>
                <a:rPr lang="zh-CN" altLang="en-US" sz="1800" b="1" dirty="0">
                  <a:solidFill>
                    <a:schemeClr val="bg1"/>
                  </a:solidFill>
                  <a:latin typeface="+mn-lt"/>
                  <a:ea typeface="+mn-ea"/>
                  <a:cs typeface="+mn-ea"/>
                  <a:sym typeface="+mn-lt"/>
                </a:rPr>
                <a:t>标题</a:t>
              </a:r>
            </a:p>
          </p:txBody>
        </p:sp>
      </p:grpSp>
      <p:grpSp>
        <p:nvGrpSpPr>
          <p:cNvPr id="5" name="组合 4"/>
          <p:cNvGrpSpPr/>
          <p:nvPr/>
        </p:nvGrpSpPr>
        <p:grpSpPr>
          <a:xfrm>
            <a:off x="1187633" y="3232059"/>
            <a:ext cx="3041856" cy="946759"/>
            <a:chOff x="1187633" y="3232059"/>
            <a:chExt cx="3041856" cy="946759"/>
          </a:xfrm>
        </p:grpSpPr>
        <p:sp>
          <p:nvSpPr>
            <p:cNvPr id="35" name="矩形 34"/>
            <p:cNvSpPr/>
            <p:nvPr/>
          </p:nvSpPr>
          <p:spPr>
            <a:xfrm>
              <a:off x="1539297" y="3569915"/>
              <a:ext cx="2690191" cy="608903"/>
            </a:xfrm>
            <a:prstGeom prst="rect">
              <a:avLst/>
            </a:prstGeom>
          </p:spPr>
          <p:txBody>
            <a:bodyPr wrap="square">
              <a:spAutoFit/>
            </a:bodyPr>
            <a:lstStyle/>
            <a:p>
              <a:pPr algn="r">
                <a:lnSpc>
                  <a:spcPct val="120000"/>
                </a:lnSpc>
                <a:defRPr/>
              </a:pPr>
              <a:r>
                <a:rPr lang="zh-CN" altLang="en-US" sz="1400" kern="100" dirty="0">
                  <a:solidFill>
                    <a:schemeClr val="bg1"/>
                  </a:solidFill>
                  <a:cs typeface="+mn-ea"/>
                  <a:sym typeface="+mn-lt"/>
                </a:rPr>
                <a:t>真实，贴近生活</a:t>
              </a:r>
            </a:p>
            <a:p>
              <a:pPr algn="r">
                <a:lnSpc>
                  <a:spcPct val="120000"/>
                </a:lnSpc>
                <a:defRPr/>
              </a:pPr>
              <a:r>
                <a:rPr lang="zh-CN" altLang="en-US" sz="1400" kern="100" dirty="0">
                  <a:solidFill>
                    <a:schemeClr val="bg1"/>
                  </a:solidFill>
                  <a:cs typeface="+mn-ea"/>
                  <a:sym typeface="+mn-lt"/>
                </a:rPr>
                <a:t>引发用户参与互动</a:t>
              </a:r>
            </a:p>
          </p:txBody>
        </p:sp>
        <p:sp>
          <p:nvSpPr>
            <p:cNvPr id="36" name="Text Box 6"/>
            <p:cNvSpPr txBox="1">
              <a:spLocks noChangeArrowheads="1"/>
            </p:cNvSpPr>
            <p:nvPr/>
          </p:nvSpPr>
          <p:spPr bwMode="auto">
            <a:xfrm>
              <a:off x="1187633" y="3232059"/>
              <a:ext cx="3041856" cy="3965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r">
                <a:defRPr/>
              </a:pPr>
              <a:r>
                <a:rPr lang="zh-CN" altLang="en-US" sz="1800" b="1" dirty="0">
                  <a:solidFill>
                    <a:schemeClr val="bg1"/>
                  </a:solidFill>
                  <a:latin typeface="+mn-lt"/>
                  <a:ea typeface="+mn-ea"/>
                  <a:cs typeface="+mn-ea"/>
                  <a:sym typeface="+mn-lt"/>
                </a:rPr>
                <a:t>文案</a:t>
              </a:r>
            </a:p>
          </p:txBody>
        </p:sp>
      </p:grpSp>
      <p:grpSp>
        <p:nvGrpSpPr>
          <p:cNvPr id="6" name="组合 5"/>
          <p:cNvGrpSpPr/>
          <p:nvPr/>
        </p:nvGrpSpPr>
        <p:grpSpPr>
          <a:xfrm>
            <a:off x="1187633" y="4641208"/>
            <a:ext cx="3041856" cy="946759"/>
            <a:chOff x="1187633" y="4641208"/>
            <a:chExt cx="3041856" cy="946759"/>
          </a:xfrm>
        </p:grpSpPr>
        <p:sp>
          <p:nvSpPr>
            <p:cNvPr id="37" name="矩形 36"/>
            <p:cNvSpPr/>
            <p:nvPr/>
          </p:nvSpPr>
          <p:spPr>
            <a:xfrm>
              <a:off x="1539296" y="4979064"/>
              <a:ext cx="2690191" cy="608903"/>
            </a:xfrm>
            <a:prstGeom prst="rect">
              <a:avLst/>
            </a:prstGeom>
          </p:spPr>
          <p:txBody>
            <a:bodyPr wrap="square">
              <a:spAutoFit/>
            </a:bodyPr>
            <a:lstStyle/>
            <a:p>
              <a:pPr algn="r">
                <a:lnSpc>
                  <a:spcPct val="120000"/>
                </a:lnSpc>
                <a:defRPr/>
              </a:pPr>
              <a:r>
                <a:rPr lang="zh-CN" altLang="en-US" sz="1400" kern="100" dirty="0">
                  <a:solidFill>
                    <a:schemeClr val="bg1"/>
                  </a:solidFill>
                  <a:cs typeface="+mn-ea"/>
                  <a:sym typeface="+mn-lt"/>
                </a:rPr>
                <a:t>多元化，抖音范，炫酷年轻，垂直清晰人设</a:t>
              </a:r>
            </a:p>
          </p:txBody>
        </p:sp>
        <p:sp>
          <p:nvSpPr>
            <p:cNvPr id="39" name="Text Box 6"/>
            <p:cNvSpPr txBox="1">
              <a:spLocks noChangeArrowheads="1"/>
            </p:cNvSpPr>
            <p:nvPr/>
          </p:nvSpPr>
          <p:spPr bwMode="auto">
            <a:xfrm>
              <a:off x="1187633" y="4641208"/>
              <a:ext cx="3041856" cy="3965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r">
                <a:defRPr/>
              </a:pPr>
              <a:r>
                <a:rPr lang="zh-CN" altLang="en-US" sz="1800" b="1" dirty="0">
                  <a:solidFill>
                    <a:schemeClr val="bg1"/>
                  </a:solidFill>
                  <a:latin typeface="+mn-lt"/>
                  <a:ea typeface="+mn-ea"/>
                  <a:cs typeface="+mn-ea"/>
                  <a:sym typeface="+mn-lt"/>
                </a:rPr>
                <a:t>选题</a:t>
              </a:r>
            </a:p>
          </p:txBody>
        </p:sp>
      </p:grpSp>
      <p:grpSp>
        <p:nvGrpSpPr>
          <p:cNvPr id="7" name="组合 6"/>
          <p:cNvGrpSpPr/>
          <p:nvPr/>
        </p:nvGrpSpPr>
        <p:grpSpPr>
          <a:xfrm>
            <a:off x="7962511" y="1784824"/>
            <a:ext cx="3041856" cy="946759"/>
            <a:chOff x="7962511" y="1784824"/>
            <a:chExt cx="3041856" cy="946759"/>
          </a:xfrm>
        </p:grpSpPr>
        <p:sp>
          <p:nvSpPr>
            <p:cNvPr id="40" name="矩形 39"/>
            <p:cNvSpPr/>
            <p:nvPr/>
          </p:nvSpPr>
          <p:spPr>
            <a:xfrm>
              <a:off x="7962511" y="2122680"/>
              <a:ext cx="2690191" cy="608903"/>
            </a:xfrm>
            <a:prstGeom prst="rect">
              <a:avLst/>
            </a:prstGeom>
          </p:spPr>
          <p:txBody>
            <a:bodyPr wrap="square">
              <a:spAutoFit/>
            </a:bodyPr>
            <a:lstStyle/>
            <a:p>
              <a:pPr>
                <a:lnSpc>
                  <a:spcPct val="120000"/>
                </a:lnSpc>
                <a:defRPr/>
              </a:pPr>
              <a:r>
                <a:rPr lang="zh-CN" altLang="en-US" sz="1400" kern="100" dirty="0">
                  <a:solidFill>
                    <a:schemeClr val="bg1"/>
                  </a:solidFill>
                  <a:cs typeface="+mn-ea"/>
                  <a:sym typeface="+mn-lt"/>
                </a:rPr>
                <a:t>统一调性，封面个性化</a:t>
              </a:r>
            </a:p>
            <a:p>
              <a:pPr>
                <a:lnSpc>
                  <a:spcPct val="120000"/>
                </a:lnSpc>
                <a:defRPr/>
              </a:pPr>
              <a:r>
                <a:rPr lang="zh-CN" altLang="en-US" sz="1400" kern="100" dirty="0">
                  <a:solidFill>
                    <a:schemeClr val="bg1"/>
                  </a:solidFill>
                  <a:cs typeface="+mn-ea"/>
                  <a:sym typeface="+mn-lt"/>
                </a:rPr>
                <a:t>干净，清晰展现人设</a:t>
              </a:r>
            </a:p>
          </p:txBody>
        </p:sp>
        <p:sp>
          <p:nvSpPr>
            <p:cNvPr id="41" name="Text Box 6"/>
            <p:cNvSpPr txBox="1">
              <a:spLocks noChangeArrowheads="1"/>
            </p:cNvSpPr>
            <p:nvPr/>
          </p:nvSpPr>
          <p:spPr bwMode="auto">
            <a:xfrm>
              <a:off x="7962511" y="1784824"/>
              <a:ext cx="3041856" cy="3965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l">
                <a:defRPr/>
              </a:pPr>
              <a:r>
                <a:rPr lang="zh-CN" altLang="en-US" sz="1800" b="1" dirty="0">
                  <a:solidFill>
                    <a:schemeClr val="bg1"/>
                  </a:solidFill>
                  <a:latin typeface="+mn-lt"/>
                  <a:ea typeface="+mn-ea"/>
                  <a:cs typeface="+mn-ea"/>
                  <a:sym typeface="+mn-lt"/>
                </a:rPr>
                <a:t>封面</a:t>
              </a:r>
            </a:p>
          </p:txBody>
        </p:sp>
      </p:grpSp>
      <p:grpSp>
        <p:nvGrpSpPr>
          <p:cNvPr id="8" name="组合 7"/>
          <p:cNvGrpSpPr/>
          <p:nvPr/>
        </p:nvGrpSpPr>
        <p:grpSpPr>
          <a:xfrm>
            <a:off x="7962511" y="3232059"/>
            <a:ext cx="3041856" cy="946759"/>
            <a:chOff x="7962511" y="3232059"/>
            <a:chExt cx="3041856" cy="946759"/>
          </a:xfrm>
        </p:grpSpPr>
        <p:sp>
          <p:nvSpPr>
            <p:cNvPr id="42" name="矩形 41"/>
            <p:cNvSpPr/>
            <p:nvPr/>
          </p:nvSpPr>
          <p:spPr>
            <a:xfrm>
              <a:off x="7962511" y="3569915"/>
              <a:ext cx="2690191" cy="608903"/>
            </a:xfrm>
            <a:prstGeom prst="rect">
              <a:avLst/>
            </a:prstGeom>
          </p:spPr>
          <p:txBody>
            <a:bodyPr wrap="square">
              <a:spAutoFit/>
            </a:bodyPr>
            <a:lstStyle/>
            <a:p>
              <a:pPr>
                <a:lnSpc>
                  <a:spcPct val="120000"/>
                </a:lnSpc>
                <a:defRPr/>
              </a:pPr>
              <a:r>
                <a:rPr lang="zh-CN" altLang="en-US" sz="1400" kern="100">
                  <a:solidFill>
                    <a:schemeClr val="bg1"/>
                  </a:solidFill>
                  <a:cs typeface="+mn-ea"/>
                  <a:sym typeface="+mn-lt"/>
                </a:rPr>
                <a:t>风格统一，鲜明，按自己人设改造，避免土味</a:t>
              </a:r>
            </a:p>
          </p:txBody>
        </p:sp>
        <p:sp>
          <p:nvSpPr>
            <p:cNvPr id="43" name="Text Box 6"/>
            <p:cNvSpPr txBox="1">
              <a:spLocks noChangeArrowheads="1"/>
            </p:cNvSpPr>
            <p:nvPr/>
          </p:nvSpPr>
          <p:spPr bwMode="auto">
            <a:xfrm>
              <a:off x="7962511" y="3232059"/>
              <a:ext cx="3041856" cy="3965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l">
                <a:defRPr/>
              </a:pPr>
              <a:r>
                <a:rPr lang="zh-CN" altLang="en-US" sz="1800" b="1" dirty="0">
                  <a:solidFill>
                    <a:schemeClr val="bg1"/>
                  </a:solidFill>
                  <a:latin typeface="+mn-lt"/>
                  <a:ea typeface="+mn-ea"/>
                  <a:cs typeface="+mn-ea"/>
                  <a:sym typeface="+mn-lt"/>
                </a:rPr>
                <a:t>造型</a:t>
              </a:r>
            </a:p>
          </p:txBody>
        </p:sp>
      </p:grpSp>
      <p:grpSp>
        <p:nvGrpSpPr>
          <p:cNvPr id="9" name="组合 8"/>
          <p:cNvGrpSpPr/>
          <p:nvPr/>
        </p:nvGrpSpPr>
        <p:grpSpPr>
          <a:xfrm>
            <a:off x="7962511" y="4641208"/>
            <a:ext cx="3041856" cy="946759"/>
            <a:chOff x="7962511" y="4641208"/>
            <a:chExt cx="3041856" cy="946759"/>
          </a:xfrm>
        </p:grpSpPr>
        <p:sp>
          <p:nvSpPr>
            <p:cNvPr id="44" name="矩形 43"/>
            <p:cNvSpPr/>
            <p:nvPr/>
          </p:nvSpPr>
          <p:spPr>
            <a:xfrm>
              <a:off x="7962511" y="4979064"/>
              <a:ext cx="2690191" cy="608903"/>
            </a:xfrm>
            <a:prstGeom prst="rect">
              <a:avLst/>
            </a:prstGeom>
          </p:spPr>
          <p:txBody>
            <a:bodyPr wrap="square">
              <a:spAutoFit/>
            </a:bodyPr>
            <a:lstStyle/>
            <a:p>
              <a:pPr>
                <a:lnSpc>
                  <a:spcPct val="120000"/>
                </a:lnSpc>
                <a:defRPr/>
              </a:pPr>
              <a:r>
                <a:rPr lang="zh-CN" altLang="en-US" sz="1400" kern="100">
                  <a:solidFill>
                    <a:schemeClr val="bg1"/>
                  </a:solidFill>
                  <a:cs typeface="+mn-ea"/>
                  <a:sym typeface="+mn-lt"/>
                </a:rPr>
                <a:t>垂直</a:t>
              </a:r>
              <a:r>
                <a:rPr lang="en-US" altLang="zh-CN" sz="1400" kern="100">
                  <a:solidFill>
                    <a:schemeClr val="bg1"/>
                  </a:solidFill>
                  <a:cs typeface="+mn-ea"/>
                  <a:sym typeface="+mn-lt"/>
                </a:rPr>
                <a:t>IP</a:t>
              </a:r>
              <a:r>
                <a:rPr lang="zh-CN" altLang="en-US" sz="1400" kern="100">
                  <a:solidFill>
                    <a:schemeClr val="bg1"/>
                  </a:solidFill>
                  <a:cs typeface="+mn-ea"/>
                  <a:sym typeface="+mn-lt"/>
                </a:rPr>
                <a:t>，分析受众，结合抖音和自己</a:t>
              </a:r>
            </a:p>
          </p:txBody>
        </p:sp>
        <p:sp>
          <p:nvSpPr>
            <p:cNvPr id="45" name="Text Box 6"/>
            <p:cNvSpPr txBox="1">
              <a:spLocks noChangeArrowheads="1"/>
            </p:cNvSpPr>
            <p:nvPr/>
          </p:nvSpPr>
          <p:spPr bwMode="auto">
            <a:xfrm>
              <a:off x="7962511" y="4641208"/>
              <a:ext cx="3041856" cy="396519"/>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rtlCol="0">
              <a:spAutoFit/>
            </a:bodyPr>
            <a:lstStyle>
              <a:defPPr>
                <a:defRPr lang="zh-CN"/>
              </a:defPPr>
              <a:lvl1pPr algn="just">
                <a:lnSpc>
                  <a:spcPct val="120000"/>
                </a:lnSpc>
                <a:defRPr sz="1600">
                  <a:latin typeface="+mj-ea"/>
                  <a:ea typeface="+mj-ea"/>
                </a:defRPr>
              </a:lvl1pPr>
            </a:lstStyle>
            <a:p>
              <a:pPr lvl="0" algn="l">
                <a:defRPr/>
              </a:pPr>
              <a:r>
                <a:rPr lang="zh-CN" altLang="en-US" sz="1800" b="1" dirty="0">
                  <a:solidFill>
                    <a:schemeClr val="bg1"/>
                  </a:solidFill>
                  <a:latin typeface="+mn-lt"/>
                  <a:ea typeface="+mn-ea"/>
                  <a:cs typeface="+mn-ea"/>
                  <a:sym typeface="+mn-lt"/>
                </a:rPr>
                <a:t>脚本</a:t>
              </a: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anim calcmode="lin" valueType="num">
                                      <p:cBhvr>
                                        <p:cTn id="21" dur="500" fill="hold"/>
                                        <p:tgtEl>
                                          <p:spTgt spid="28"/>
                                        </p:tgtEl>
                                        <p:attrNameLst>
                                          <p:attrName>ppt_w</p:attrName>
                                        </p:attrNameLst>
                                      </p:cBhvr>
                                      <p:tavLst>
                                        <p:tav tm="0">
                                          <p:val>
                                            <p:fltVal val="0"/>
                                          </p:val>
                                        </p:tav>
                                        <p:tav tm="100000">
                                          <p:val>
                                            <p:strVal val="#ppt_w"/>
                                          </p:val>
                                        </p:tav>
                                      </p:tavLst>
                                    </p:anim>
                                    <p:anim calcmode="lin" valueType="num">
                                      <p:cBhvr>
                                        <p:cTn id="22" dur="500" fill="hold"/>
                                        <p:tgtEl>
                                          <p:spTgt spid="28"/>
                                        </p:tgtEl>
                                        <p:attrNameLst>
                                          <p:attrName>ppt_h</p:attrName>
                                        </p:attrNameLst>
                                      </p:cBhvr>
                                      <p:tavLst>
                                        <p:tav tm="0">
                                          <p:val>
                                            <p:fltVal val="0"/>
                                          </p:val>
                                        </p:tav>
                                        <p:tav tm="100000">
                                          <p:val>
                                            <p:strVal val="#ppt_h"/>
                                          </p:val>
                                        </p:tav>
                                      </p:tavLst>
                                    </p:anim>
                                    <p:animEffect transition="in" filter="fade">
                                      <p:cBhvr>
                                        <p:cTn id="23" dur="500"/>
                                        <p:tgtEl>
                                          <p:spTgt spid="28"/>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53" presetClass="entr" presetSubtype="52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750" fill="hold"/>
                                        <p:tgtEl>
                                          <p:spTgt spid="4"/>
                                        </p:tgtEl>
                                        <p:attrNameLst>
                                          <p:attrName>ppt_w</p:attrName>
                                        </p:attrNameLst>
                                      </p:cBhvr>
                                      <p:tavLst>
                                        <p:tav tm="0">
                                          <p:val>
                                            <p:fltVal val="0"/>
                                          </p:val>
                                        </p:tav>
                                        <p:tav tm="100000">
                                          <p:val>
                                            <p:strVal val="#ppt_w"/>
                                          </p:val>
                                        </p:tav>
                                      </p:tavLst>
                                    </p:anim>
                                    <p:anim calcmode="lin" valueType="num">
                                      <p:cBhvr>
                                        <p:cTn id="34" dur="750" fill="hold"/>
                                        <p:tgtEl>
                                          <p:spTgt spid="4"/>
                                        </p:tgtEl>
                                        <p:attrNameLst>
                                          <p:attrName>ppt_h</p:attrName>
                                        </p:attrNameLst>
                                      </p:cBhvr>
                                      <p:tavLst>
                                        <p:tav tm="0">
                                          <p:val>
                                            <p:fltVal val="0"/>
                                          </p:val>
                                        </p:tav>
                                        <p:tav tm="100000">
                                          <p:val>
                                            <p:strVal val="#ppt_h"/>
                                          </p:val>
                                        </p:tav>
                                      </p:tavLst>
                                    </p:anim>
                                    <p:animEffect transition="in" filter="fade">
                                      <p:cBhvr>
                                        <p:cTn id="35" dur="750"/>
                                        <p:tgtEl>
                                          <p:spTgt spid="4"/>
                                        </p:tgtEl>
                                      </p:cBhvr>
                                    </p:animEffect>
                                    <p:anim calcmode="lin" valueType="num">
                                      <p:cBhvr>
                                        <p:cTn id="36" dur="750" fill="hold"/>
                                        <p:tgtEl>
                                          <p:spTgt spid="4"/>
                                        </p:tgtEl>
                                        <p:attrNameLst>
                                          <p:attrName>ppt_x</p:attrName>
                                        </p:attrNameLst>
                                      </p:cBhvr>
                                      <p:tavLst>
                                        <p:tav tm="0">
                                          <p:val>
                                            <p:fltVal val="0.5"/>
                                          </p:val>
                                        </p:tav>
                                        <p:tav tm="100000">
                                          <p:val>
                                            <p:strVal val="#ppt_x"/>
                                          </p:val>
                                        </p:tav>
                                      </p:tavLst>
                                    </p:anim>
                                    <p:anim calcmode="lin" valueType="num">
                                      <p:cBhvr>
                                        <p:cTn id="37" dur="750" fill="hold"/>
                                        <p:tgtEl>
                                          <p:spTgt spid="4"/>
                                        </p:tgtEl>
                                        <p:attrNameLst>
                                          <p:attrName>ppt_y</p:attrName>
                                        </p:attrNameLst>
                                      </p:cBhvr>
                                      <p:tavLst>
                                        <p:tav tm="0">
                                          <p:val>
                                            <p:fltVal val="0.5"/>
                                          </p:val>
                                        </p:tav>
                                        <p:tav tm="100000">
                                          <p:val>
                                            <p:strVal val="#ppt_y"/>
                                          </p:val>
                                        </p:tav>
                                      </p:tavLst>
                                    </p:anim>
                                  </p:childTnLst>
                                </p:cTn>
                              </p:par>
                            </p:childTnLst>
                          </p:cTn>
                        </p:par>
                        <p:par>
                          <p:cTn id="38" fill="hold">
                            <p:stCondLst>
                              <p:cond delay="3500"/>
                            </p:stCondLst>
                            <p:childTnLst>
                              <p:par>
                                <p:cTn id="39" presetID="53" presetClass="entr" presetSubtype="528"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p:cTn id="41" dur="750" fill="hold"/>
                                        <p:tgtEl>
                                          <p:spTgt spid="7"/>
                                        </p:tgtEl>
                                        <p:attrNameLst>
                                          <p:attrName>ppt_w</p:attrName>
                                        </p:attrNameLst>
                                      </p:cBhvr>
                                      <p:tavLst>
                                        <p:tav tm="0">
                                          <p:val>
                                            <p:fltVal val="0"/>
                                          </p:val>
                                        </p:tav>
                                        <p:tav tm="100000">
                                          <p:val>
                                            <p:strVal val="#ppt_w"/>
                                          </p:val>
                                        </p:tav>
                                      </p:tavLst>
                                    </p:anim>
                                    <p:anim calcmode="lin" valueType="num">
                                      <p:cBhvr>
                                        <p:cTn id="42" dur="750" fill="hold"/>
                                        <p:tgtEl>
                                          <p:spTgt spid="7"/>
                                        </p:tgtEl>
                                        <p:attrNameLst>
                                          <p:attrName>ppt_h</p:attrName>
                                        </p:attrNameLst>
                                      </p:cBhvr>
                                      <p:tavLst>
                                        <p:tav tm="0">
                                          <p:val>
                                            <p:fltVal val="0"/>
                                          </p:val>
                                        </p:tav>
                                        <p:tav tm="100000">
                                          <p:val>
                                            <p:strVal val="#ppt_h"/>
                                          </p:val>
                                        </p:tav>
                                      </p:tavLst>
                                    </p:anim>
                                    <p:animEffect transition="in" filter="fade">
                                      <p:cBhvr>
                                        <p:cTn id="43" dur="750"/>
                                        <p:tgtEl>
                                          <p:spTgt spid="7"/>
                                        </p:tgtEl>
                                      </p:cBhvr>
                                    </p:animEffect>
                                    <p:anim calcmode="lin" valueType="num">
                                      <p:cBhvr>
                                        <p:cTn id="44" dur="750" fill="hold"/>
                                        <p:tgtEl>
                                          <p:spTgt spid="7"/>
                                        </p:tgtEl>
                                        <p:attrNameLst>
                                          <p:attrName>ppt_x</p:attrName>
                                        </p:attrNameLst>
                                      </p:cBhvr>
                                      <p:tavLst>
                                        <p:tav tm="0">
                                          <p:val>
                                            <p:fltVal val="0.5"/>
                                          </p:val>
                                        </p:tav>
                                        <p:tav tm="100000">
                                          <p:val>
                                            <p:strVal val="#ppt_x"/>
                                          </p:val>
                                        </p:tav>
                                      </p:tavLst>
                                    </p:anim>
                                    <p:anim calcmode="lin" valueType="num">
                                      <p:cBhvr>
                                        <p:cTn id="45" dur="750" fill="hold"/>
                                        <p:tgtEl>
                                          <p:spTgt spid="7"/>
                                        </p:tgtEl>
                                        <p:attrNameLst>
                                          <p:attrName>ppt_y</p:attrName>
                                        </p:attrNameLst>
                                      </p:cBhvr>
                                      <p:tavLst>
                                        <p:tav tm="0">
                                          <p:val>
                                            <p:fltVal val="0.5"/>
                                          </p:val>
                                        </p:tav>
                                        <p:tav tm="100000">
                                          <p:val>
                                            <p:strVal val="#ppt_y"/>
                                          </p:val>
                                        </p:tav>
                                      </p:tavLst>
                                    </p:anim>
                                  </p:childTnLst>
                                </p:cTn>
                              </p:par>
                            </p:childTnLst>
                          </p:cTn>
                        </p:par>
                        <p:par>
                          <p:cTn id="46" fill="hold">
                            <p:stCondLst>
                              <p:cond delay="4500"/>
                            </p:stCondLst>
                            <p:childTnLst>
                              <p:par>
                                <p:cTn id="47" presetID="53" presetClass="entr" presetSubtype="52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750" fill="hold"/>
                                        <p:tgtEl>
                                          <p:spTgt spid="5"/>
                                        </p:tgtEl>
                                        <p:attrNameLst>
                                          <p:attrName>ppt_w</p:attrName>
                                        </p:attrNameLst>
                                      </p:cBhvr>
                                      <p:tavLst>
                                        <p:tav tm="0">
                                          <p:val>
                                            <p:fltVal val="0"/>
                                          </p:val>
                                        </p:tav>
                                        <p:tav tm="100000">
                                          <p:val>
                                            <p:strVal val="#ppt_w"/>
                                          </p:val>
                                        </p:tav>
                                      </p:tavLst>
                                    </p:anim>
                                    <p:anim calcmode="lin" valueType="num">
                                      <p:cBhvr>
                                        <p:cTn id="50" dur="750" fill="hold"/>
                                        <p:tgtEl>
                                          <p:spTgt spid="5"/>
                                        </p:tgtEl>
                                        <p:attrNameLst>
                                          <p:attrName>ppt_h</p:attrName>
                                        </p:attrNameLst>
                                      </p:cBhvr>
                                      <p:tavLst>
                                        <p:tav tm="0">
                                          <p:val>
                                            <p:fltVal val="0"/>
                                          </p:val>
                                        </p:tav>
                                        <p:tav tm="100000">
                                          <p:val>
                                            <p:strVal val="#ppt_h"/>
                                          </p:val>
                                        </p:tav>
                                      </p:tavLst>
                                    </p:anim>
                                    <p:animEffect transition="in" filter="fade">
                                      <p:cBhvr>
                                        <p:cTn id="51" dur="750"/>
                                        <p:tgtEl>
                                          <p:spTgt spid="5"/>
                                        </p:tgtEl>
                                      </p:cBhvr>
                                    </p:animEffect>
                                    <p:anim calcmode="lin" valueType="num">
                                      <p:cBhvr>
                                        <p:cTn id="52" dur="750" fill="hold"/>
                                        <p:tgtEl>
                                          <p:spTgt spid="5"/>
                                        </p:tgtEl>
                                        <p:attrNameLst>
                                          <p:attrName>ppt_x</p:attrName>
                                        </p:attrNameLst>
                                      </p:cBhvr>
                                      <p:tavLst>
                                        <p:tav tm="0">
                                          <p:val>
                                            <p:fltVal val="0.5"/>
                                          </p:val>
                                        </p:tav>
                                        <p:tav tm="100000">
                                          <p:val>
                                            <p:strVal val="#ppt_x"/>
                                          </p:val>
                                        </p:tav>
                                      </p:tavLst>
                                    </p:anim>
                                    <p:anim calcmode="lin" valueType="num">
                                      <p:cBhvr>
                                        <p:cTn id="53" dur="750" fill="hold"/>
                                        <p:tgtEl>
                                          <p:spTgt spid="5"/>
                                        </p:tgtEl>
                                        <p:attrNameLst>
                                          <p:attrName>ppt_y</p:attrName>
                                        </p:attrNameLst>
                                      </p:cBhvr>
                                      <p:tavLst>
                                        <p:tav tm="0">
                                          <p:val>
                                            <p:fltVal val="0.5"/>
                                          </p:val>
                                        </p:tav>
                                        <p:tav tm="100000">
                                          <p:val>
                                            <p:strVal val="#ppt_y"/>
                                          </p:val>
                                        </p:tav>
                                      </p:tavLst>
                                    </p:anim>
                                  </p:childTnLst>
                                </p:cTn>
                              </p:par>
                            </p:childTnLst>
                          </p:cTn>
                        </p:par>
                        <p:par>
                          <p:cTn id="54" fill="hold">
                            <p:stCondLst>
                              <p:cond delay="5500"/>
                            </p:stCondLst>
                            <p:childTnLst>
                              <p:par>
                                <p:cTn id="55" presetID="53" presetClass="entr" presetSubtype="528" fill="hold" nodeType="afterEffect">
                                  <p:stCondLst>
                                    <p:cond delay="0"/>
                                  </p:stCondLst>
                                  <p:childTnLst>
                                    <p:set>
                                      <p:cBhvr>
                                        <p:cTn id="56" dur="1" fill="hold">
                                          <p:stCondLst>
                                            <p:cond delay="0"/>
                                          </p:stCondLst>
                                        </p:cTn>
                                        <p:tgtEl>
                                          <p:spTgt spid="8"/>
                                        </p:tgtEl>
                                        <p:attrNameLst>
                                          <p:attrName>style.visibility</p:attrName>
                                        </p:attrNameLst>
                                      </p:cBhvr>
                                      <p:to>
                                        <p:strVal val="visible"/>
                                      </p:to>
                                    </p:set>
                                    <p:anim calcmode="lin" valueType="num">
                                      <p:cBhvr>
                                        <p:cTn id="57" dur="750" fill="hold"/>
                                        <p:tgtEl>
                                          <p:spTgt spid="8"/>
                                        </p:tgtEl>
                                        <p:attrNameLst>
                                          <p:attrName>ppt_w</p:attrName>
                                        </p:attrNameLst>
                                      </p:cBhvr>
                                      <p:tavLst>
                                        <p:tav tm="0">
                                          <p:val>
                                            <p:fltVal val="0"/>
                                          </p:val>
                                        </p:tav>
                                        <p:tav tm="100000">
                                          <p:val>
                                            <p:strVal val="#ppt_w"/>
                                          </p:val>
                                        </p:tav>
                                      </p:tavLst>
                                    </p:anim>
                                    <p:anim calcmode="lin" valueType="num">
                                      <p:cBhvr>
                                        <p:cTn id="58" dur="750" fill="hold"/>
                                        <p:tgtEl>
                                          <p:spTgt spid="8"/>
                                        </p:tgtEl>
                                        <p:attrNameLst>
                                          <p:attrName>ppt_h</p:attrName>
                                        </p:attrNameLst>
                                      </p:cBhvr>
                                      <p:tavLst>
                                        <p:tav tm="0">
                                          <p:val>
                                            <p:fltVal val="0"/>
                                          </p:val>
                                        </p:tav>
                                        <p:tav tm="100000">
                                          <p:val>
                                            <p:strVal val="#ppt_h"/>
                                          </p:val>
                                        </p:tav>
                                      </p:tavLst>
                                    </p:anim>
                                    <p:animEffect transition="in" filter="fade">
                                      <p:cBhvr>
                                        <p:cTn id="59" dur="750"/>
                                        <p:tgtEl>
                                          <p:spTgt spid="8"/>
                                        </p:tgtEl>
                                      </p:cBhvr>
                                    </p:animEffect>
                                    <p:anim calcmode="lin" valueType="num">
                                      <p:cBhvr>
                                        <p:cTn id="60" dur="750" fill="hold"/>
                                        <p:tgtEl>
                                          <p:spTgt spid="8"/>
                                        </p:tgtEl>
                                        <p:attrNameLst>
                                          <p:attrName>ppt_x</p:attrName>
                                        </p:attrNameLst>
                                      </p:cBhvr>
                                      <p:tavLst>
                                        <p:tav tm="0">
                                          <p:val>
                                            <p:fltVal val="0.5"/>
                                          </p:val>
                                        </p:tav>
                                        <p:tav tm="100000">
                                          <p:val>
                                            <p:strVal val="#ppt_x"/>
                                          </p:val>
                                        </p:tav>
                                      </p:tavLst>
                                    </p:anim>
                                    <p:anim calcmode="lin" valueType="num">
                                      <p:cBhvr>
                                        <p:cTn id="61" dur="750" fill="hold"/>
                                        <p:tgtEl>
                                          <p:spTgt spid="8"/>
                                        </p:tgtEl>
                                        <p:attrNameLst>
                                          <p:attrName>ppt_y</p:attrName>
                                        </p:attrNameLst>
                                      </p:cBhvr>
                                      <p:tavLst>
                                        <p:tav tm="0">
                                          <p:val>
                                            <p:fltVal val="0.5"/>
                                          </p:val>
                                        </p:tav>
                                        <p:tav tm="100000">
                                          <p:val>
                                            <p:strVal val="#ppt_y"/>
                                          </p:val>
                                        </p:tav>
                                      </p:tavLst>
                                    </p:anim>
                                  </p:childTnLst>
                                </p:cTn>
                              </p:par>
                            </p:childTnLst>
                          </p:cTn>
                        </p:par>
                        <p:par>
                          <p:cTn id="62" fill="hold">
                            <p:stCondLst>
                              <p:cond delay="6500"/>
                            </p:stCondLst>
                            <p:childTnLst>
                              <p:par>
                                <p:cTn id="63" presetID="53" presetClass="entr" presetSubtype="528"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750" fill="hold"/>
                                        <p:tgtEl>
                                          <p:spTgt spid="6"/>
                                        </p:tgtEl>
                                        <p:attrNameLst>
                                          <p:attrName>ppt_w</p:attrName>
                                        </p:attrNameLst>
                                      </p:cBhvr>
                                      <p:tavLst>
                                        <p:tav tm="0">
                                          <p:val>
                                            <p:fltVal val="0"/>
                                          </p:val>
                                        </p:tav>
                                        <p:tav tm="100000">
                                          <p:val>
                                            <p:strVal val="#ppt_w"/>
                                          </p:val>
                                        </p:tav>
                                      </p:tavLst>
                                    </p:anim>
                                    <p:anim calcmode="lin" valueType="num">
                                      <p:cBhvr>
                                        <p:cTn id="66" dur="750" fill="hold"/>
                                        <p:tgtEl>
                                          <p:spTgt spid="6"/>
                                        </p:tgtEl>
                                        <p:attrNameLst>
                                          <p:attrName>ppt_h</p:attrName>
                                        </p:attrNameLst>
                                      </p:cBhvr>
                                      <p:tavLst>
                                        <p:tav tm="0">
                                          <p:val>
                                            <p:fltVal val="0"/>
                                          </p:val>
                                        </p:tav>
                                        <p:tav tm="100000">
                                          <p:val>
                                            <p:strVal val="#ppt_h"/>
                                          </p:val>
                                        </p:tav>
                                      </p:tavLst>
                                    </p:anim>
                                    <p:animEffect transition="in" filter="fade">
                                      <p:cBhvr>
                                        <p:cTn id="67" dur="750"/>
                                        <p:tgtEl>
                                          <p:spTgt spid="6"/>
                                        </p:tgtEl>
                                      </p:cBhvr>
                                    </p:animEffect>
                                    <p:anim calcmode="lin" valueType="num">
                                      <p:cBhvr>
                                        <p:cTn id="68" dur="750" fill="hold"/>
                                        <p:tgtEl>
                                          <p:spTgt spid="6"/>
                                        </p:tgtEl>
                                        <p:attrNameLst>
                                          <p:attrName>ppt_x</p:attrName>
                                        </p:attrNameLst>
                                      </p:cBhvr>
                                      <p:tavLst>
                                        <p:tav tm="0">
                                          <p:val>
                                            <p:fltVal val="0.5"/>
                                          </p:val>
                                        </p:tav>
                                        <p:tav tm="100000">
                                          <p:val>
                                            <p:strVal val="#ppt_x"/>
                                          </p:val>
                                        </p:tav>
                                      </p:tavLst>
                                    </p:anim>
                                    <p:anim calcmode="lin" valueType="num">
                                      <p:cBhvr>
                                        <p:cTn id="69" dur="750" fill="hold"/>
                                        <p:tgtEl>
                                          <p:spTgt spid="6"/>
                                        </p:tgtEl>
                                        <p:attrNameLst>
                                          <p:attrName>ppt_y</p:attrName>
                                        </p:attrNameLst>
                                      </p:cBhvr>
                                      <p:tavLst>
                                        <p:tav tm="0">
                                          <p:val>
                                            <p:fltVal val="0.5"/>
                                          </p:val>
                                        </p:tav>
                                        <p:tav tm="100000">
                                          <p:val>
                                            <p:strVal val="#ppt_y"/>
                                          </p:val>
                                        </p:tav>
                                      </p:tavLst>
                                    </p:anim>
                                  </p:childTnLst>
                                </p:cTn>
                              </p:par>
                            </p:childTnLst>
                          </p:cTn>
                        </p:par>
                        <p:par>
                          <p:cTn id="70" fill="hold">
                            <p:stCondLst>
                              <p:cond delay="7500"/>
                            </p:stCondLst>
                            <p:childTnLst>
                              <p:par>
                                <p:cTn id="71" presetID="53" presetClass="entr" presetSubtype="52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750" fill="hold"/>
                                        <p:tgtEl>
                                          <p:spTgt spid="9"/>
                                        </p:tgtEl>
                                        <p:attrNameLst>
                                          <p:attrName>ppt_w</p:attrName>
                                        </p:attrNameLst>
                                      </p:cBhvr>
                                      <p:tavLst>
                                        <p:tav tm="0">
                                          <p:val>
                                            <p:fltVal val="0"/>
                                          </p:val>
                                        </p:tav>
                                        <p:tav tm="100000">
                                          <p:val>
                                            <p:strVal val="#ppt_w"/>
                                          </p:val>
                                        </p:tav>
                                      </p:tavLst>
                                    </p:anim>
                                    <p:anim calcmode="lin" valueType="num">
                                      <p:cBhvr>
                                        <p:cTn id="74" dur="750" fill="hold"/>
                                        <p:tgtEl>
                                          <p:spTgt spid="9"/>
                                        </p:tgtEl>
                                        <p:attrNameLst>
                                          <p:attrName>ppt_h</p:attrName>
                                        </p:attrNameLst>
                                      </p:cBhvr>
                                      <p:tavLst>
                                        <p:tav tm="0">
                                          <p:val>
                                            <p:fltVal val="0"/>
                                          </p:val>
                                        </p:tav>
                                        <p:tav tm="100000">
                                          <p:val>
                                            <p:strVal val="#ppt_h"/>
                                          </p:val>
                                        </p:tav>
                                      </p:tavLst>
                                    </p:anim>
                                    <p:animEffect transition="in" filter="fade">
                                      <p:cBhvr>
                                        <p:cTn id="75" dur="750"/>
                                        <p:tgtEl>
                                          <p:spTgt spid="9"/>
                                        </p:tgtEl>
                                      </p:cBhvr>
                                    </p:animEffect>
                                    <p:anim calcmode="lin" valueType="num">
                                      <p:cBhvr>
                                        <p:cTn id="76" dur="750" fill="hold"/>
                                        <p:tgtEl>
                                          <p:spTgt spid="9"/>
                                        </p:tgtEl>
                                        <p:attrNameLst>
                                          <p:attrName>ppt_x</p:attrName>
                                        </p:attrNameLst>
                                      </p:cBhvr>
                                      <p:tavLst>
                                        <p:tav tm="0">
                                          <p:val>
                                            <p:fltVal val="0.5"/>
                                          </p:val>
                                        </p:tav>
                                        <p:tav tm="100000">
                                          <p:val>
                                            <p:strVal val="#ppt_x"/>
                                          </p:val>
                                        </p:tav>
                                      </p:tavLst>
                                    </p:anim>
                                    <p:anim calcmode="lin" valueType="num">
                                      <p:cBhvr>
                                        <p:cTn id="77" dur="750" fill="hold"/>
                                        <p:tgtEl>
                                          <p:spTgt spid="9"/>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animBg="1"/>
      <p:bldP spid="32"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拍摄注意事项</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5" name="组合 4"/>
          <p:cNvGrpSpPr/>
          <p:nvPr/>
        </p:nvGrpSpPr>
        <p:grpSpPr>
          <a:xfrm>
            <a:off x="6096000" y="2225040"/>
            <a:ext cx="819374" cy="584775"/>
            <a:chOff x="3430408" y="4743381"/>
            <a:chExt cx="819374" cy="584775"/>
          </a:xfrm>
        </p:grpSpPr>
        <p:sp>
          <p:nvSpPr>
            <p:cNvPr id="7" name="椭圆 6"/>
            <p:cNvSpPr/>
            <p:nvPr/>
          </p:nvSpPr>
          <p:spPr>
            <a:xfrm>
              <a:off x="3430408" y="5090293"/>
              <a:ext cx="819374"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3494488" y="4743381"/>
              <a:ext cx="691215" cy="584775"/>
            </a:xfrm>
            <a:prstGeom prst="rect">
              <a:avLst/>
            </a:prstGeom>
            <a:noFill/>
          </p:spPr>
          <p:txBody>
            <a:bodyPr wrap="none" rtlCol="0">
              <a:spAutoFit/>
            </a:bodyPr>
            <a:lstStyle/>
            <a:p>
              <a:r>
                <a:rPr lang="en-US" altLang="zh-CN" sz="3200" b="1" dirty="0">
                  <a:solidFill>
                    <a:schemeClr val="bg1"/>
                  </a:solidFill>
                  <a:cs typeface="+mn-ea"/>
                  <a:sym typeface="+mn-lt"/>
                </a:rPr>
                <a:t>01</a:t>
              </a:r>
              <a:endParaRPr lang="zh-CN" altLang="en-US" sz="3200" b="1" dirty="0">
                <a:solidFill>
                  <a:schemeClr val="bg1"/>
                </a:solidFill>
                <a:cs typeface="+mn-ea"/>
                <a:sym typeface="+mn-lt"/>
              </a:endParaRPr>
            </a:p>
          </p:txBody>
        </p:sp>
      </p:grpSp>
      <p:sp>
        <p:nvSpPr>
          <p:cNvPr id="6" name="矩形 5"/>
          <p:cNvSpPr/>
          <p:nvPr/>
        </p:nvSpPr>
        <p:spPr>
          <a:xfrm>
            <a:off x="7034074" y="2348150"/>
            <a:ext cx="2852063" cy="338554"/>
          </a:xfrm>
          <a:prstGeom prst="rect">
            <a:avLst/>
          </a:prstGeom>
        </p:spPr>
        <p:txBody>
          <a:bodyPr wrap="none">
            <a:spAutoFit/>
          </a:bodyPr>
          <a:lstStyle/>
          <a:p>
            <a:r>
              <a:rPr lang="zh-CN" altLang="en-US" sz="1600" dirty="0">
                <a:solidFill>
                  <a:schemeClr val="bg1"/>
                </a:solidFill>
                <a:cs typeface="+mn-ea"/>
                <a:sym typeface="+mn-lt"/>
              </a:rPr>
              <a:t>画面清晰光线明亮背景整洁；</a:t>
            </a:r>
            <a:endParaRPr lang="en-US" altLang="zh-CN" sz="1600" dirty="0">
              <a:solidFill>
                <a:schemeClr val="bg1"/>
              </a:solidFill>
              <a:cs typeface="+mn-ea"/>
              <a:sym typeface="+mn-lt"/>
            </a:endParaRPr>
          </a:p>
        </p:txBody>
      </p:sp>
      <p:grpSp>
        <p:nvGrpSpPr>
          <p:cNvPr id="11" name="组合 10"/>
          <p:cNvGrpSpPr/>
          <p:nvPr/>
        </p:nvGrpSpPr>
        <p:grpSpPr>
          <a:xfrm>
            <a:off x="6096000" y="4006911"/>
            <a:ext cx="819374" cy="584775"/>
            <a:chOff x="3430408" y="4743381"/>
            <a:chExt cx="819374" cy="584775"/>
          </a:xfrm>
        </p:grpSpPr>
        <p:sp>
          <p:nvSpPr>
            <p:cNvPr id="12" name="椭圆 11"/>
            <p:cNvSpPr/>
            <p:nvPr/>
          </p:nvSpPr>
          <p:spPr>
            <a:xfrm>
              <a:off x="3430408" y="5090293"/>
              <a:ext cx="819374"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3494488" y="4743381"/>
              <a:ext cx="691215" cy="584775"/>
            </a:xfrm>
            <a:prstGeom prst="rect">
              <a:avLst/>
            </a:prstGeom>
            <a:noFill/>
          </p:spPr>
          <p:txBody>
            <a:bodyPr wrap="none" rtlCol="0">
              <a:spAutoFit/>
            </a:bodyPr>
            <a:lstStyle/>
            <a:p>
              <a:r>
                <a:rPr lang="en-US" altLang="zh-CN" sz="3200" b="1" dirty="0">
                  <a:solidFill>
                    <a:schemeClr val="bg1"/>
                  </a:solidFill>
                  <a:cs typeface="+mn-ea"/>
                  <a:sym typeface="+mn-lt"/>
                </a:rPr>
                <a:t>03</a:t>
              </a:r>
              <a:endParaRPr lang="zh-CN" altLang="en-US" sz="3200" b="1" dirty="0">
                <a:solidFill>
                  <a:schemeClr val="bg1"/>
                </a:solidFill>
                <a:cs typeface="+mn-ea"/>
                <a:sym typeface="+mn-lt"/>
              </a:endParaRPr>
            </a:p>
          </p:txBody>
        </p:sp>
      </p:grpSp>
      <p:sp>
        <p:nvSpPr>
          <p:cNvPr id="14" name="矩形 13"/>
          <p:cNvSpPr/>
          <p:nvPr/>
        </p:nvSpPr>
        <p:spPr>
          <a:xfrm>
            <a:off x="7034074" y="4130021"/>
            <a:ext cx="2630848" cy="338554"/>
          </a:xfrm>
          <a:prstGeom prst="rect">
            <a:avLst/>
          </a:prstGeom>
        </p:spPr>
        <p:txBody>
          <a:bodyPr wrap="none">
            <a:spAutoFit/>
          </a:bodyPr>
          <a:lstStyle/>
          <a:p>
            <a:r>
              <a:rPr lang="zh-CN" altLang="en-US" sz="1600" dirty="0">
                <a:solidFill>
                  <a:schemeClr val="bg1"/>
                </a:solidFill>
                <a:cs typeface="+mn-ea"/>
                <a:sym typeface="+mn-lt"/>
              </a:rPr>
              <a:t>不要出现其他</a:t>
            </a:r>
            <a:r>
              <a:rPr lang="en-US" altLang="zh-CN" sz="1600" dirty="0">
                <a:solidFill>
                  <a:schemeClr val="bg1"/>
                </a:solidFill>
                <a:cs typeface="+mn-ea"/>
                <a:sym typeface="+mn-lt"/>
              </a:rPr>
              <a:t>APP</a:t>
            </a:r>
            <a:r>
              <a:rPr lang="zh-CN" altLang="en-US" sz="1600" dirty="0">
                <a:solidFill>
                  <a:schemeClr val="bg1"/>
                </a:solidFill>
                <a:cs typeface="+mn-ea"/>
                <a:sym typeface="+mn-lt"/>
              </a:rPr>
              <a:t>的水印；</a:t>
            </a:r>
            <a:endParaRPr lang="en-US" altLang="zh-CN" sz="1600" dirty="0">
              <a:solidFill>
                <a:schemeClr val="bg1"/>
              </a:solidFill>
              <a:cs typeface="+mn-ea"/>
              <a:sym typeface="+mn-lt"/>
            </a:endParaRPr>
          </a:p>
        </p:txBody>
      </p:sp>
      <p:grpSp>
        <p:nvGrpSpPr>
          <p:cNvPr id="15" name="组合 14"/>
          <p:cNvGrpSpPr/>
          <p:nvPr/>
        </p:nvGrpSpPr>
        <p:grpSpPr>
          <a:xfrm>
            <a:off x="6096000" y="3088713"/>
            <a:ext cx="819374" cy="584775"/>
            <a:chOff x="3430408" y="4743381"/>
            <a:chExt cx="819374" cy="584775"/>
          </a:xfrm>
        </p:grpSpPr>
        <p:sp>
          <p:nvSpPr>
            <p:cNvPr id="16" name="椭圆 15"/>
            <p:cNvSpPr/>
            <p:nvPr/>
          </p:nvSpPr>
          <p:spPr>
            <a:xfrm>
              <a:off x="3430408" y="5090293"/>
              <a:ext cx="819374"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文本框 16"/>
            <p:cNvSpPr txBox="1"/>
            <p:nvPr/>
          </p:nvSpPr>
          <p:spPr>
            <a:xfrm>
              <a:off x="3494488" y="4743381"/>
              <a:ext cx="691215" cy="584775"/>
            </a:xfrm>
            <a:prstGeom prst="rect">
              <a:avLst/>
            </a:prstGeom>
            <a:noFill/>
          </p:spPr>
          <p:txBody>
            <a:bodyPr wrap="none" rtlCol="0">
              <a:spAutoFit/>
            </a:bodyPr>
            <a:lstStyle/>
            <a:p>
              <a:r>
                <a:rPr lang="en-US" altLang="zh-CN" sz="3200" b="1" dirty="0">
                  <a:solidFill>
                    <a:schemeClr val="bg1"/>
                  </a:solidFill>
                  <a:cs typeface="+mn-ea"/>
                  <a:sym typeface="+mn-lt"/>
                </a:rPr>
                <a:t>02</a:t>
              </a:r>
              <a:endParaRPr lang="zh-CN" altLang="en-US" sz="3200" b="1" dirty="0">
                <a:solidFill>
                  <a:schemeClr val="bg1"/>
                </a:solidFill>
                <a:cs typeface="+mn-ea"/>
                <a:sym typeface="+mn-lt"/>
              </a:endParaRPr>
            </a:p>
          </p:txBody>
        </p:sp>
      </p:grpSp>
      <p:sp>
        <p:nvSpPr>
          <p:cNvPr id="18" name="矩形 17"/>
          <p:cNvSpPr/>
          <p:nvPr/>
        </p:nvSpPr>
        <p:spPr>
          <a:xfrm>
            <a:off x="7034074" y="3211823"/>
            <a:ext cx="3262432" cy="338554"/>
          </a:xfrm>
          <a:prstGeom prst="rect">
            <a:avLst/>
          </a:prstGeom>
        </p:spPr>
        <p:txBody>
          <a:bodyPr wrap="none">
            <a:spAutoFit/>
          </a:bodyPr>
          <a:lstStyle/>
          <a:p>
            <a:r>
              <a:rPr lang="zh-CN" altLang="en-US" sz="1600" dirty="0">
                <a:solidFill>
                  <a:schemeClr val="bg1"/>
                </a:solidFill>
                <a:cs typeface="+mn-ea"/>
                <a:sym typeface="+mn-lt"/>
              </a:rPr>
              <a:t>拍竖屏视频，尽量不要拍横视频；</a:t>
            </a:r>
            <a:endParaRPr lang="en-US" altLang="zh-CN" sz="1600" dirty="0">
              <a:solidFill>
                <a:schemeClr val="bg1"/>
              </a:solidFill>
              <a:cs typeface="+mn-ea"/>
              <a:sym typeface="+mn-lt"/>
            </a:endParaRPr>
          </a:p>
        </p:txBody>
      </p:sp>
      <p:grpSp>
        <p:nvGrpSpPr>
          <p:cNvPr id="19" name="组合 18"/>
          <p:cNvGrpSpPr/>
          <p:nvPr/>
        </p:nvGrpSpPr>
        <p:grpSpPr>
          <a:xfrm>
            <a:off x="6096000" y="4925109"/>
            <a:ext cx="819374" cy="584775"/>
            <a:chOff x="3430408" y="4743381"/>
            <a:chExt cx="819374" cy="584775"/>
          </a:xfrm>
        </p:grpSpPr>
        <p:sp>
          <p:nvSpPr>
            <p:cNvPr id="20" name="椭圆 19"/>
            <p:cNvSpPr/>
            <p:nvPr/>
          </p:nvSpPr>
          <p:spPr>
            <a:xfrm>
              <a:off x="3430408" y="5090293"/>
              <a:ext cx="819374"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3494488" y="4743381"/>
              <a:ext cx="691215" cy="584775"/>
            </a:xfrm>
            <a:prstGeom prst="rect">
              <a:avLst/>
            </a:prstGeom>
            <a:noFill/>
          </p:spPr>
          <p:txBody>
            <a:bodyPr wrap="none" rtlCol="0">
              <a:spAutoFit/>
            </a:bodyPr>
            <a:lstStyle/>
            <a:p>
              <a:r>
                <a:rPr lang="en-US" altLang="zh-CN" sz="3200" b="1" dirty="0">
                  <a:solidFill>
                    <a:schemeClr val="bg1"/>
                  </a:solidFill>
                  <a:cs typeface="+mn-ea"/>
                  <a:sym typeface="+mn-lt"/>
                </a:rPr>
                <a:t>04</a:t>
              </a:r>
              <a:endParaRPr lang="zh-CN" altLang="en-US" sz="3200" b="1" dirty="0">
                <a:solidFill>
                  <a:schemeClr val="bg1"/>
                </a:solidFill>
                <a:cs typeface="+mn-ea"/>
                <a:sym typeface="+mn-lt"/>
              </a:endParaRPr>
            </a:p>
          </p:txBody>
        </p:sp>
      </p:grpSp>
      <p:sp>
        <p:nvSpPr>
          <p:cNvPr id="22" name="矩形 21"/>
          <p:cNvSpPr/>
          <p:nvPr/>
        </p:nvSpPr>
        <p:spPr>
          <a:xfrm>
            <a:off x="7034074" y="5048219"/>
            <a:ext cx="3964547" cy="338554"/>
          </a:xfrm>
          <a:prstGeom prst="rect">
            <a:avLst/>
          </a:prstGeom>
        </p:spPr>
        <p:txBody>
          <a:bodyPr wrap="none">
            <a:spAutoFit/>
          </a:bodyPr>
          <a:lstStyle/>
          <a:p>
            <a:r>
              <a:rPr lang="zh-CN" altLang="en-US" sz="1600" dirty="0">
                <a:solidFill>
                  <a:schemeClr val="bg1"/>
                </a:solidFill>
                <a:cs typeface="+mn-ea"/>
                <a:sym typeface="+mn-lt"/>
              </a:rPr>
              <a:t>视频必须为原创，长度在</a:t>
            </a:r>
            <a:r>
              <a:rPr lang="en-US" altLang="zh-CN" sz="1600" dirty="0">
                <a:solidFill>
                  <a:schemeClr val="bg1"/>
                </a:solidFill>
                <a:cs typeface="+mn-ea"/>
                <a:sym typeface="+mn-lt"/>
              </a:rPr>
              <a:t>20—30</a:t>
            </a:r>
            <a:r>
              <a:rPr lang="zh-CN" altLang="en-US" sz="1600" dirty="0">
                <a:solidFill>
                  <a:schemeClr val="bg1"/>
                </a:solidFill>
                <a:cs typeface="+mn-ea"/>
                <a:sym typeface="+mn-lt"/>
              </a:rPr>
              <a:t>秒为佳；</a:t>
            </a:r>
            <a:endParaRPr lang="en-US" altLang="zh-CN" sz="1600" dirty="0">
              <a:solidFill>
                <a:schemeClr val="bg1"/>
              </a:solidFill>
              <a:cs typeface="+mn-ea"/>
              <a:sym typeface="+mn-lt"/>
            </a:endParaRPr>
          </a:p>
        </p:txBody>
      </p:sp>
      <p:pic>
        <p:nvPicPr>
          <p:cNvPr id="9" name="图片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79880" y="2011680"/>
            <a:ext cx="3657600" cy="3657600"/>
          </a:xfrm>
          <a:prstGeom prst="ellipse">
            <a:avLst/>
          </a:prstGeom>
        </p:spPr>
      </p:pic>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par>
                          <p:cTn id="25" fill="hold">
                            <p:stCondLst>
                              <p:cond delay="2000"/>
                            </p:stCondLst>
                            <p:childTnLst>
                              <p:par>
                                <p:cTn id="26" presetID="12" presetClass="entr" presetSubtype="8" fill="hold" nodeType="after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additive="base">
                                        <p:cTn id="28" dur="500"/>
                                        <p:tgtEl>
                                          <p:spTgt spid="5"/>
                                        </p:tgtEl>
                                        <p:attrNameLst>
                                          <p:attrName>ppt_x</p:attrName>
                                        </p:attrNameLst>
                                      </p:cBhvr>
                                      <p:tavLst>
                                        <p:tav tm="0">
                                          <p:val>
                                            <p:strVal val="#ppt_x-#ppt_w*1.125000"/>
                                          </p:val>
                                        </p:tav>
                                        <p:tav tm="100000">
                                          <p:val>
                                            <p:strVal val="#ppt_x"/>
                                          </p:val>
                                        </p:tav>
                                      </p:tavLst>
                                    </p:anim>
                                    <p:animEffect transition="in" filter="wipe(right)">
                                      <p:cBhvr>
                                        <p:cTn id="29" dur="500"/>
                                        <p:tgtEl>
                                          <p:spTgt spid="5"/>
                                        </p:tgtEl>
                                      </p:cBhvr>
                                    </p:animEffect>
                                  </p:childTnLst>
                                </p:cTn>
                              </p:par>
                            </p:childTnLst>
                          </p:cTn>
                        </p:par>
                        <p:par>
                          <p:cTn id="30" fill="hold">
                            <p:stCondLst>
                              <p:cond delay="2500"/>
                            </p:stCondLst>
                            <p:childTnLst>
                              <p:par>
                                <p:cTn id="31" presetID="22" presetClass="entr" presetSubtype="8" fill="hold" grpId="0" nodeType="after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left)">
                                      <p:cBhvr>
                                        <p:cTn id="33" dur="750"/>
                                        <p:tgtEl>
                                          <p:spTgt spid="6"/>
                                        </p:tgtEl>
                                      </p:cBhvr>
                                    </p:animEffect>
                                  </p:childTnLst>
                                </p:cTn>
                              </p:par>
                            </p:childTnLst>
                          </p:cTn>
                        </p:par>
                        <p:par>
                          <p:cTn id="34" fill="hold">
                            <p:stCondLst>
                              <p:cond delay="3500"/>
                            </p:stCondLst>
                            <p:childTnLst>
                              <p:par>
                                <p:cTn id="35" presetID="12" presetClass="entr" presetSubtype="8" fill="hold" nodeType="after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additive="base">
                                        <p:cTn id="37" dur="500"/>
                                        <p:tgtEl>
                                          <p:spTgt spid="15"/>
                                        </p:tgtEl>
                                        <p:attrNameLst>
                                          <p:attrName>ppt_x</p:attrName>
                                        </p:attrNameLst>
                                      </p:cBhvr>
                                      <p:tavLst>
                                        <p:tav tm="0">
                                          <p:val>
                                            <p:strVal val="#ppt_x-#ppt_w*1.125000"/>
                                          </p:val>
                                        </p:tav>
                                        <p:tav tm="100000">
                                          <p:val>
                                            <p:strVal val="#ppt_x"/>
                                          </p:val>
                                        </p:tav>
                                      </p:tavLst>
                                    </p:anim>
                                    <p:animEffect transition="in" filter="wipe(right)">
                                      <p:cBhvr>
                                        <p:cTn id="38" dur="500"/>
                                        <p:tgtEl>
                                          <p:spTgt spid="15"/>
                                        </p:tgtEl>
                                      </p:cBhvr>
                                    </p:animEffect>
                                  </p:childTnLst>
                                </p:cTn>
                              </p:par>
                            </p:childTnLst>
                          </p:cTn>
                        </p:par>
                        <p:par>
                          <p:cTn id="39" fill="hold">
                            <p:stCondLst>
                              <p:cond delay="4000"/>
                            </p:stCondLst>
                            <p:childTnLst>
                              <p:par>
                                <p:cTn id="40" presetID="22" presetClass="entr" presetSubtype="8" fill="hold" grpId="0" nodeType="afterEffect">
                                  <p:stCondLst>
                                    <p:cond delay="0"/>
                                  </p:stCondLst>
                                  <p:childTnLst>
                                    <p:set>
                                      <p:cBhvr>
                                        <p:cTn id="41" dur="1" fill="hold">
                                          <p:stCondLst>
                                            <p:cond delay="0"/>
                                          </p:stCondLst>
                                        </p:cTn>
                                        <p:tgtEl>
                                          <p:spTgt spid="18"/>
                                        </p:tgtEl>
                                        <p:attrNameLst>
                                          <p:attrName>style.visibility</p:attrName>
                                        </p:attrNameLst>
                                      </p:cBhvr>
                                      <p:to>
                                        <p:strVal val="visible"/>
                                      </p:to>
                                    </p:set>
                                    <p:animEffect transition="in" filter="wipe(left)">
                                      <p:cBhvr>
                                        <p:cTn id="42" dur="750"/>
                                        <p:tgtEl>
                                          <p:spTgt spid="18"/>
                                        </p:tgtEl>
                                      </p:cBhvr>
                                    </p:animEffect>
                                  </p:childTnLst>
                                </p:cTn>
                              </p:par>
                            </p:childTnLst>
                          </p:cTn>
                        </p:par>
                        <p:par>
                          <p:cTn id="43" fill="hold">
                            <p:stCondLst>
                              <p:cond delay="5000"/>
                            </p:stCondLst>
                            <p:childTnLst>
                              <p:par>
                                <p:cTn id="44" presetID="12" presetClass="entr" presetSubtype="8" fill="hold" nodeType="afterEffect">
                                  <p:stCondLst>
                                    <p:cond delay="0"/>
                                  </p:stCondLst>
                                  <p:childTnLst>
                                    <p:set>
                                      <p:cBhvr>
                                        <p:cTn id="45" dur="1" fill="hold">
                                          <p:stCondLst>
                                            <p:cond delay="0"/>
                                          </p:stCondLst>
                                        </p:cTn>
                                        <p:tgtEl>
                                          <p:spTgt spid="11"/>
                                        </p:tgtEl>
                                        <p:attrNameLst>
                                          <p:attrName>style.visibility</p:attrName>
                                        </p:attrNameLst>
                                      </p:cBhvr>
                                      <p:to>
                                        <p:strVal val="visible"/>
                                      </p:to>
                                    </p:set>
                                    <p:anim calcmode="lin" valueType="num">
                                      <p:cBhvr additive="base">
                                        <p:cTn id="46" dur="500"/>
                                        <p:tgtEl>
                                          <p:spTgt spid="11"/>
                                        </p:tgtEl>
                                        <p:attrNameLst>
                                          <p:attrName>ppt_x</p:attrName>
                                        </p:attrNameLst>
                                      </p:cBhvr>
                                      <p:tavLst>
                                        <p:tav tm="0">
                                          <p:val>
                                            <p:strVal val="#ppt_x-#ppt_w*1.125000"/>
                                          </p:val>
                                        </p:tav>
                                        <p:tav tm="100000">
                                          <p:val>
                                            <p:strVal val="#ppt_x"/>
                                          </p:val>
                                        </p:tav>
                                      </p:tavLst>
                                    </p:anim>
                                    <p:animEffect transition="in" filter="wipe(right)">
                                      <p:cBhvr>
                                        <p:cTn id="47" dur="500"/>
                                        <p:tgtEl>
                                          <p:spTgt spid="11"/>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4"/>
                                        </p:tgtEl>
                                        <p:attrNameLst>
                                          <p:attrName>style.visibility</p:attrName>
                                        </p:attrNameLst>
                                      </p:cBhvr>
                                      <p:to>
                                        <p:strVal val="visible"/>
                                      </p:to>
                                    </p:set>
                                    <p:animEffect transition="in" filter="wipe(left)">
                                      <p:cBhvr>
                                        <p:cTn id="51" dur="750"/>
                                        <p:tgtEl>
                                          <p:spTgt spid="14"/>
                                        </p:tgtEl>
                                      </p:cBhvr>
                                    </p:animEffect>
                                  </p:childTnLst>
                                </p:cTn>
                              </p:par>
                            </p:childTnLst>
                          </p:cTn>
                        </p:par>
                        <p:par>
                          <p:cTn id="52" fill="hold">
                            <p:stCondLst>
                              <p:cond delay="6500"/>
                            </p:stCondLst>
                            <p:childTnLst>
                              <p:par>
                                <p:cTn id="53" presetID="12" presetClass="entr" presetSubtype="8" fill="hold" nodeType="after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p:tgtEl>
                                          <p:spTgt spid="19"/>
                                        </p:tgtEl>
                                        <p:attrNameLst>
                                          <p:attrName>ppt_x</p:attrName>
                                        </p:attrNameLst>
                                      </p:cBhvr>
                                      <p:tavLst>
                                        <p:tav tm="0">
                                          <p:val>
                                            <p:strVal val="#ppt_x-#ppt_w*1.125000"/>
                                          </p:val>
                                        </p:tav>
                                        <p:tav tm="100000">
                                          <p:val>
                                            <p:strVal val="#ppt_x"/>
                                          </p:val>
                                        </p:tav>
                                      </p:tavLst>
                                    </p:anim>
                                    <p:animEffect transition="in" filter="wipe(right)">
                                      <p:cBhvr>
                                        <p:cTn id="56" dur="500"/>
                                        <p:tgtEl>
                                          <p:spTgt spid="19"/>
                                        </p:tgtEl>
                                      </p:cBhvr>
                                    </p:animEffect>
                                  </p:childTnLst>
                                </p:cTn>
                              </p:par>
                            </p:childTnLst>
                          </p:cTn>
                        </p:par>
                        <p:par>
                          <p:cTn id="57" fill="hold">
                            <p:stCondLst>
                              <p:cond delay="7000"/>
                            </p:stCondLst>
                            <p:childTnLst>
                              <p:par>
                                <p:cTn id="58" presetID="22" presetClass="entr" presetSubtype="8" fill="hold" grpId="0" nodeType="afterEffect">
                                  <p:stCondLst>
                                    <p:cond delay="0"/>
                                  </p:stCondLst>
                                  <p:childTnLst>
                                    <p:set>
                                      <p:cBhvr>
                                        <p:cTn id="59" dur="1" fill="hold">
                                          <p:stCondLst>
                                            <p:cond delay="0"/>
                                          </p:stCondLst>
                                        </p:cTn>
                                        <p:tgtEl>
                                          <p:spTgt spid="22"/>
                                        </p:tgtEl>
                                        <p:attrNameLst>
                                          <p:attrName>style.visibility</p:attrName>
                                        </p:attrNameLst>
                                      </p:cBhvr>
                                      <p:to>
                                        <p:strVal val="visible"/>
                                      </p:to>
                                    </p:set>
                                    <p:animEffect transition="in" filter="wipe(left)">
                                      <p:cBhvr>
                                        <p:cTn id="60"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6" grpId="0"/>
      <p:bldP spid="14" grpId="0"/>
      <p:bldP spid="18" grpId="0"/>
      <p:bldP spid="2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8"/>
          <p:cNvSpPr txBox="1"/>
          <p:nvPr/>
        </p:nvSpPr>
        <p:spPr>
          <a:xfrm>
            <a:off x="5202383" y="1317250"/>
            <a:ext cx="1723549" cy="1015663"/>
          </a:xfrm>
          <a:prstGeom prst="rect">
            <a:avLst/>
          </a:prstGeom>
          <a:noFill/>
        </p:spPr>
        <p:txBody>
          <a:bodyPr wrap="none" rtlCol="0">
            <a:spAutoFit/>
          </a:bodyPr>
          <a:lstStyle/>
          <a:p>
            <a:pPr algn="ctr" defTabSz="913765" fontAlgn="base">
              <a:spcBef>
                <a:spcPct val="0"/>
              </a:spcBef>
              <a:spcAft>
                <a:spcPct val="0"/>
              </a:spcAft>
              <a:defRPr/>
            </a:pPr>
            <a:r>
              <a:rPr lang="zh-CN" altLang="en-US" sz="6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目录</a:t>
            </a:r>
          </a:p>
        </p:txBody>
      </p:sp>
      <p:sp>
        <p:nvSpPr>
          <p:cNvPr id="3" name="TextBox 58"/>
          <p:cNvSpPr txBox="1"/>
          <p:nvPr/>
        </p:nvSpPr>
        <p:spPr>
          <a:xfrm>
            <a:off x="5384416" y="2305767"/>
            <a:ext cx="1423167" cy="369188"/>
          </a:xfrm>
          <a:prstGeom prst="rect">
            <a:avLst/>
          </a:prstGeom>
          <a:noFill/>
        </p:spPr>
        <p:txBody>
          <a:bodyPr wrap="none" rtlCol="0">
            <a:spAutoFit/>
          </a:bodyPr>
          <a:lstStyle/>
          <a:p>
            <a:pPr algn="ctr" defTabSz="913765" fontAlgn="base">
              <a:spcBef>
                <a:spcPct val="0"/>
              </a:spcBef>
              <a:spcAft>
                <a:spcPct val="0"/>
              </a:spcAft>
              <a:defRPr/>
            </a:pPr>
            <a:r>
              <a:rPr lang="en-US" altLang="zh-CN" sz="1800" dirty="0">
                <a:solidFill>
                  <a:srgbClr val="FFFFFF"/>
                </a:solidFill>
                <a:cs typeface="+mn-ea"/>
                <a:sym typeface="+mn-lt"/>
              </a:rPr>
              <a:t>CONTENTS</a:t>
            </a:r>
            <a:endParaRPr lang="zh-CN" altLang="en-US" sz="1800" dirty="0">
              <a:solidFill>
                <a:srgbClr val="FFFFFF"/>
              </a:solidFill>
              <a:cs typeface="+mn-ea"/>
              <a:sym typeface="+mn-lt"/>
            </a:endParaRPr>
          </a:p>
        </p:txBody>
      </p:sp>
      <p:sp>
        <p:nvSpPr>
          <p:cNvPr id="4" name="TextBox 47"/>
          <p:cNvSpPr txBox="1"/>
          <p:nvPr/>
        </p:nvSpPr>
        <p:spPr>
          <a:xfrm>
            <a:off x="3531184" y="3443018"/>
            <a:ext cx="2918249" cy="480131"/>
          </a:xfrm>
          <a:prstGeom prst="rect">
            <a:avLst/>
          </a:prstGeom>
          <a:noFill/>
        </p:spPr>
        <p:txBody>
          <a:bodyPr wrap="square" rtlCol="0">
            <a:spAutoFit/>
          </a:bodyPr>
          <a:lstStyle>
            <a:defPPr>
              <a:defRPr lang="zh-CN"/>
            </a:defPPr>
            <a:lvl1pPr>
              <a:lnSpc>
                <a:spcPct val="90000"/>
              </a:lnSpc>
              <a:defRPr sz="3200" b="1">
                <a:solidFill>
                  <a:schemeClr val="accent1"/>
                </a:solidFill>
                <a:latin typeface="微软雅黑" panose="020B0503020204020204" pitchFamily="34" charset="-122"/>
                <a:ea typeface="微软雅黑" panose="020B0503020204020204" pitchFamily="34" charset="-122"/>
              </a:defRPr>
            </a:lvl1pPr>
          </a:lstStyle>
          <a:p>
            <a:pPr lvl="0">
              <a:defRPr/>
            </a:pPr>
            <a:r>
              <a:rPr lang="en-US" altLang="zh-CN" sz="2800" dirty="0">
                <a:solidFill>
                  <a:schemeClr val="bg1"/>
                </a:solidFill>
                <a:latin typeface="+mn-lt"/>
                <a:ea typeface="+mn-ea"/>
                <a:cs typeface="+mn-ea"/>
                <a:sym typeface="+mn-lt"/>
              </a:rPr>
              <a:t>1</a:t>
            </a:r>
            <a:r>
              <a:rPr lang="zh-CN" altLang="en-US" sz="2800" dirty="0">
                <a:solidFill>
                  <a:schemeClr val="bg1"/>
                </a:solidFill>
                <a:latin typeface="+mn-lt"/>
                <a:ea typeface="+mn-ea"/>
                <a:cs typeface="+mn-ea"/>
                <a:sym typeface="+mn-lt"/>
              </a:rPr>
              <a:t>、抖音简介</a:t>
            </a:r>
          </a:p>
        </p:txBody>
      </p:sp>
      <p:sp>
        <p:nvSpPr>
          <p:cNvPr id="5" name="TextBox 47"/>
          <p:cNvSpPr txBox="1"/>
          <p:nvPr/>
        </p:nvSpPr>
        <p:spPr>
          <a:xfrm>
            <a:off x="3531184" y="4270403"/>
            <a:ext cx="2961056" cy="480131"/>
          </a:xfrm>
          <a:prstGeom prst="rect">
            <a:avLst/>
          </a:prstGeom>
          <a:noFill/>
        </p:spPr>
        <p:txBody>
          <a:bodyPr wrap="square" rtlCol="0">
            <a:spAutoFit/>
          </a:bodyPr>
          <a:lstStyle>
            <a:defPPr>
              <a:defRPr lang="zh-CN"/>
            </a:defPPr>
            <a:lvl1pPr>
              <a:lnSpc>
                <a:spcPct val="90000"/>
              </a:lnSpc>
              <a:defRPr sz="3200" b="1">
                <a:solidFill>
                  <a:schemeClr val="accent1"/>
                </a:solidFill>
                <a:latin typeface="微软雅黑" panose="020B0503020204020204" pitchFamily="34" charset="-122"/>
                <a:ea typeface="微软雅黑" panose="020B0503020204020204" pitchFamily="34" charset="-122"/>
              </a:defRPr>
            </a:lvl1pPr>
          </a:lstStyle>
          <a:p>
            <a:pPr lvl="0">
              <a:defRPr/>
            </a:pPr>
            <a:r>
              <a:rPr lang="en-US" altLang="zh-CN" sz="2800" dirty="0">
                <a:solidFill>
                  <a:schemeClr val="bg1"/>
                </a:solidFill>
                <a:latin typeface="+mn-lt"/>
                <a:ea typeface="+mn-ea"/>
                <a:cs typeface="+mn-ea"/>
                <a:sym typeface="+mn-lt"/>
              </a:rPr>
              <a:t>3</a:t>
            </a:r>
            <a:r>
              <a:rPr lang="zh-CN" altLang="en-US" sz="2800" dirty="0">
                <a:solidFill>
                  <a:schemeClr val="bg1"/>
                </a:solidFill>
                <a:latin typeface="+mn-lt"/>
                <a:ea typeface="+mn-ea"/>
                <a:cs typeface="+mn-ea"/>
                <a:sym typeface="+mn-lt"/>
              </a:rPr>
              <a:t>、视频制作</a:t>
            </a:r>
            <a:endParaRPr lang="en-US" altLang="zh-CN" sz="2800" dirty="0">
              <a:solidFill>
                <a:schemeClr val="bg1"/>
              </a:solidFill>
              <a:latin typeface="+mn-lt"/>
              <a:ea typeface="+mn-ea"/>
              <a:cs typeface="+mn-ea"/>
              <a:sym typeface="+mn-lt"/>
            </a:endParaRPr>
          </a:p>
        </p:txBody>
      </p:sp>
      <p:sp>
        <p:nvSpPr>
          <p:cNvPr id="6" name="TextBox 47"/>
          <p:cNvSpPr txBox="1"/>
          <p:nvPr/>
        </p:nvSpPr>
        <p:spPr>
          <a:xfrm>
            <a:off x="6449433" y="3429000"/>
            <a:ext cx="2239533" cy="480131"/>
          </a:xfrm>
          <a:prstGeom prst="rect">
            <a:avLst/>
          </a:prstGeom>
          <a:noFill/>
        </p:spPr>
        <p:txBody>
          <a:bodyPr wrap="square" rtlCol="0">
            <a:spAutoFit/>
          </a:bodyPr>
          <a:lstStyle>
            <a:defPPr>
              <a:defRPr lang="zh-CN"/>
            </a:defPPr>
            <a:lvl1pPr>
              <a:lnSpc>
                <a:spcPct val="90000"/>
              </a:lnSpc>
              <a:defRPr sz="3200" b="1">
                <a:solidFill>
                  <a:schemeClr val="accent1"/>
                </a:solidFill>
                <a:latin typeface="微软雅黑" panose="020B0503020204020204" pitchFamily="34" charset="-122"/>
                <a:ea typeface="微软雅黑" panose="020B0503020204020204" pitchFamily="34" charset="-122"/>
              </a:defRPr>
            </a:lvl1pPr>
          </a:lstStyle>
          <a:p>
            <a:pPr lvl="0">
              <a:defRPr/>
            </a:pPr>
            <a:r>
              <a:rPr lang="en-US" altLang="zh-CN" sz="2800" dirty="0">
                <a:solidFill>
                  <a:schemeClr val="bg1"/>
                </a:solidFill>
                <a:latin typeface="+mn-lt"/>
                <a:ea typeface="+mn-ea"/>
                <a:cs typeface="+mn-ea"/>
                <a:sym typeface="+mn-lt"/>
              </a:rPr>
              <a:t>2</a:t>
            </a:r>
            <a:r>
              <a:rPr lang="zh-CN" altLang="en-US" sz="2800" dirty="0">
                <a:solidFill>
                  <a:schemeClr val="bg1"/>
                </a:solidFill>
                <a:latin typeface="+mn-lt"/>
                <a:ea typeface="+mn-ea"/>
                <a:cs typeface="+mn-ea"/>
                <a:sym typeface="+mn-lt"/>
              </a:rPr>
              <a:t>、方向定位</a:t>
            </a:r>
          </a:p>
        </p:txBody>
      </p:sp>
      <p:sp>
        <p:nvSpPr>
          <p:cNvPr id="7" name="TextBox 47"/>
          <p:cNvSpPr txBox="1"/>
          <p:nvPr/>
        </p:nvSpPr>
        <p:spPr>
          <a:xfrm>
            <a:off x="6449435" y="4292467"/>
            <a:ext cx="2447812" cy="480131"/>
          </a:xfrm>
          <a:prstGeom prst="rect">
            <a:avLst/>
          </a:prstGeom>
          <a:noFill/>
        </p:spPr>
        <p:txBody>
          <a:bodyPr wrap="square" rtlCol="0">
            <a:spAutoFit/>
          </a:bodyPr>
          <a:lstStyle>
            <a:defPPr>
              <a:defRPr lang="zh-CN"/>
            </a:defPPr>
            <a:lvl1pPr>
              <a:lnSpc>
                <a:spcPct val="90000"/>
              </a:lnSpc>
              <a:defRPr sz="3200" b="1">
                <a:solidFill>
                  <a:schemeClr val="accent1"/>
                </a:solidFill>
                <a:latin typeface="微软雅黑" panose="020B0503020204020204" pitchFamily="34" charset="-122"/>
                <a:ea typeface="微软雅黑" panose="020B0503020204020204" pitchFamily="34" charset="-122"/>
              </a:defRPr>
            </a:lvl1pPr>
          </a:lstStyle>
          <a:p>
            <a:pPr lvl="0">
              <a:defRPr/>
            </a:pPr>
            <a:r>
              <a:rPr lang="en-US" altLang="zh-CN" sz="2800" dirty="0">
                <a:solidFill>
                  <a:schemeClr val="bg1"/>
                </a:solidFill>
                <a:latin typeface="+mn-lt"/>
                <a:ea typeface="+mn-ea"/>
                <a:cs typeface="+mn-ea"/>
                <a:sym typeface="+mn-lt"/>
              </a:rPr>
              <a:t>4</a:t>
            </a:r>
            <a:r>
              <a:rPr lang="zh-CN" altLang="en-US" sz="2800" dirty="0">
                <a:solidFill>
                  <a:schemeClr val="bg1"/>
                </a:solidFill>
                <a:latin typeface="+mn-lt"/>
                <a:ea typeface="+mn-ea"/>
                <a:cs typeface="+mn-ea"/>
                <a:sym typeface="+mn-lt"/>
              </a:rPr>
              <a:t>、运营技巧</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childTnLst>
                          </p:cTn>
                        </p:par>
                        <p:par>
                          <p:cTn id="15" fill="hold">
                            <p:stCondLst>
                              <p:cond delay="500"/>
                            </p:stCondLst>
                            <p:childTnLst>
                              <p:par>
                                <p:cTn id="16" presetID="22" presetClass="entr" presetSubtype="8" fill="hold" grpId="0"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wipe(left)">
                                      <p:cBhvr>
                                        <p:cTn id="21" dur="500"/>
                                        <p:tgtEl>
                                          <p:spTgt spid="5"/>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left)">
                                      <p:cBhvr>
                                        <p:cTn id="24" dur="500"/>
                                        <p:tgtEl>
                                          <p:spTgt spid="6"/>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p:bldP spid="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3018" y="-62900"/>
            <a:ext cx="3725700" cy="6983771"/>
          </a:xfrm>
          <a:prstGeom prst="rect">
            <a:avLst/>
          </a:prstGeom>
          <a:noFill/>
        </p:spPr>
        <p:txBody>
          <a:bodyPr wrap="none" rtlCol="0">
            <a:spAutoFit/>
          </a:bodyPr>
          <a:lstStyle/>
          <a:p>
            <a:pPr algn="ctr" defTabSz="913765" fontAlgn="base">
              <a:spcBef>
                <a:spcPct val="0"/>
              </a:spcBef>
              <a:spcAft>
                <a:spcPct val="0"/>
              </a:spcAft>
              <a:defRPr/>
            </a:pPr>
            <a:r>
              <a:rPr lang="en-US" altLang="zh-CN" sz="44780" b="1" dirty="0">
                <a:solidFill>
                  <a:schemeClr val="bg1">
                    <a:alpha val="30000"/>
                  </a:schemeClr>
                </a:solidFill>
                <a:cs typeface="+mn-ea"/>
                <a:sym typeface="+mn-lt"/>
              </a:rPr>
              <a:t>4</a:t>
            </a:r>
            <a:endParaRPr lang="zh-CN" altLang="en-US" sz="44780" b="1" dirty="0">
              <a:solidFill>
                <a:schemeClr val="bg1">
                  <a:alpha val="30000"/>
                </a:schemeClr>
              </a:solidFill>
              <a:cs typeface="+mn-ea"/>
              <a:sym typeface="+mn-lt"/>
            </a:endParaRPr>
          </a:p>
        </p:txBody>
      </p:sp>
      <p:sp>
        <p:nvSpPr>
          <p:cNvPr id="3" name="文本框 2"/>
          <p:cNvSpPr txBox="1"/>
          <p:nvPr/>
        </p:nvSpPr>
        <p:spPr>
          <a:xfrm>
            <a:off x="3309401" y="2826164"/>
            <a:ext cx="5573198" cy="1169551"/>
          </a:xfrm>
          <a:prstGeom prst="rect">
            <a:avLst/>
          </a:prstGeom>
          <a:noFill/>
          <a:ln>
            <a:noFill/>
          </a:ln>
        </p:spPr>
        <p:txBody>
          <a:bodyPr wrap="square" rtlCol="0">
            <a:spAutoFit/>
          </a:bodyPr>
          <a:lstStyle/>
          <a:p>
            <a:pPr lvl="0" algn="ctr">
              <a:defRPr/>
            </a:pPr>
            <a:r>
              <a:rPr lang="zh-CN" altLang="en-US" sz="7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运营技巧</a:t>
            </a:r>
          </a:p>
        </p:txBody>
      </p:sp>
      <p:sp>
        <p:nvSpPr>
          <p:cNvPr id="4" name="文本框 3"/>
          <p:cNvSpPr txBox="1"/>
          <p:nvPr/>
        </p:nvSpPr>
        <p:spPr>
          <a:xfrm>
            <a:off x="4849505" y="4792134"/>
            <a:ext cx="2492990" cy="369332"/>
          </a:xfrm>
          <a:prstGeom prst="rect">
            <a:avLst/>
          </a:prstGeom>
          <a:noFill/>
        </p:spPr>
        <p:txBody>
          <a:bodyPr wrap="none" rtlCol="0">
            <a:spAutoFit/>
          </a:bodyPr>
          <a:lstStyle/>
          <a:p>
            <a:r>
              <a:rPr lang="zh-CN" altLang="en-US" dirty="0">
                <a:solidFill>
                  <a:schemeClr val="bg1"/>
                </a:solidFill>
                <a:cs typeface="+mn-ea"/>
                <a:sym typeface="+mn-lt"/>
              </a:rPr>
              <a:t>抖音，记录美好生活！</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2" presetClass="entr" presetSubtype="4" decel="10000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个性算法</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 name="组合 2"/>
          <p:cNvGrpSpPr/>
          <p:nvPr/>
        </p:nvGrpSpPr>
        <p:grpSpPr>
          <a:xfrm>
            <a:off x="2567272" y="2028792"/>
            <a:ext cx="1090328" cy="1090328"/>
            <a:chOff x="2567272" y="2028792"/>
            <a:chExt cx="1090328" cy="1090328"/>
          </a:xfrm>
        </p:grpSpPr>
        <p:sp>
          <p:nvSpPr>
            <p:cNvPr id="6" name="椭圆 5"/>
            <p:cNvSpPr/>
            <p:nvPr/>
          </p:nvSpPr>
          <p:spPr>
            <a:xfrm>
              <a:off x="2567272"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icon"/>
            <p:cNvSpPr>
              <a:spLocks noChangeAspect="1"/>
            </p:cNvSpPr>
            <p:nvPr/>
          </p:nvSpPr>
          <p:spPr bwMode="auto">
            <a:xfrm>
              <a:off x="2845626" y="2269113"/>
              <a:ext cx="533619" cy="609685"/>
            </a:xfrm>
            <a:custGeom>
              <a:avLst/>
              <a:gdLst>
                <a:gd name="T0" fmla="*/ 2528 w 10582"/>
                <a:gd name="T1" fmla="*/ 3612 h 12089"/>
                <a:gd name="T2" fmla="*/ 5574 w 10582"/>
                <a:gd name="T3" fmla="*/ 6388 h 12089"/>
                <a:gd name="T4" fmla="*/ 8195 w 10582"/>
                <a:gd name="T5" fmla="*/ 3208 h 12089"/>
                <a:gd name="T6" fmla="*/ 5728 w 10582"/>
                <a:gd name="T7" fmla="*/ 2133 h 12089"/>
                <a:gd name="T8" fmla="*/ 2528 w 10582"/>
                <a:gd name="T9" fmla="*/ 3612 h 12089"/>
                <a:gd name="T10" fmla="*/ 2131 w 10582"/>
                <a:gd name="T11" fmla="*/ 7822 h 12089"/>
                <a:gd name="T12" fmla="*/ 8613 w 10582"/>
                <a:gd name="T13" fmla="*/ 7822 h 12089"/>
                <a:gd name="T14" fmla="*/ 9963 w 10582"/>
                <a:gd name="T15" fmla="*/ 8795 h 12089"/>
                <a:gd name="T16" fmla="*/ 10437 w 10582"/>
                <a:gd name="T17" fmla="*/ 10217 h 12089"/>
                <a:gd name="T18" fmla="*/ 10241 w 10582"/>
                <a:gd name="T19" fmla="*/ 11498 h 12089"/>
                <a:gd name="T20" fmla="*/ 9088 w 10582"/>
                <a:gd name="T21" fmla="*/ 12088 h 12089"/>
                <a:gd name="T22" fmla="*/ 1656 w 10582"/>
                <a:gd name="T23" fmla="*/ 12088 h 12089"/>
                <a:gd name="T24" fmla="*/ 307 w 10582"/>
                <a:gd name="T25" fmla="*/ 10217 h 12089"/>
                <a:gd name="T26" fmla="*/ 781 w 10582"/>
                <a:gd name="T27" fmla="*/ 8795 h 12089"/>
                <a:gd name="T28" fmla="*/ 2131 w 10582"/>
                <a:gd name="T29" fmla="*/ 7822 h 12089"/>
                <a:gd name="T30" fmla="*/ 4661 w 10582"/>
                <a:gd name="T31" fmla="*/ 7822 h 12089"/>
                <a:gd name="T32" fmla="*/ 5016 w 10582"/>
                <a:gd name="T33" fmla="*/ 8533 h 12089"/>
                <a:gd name="T34" fmla="*/ 5728 w 10582"/>
                <a:gd name="T35" fmla="*/ 8533 h 12089"/>
                <a:gd name="T36" fmla="*/ 6083 w 10582"/>
                <a:gd name="T37" fmla="*/ 7822 h 12089"/>
                <a:gd name="T38" fmla="*/ 4661 w 10582"/>
                <a:gd name="T39" fmla="*/ 7822 h 12089"/>
                <a:gd name="T40" fmla="*/ 5016 w 10582"/>
                <a:gd name="T41" fmla="*/ 9244 h 12089"/>
                <a:gd name="T42" fmla="*/ 4661 w 10582"/>
                <a:gd name="T43" fmla="*/ 10666 h 12089"/>
                <a:gd name="T44" fmla="*/ 5372 w 10582"/>
                <a:gd name="T45" fmla="*/ 11377 h 12089"/>
                <a:gd name="T46" fmla="*/ 6083 w 10582"/>
                <a:gd name="T47" fmla="*/ 10666 h 12089"/>
                <a:gd name="T48" fmla="*/ 5728 w 10582"/>
                <a:gd name="T49" fmla="*/ 9244 h 12089"/>
                <a:gd name="T50" fmla="*/ 5016 w 10582"/>
                <a:gd name="T51" fmla="*/ 9244 h 12089"/>
                <a:gd name="T52" fmla="*/ 5372 w 10582"/>
                <a:gd name="T53" fmla="*/ 7111 h 12089"/>
                <a:gd name="T54" fmla="*/ 1816 w 10582"/>
                <a:gd name="T55" fmla="*/ 3555 h 12089"/>
                <a:gd name="T56" fmla="*/ 5372 w 10582"/>
                <a:gd name="T57" fmla="*/ 0 h 12089"/>
                <a:gd name="T58" fmla="*/ 8928 w 10582"/>
                <a:gd name="T59" fmla="*/ 3555 h 12089"/>
                <a:gd name="T60" fmla="*/ 5372 w 10582"/>
                <a:gd name="T61" fmla="*/ 7111 h 120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582" h="12089">
                  <a:moveTo>
                    <a:pt x="2528" y="3612"/>
                  </a:moveTo>
                  <a:cubicBezTo>
                    <a:pt x="2563" y="5238"/>
                    <a:pt x="3951" y="6503"/>
                    <a:pt x="5574" y="6388"/>
                  </a:cubicBezTo>
                  <a:cubicBezTo>
                    <a:pt x="7196" y="6272"/>
                    <a:pt x="8391" y="4822"/>
                    <a:pt x="8195" y="3208"/>
                  </a:cubicBezTo>
                  <a:cubicBezTo>
                    <a:pt x="7454" y="3396"/>
                    <a:pt x="6632" y="3037"/>
                    <a:pt x="5728" y="2133"/>
                  </a:cubicBezTo>
                  <a:cubicBezTo>
                    <a:pt x="4585" y="3086"/>
                    <a:pt x="3518" y="3579"/>
                    <a:pt x="2528" y="3612"/>
                  </a:cubicBezTo>
                  <a:close/>
                  <a:moveTo>
                    <a:pt x="2131" y="7822"/>
                  </a:moveTo>
                  <a:lnTo>
                    <a:pt x="8613" y="7822"/>
                  </a:lnTo>
                  <a:cubicBezTo>
                    <a:pt x="9226" y="7822"/>
                    <a:pt x="9769" y="8214"/>
                    <a:pt x="9963" y="8795"/>
                  </a:cubicBezTo>
                  <a:lnTo>
                    <a:pt x="10437" y="10217"/>
                  </a:lnTo>
                  <a:cubicBezTo>
                    <a:pt x="10582" y="10651"/>
                    <a:pt x="10509" y="11127"/>
                    <a:pt x="10241" y="11498"/>
                  </a:cubicBezTo>
                  <a:cubicBezTo>
                    <a:pt x="9974" y="11869"/>
                    <a:pt x="9545" y="12089"/>
                    <a:pt x="9088" y="12088"/>
                  </a:cubicBezTo>
                  <a:lnTo>
                    <a:pt x="1656" y="12088"/>
                  </a:lnTo>
                  <a:cubicBezTo>
                    <a:pt x="686" y="12089"/>
                    <a:pt x="0" y="11138"/>
                    <a:pt x="307" y="10217"/>
                  </a:cubicBezTo>
                  <a:lnTo>
                    <a:pt x="781" y="8795"/>
                  </a:lnTo>
                  <a:cubicBezTo>
                    <a:pt x="975" y="8214"/>
                    <a:pt x="1518" y="7822"/>
                    <a:pt x="2131" y="7822"/>
                  </a:cubicBezTo>
                  <a:close/>
                  <a:moveTo>
                    <a:pt x="4661" y="7822"/>
                  </a:moveTo>
                  <a:lnTo>
                    <a:pt x="5016" y="8533"/>
                  </a:lnTo>
                  <a:lnTo>
                    <a:pt x="5728" y="8533"/>
                  </a:lnTo>
                  <a:lnTo>
                    <a:pt x="6083" y="7822"/>
                  </a:lnTo>
                  <a:lnTo>
                    <a:pt x="4661" y="7822"/>
                  </a:lnTo>
                  <a:close/>
                  <a:moveTo>
                    <a:pt x="5016" y="9244"/>
                  </a:moveTo>
                  <a:lnTo>
                    <a:pt x="4661" y="10666"/>
                  </a:lnTo>
                  <a:lnTo>
                    <a:pt x="5372" y="11377"/>
                  </a:lnTo>
                  <a:lnTo>
                    <a:pt x="6083" y="10666"/>
                  </a:lnTo>
                  <a:lnTo>
                    <a:pt x="5728" y="9244"/>
                  </a:lnTo>
                  <a:lnTo>
                    <a:pt x="5016" y="9244"/>
                  </a:lnTo>
                  <a:close/>
                  <a:moveTo>
                    <a:pt x="5372" y="7111"/>
                  </a:moveTo>
                  <a:cubicBezTo>
                    <a:pt x="3408" y="7111"/>
                    <a:pt x="1816" y="5519"/>
                    <a:pt x="1816" y="3555"/>
                  </a:cubicBezTo>
                  <a:cubicBezTo>
                    <a:pt x="1816" y="1591"/>
                    <a:pt x="3408" y="0"/>
                    <a:pt x="5372" y="0"/>
                  </a:cubicBezTo>
                  <a:cubicBezTo>
                    <a:pt x="7336" y="0"/>
                    <a:pt x="8928" y="1591"/>
                    <a:pt x="8928" y="3555"/>
                  </a:cubicBezTo>
                  <a:cubicBezTo>
                    <a:pt x="8928" y="5519"/>
                    <a:pt x="7336" y="7111"/>
                    <a:pt x="5372" y="7111"/>
                  </a:cubicBezTo>
                  <a:close/>
                </a:path>
              </a:pathLst>
            </a:custGeom>
            <a:solidFill>
              <a:schemeClr val="bg1"/>
            </a:solidFill>
            <a:ln>
              <a:noFill/>
            </a:ln>
          </p:spPr>
          <p:txBody>
            <a:bodyPr/>
            <a:lstStyle/>
            <a:p>
              <a:endParaRPr lang="zh-CN" altLang="en-US">
                <a:cs typeface="+mn-ea"/>
                <a:sym typeface="+mn-lt"/>
              </a:endParaRPr>
            </a:p>
          </p:txBody>
        </p:sp>
      </p:grpSp>
      <p:sp>
        <p:nvSpPr>
          <p:cNvPr id="8" name="TextBox 29"/>
          <p:cNvSpPr txBox="1"/>
          <p:nvPr/>
        </p:nvSpPr>
        <p:spPr>
          <a:xfrm>
            <a:off x="2511978"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用户刻画</a:t>
            </a:r>
          </a:p>
        </p:txBody>
      </p:sp>
      <p:sp>
        <p:nvSpPr>
          <p:cNvPr id="9" name="矩形 8"/>
          <p:cNvSpPr/>
          <p:nvPr/>
        </p:nvSpPr>
        <p:spPr>
          <a:xfrm>
            <a:off x="2148324" y="3748772"/>
            <a:ext cx="1928219" cy="1052596"/>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从很多角度给用户画像，比如年龄、性别、历史浏览等。</a:t>
            </a:r>
          </a:p>
        </p:txBody>
      </p:sp>
      <p:grpSp>
        <p:nvGrpSpPr>
          <p:cNvPr id="4" name="组合 3"/>
          <p:cNvGrpSpPr/>
          <p:nvPr/>
        </p:nvGrpSpPr>
        <p:grpSpPr>
          <a:xfrm>
            <a:off x="5550836" y="2028792"/>
            <a:ext cx="1090328" cy="1090328"/>
            <a:chOff x="5550836" y="2028792"/>
            <a:chExt cx="1090328" cy="1090328"/>
          </a:xfrm>
        </p:grpSpPr>
        <p:sp>
          <p:nvSpPr>
            <p:cNvPr id="10" name="椭圆 9"/>
            <p:cNvSpPr/>
            <p:nvPr/>
          </p:nvSpPr>
          <p:spPr>
            <a:xfrm>
              <a:off x="5550836"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icon"/>
            <p:cNvSpPr>
              <a:spLocks noChangeAspect="1"/>
            </p:cNvSpPr>
            <p:nvPr/>
          </p:nvSpPr>
          <p:spPr bwMode="auto">
            <a:xfrm>
              <a:off x="5791157" y="2314249"/>
              <a:ext cx="609685" cy="519412"/>
            </a:xfrm>
            <a:custGeom>
              <a:avLst/>
              <a:gdLst>
                <a:gd name="T0" fmla="*/ 12330 w 12804"/>
                <a:gd name="T1" fmla="*/ 2371 h 10907"/>
                <a:gd name="T2" fmla="*/ 11382 w 12804"/>
                <a:gd name="T3" fmla="*/ 2371 h 10907"/>
                <a:gd name="T4" fmla="*/ 11382 w 12804"/>
                <a:gd name="T5" fmla="*/ 3319 h 10907"/>
                <a:gd name="T6" fmla="*/ 10907 w 12804"/>
                <a:gd name="T7" fmla="*/ 3793 h 10907"/>
                <a:gd name="T8" fmla="*/ 10433 w 12804"/>
                <a:gd name="T9" fmla="*/ 3319 h 10907"/>
                <a:gd name="T10" fmla="*/ 10433 w 12804"/>
                <a:gd name="T11" fmla="*/ 2371 h 10907"/>
                <a:gd name="T12" fmla="*/ 9485 w 12804"/>
                <a:gd name="T13" fmla="*/ 2371 h 10907"/>
                <a:gd name="T14" fmla="*/ 9010 w 12804"/>
                <a:gd name="T15" fmla="*/ 1897 h 10907"/>
                <a:gd name="T16" fmla="*/ 9485 w 12804"/>
                <a:gd name="T17" fmla="*/ 1422 h 10907"/>
                <a:gd name="T18" fmla="*/ 10433 w 12804"/>
                <a:gd name="T19" fmla="*/ 1422 h 10907"/>
                <a:gd name="T20" fmla="*/ 10433 w 12804"/>
                <a:gd name="T21" fmla="*/ 474 h 10907"/>
                <a:gd name="T22" fmla="*/ 10907 w 12804"/>
                <a:gd name="T23" fmla="*/ 0 h 10907"/>
                <a:gd name="T24" fmla="*/ 11382 w 12804"/>
                <a:gd name="T25" fmla="*/ 474 h 10907"/>
                <a:gd name="T26" fmla="*/ 11382 w 12804"/>
                <a:gd name="T27" fmla="*/ 1422 h 10907"/>
                <a:gd name="T28" fmla="*/ 12330 w 12804"/>
                <a:gd name="T29" fmla="*/ 1422 h 10907"/>
                <a:gd name="T30" fmla="*/ 12804 w 12804"/>
                <a:gd name="T31" fmla="*/ 1897 h 10907"/>
                <a:gd name="T32" fmla="*/ 12330 w 12804"/>
                <a:gd name="T33" fmla="*/ 2371 h 10907"/>
                <a:gd name="T34" fmla="*/ 9485 w 12804"/>
                <a:gd name="T35" fmla="*/ 4031 h 10907"/>
                <a:gd name="T36" fmla="*/ 8773 w 12804"/>
                <a:gd name="T37" fmla="*/ 4742 h 10907"/>
                <a:gd name="T38" fmla="*/ 8062 w 12804"/>
                <a:gd name="T39" fmla="*/ 4031 h 10907"/>
                <a:gd name="T40" fmla="*/ 8773 w 12804"/>
                <a:gd name="T41" fmla="*/ 3319 h 10907"/>
                <a:gd name="T42" fmla="*/ 9485 w 12804"/>
                <a:gd name="T43" fmla="*/ 4031 h 10907"/>
                <a:gd name="T44" fmla="*/ 7588 w 12804"/>
                <a:gd name="T45" fmla="*/ 2371 h 10907"/>
                <a:gd name="T46" fmla="*/ 948 w 12804"/>
                <a:gd name="T47" fmla="*/ 2371 h 10907"/>
                <a:gd name="T48" fmla="*/ 948 w 12804"/>
                <a:gd name="T49" fmla="*/ 8980 h 10907"/>
                <a:gd name="T50" fmla="*/ 3764 w 12804"/>
                <a:gd name="T51" fmla="*/ 4327 h 10907"/>
                <a:gd name="T52" fmla="*/ 6868 w 12804"/>
                <a:gd name="T53" fmla="*/ 9010 h 10907"/>
                <a:gd name="T54" fmla="*/ 8454 w 12804"/>
                <a:gd name="T55" fmla="*/ 6639 h 10907"/>
                <a:gd name="T56" fmla="*/ 9959 w 12804"/>
                <a:gd name="T57" fmla="*/ 8980 h 10907"/>
                <a:gd name="T58" fmla="*/ 10433 w 12804"/>
                <a:gd name="T59" fmla="*/ 8980 h 10907"/>
                <a:gd name="T60" fmla="*/ 10433 w 12804"/>
                <a:gd name="T61" fmla="*/ 6165 h 10907"/>
                <a:gd name="T62" fmla="*/ 10907 w 12804"/>
                <a:gd name="T63" fmla="*/ 5690 h 10907"/>
                <a:gd name="T64" fmla="*/ 11382 w 12804"/>
                <a:gd name="T65" fmla="*/ 6165 h 10907"/>
                <a:gd name="T66" fmla="*/ 11382 w 12804"/>
                <a:gd name="T67" fmla="*/ 9959 h 10907"/>
                <a:gd name="T68" fmla="*/ 10433 w 12804"/>
                <a:gd name="T69" fmla="*/ 10907 h 10907"/>
                <a:gd name="T70" fmla="*/ 948 w 12804"/>
                <a:gd name="T71" fmla="*/ 10907 h 10907"/>
                <a:gd name="T72" fmla="*/ 0 w 12804"/>
                <a:gd name="T73" fmla="*/ 9959 h 10907"/>
                <a:gd name="T74" fmla="*/ 0 w 12804"/>
                <a:gd name="T75" fmla="*/ 2371 h 10907"/>
                <a:gd name="T76" fmla="*/ 948 w 12804"/>
                <a:gd name="T77" fmla="*/ 1422 h 10907"/>
                <a:gd name="T78" fmla="*/ 7588 w 12804"/>
                <a:gd name="T79" fmla="*/ 1422 h 10907"/>
                <a:gd name="T80" fmla="*/ 8062 w 12804"/>
                <a:gd name="T81" fmla="*/ 1897 h 10907"/>
                <a:gd name="T82" fmla="*/ 7588 w 12804"/>
                <a:gd name="T83" fmla="*/ 2371 h 10907"/>
                <a:gd name="T84" fmla="*/ 7588 w 12804"/>
                <a:gd name="T85" fmla="*/ 2371 h 109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2804" h="10907">
                  <a:moveTo>
                    <a:pt x="12330" y="2371"/>
                  </a:moveTo>
                  <a:lnTo>
                    <a:pt x="11382" y="2371"/>
                  </a:lnTo>
                  <a:lnTo>
                    <a:pt x="11382" y="3319"/>
                  </a:lnTo>
                  <a:cubicBezTo>
                    <a:pt x="11382" y="3581"/>
                    <a:pt x="11169" y="3793"/>
                    <a:pt x="10907" y="3793"/>
                  </a:cubicBezTo>
                  <a:cubicBezTo>
                    <a:pt x="10646" y="3793"/>
                    <a:pt x="10433" y="3581"/>
                    <a:pt x="10433" y="3319"/>
                  </a:cubicBezTo>
                  <a:lnTo>
                    <a:pt x="10433" y="2371"/>
                  </a:lnTo>
                  <a:lnTo>
                    <a:pt x="9485" y="2371"/>
                  </a:lnTo>
                  <a:cubicBezTo>
                    <a:pt x="9223" y="2371"/>
                    <a:pt x="9010" y="2158"/>
                    <a:pt x="9010" y="1897"/>
                  </a:cubicBezTo>
                  <a:cubicBezTo>
                    <a:pt x="9010" y="1635"/>
                    <a:pt x="9223" y="1422"/>
                    <a:pt x="9485" y="1422"/>
                  </a:cubicBezTo>
                  <a:lnTo>
                    <a:pt x="10433" y="1422"/>
                  </a:lnTo>
                  <a:lnTo>
                    <a:pt x="10433" y="474"/>
                  </a:lnTo>
                  <a:cubicBezTo>
                    <a:pt x="10433" y="212"/>
                    <a:pt x="10646" y="0"/>
                    <a:pt x="10907" y="0"/>
                  </a:cubicBezTo>
                  <a:cubicBezTo>
                    <a:pt x="11169" y="0"/>
                    <a:pt x="11382" y="212"/>
                    <a:pt x="11382" y="474"/>
                  </a:cubicBezTo>
                  <a:lnTo>
                    <a:pt x="11382" y="1422"/>
                  </a:lnTo>
                  <a:lnTo>
                    <a:pt x="12330" y="1422"/>
                  </a:lnTo>
                  <a:cubicBezTo>
                    <a:pt x="12592" y="1422"/>
                    <a:pt x="12804" y="1635"/>
                    <a:pt x="12804" y="1897"/>
                  </a:cubicBezTo>
                  <a:cubicBezTo>
                    <a:pt x="12804" y="2158"/>
                    <a:pt x="12592" y="2371"/>
                    <a:pt x="12330" y="2371"/>
                  </a:cubicBezTo>
                  <a:close/>
                  <a:moveTo>
                    <a:pt x="9485" y="4031"/>
                  </a:moveTo>
                  <a:cubicBezTo>
                    <a:pt x="9485" y="4423"/>
                    <a:pt x="9166" y="4742"/>
                    <a:pt x="8773" y="4742"/>
                  </a:cubicBezTo>
                  <a:cubicBezTo>
                    <a:pt x="8381" y="4742"/>
                    <a:pt x="8062" y="4423"/>
                    <a:pt x="8062" y="4031"/>
                  </a:cubicBezTo>
                  <a:cubicBezTo>
                    <a:pt x="8062" y="3638"/>
                    <a:pt x="8381" y="3319"/>
                    <a:pt x="8773" y="3319"/>
                  </a:cubicBezTo>
                  <a:cubicBezTo>
                    <a:pt x="9166" y="3319"/>
                    <a:pt x="9485" y="3638"/>
                    <a:pt x="9485" y="4031"/>
                  </a:cubicBezTo>
                  <a:close/>
                  <a:moveTo>
                    <a:pt x="7588" y="2371"/>
                  </a:moveTo>
                  <a:lnTo>
                    <a:pt x="948" y="2371"/>
                  </a:lnTo>
                  <a:lnTo>
                    <a:pt x="948" y="8980"/>
                  </a:lnTo>
                  <a:cubicBezTo>
                    <a:pt x="949" y="8977"/>
                    <a:pt x="1987" y="4327"/>
                    <a:pt x="3764" y="4327"/>
                  </a:cubicBezTo>
                  <a:cubicBezTo>
                    <a:pt x="4935" y="4327"/>
                    <a:pt x="6126" y="7923"/>
                    <a:pt x="6868" y="9010"/>
                  </a:cubicBezTo>
                  <a:cubicBezTo>
                    <a:pt x="6868" y="9010"/>
                    <a:pt x="7450" y="6654"/>
                    <a:pt x="8454" y="6639"/>
                  </a:cubicBezTo>
                  <a:cubicBezTo>
                    <a:pt x="9447" y="6624"/>
                    <a:pt x="9959" y="8980"/>
                    <a:pt x="9959" y="8980"/>
                  </a:cubicBezTo>
                  <a:lnTo>
                    <a:pt x="10433" y="8980"/>
                  </a:lnTo>
                  <a:lnTo>
                    <a:pt x="10433" y="6165"/>
                  </a:lnTo>
                  <a:cubicBezTo>
                    <a:pt x="10433" y="5903"/>
                    <a:pt x="10646" y="5690"/>
                    <a:pt x="10907" y="5690"/>
                  </a:cubicBezTo>
                  <a:cubicBezTo>
                    <a:pt x="11169" y="5690"/>
                    <a:pt x="11382" y="5903"/>
                    <a:pt x="11382" y="6165"/>
                  </a:cubicBezTo>
                  <a:lnTo>
                    <a:pt x="11382" y="9959"/>
                  </a:lnTo>
                  <a:cubicBezTo>
                    <a:pt x="11382" y="10483"/>
                    <a:pt x="10957" y="10907"/>
                    <a:pt x="10433" y="10907"/>
                  </a:cubicBezTo>
                  <a:lnTo>
                    <a:pt x="948" y="10907"/>
                  </a:lnTo>
                  <a:cubicBezTo>
                    <a:pt x="424" y="10907"/>
                    <a:pt x="0" y="10483"/>
                    <a:pt x="0" y="9959"/>
                  </a:cubicBezTo>
                  <a:lnTo>
                    <a:pt x="0" y="2371"/>
                  </a:lnTo>
                  <a:cubicBezTo>
                    <a:pt x="0" y="1847"/>
                    <a:pt x="424" y="1422"/>
                    <a:pt x="948" y="1422"/>
                  </a:cubicBezTo>
                  <a:lnTo>
                    <a:pt x="7588" y="1422"/>
                  </a:lnTo>
                  <a:cubicBezTo>
                    <a:pt x="7850" y="1422"/>
                    <a:pt x="8062" y="1635"/>
                    <a:pt x="8062" y="1897"/>
                  </a:cubicBezTo>
                  <a:cubicBezTo>
                    <a:pt x="8062" y="2158"/>
                    <a:pt x="7850" y="2371"/>
                    <a:pt x="7588" y="2371"/>
                  </a:cubicBezTo>
                  <a:close/>
                  <a:moveTo>
                    <a:pt x="7588" y="2371"/>
                  </a:moveTo>
                  <a:close/>
                </a:path>
              </a:pathLst>
            </a:custGeom>
            <a:solidFill>
              <a:schemeClr val="bg1"/>
            </a:solidFill>
            <a:ln>
              <a:noFill/>
            </a:ln>
          </p:spPr>
          <p:txBody>
            <a:bodyPr/>
            <a:lstStyle/>
            <a:p>
              <a:endParaRPr lang="zh-CN" altLang="en-US">
                <a:cs typeface="+mn-ea"/>
                <a:sym typeface="+mn-lt"/>
              </a:endParaRPr>
            </a:p>
          </p:txBody>
        </p:sp>
      </p:grpSp>
      <p:sp>
        <p:nvSpPr>
          <p:cNvPr id="12" name="TextBox 29"/>
          <p:cNvSpPr txBox="1"/>
          <p:nvPr/>
        </p:nvSpPr>
        <p:spPr>
          <a:xfrm>
            <a:off x="5495542"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内容刻画</a:t>
            </a:r>
          </a:p>
        </p:txBody>
      </p:sp>
      <p:sp>
        <p:nvSpPr>
          <p:cNvPr id="13" name="矩形 12"/>
          <p:cNvSpPr/>
          <p:nvPr/>
        </p:nvSpPr>
        <p:spPr>
          <a:xfrm>
            <a:off x="5131888" y="3748772"/>
            <a:ext cx="1928219" cy="701346"/>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利用技术对内容进行分类；</a:t>
            </a:r>
          </a:p>
        </p:txBody>
      </p:sp>
      <p:grpSp>
        <p:nvGrpSpPr>
          <p:cNvPr id="5" name="组合 4"/>
          <p:cNvGrpSpPr/>
          <p:nvPr/>
        </p:nvGrpSpPr>
        <p:grpSpPr>
          <a:xfrm>
            <a:off x="8534400" y="2028792"/>
            <a:ext cx="1090328" cy="1090328"/>
            <a:chOff x="8534400" y="2028792"/>
            <a:chExt cx="1090328" cy="1090328"/>
          </a:xfrm>
        </p:grpSpPr>
        <p:sp>
          <p:nvSpPr>
            <p:cNvPr id="14" name="椭圆 13"/>
            <p:cNvSpPr/>
            <p:nvPr/>
          </p:nvSpPr>
          <p:spPr>
            <a:xfrm>
              <a:off x="8534400" y="2028792"/>
              <a:ext cx="1090328" cy="1090328"/>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iconfont-11261-4518749"/>
            <p:cNvSpPr>
              <a:spLocks noChangeAspect="1"/>
            </p:cNvSpPr>
            <p:nvPr/>
          </p:nvSpPr>
          <p:spPr bwMode="auto">
            <a:xfrm>
              <a:off x="8899734" y="2269113"/>
              <a:ext cx="359659" cy="609685"/>
            </a:xfrm>
            <a:custGeom>
              <a:avLst/>
              <a:gdLst>
                <a:gd name="T0" fmla="*/ 6390 w 7552"/>
                <a:gd name="T1" fmla="*/ 12800 h 12800"/>
                <a:gd name="T2" fmla="*/ 7552 w 7552"/>
                <a:gd name="T3" fmla="*/ 11636 h 12800"/>
                <a:gd name="T4" fmla="*/ 7552 w 7552"/>
                <a:gd name="T5" fmla="*/ 1164 h 12800"/>
                <a:gd name="T6" fmla="*/ 6390 w 7552"/>
                <a:gd name="T7" fmla="*/ 0 h 12800"/>
                <a:gd name="T8" fmla="*/ 1162 w 7552"/>
                <a:gd name="T9" fmla="*/ 0 h 12800"/>
                <a:gd name="T10" fmla="*/ 0 w 7552"/>
                <a:gd name="T11" fmla="*/ 1164 h 12800"/>
                <a:gd name="T12" fmla="*/ 0 w 7552"/>
                <a:gd name="T13" fmla="*/ 11636 h 12800"/>
                <a:gd name="T14" fmla="*/ 1162 w 7552"/>
                <a:gd name="T15" fmla="*/ 12800 h 12800"/>
                <a:gd name="T16" fmla="*/ 6390 w 7552"/>
                <a:gd name="T17" fmla="*/ 12800 h 12800"/>
                <a:gd name="T18" fmla="*/ 3776 w 7552"/>
                <a:gd name="T19" fmla="*/ 12316 h 12800"/>
                <a:gd name="T20" fmla="*/ 3195 w 7552"/>
                <a:gd name="T21" fmla="*/ 11735 h 12800"/>
                <a:gd name="T22" fmla="*/ 3776 w 7552"/>
                <a:gd name="T23" fmla="*/ 11154 h 12800"/>
                <a:gd name="T24" fmla="*/ 4357 w 7552"/>
                <a:gd name="T25" fmla="*/ 11735 h 12800"/>
                <a:gd name="T26" fmla="*/ 3776 w 7552"/>
                <a:gd name="T27" fmla="*/ 12316 h 12800"/>
                <a:gd name="T28" fmla="*/ 2324 w 7552"/>
                <a:gd name="T29" fmla="*/ 709 h 12800"/>
                <a:gd name="T30" fmla="*/ 2452 w 7552"/>
                <a:gd name="T31" fmla="*/ 581 h 12800"/>
                <a:gd name="T32" fmla="*/ 5099 w 7552"/>
                <a:gd name="T33" fmla="*/ 581 h 12800"/>
                <a:gd name="T34" fmla="*/ 5228 w 7552"/>
                <a:gd name="T35" fmla="*/ 709 h 12800"/>
                <a:gd name="T36" fmla="*/ 5228 w 7552"/>
                <a:gd name="T37" fmla="*/ 744 h 12800"/>
                <a:gd name="T38" fmla="*/ 5100 w 7552"/>
                <a:gd name="T39" fmla="*/ 872 h 12800"/>
                <a:gd name="T40" fmla="*/ 2452 w 7552"/>
                <a:gd name="T41" fmla="*/ 872 h 12800"/>
                <a:gd name="T42" fmla="*/ 2324 w 7552"/>
                <a:gd name="T43" fmla="*/ 744 h 12800"/>
                <a:gd name="T44" fmla="*/ 2324 w 7552"/>
                <a:gd name="T45" fmla="*/ 709 h 12800"/>
                <a:gd name="T46" fmla="*/ 581 w 7552"/>
                <a:gd name="T47" fmla="*/ 1452 h 12800"/>
                <a:gd name="T48" fmla="*/ 6971 w 7552"/>
                <a:gd name="T49" fmla="*/ 1452 h 12800"/>
                <a:gd name="T50" fmla="*/ 6971 w 7552"/>
                <a:gd name="T51" fmla="*/ 10747 h 12800"/>
                <a:gd name="T52" fmla="*/ 581 w 7552"/>
                <a:gd name="T53" fmla="*/ 10747 h 12800"/>
                <a:gd name="T54" fmla="*/ 581 w 7552"/>
                <a:gd name="T55" fmla="*/ 1452 h 12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7552" h="12800">
                  <a:moveTo>
                    <a:pt x="6390" y="12800"/>
                  </a:moveTo>
                  <a:cubicBezTo>
                    <a:pt x="6390" y="12800"/>
                    <a:pt x="7552" y="12800"/>
                    <a:pt x="7552" y="11636"/>
                  </a:cubicBezTo>
                  <a:lnTo>
                    <a:pt x="7552" y="1164"/>
                  </a:lnTo>
                  <a:cubicBezTo>
                    <a:pt x="7552" y="0"/>
                    <a:pt x="6390" y="0"/>
                    <a:pt x="6390" y="0"/>
                  </a:cubicBezTo>
                  <a:lnTo>
                    <a:pt x="1162" y="0"/>
                  </a:lnTo>
                  <a:cubicBezTo>
                    <a:pt x="1162" y="0"/>
                    <a:pt x="0" y="0"/>
                    <a:pt x="0" y="1164"/>
                  </a:cubicBezTo>
                  <a:lnTo>
                    <a:pt x="0" y="11636"/>
                  </a:lnTo>
                  <a:cubicBezTo>
                    <a:pt x="0" y="12800"/>
                    <a:pt x="1162" y="12800"/>
                    <a:pt x="1162" y="12800"/>
                  </a:cubicBezTo>
                  <a:lnTo>
                    <a:pt x="6390" y="12800"/>
                  </a:lnTo>
                  <a:close/>
                  <a:moveTo>
                    <a:pt x="3776" y="12316"/>
                  </a:moveTo>
                  <a:cubicBezTo>
                    <a:pt x="3455" y="12316"/>
                    <a:pt x="3195" y="12055"/>
                    <a:pt x="3195" y="11735"/>
                  </a:cubicBezTo>
                  <a:cubicBezTo>
                    <a:pt x="3195" y="11414"/>
                    <a:pt x="3455" y="11154"/>
                    <a:pt x="3776" y="11154"/>
                  </a:cubicBezTo>
                  <a:cubicBezTo>
                    <a:pt x="4097" y="11154"/>
                    <a:pt x="4357" y="11414"/>
                    <a:pt x="4357" y="11735"/>
                  </a:cubicBezTo>
                  <a:cubicBezTo>
                    <a:pt x="4357" y="12055"/>
                    <a:pt x="4097" y="12316"/>
                    <a:pt x="3776" y="12316"/>
                  </a:cubicBezTo>
                  <a:close/>
                  <a:moveTo>
                    <a:pt x="2324" y="709"/>
                  </a:moveTo>
                  <a:cubicBezTo>
                    <a:pt x="2324" y="637"/>
                    <a:pt x="2381" y="581"/>
                    <a:pt x="2452" y="581"/>
                  </a:cubicBezTo>
                  <a:lnTo>
                    <a:pt x="5099" y="581"/>
                  </a:lnTo>
                  <a:cubicBezTo>
                    <a:pt x="5170" y="581"/>
                    <a:pt x="5228" y="638"/>
                    <a:pt x="5228" y="709"/>
                  </a:cubicBezTo>
                  <a:lnTo>
                    <a:pt x="5228" y="744"/>
                  </a:lnTo>
                  <a:cubicBezTo>
                    <a:pt x="5228" y="816"/>
                    <a:pt x="5171" y="872"/>
                    <a:pt x="5100" y="872"/>
                  </a:cubicBezTo>
                  <a:lnTo>
                    <a:pt x="2452" y="872"/>
                  </a:lnTo>
                  <a:cubicBezTo>
                    <a:pt x="2382" y="872"/>
                    <a:pt x="2324" y="814"/>
                    <a:pt x="2324" y="744"/>
                  </a:cubicBezTo>
                  <a:lnTo>
                    <a:pt x="2324" y="709"/>
                  </a:lnTo>
                  <a:close/>
                  <a:moveTo>
                    <a:pt x="581" y="1452"/>
                  </a:moveTo>
                  <a:lnTo>
                    <a:pt x="6971" y="1452"/>
                  </a:lnTo>
                  <a:lnTo>
                    <a:pt x="6971" y="10747"/>
                  </a:lnTo>
                  <a:lnTo>
                    <a:pt x="581" y="10747"/>
                  </a:lnTo>
                  <a:lnTo>
                    <a:pt x="581" y="1452"/>
                  </a:lnTo>
                  <a:close/>
                </a:path>
              </a:pathLst>
            </a:custGeom>
            <a:solidFill>
              <a:schemeClr val="bg1"/>
            </a:solidFill>
            <a:ln>
              <a:noFill/>
            </a:ln>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cs typeface="+mn-ea"/>
                <a:sym typeface="+mn-lt"/>
              </a:endParaRPr>
            </a:p>
          </p:txBody>
        </p:sp>
      </p:grpSp>
      <p:sp>
        <p:nvSpPr>
          <p:cNvPr id="16" name="TextBox 29"/>
          <p:cNvSpPr txBox="1"/>
          <p:nvPr/>
        </p:nvSpPr>
        <p:spPr>
          <a:xfrm>
            <a:off x="8479106" y="3294655"/>
            <a:ext cx="1200913" cy="399954"/>
          </a:xfrm>
          <a:prstGeom prst="rect">
            <a:avLst/>
          </a:prstGeom>
          <a:noFill/>
        </p:spPr>
        <p:txBody>
          <a:bodyPr wrap="square" rtlCol="0">
            <a:spAutoFit/>
          </a:bodyPr>
          <a:lstStyle/>
          <a:p>
            <a:pPr algn="ctr">
              <a:defRPr/>
            </a:pPr>
            <a:r>
              <a:rPr lang="zh-CN" altLang="en-US" sz="2000" b="1" dirty="0">
                <a:solidFill>
                  <a:schemeClr val="bg1"/>
                </a:solidFill>
                <a:cs typeface="+mn-ea"/>
                <a:sym typeface="+mn-lt"/>
              </a:rPr>
              <a:t>感兴趣</a:t>
            </a:r>
          </a:p>
        </p:txBody>
      </p:sp>
      <p:sp>
        <p:nvSpPr>
          <p:cNvPr id="17" name="矩形 16"/>
          <p:cNvSpPr/>
          <p:nvPr/>
        </p:nvSpPr>
        <p:spPr>
          <a:xfrm>
            <a:off x="8199528" y="3748772"/>
            <a:ext cx="1760068" cy="1661609"/>
          </a:xfrm>
          <a:prstGeom prst="rect">
            <a:avLst/>
          </a:prstGeom>
          <a:noFill/>
        </p:spPr>
        <p:txBody>
          <a:bodyPr wrap="square" rtlCol="0">
            <a:spAutoFit/>
          </a:bodyPr>
          <a:lstStyle/>
          <a:p>
            <a:pPr lvl="0" algn="ctr">
              <a:lnSpc>
                <a:spcPct val="130000"/>
              </a:lnSpc>
              <a:defRPr/>
            </a:pPr>
            <a:r>
              <a:rPr lang="zh-CN" altLang="en-US" sz="1600" dirty="0">
                <a:solidFill>
                  <a:schemeClr val="bg1"/>
                </a:solidFill>
                <a:cs typeface="+mn-ea"/>
                <a:sym typeface="+mn-lt"/>
              </a:rPr>
              <a:t>肯定不能直接去问用户是否喜欢，只能根据用户的行为去猜测用户的感受。</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2"/>
                                        </p:tgtEl>
                                        <p:attrNameLst>
                                          <p:attrName>style.visibility</p:attrName>
                                        </p:attrNameLst>
                                      </p:cBhvr>
                                      <p:to>
                                        <p:strVal val="visible"/>
                                      </p:to>
                                    </p:set>
                                    <p:anim calcmode="lin" valueType="num">
                                      <p:cBhvr>
                                        <p:cTn id="16" dur="500" fill="hold"/>
                                        <p:tgtEl>
                                          <p:spTgt spid="32"/>
                                        </p:tgtEl>
                                        <p:attrNameLst>
                                          <p:attrName>ppt_w</p:attrName>
                                        </p:attrNameLst>
                                      </p:cBhvr>
                                      <p:tavLst>
                                        <p:tav tm="0">
                                          <p:val>
                                            <p:fltVal val="0"/>
                                          </p:val>
                                        </p:tav>
                                        <p:tav tm="100000">
                                          <p:val>
                                            <p:strVal val="#ppt_w"/>
                                          </p:val>
                                        </p:tav>
                                      </p:tavLst>
                                    </p:anim>
                                    <p:anim calcmode="lin" valueType="num">
                                      <p:cBhvr>
                                        <p:cTn id="17" dur="500" fill="hold"/>
                                        <p:tgtEl>
                                          <p:spTgt spid="32"/>
                                        </p:tgtEl>
                                        <p:attrNameLst>
                                          <p:attrName>ppt_h</p:attrName>
                                        </p:attrNameLst>
                                      </p:cBhvr>
                                      <p:tavLst>
                                        <p:tav tm="0">
                                          <p:val>
                                            <p:fltVal val="0"/>
                                          </p:val>
                                        </p:tav>
                                        <p:tav tm="100000">
                                          <p:val>
                                            <p:strVal val="#ppt_h"/>
                                          </p:val>
                                        </p:tav>
                                      </p:tavLst>
                                    </p:anim>
                                    <p:animEffect transition="in" filter="fade">
                                      <p:cBhvr>
                                        <p:cTn id="18" dur="500"/>
                                        <p:tgtEl>
                                          <p:spTgt spid="32"/>
                                        </p:tgtEl>
                                      </p:cBhvr>
                                    </p:animEffect>
                                  </p:childTnLst>
                                </p:cTn>
                              </p:par>
                            </p:childTnLst>
                          </p:cTn>
                        </p:par>
                        <p:par>
                          <p:cTn id="19" fill="hold">
                            <p:stCondLst>
                              <p:cond delay="1500"/>
                            </p:stCondLst>
                            <p:childTnLst>
                              <p:par>
                                <p:cTn id="20" presetID="53" presetClass="entr" presetSubtype="16"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p:cTn id="22" dur="500" fill="hold"/>
                                        <p:tgtEl>
                                          <p:spTgt spid="3"/>
                                        </p:tgtEl>
                                        <p:attrNameLst>
                                          <p:attrName>ppt_w</p:attrName>
                                        </p:attrNameLst>
                                      </p:cBhvr>
                                      <p:tavLst>
                                        <p:tav tm="0">
                                          <p:val>
                                            <p:fltVal val="0"/>
                                          </p:val>
                                        </p:tav>
                                        <p:tav tm="100000">
                                          <p:val>
                                            <p:strVal val="#ppt_w"/>
                                          </p:val>
                                        </p:tav>
                                      </p:tavLst>
                                    </p:anim>
                                    <p:anim calcmode="lin" valueType="num">
                                      <p:cBhvr>
                                        <p:cTn id="23" dur="500" fill="hold"/>
                                        <p:tgtEl>
                                          <p:spTgt spid="3"/>
                                        </p:tgtEl>
                                        <p:attrNameLst>
                                          <p:attrName>ppt_h</p:attrName>
                                        </p:attrNameLst>
                                      </p:cBhvr>
                                      <p:tavLst>
                                        <p:tav tm="0">
                                          <p:val>
                                            <p:fltVal val="0"/>
                                          </p:val>
                                        </p:tav>
                                        <p:tav tm="100000">
                                          <p:val>
                                            <p:strVal val="#ppt_h"/>
                                          </p:val>
                                        </p:tav>
                                      </p:tavLst>
                                    </p:anim>
                                    <p:animEffect transition="in" filter="fade">
                                      <p:cBhvr>
                                        <p:cTn id="24" dur="500"/>
                                        <p:tgtEl>
                                          <p:spTgt spid="3"/>
                                        </p:tgtEl>
                                      </p:cBhvr>
                                    </p:animEffect>
                                  </p:childTnLst>
                                </p:cTn>
                              </p:par>
                            </p:childTnLst>
                          </p:cTn>
                        </p:par>
                        <p:par>
                          <p:cTn id="25" fill="hold">
                            <p:stCondLst>
                              <p:cond delay="2000"/>
                            </p:stCondLst>
                            <p:childTnLst>
                              <p:par>
                                <p:cTn id="26" presetID="53" presetClass="entr" presetSubtype="16"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 calcmode="lin" valueType="num">
                                      <p:cBhvr>
                                        <p:cTn id="28" dur="400" fill="hold"/>
                                        <p:tgtEl>
                                          <p:spTgt spid="8"/>
                                        </p:tgtEl>
                                        <p:attrNameLst>
                                          <p:attrName>ppt_w</p:attrName>
                                        </p:attrNameLst>
                                      </p:cBhvr>
                                      <p:tavLst>
                                        <p:tav tm="0">
                                          <p:val>
                                            <p:fltVal val="0"/>
                                          </p:val>
                                        </p:tav>
                                        <p:tav tm="100000">
                                          <p:val>
                                            <p:strVal val="#ppt_w"/>
                                          </p:val>
                                        </p:tav>
                                      </p:tavLst>
                                    </p:anim>
                                    <p:anim calcmode="lin" valueType="num">
                                      <p:cBhvr>
                                        <p:cTn id="29" dur="400" fill="hold"/>
                                        <p:tgtEl>
                                          <p:spTgt spid="8"/>
                                        </p:tgtEl>
                                        <p:attrNameLst>
                                          <p:attrName>ppt_h</p:attrName>
                                        </p:attrNameLst>
                                      </p:cBhvr>
                                      <p:tavLst>
                                        <p:tav tm="0">
                                          <p:val>
                                            <p:fltVal val="0"/>
                                          </p:val>
                                        </p:tav>
                                        <p:tav tm="100000">
                                          <p:val>
                                            <p:strVal val="#ppt_h"/>
                                          </p:val>
                                        </p:tav>
                                      </p:tavLst>
                                    </p:anim>
                                    <p:animEffect transition="in" filter="fade">
                                      <p:cBhvr>
                                        <p:cTn id="30" dur="400"/>
                                        <p:tgtEl>
                                          <p:spTgt spid="8"/>
                                        </p:tgtEl>
                                      </p:cBhvr>
                                    </p:animEffect>
                                  </p:childTnLst>
                                </p:cTn>
                              </p:par>
                            </p:childTnLst>
                          </p:cTn>
                        </p:par>
                        <p:par>
                          <p:cTn id="31" fill="hold">
                            <p:stCondLst>
                              <p:cond delay="2500"/>
                            </p:stCondLst>
                            <p:childTnLst>
                              <p:par>
                                <p:cTn id="32" presetID="42" presetClass="entr" presetSubtype="0" fill="hold" grpId="0" nodeType="after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1000"/>
                                        <p:tgtEl>
                                          <p:spTgt spid="9"/>
                                        </p:tgtEl>
                                      </p:cBhvr>
                                    </p:animEffect>
                                    <p:anim calcmode="lin" valueType="num">
                                      <p:cBhvr>
                                        <p:cTn id="35" dur="1000" fill="hold"/>
                                        <p:tgtEl>
                                          <p:spTgt spid="9"/>
                                        </p:tgtEl>
                                        <p:attrNameLst>
                                          <p:attrName>ppt_x</p:attrName>
                                        </p:attrNameLst>
                                      </p:cBhvr>
                                      <p:tavLst>
                                        <p:tav tm="0">
                                          <p:val>
                                            <p:strVal val="#ppt_x"/>
                                          </p:val>
                                        </p:tav>
                                        <p:tav tm="100000">
                                          <p:val>
                                            <p:strVal val="#ppt_x"/>
                                          </p:val>
                                        </p:tav>
                                      </p:tavLst>
                                    </p:anim>
                                    <p:anim calcmode="lin" valueType="num">
                                      <p:cBhvr>
                                        <p:cTn id="36" dur="1000" fill="hold"/>
                                        <p:tgtEl>
                                          <p:spTgt spid="9"/>
                                        </p:tgtEl>
                                        <p:attrNameLst>
                                          <p:attrName>ppt_y</p:attrName>
                                        </p:attrNameLst>
                                      </p:cBhvr>
                                      <p:tavLst>
                                        <p:tav tm="0">
                                          <p:val>
                                            <p:strVal val="#ppt_y+.1"/>
                                          </p:val>
                                        </p:tav>
                                        <p:tav tm="100000">
                                          <p:val>
                                            <p:strVal val="#ppt_y"/>
                                          </p:val>
                                        </p:tav>
                                      </p:tavLst>
                                    </p:anim>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
                                        </p:tgtEl>
                                        <p:attrNameLst>
                                          <p:attrName>style.visibility</p:attrName>
                                        </p:attrNameLst>
                                      </p:cBhvr>
                                      <p:to>
                                        <p:strVal val="visible"/>
                                      </p:to>
                                    </p:set>
                                    <p:anim calcmode="lin" valueType="num">
                                      <p:cBhvr>
                                        <p:cTn id="40" dur="500" fill="hold"/>
                                        <p:tgtEl>
                                          <p:spTgt spid="4"/>
                                        </p:tgtEl>
                                        <p:attrNameLst>
                                          <p:attrName>ppt_w</p:attrName>
                                        </p:attrNameLst>
                                      </p:cBhvr>
                                      <p:tavLst>
                                        <p:tav tm="0">
                                          <p:val>
                                            <p:fltVal val="0"/>
                                          </p:val>
                                        </p:tav>
                                        <p:tav tm="100000">
                                          <p:val>
                                            <p:strVal val="#ppt_w"/>
                                          </p:val>
                                        </p:tav>
                                      </p:tavLst>
                                    </p:anim>
                                    <p:anim calcmode="lin" valueType="num">
                                      <p:cBhvr>
                                        <p:cTn id="41" dur="500" fill="hold"/>
                                        <p:tgtEl>
                                          <p:spTgt spid="4"/>
                                        </p:tgtEl>
                                        <p:attrNameLst>
                                          <p:attrName>ppt_h</p:attrName>
                                        </p:attrNameLst>
                                      </p:cBhvr>
                                      <p:tavLst>
                                        <p:tav tm="0">
                                          <p:val>
                                            <p:fltVal val="0"/>
                                          </p:val>
                                        </p:tav>
                                        <p:tav tm="100000">
                                          <p:val>
                                            <p:strVal val="#ppt_h"/>
                                          </p:val>
                                        </p:tav>
                                      </p:tavLst>
                                    </p:anim>
                                    <p:animEffect transition="in" filter="fade">
                                      <p:cBhvr>
                                        <p:cTn id="42" dur="500"/>
                                        <p:tgtEl>
                                          <p:spTgt spid="4"/>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400" fill="hold"/>
                                        <p:tgtEl>
                                          <p:spTgt spid="12"/>
                                        </p:tgtEl>
                                        <p:attrNameLst>
                                          <p:attrName>ppt_w</p:attrName>
                                        </p:attrNameLst>
                                      </p:cBhvr>
                                      <p:tavLst>
                                        <p:tav tm="0">
                                          <p:val>
                                            <p:fltVal val="0"/>
                                          </p:val>
                                        </p:tav>
                                        <p:tav tm="100000">
                                          <p:val>
                                            <p:strVal val="#ppt_w"/>
                                          </p:val>
                                        </p:tav>
                                      </p:tavLst>
                                    </p:anim>
                                    <p:anim calcmode="lin" valueType="num">
                                      <p:cBhvr>
                                        <p:cTn id="47" dur="400" fill="hold"/>
                                        <p:tgtEl>
                                          <p:spTgt spid="12"/>
                                        </p:tgtEl>
                                        <p:attrNameLst>
                                          <p:attrName>ppt_h</p:attrName>
                                        </p:attrNameLst>
                                      </p:cBhvr>
                                      <p:tavLst>
                                        <p:tav tm="0">
                                          <p:val>
                                            <p:fltVal val="0"/>
                                          </p:val>
                                        </p:tav>
                                        <p:tav tm="100000">
                                          <p:val>
                                            <p:strVal val="#ppt_h"/>
                                          </p:val>
                                        </p:tav>
                                      </p:tavLst>
                                    </p:anim>
                                    <p:animEffect transition="in" filter="fade">
                                      <p:cBhvr>
                                        <p:cTn id="48" dur="400"/>
                                        <p:tgtEl>
                                          <p:spTgt spid="12"/>
                                        </p:tgtEl>
                                      </p:cBhvr>
                                    </p:animEffect>
                                  </p:childTnLst>
                                </p:cTn>
                              </p:par>
                            </p:childTnLst>
                          </p:cTn>
                        </p:par>
                        <p:par>
                          <p:cTn id="49" fill="hold">
                            <p:stCondLst>
                              <p:cond delay="4500"/>
                            </p:stCondLst>
                            <p:childTnLst>
                              <p:par>
                                <p:cTn id="50" presetID="42" presetClass="entr" presetSubtype="0" fill="hold" grpId="0" nodeType="after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fade">
                                      <p:cBhvr>
                                        <p:cTn id="52" dur="1000"/>
                                        <p:tgtEl>
                                          <p:spTgt spid="13"/>
                                        </p:tgtEl>
                                      </p:cBhvr>
                                    </p:animEffect>
                                    <p:anim calcmode="lin" valueType="num">
                                      <p:cBhvr>
                                        <p:cTn id="53" dur="1000" fill="hold"/>
                                        <p:tgtEl>
                                          <p:spTgt spid="13"/>
                                        </p:tgtEl>
                                        <p:attrNameLst>
                                          <p:attrName>ppt_x</p:attrName>
                                        </p:attrNameLst>
                                      </p:cBhvr>
                                      <p:tavLst>
                                        <p:tav tm="0">
                                          <p:val>
                                            <p:strVal val="#ppt_x"/>
                                          </p:val>
                                        </p:tav>
                                        <p:tav tm="100000">
                                          <p:val>
                                            <p:strVal val="#ppt_x"/>
                                          </p:val>
                                        </p:tav>
                                      </p:tavLst>
                                    </p:anim>
                                    <p:anim calcmode="lin" valueType="num">
                                      <p:cBhvr>
                                        <p:cTn id="54" dur="1000" fill="hold"/>
                                        <p:tgtEl>
                                          <p:spTgt spid="13"/>
                                        </p:tgtEl>
                                        <p:attrNameLst>
                                          <p:attrName>ppt_y</p:attrName>
                                        </p:attrNameLst>
                                      </p:cBhvr>
                                      <p:tavLst>
                                        <p:tav tm="0">
                                          <p:val>
                                            <p:strVal val="#ppt_y+.1"/>
                                          </p:val>
                                        </p:tav>
                                        <p:tav tm="100000">
                                          <p:val>
                                            <p:strVal val="#ppt_y"/>
                                          </p:val>
                                        </p:tav>
                                      </p:tavLst>
                                    </p:anim>
                                  </p:childTnLst>
                                </p:cTn>
                              </p:par>
                            </p:childTnLst>
                          </p:cTn>
                        </p:par>
                        <p:par>
                          <p:cTn id="55" fill="hold">
                            <p:stCondLst>
                              <p:cond delay="5500"/>
                            </p:stCondLst>
                            <p:childTnLst>
                              <p:par>
                                <p:cTn id="56" presetID="53" presetClass="entr" presetSubtype="16" fill="hold" nodeType="afterEffect">
                                  <p:stCondLst>
                                    <p:cond delay="0"/>
                                  </p:stCondLst>
                                  <p:childTnLst>
                                    <p:set>
                                      <p:cBhvr>
                                        <p:cTn id="57" dur="1" fill="hold">
                                          <p:stCondLst>
                                            <p:cond delay="0"/>
                                          </p:stCondLst>
                                        </p:cTn>
                                        <p:tgtEl>
                                          <p:spTgt spid="5"/>
                                        </p:tgtEl>
                                        <p:attrNameLst>
                                          <p:attrName>style.visibility</p:attrName>
                                        </p:attrNameLst>
                                      </p:cBhvr>
                                      <p:to>
                                        <p:strVal val="visible"/>
                                      </p:to>
                                    </p:set>
                                    <p:anim calcmode="lin" valueType="num">
                                      <p:cBhvr>
                                        <p:cTn id="58" dur="500" fill="hold"/>
                                        <p:tgtEl>
                                          <p:spTgt spid="5"/>
                                        </p:tgtEl>
                                        <p:attrNameLst>
                                          <p:attrName>ppt_w</p:attrName>
                                        </p:attrNameLst>
                                      </p:cBhvr>
                                      <p:tavLst>
                                        <p:tav tm="0">
                                          <p:val>
                                            <p:fltVal val="0"/>
                                          </p:val>
                                        </p:tav>
                                        <p:tav tm="100000">
                                          <p:val>
                                            <p:strVal val="#ppt_w"/>
                                          </p:val>
                                        </p:tav>
                                      </p:tavLst>
                                    </p:anim>
                                    <p:anim calcmode="lin" valueType="num">
                                      <p:cBhvr>
                                        <p:cTn id="59" dur="500" fill="hold"/>
                                        <p:tgtEl>
                                          <p:spTgt spid="5"/>
                                        </p:tgtEl>
                                        <p:attrNameLst>
                                          <p:attrName>ppt_h</p:attrName>
                                        </p:attrNameLst>
                                      </p:cBhvr>
                                      <p:tavLst>
                                        <p:tav tm="0">
                                          <p:val>
                                            <p:fltVal val="0"/>
                                          </p:val>
                                        </p:tav>
                                        <p:tav tm="100000">
                                          <p:val>
                                            <p:strVal val="#ppt_h"/>
                                          </p:val>
                                        </p:tav>
                                      </p:tavLst>
                                    </p:anim>
                                    <p:animEffect transition="in" filter="fade">
                                      <p:cBhvr>
                                        <p:cTn id="60" dur="500"/>
                                        <p:tgtEl>
                                          <p:spTgt spid="5"/>
                                        </p:tgtEl>
                                      </p:cBhvr>
                                    </p:animEffect>
                                  </p:childTnLst>
                                </p:cTn>
                              </p:par>
                            </p:childTnLst>
                          </p:cTn>
                        </p:par>
                        <p:par>
                          <p:cTn id="61" fill="hold">
                            <p:stCondLst>
                              <p:cond delay="6000"/>
                            </p:stCondLst>
                            <p:childTnLst>
                              <p:par>
                                <p:cTn id="62" presetID="53" presetClass="entr" presetSubtype="16" fill="hold" grpId="0" nodeType="after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400" fill="hold"/>
                                        <p:tgtEl>
                                          <p:spTgt spid="16"/>
                                        </p:tgtEl>
                                        <p:attrNameLst>
                                          <p:attrName>ppt_w</p:attrName>
                                        </p:attrNameLst>
                                      </p:cBhvr>
                                      <p:tavLst>
                                        <p:tav tm="0">
                                          <p:val>
                                            <p:fltVal val="0"/>
                                          </p:val>
                                        </p:tav>
                                        <p:tav tm="100000">
                                          <p:val>
                                            <p:strVal val="#ppt_w"/>
                                          </p:val>
                                        </p:tav>
                                      </p:tavLst>
                                    </p:anim>
                                    <p:anim calcmode="lin" valueType="num">
                                      <p:cBhvr>
                                        <p:cTn id="65" dur="400" fill="hold"/>
                                        <p:tgtEl>
                                          <p:spTgt spid="16"/>
                                        </p:tgtEl>
                                        <p:attrNameLst>
                                          <p:attrName>ppt_h</p:attrName>
                                        </p:attrNameLst>
                                      </p:cBhvr>
                                      <p:tavLst>
                                        <p:tav tm="0">
                                          <p:val>
                                            <p:fltVal val="0"/>
                                          </p:val>
                                        </p:tav>
                                        <p:tav tm="100000">
                                          <p:val>
                                            <p:strVal val="#ppt_h"/>
                                          </p:val>
                                        </p:tav>
                                      </p:tavLst>
                                    </p:anim>
                                    <p:animEffect transition="in" filter="fade">
                                      <p:cBhvr>
                                        <p:cTn id="66" dur="400"/>
                                        <p:tgtEl>
                                          <p:spTgt spid="16"/>
                                        </p:tgtEl>
                                      </p:cBhvr>
                                    </p:animEffect>
                                  </p:childTnLst>
                                </p:cTn>
                              </p:par>
                            </p:childTnLst>
                          </p:cTn>
                        </p:par>
                        <p:par>
                          <p:cTn id="67" fill="hold">
                            <p:stCondLst>
                              <p:cond delay="6500"/>
                            </p:stCondLst>
                            <p:childTnLst>
                              <p:par>
                                <p:cTn id="68" presetID="42" presetClass="entr" presetSubtype="0" fill="hold" grpId="0" nodeType="afterEffect">
                                  <p:stCondLst>
                                    <p:cond delay="0"/>
                                  </p:stCondLst>
                                  <p:childTnLst>
                                    <p:set>
                                      <p:cBhvr>
                                        <p:cTn id="69" dur="1" fill="hold">
                                          <p:stCondLst>
                                            <p:cond delay="0"/>
                                          </p:stCondLst>
                                        </p:cTn>
                                        <p:tgtEl>
                                          <p:spTgt spid="17"/>
                                        </p:tgtEl>
                                        <p:attrNameLst>
                                          <p:attrName>style.visibility</p:attrName>
                                        </p:attrNameLst>
                                      </p:cBhvr>
                                      <p:to>
                                        <p:strVal val="visible"/>
                                      </p:to>
                                    </p:set>
                                    <p:animEffect transition="in" filter="fade">
                                      <p:cBhvr>
                                        <p:cTn id="70" dur="1000"/>
                                        <p:tgtEl>
                                          <p:spTgt spid="17"/>
                                        </p:tgtEl>
                                      </p:cBhvr>
                                    </p:animEffect>
                                    <p:anim calcmode="lin" valueType="num">
                                      <p:cBhvr>
                                        <p:cTn id="71" dur="1000" fill="hold"/>
                                        <p:tgtEl>
                                          <p:spTgt spid="17"/>
                                        </p:tgtEl>
                                        <p:attrNameLst>
                                          <p:attrName>ppt_x</p:attrName>
                                        </p:attrNameLst>
                                      </p:cBhvr>
                                      <p:tavLst>
                                        <p:tav tm="0">
                                          <p:val>
                                            <p:strVal val="#ppt_x"/>
                                          </p:val>
                                        </p:tav>
                                        <p:tav tm="100000">
                                          <p:val>
                                            <p:strVal val="#ppt_x"/>
                                          </p:val>
                                        </p:tav>
                                      </p:tavLst>
                                    </p:anim>
                                    <p:anim calcmode="lin" valueType="num">
                                      <p:cBhvr>
                                        <p:cTn id="72"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8" grpId="0"/>
      <p:bldP spid="9" grpId="0"/>
      <p:bldP spid="12" grpId="0"/>
      <p:bldP spid="13" grpId="0"/>
      <p:bldP spid="16" grpId="0"/>
      <p:bldP spid="1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235667" y="474656"/>
            <a:ext cx="3720667"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什么是流量池</a:t>
            </a:r>
          </a:p>
        </p:txBody>
      </p:sp>
      <p:grpSp>
        <p:nvGrpSpPr>
          <p:cNvPr id="5" name="组合 4"/>
          <p:cNvGrpSpPr/>
          <p:nvPr/>
        </p:nvGrpSpPr>
        <p:grpSpPr>
          <a:xfrm>
            <a:off x="1968313" y="1839092"/>
            <a:ext cx="3787838" cy="527086"/>
            <a:chOff x="1968313" y="1839092"/>
            <a:chExt cx="3787838" cy="527086"/>
          </a:xfrm>
        </p:grpSpPr>
        <p:sp>
          <p:nvSpPr>
            <p:cNvPr id="30" name="ïṣlide"/>
            <p:cNvSpPr/>
            <p:nvPr/>
          </p:nvSpPr>
          <p:spPr>
            <a:xfrm flipH="1">
              <a:off x="1968313" y="1839092"/>
              <a:ext cx="3787838" cy="527086"/>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4" name="矩形 13"/>
            <p:cNvSpPr/>
            <p:nvPr/>
          </p:nvSpPr>
          <p:spPr>
            <a:xfrm>
              <a:off x="2083695" y="1866808"/>
              <a:ext cx="3672456" cy="461665"/>
            </a:xfrm>
            <a:prstGeom prst="rect">
              <a:avLst/>
            </a:prstGeom>
            <a:noFill/>
          </p:spPr>
          <p:txBody>
            <a:bodyPr wrap="square">
              <a:spAutoFit/>
            </a:bodyPr>
            <a:lstStyle/>
            <a:p>
              <a:pPr lvl="0">
                <a:defRPr/>
              </a:pPr>
              <a:r>
                <a:rPr lang="zh-CN" altLang="en-US" sz="2400" b="1" kern="0" dirty="0">
                  <a:solidFill>
                    <a:schemeClr val="bg1"/>
                  </a:solidFill>
                  <a:cs typeface="+mn-ea"/>
                  <a:sym typeface="+mn-lt"/>
                </a:rPr>
                <a:t>流量池是抖音的核心算法</a:t>
              </a:r>
            </a:p>
          </p:txBody>
        </p:sp>
      </p:grpSp>
      <p:sp>
        <p:nvSpPr>
          <p:cNvPr id="3" name="矩形 2"/>
          <p:cNvSpPr/>
          <p:nvPr/>
        </p:nvSpPr>
        <p:spPr>
          <a:xfrm>
            <a:off x="3862232" y="4194547"/>
            <a:ext cx="7161368" cy="701346"/>
          </a:xfrm>
          <a:prstGeom prst="rect">
            <a:avLst/>
          </a:prstGeom>
        </p:spPr>
        <p:txBody>
          <a:bodyPr wrap="square">
            <a:spAutoFit/>
          </a:bodyPr>
          <a:lstStyle/>
          <a:p>
            <a:pPr>
              <a:lnSpc>
                <a:spcPct val="130000"/>
              </a:lnSpc>
              <a:spcBef>
                <a:spcPct val="50000"/>
              </a:spcBef>
              <a:defRPr/>
            </a:pPr>
            <a:r>
              <a:rPr lang="zh-CN" altLang="en-US" sz="1600" dirty="0">
                <a:solidFill>
                  <a:schemeClr val="bg1"/>
                </a:solidFill>
                <a:cs typeface="+mn-ea"/>
                <a:sym typeface="+mn-lt"/>
              </a:rPr>
              <a:t>获取数据反馈，在浏览、点赞、评论、转发、观看完成度、关注等各项指标上表现优秀的内容将会被扔进一个更大的流量池</a:t>
            </a:r>
            <a:r>
              <a:rPr lang="en-US" altLang="zh-CN" sz="1600" dirty="0">
                <a:solidFill>
                  <a:schemeClr val="bg1"/>
                </a:solidFill>
                <a:cs typeface="+mn-ea"/>
                <a:sym typeface="+mn-lt"/>
              </a:rPr>
              <a:t>;</a:t>
            </a:r>
          </a:p>
        </p:txBody>
      </p:sp>
      <p:sp>
        <p:nvSpPr>
          <p:cNvPr id="4" name="矩形 3"/>
          <p:cNvSpPr/>
          <p:nvPr/>
        </p:nvSpPr>
        <p:spPr>
          <a:xfrm>
            <a:off x="3862232" y="3108334"/>
            <a:ext cx="7262968" cy="412421"/>
          </a:xfrm>
          <a:prstGeom prst="rect">
            <a:avLst/>
          </a:prstGeom>
        </p:spPr>
        <p:txBody>
          <a:bodyPr wrap="square">
            <a:spAutoFit/>
          </a:bodyPr>
          <a:lstStyle/>
          <a:p>
            <a:pPr>
              <a:lnSpc>
                <a:spcPct val="130000"/>
              </a:lnSpc>
            </a:pPr>
            <a:r>
              <a:rPr lang="zh-CN" altLang="en-US" sz="1600" dirty="0">
                <a:solidFill>
                  <a:schemeClr val="bg1"/>
                </a:solidFill>
                <a:cs typeface="+mn-ea"/>
                <a:sym typeface="+mn-lt"/>
              </a:rPr>
              <a:t>通过标签筛选出符合平台自身标准的内容，将这些内容随机扔进一个小流量池</a:t>
            </a:r>
            <a:r>
              <a:rPr lang="en-US" altLang="zh-CN" sz="1600" dirty="0">
                <a:solidFill>
                  <a:schemeClr val="bg1"/>
                </a:solidFill>
                <a:cs typeface="+mn-ea"/>
                <a:sym typeface="+mn-lt"/>
              </a:rPr>
              <a:t>;</a:t>
            </a:r>
          </a:p>
        </p:txBody>
      </p:sp>
      <p:sp>
        <p:nvSpPr>
          <p:cNvPr id="22" name="矩形 21"/>
          <p:cNvSpPr/>
          <p:nvPr/>
        </p:nvSpPr>
        <p:spPr>
          <a:xfrm>
            <a:off x="3862232" y="5247201"/>
            <a:ext cx="6096000" cy="732508"/>
          </a:xfrm>
          <a:prstGeom prst="rect">
            <a:avLst/>
          </a:prstGeom>
        </p:spPr>
        <p:txBody>
          <a:bodyPr>
            <a:spAutoFit/>
          </a:bodyPr>
          <a:lstStyle/>
          <a:p>
            <a:pPr>
              <a:lnSpc>
                <a:spcPct val="130000"/>
              </a:lnSpc>
              <a:spcBef>
                <a:spcPct val="50000"/>
              </a:spcBef>
              <a:spcAft>
                <a:spcPts val="200"/>
              </a:spcAft>
              <a:defRPr/>
            </a:pPr>
            <a:r>
              <a:rPr lang="zh-CN" altLang="en-US" sz="1600" dirty="0">
                <a:solidFill>
                  <a:schemeClr val="bg1"/>
                </a:solidFill>
                <a:cs typeface="+mn-ea"/>
                <a:sym typeface="+mn-lt"/>
              </a:rPr>
              <a:t>重复这个过程，通过一轮轮筛选，积累出一批数据极好的精品内容，形成一个推荐池，用户打开抖音后将优先推荐这些内容。</a:t>
            </a:r>
          </a:p>
        </p:txBody>
      </p:sp>
      <p:grpSp>
        <p:nvGrpSpPr>
          <p:cNvPr id="11" name="组合 10"/>
          <p:cNvGrpSpPr/>
          <p:nvPr/>
        </p:nvGrpSpPr>
        <p:grpSpPr>
          <a:xfrm>
            <a:off x="1925629" y="3076668"/>
            <a:ext cx="1591473" cy="432926"/>
            <a:chOff x="2062479" y="1860630"/>
            <a:chExt cx="1591473" cy="432926"/>
          </a:xfrm>
        </p:grpSpPr>
        <p:sp>
          <p:nvSpPr>
            <p:cNvPr id="15" name="椭圆 14"/>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文本框 12"/>
            <p:cNvSpPr txBox="1"/>
            <p:nvPr/>
          </p:nvSpPr>
          <p:spPr>
            <a:xfrm>
              <a:off x="2186884" y="1860630"/>
              <a:ext cx="1467068" cy="400110"/>
            </a:xfrm>
            <a:prstGeom prst="rect">
              <a:avLst/>
            </a:prstGeom>
            <a:noFill/>
          </p:spPr>
          <p:txBody>
            <a:bodyPr wrap="none" rtlCol="0">
              <a:spAutoFit/>
            </a:bodyPr>
            <a:lstStyle/>
            <a:p>
              <a:r>
                <a:rPr lang="zh-CN" altLang="en-US" sz="2000" b="1" dirty="0">
                  <a:solidFill>
                    <a:schemeClr val="bg1"/>
                  </a:solidFill>
                  <a:cs typeface="+mn-ea"/>
                  <a:sym typeface="+mn-lt"/>
                </a:rPr>
                <a:t>第一阶段：</a:t>
              </a:r>
            </a:p>
          </p:txBody>
        </p:sp>
      </p:grpSp>
      <p:grpSp>
        <p:nvGrpSpPr>
          <p:cNvPr id="17" name="组合 16"/>
          <p:cNvGrpSpPr/>
          <p:nvPr/>
        </p:nvGrpSpPr>
        <p:grpSpPr>
          <a:xfrm>
            <a:off x="1933832" y="4231115"/>
            <a:ext cx="1583270" cy="432926"/>
            <a:chOff x="2062479" y="1860630"/>
            <a:chExt cx="1583270" cy="432926"/>
          </a:xfrm>
        </p:grpSpPr>
        <p:sp>
          <p:nvSpPr>
            <p:cNvPr id="20" name="椭圆 19"/>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文本框 18"/>
            <p:cNvSpPr txBox="1"/>
            <p:nvPr/>
          </p:nvSpPr>
          <p:spPr>
            <a:xfrm>
              <a:off x="2178681" y="1860630"/>
              <a:ext cx="1467068" cy="400110"/>
            </a:xfrm>
            <a:prstGeom prst="rect">
              <a:avLst/>
            </a:prstGeom>
            <a:noFill/>
          </p:spPr>
          <p:txBody>
            <a:bodyPr wrap="none" rtlCol="0">
              <a:spAutoFit/>
            </a:bodyPr>
            <a:lstStyle/>
            <a:p>
              <a:r>
                <a:rPr lang="zh-CN" altLang="en-US" sz="2000" b="1" dirty="0">
                  <a:solidFill>
                    <a:schemeClr val="bg1"/>
                  </a:solidFill>
                  <a:cs typeface="+mn-ea"/>
                  <a:sym typeface="+mn-lt"/>
                </a:rPr>
                <a:t>第二阶段：</a:t>
              </a:r>
            </a:p>
          </p:txBody>
        </p:sp>
      </p:grpSp>
      <p:grpSp>
        <p:nvGrpSpPr>
          <p:cNvPr id="25" name="组合 24"/>
          <p:cNvGrpSpPr/>
          <p:nvPr/>
        </p:nvGrpSpPr>
        <p:grpSpPr>
          <a:xfrm>
            <a:off x="1933832" y="5384316"/>
            <a:ext cx="1583270" cy="431060"/>
            <a:chOff x="2062479" y="1862496"/>
            <a:chExt cx="1583270" cy="431060"/>
          </a:xfrm>
        </p:grpSpPr>
        <p:sp>
          <p:nvSpPr>
            <p:cNvPr id="28" name="椭圆 27"/>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文本框 26"/>
            <p:cNvSpPr txBox="1"/>
            <p:nvPr/>
          </p:nvSpPr>
          <p:spPr>
            <a:xfrm>
              <a:off x="2178681" y="1862496"/>
              <a:ext cx="1467068" cy="400110"/>
            </a:xfrm>
            <a:prstGeom prst="rect">
              <a:avLst/>
            </a:prstGeom>
            <a:noFill/>
          </p:spPr>
          <p:txBody>
            <a:bodyPr wrap="none" rtlCol="0">
              <a:spAutoFit/>
            </a:bodyPr>
            <a:lstStyle/>
            <a:p>
              <a:r>
                <a:rPr lang="zh-CN" altLang="en-US" sz="2000" b="1" dirty="0">
                  <a:solidFill>
                    <a:schemeClr val="bg1"/>
                  </a:solidFill>
                  <a:cs typeface="+mn-ea"/>
                  <a:sym typeface="+mn-lt"/>
                </a:rPr>
                <a:t>第三阶段：</a:t>
              </a:r>
            </a:p>
          </p:txBody>
        </p:sp>
      </p:gr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500"/>
                            </p:stCondLst>
                            <p:childTnLst>
                              <p:par>
                                <p:cTn id="20" presetID="2" presetClass="entr" presetSubtype="2" decel="100000"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750" fill="hold"/>
                                        <p:tgtEl>
                                          <p:spTgt spid="5"/>
                                        </p:tgtEl>
                                        <p:attrNameLst>
                                          <p:attrName>ppt_x</p:attrName>
                                        </p:attrNameLst>
                                      </p:cBhvr>
                                      <p:tavLst>
                                        <p:tav tm="0">
                                          <p:val>
                                            <p:strVal val="1+#ppt_w/2"/>
                                          </p:val>
                                        </p:tav>
                                        <p:tav tm="100000">
                                          <p:val>
                                            <p:strVal val="#ppt_x"/>
                                          </p:val>
                                        </p:tav>
                                      </p:tavLst>
                                    </p:anim>
                                    <p:anim calcmode="lin" valueType="num">
                                      <p:cBhvr additive="base">
                                        <p:cTn id="23" dur="750" fill="hold"/>
                                        <p:tgtEl>
                                          <p:spTgt spid="5"/>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12" presetClass="entr" presetSubtype="4" fill="hold" nodeType="after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p:tgtEl>
                                          <p:spTgt spid="11"/>
                                        </p:tgtEl>
                                        <p:attrNameLst>
                                          <p:attrName>ppt_y</p:attrName>
                                        </p:attrNameLst>
                                      </p:cBhvr>
                                      <p:tavLst>
                                        <p:tav tm="0">
                                          <p:val>
                                            <p:strVal val="#ppt_y+#ppt_h*1.125000"/>
                                          </p:val>
                                        </p:tav>
                                        <p:tav tm="100000">
                                          <p:val>
                                            <p:strVal val="#ppt_y"/>
                                          </p:val>
                                        </p:tav>
                                      </p:tavLst>
                                    </p:anim>
                                    <p:animEffect transition="in" filter="wipe(up)">
                                      <p:cBhvr>
                                        <p:cTn id="28" dur="500"/>
                                        <p:tgtEl>
                                          <p:spTgt spid="11"/>
                                        </p:tgtEl>
                                      </p:cBhvr>
                                    </p:animEffect>
                                  </p:childTnLst>
                                </p:cTn>
                              </p:par>
                            </p:childTnLst>
                          </p:cTn>
                        </p:par>
                        <p:par>
                          <p:cTn id="29" fill="hold">
                            <p:stCondLst>
                              <p:cond delay="3000"/>
                            </p:stCondLst>
                            <p:childTnLst>
                              <p:par>
                                <p:cTn id="30" presetID="22" presetClass="entr" presetSubtype="8" fill="hold" grpId="0" nodeType="after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750"/>
                                        <p:tgtEl>
                                          <p:spTgt spid="4"/>
                                        </p:tgtEl>
                                      </p:cBhvr>
                                    </p:animEffect>
                                  </p:childTnLst>
                                </p:cTn>
                              </p:par>
                            </p:childTnLst>
                          </p:cTn>
                        </p:par>
                        <p:par>
                          <p:cTn id="33" fill="hold">
                            <p:stCondLst>
                              <p:cond delay="4000"/>
                            </p:stCondLst>
                            <p:childTnLst>
                              <p:par>
                                <p:cTn id="34" presetID="12" presetClass="entr" presetSubtype="4" fill="hold" nodeType="after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p:tgtEl>
                                          <p:spTgt spid="17"/>
                                        </p:tgtEl>
                                        <p:attrNameLst>
                                          <p:attrName>ppt_y</p:attrName>
                                        </p:attrNameLst>
                                      </p:cBhvr>
                                      <p:tavLst>
                                        <p:tav tm="0">
                                          <p:val>
                                            <p:strVal val="#ppt_y+#ppt_h*1.125000"/>
                                          </p:val>
                                        </p:tav>
                                        <p:tav tm="100000">
                                          <p:val>
                                            <p:strVal val="#ppt_y"/>
                                          </p:val>
                                        </p:tav>
                                      </p:tavLst>
                                    </p:anim>
                                    <p:animEffect transition="in" filter="wipe(up)">
                                      <p:cBhvr>
                                        <p:cTn id="37" dur="500"/>
                                        <p:tgtEl>
                                          <p:spTgt spid="17"/>
                                        </p:tgtEl>
                                      </p:cBhvr>
                                    </p:animEffect>
                                  </p:childTnLst>
                                </p:cTn>
                              </p:par>
                            </p:childTnLst>
                          </p:cTn>
                        </p:par>
                        <p:par>
                          <p:cTn id="38" fill="hold">
                            <p:stCondLst>
                              <p:cond delay="4500"/>
                            </p:stCondLst>
                            <p:childTnLst>
                              <p:par>
                                <p:cTn id="39" presetID="22" presetClass="entr" presetSubtype="8"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left)">
                                      <p:cBhvr>
                                        <p:cTn id="41" dur="750"/>
                                        <p:tgtEl>
                                          <p:spTgt spid="3"/>
                                        </p:tgtEl>
                                      </p:cBhvr>
                                    </p:animEffect>
                                  </p:childTnLst>
                                </p:cTn>
                              </p:par>
                            </p:childTnLst>
                          </p:cTn>
                        </p:par>
                        <p:par>
                          <p:cTn id="42" fill="hold">
                            <p:stCondLst>
                              <p:cond delay="5500"/>
                            </p:stCondLst>
                            <p:childTnLst>
                              <p:par>
                                <p:cTn id="43" presetID="12" presetClass="entr" presetSubtype="4" fill="hold" nodeType="afterEffect">
                                  <p:stCondLst>
                                    <p:cond delay="0"/>
                                  </p:stCondLst>
                                  <p:childTnLst>
                                    <p:set>
                                      <p:cBhvr>
                                        <p:cTn id="44" dur="1" fill="hold">
                                          <p:stCondLst>
                                            <p:cond delay="0"/>
                                          </p:stCondLst>
                                        </p:cTn>
                                        <p:tgtEl>
                                          <p:spTgt spid="25"/>
                                        </p:tgtEl>
                                        <p:attrNameLst>
                                          <p:attrName>style.visibility</p:attrName>
                                        </p:attrNameLst>
                                      </p:cBhvr>
                                      <p:to>
                                        <p:strVal val="visible"/>
                                      </p:to>
                                    </p:set>
                                    <p:anim calcmode="lin" valueType="num">
                                      <p:cBhvr additive="base">
                                        <p:cTn id="45" dur="500"/>
                                        <p:tgtEl>
                                          <p:spTgt spid="25"/>
                                        </p:tgtEl>
                                        <p:attrNameLst>
                                          <p:attrName>ppt_y</p:attrName>
                                        </p:attrNameLst>
                                      </p:cBhvr>
                                      <p:tavLst>
                                        <p:tav tm="0">
                                          <p:val>
                                            <p:strVal val="#ppt_y+#ppt_h*1.125000"/>
                                          </p:val>
                                        </p:tav>
                                        <p:tav tm="100000">
                                          <p:val>
                                            <p:strVal val="#ppt_y"/>
                                          </p:val>
                                        </p:tav>
                                      </p:tavLst>
                                    </p:anim>
                                    <p:animEffect transition="in" filter="wipe(up)">
                                      <p:cBhvr>
                                        <p:cTn id="46" dur="500"/>
                                        <p:tgtEl>
                                          <p:spTgt spid="25"/>
                                        </p:tgtEl>
                                      </p:cBhvr>
                                    </p:animEffect>
                                  </p:childTnLst>
                                </p:cTn>
                              </p:par>
                            </p:childTnLst>
                          </p:cTn>
                        </p:par>
                        <p:par>
                          <p:cTn id="47" fill="hold">
                            <p:stCondLst>
                              <p:cond delay="6000"/>
                            </p:stCondLst>
                            <p:childTnLst>
                              <p:par>
                                <p:cTn id="48" presetID="22" presetClass="entr" presetSubtype="8" fill="hold" grpId="0" nodeType="afterEffect">
                                  <p:stCondLst>
                                    <p:cond delay="0"/>
                                  </p:stCondLst>
                                  <p:childTnLst>
                                    <p:set>
                                      <p:cBhvr>
                                        <p:cTn id="49" dur="1" fill="hold">
                                          <p:stCondLst>
                                            <p:cond delay="0"/>
                                          </p:stCondLst>
                                        </p:cTn>
                                        <p:tgtEl>
                                          <p:spTgt spid="22"/>
                                        </p:tgtEl>
                                        <p:attrNameLst>
                                          <p:attrName>style.visibility</p:attrName>
                                        </p:attrNameLst>
                                      </p:cBhvr>
                                      <p:to>
                                        <p:strVal val="visible"/>
                                      </p:to>
                                    </p:set>
                                    <p:animEffect transition="in" filter="wipe(left)">
                                      <p:cBhvr>
                                        <p:cTn id="50" dur="75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22" grpId="0"/>
      <p:bldP spid="31" grpId="0" animBg="1"/>
      <p:bldP spid="3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提升四个指标</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矩形 3"/>
          <p:cNvSpPr/>
          <p:nvPr/>
        </p:nvSpPr>
        <p:spPr>
          <a:xfrm>
            <a:off x="3517899" y="4020654"/>
            <a:ext cx="7368807" cy="338554"/>
          </a:xfrm>
          <a:prstGeom prst="rect">
            <a:avLst/>
          </a:prstGeom>
        </p:spPr>
        <p:txBody>
          <a:bodyPr wrap="square">
            <a:spAutoFit/>
          </a:bodyPr>
          <a:lstStyle/>
          <a:p>
            <a:r>
              <a:rPr lang="zh-CN" altLang="en-US" sz="1600" dirty="0">
                <a:solidFill>
                  <a:schemeClr val="bg1"/>
                </a:solidFill>
              </a:rPr>
              <a:t>通过提炼视频核心观点，引导更多用户参与到话题讨论中来，进一步提升转发量；</a:t>
            </a:r>
          </a:p>
        </p:txBody>
      </p:sp>
      <p:sp>
        <p:nvSpPr>
          <p:cNvPr id="6" name="矩形 5"/>
          <p:cNvSpPr/>
          <p:nvPr/>
        </p:nvSpPr>
        <p:spPr>
          <a:xfrm>
            <a:off x="3517899" y="3169460"/>
            <a:ext cx="6430010" cy="338554"/>
          </a:xfrm>
          <a:prstGeom prst="rect">
            <a:avLst/>
          </a:prstGeom>
        </p:spPr>
        <p:txBody>
          <a:bodyPr wrap="square">
            <a:spAutoFit/>
          </a:bodyPr>
          <a:lstStyle/>
          <a:p>
            <a:r>
              <a:rPr lang="zh-CN" altLang="en-US" sz="1600" dirty="0">
                <a:solidFill>
                  <a:schemeClr val="bg1"/>
                </a:solidFill>
              </a:rPr>
              <a:t>在视频描述里，设置一些互动问题，引导用户留言评论，提升评论量；</a:t>
            </a:r>
          </a:p>
        </p:txBody>
      </p:sp>
      <p:sp>
        <p:nvSpPr>
          <p:cNvPr id="7" name="矩形 6"/>
          <p:cNvSpPr/>
          <p:nvPr/>
        </p:nvSpPr>
        <p:spPr>
          <a:xfrm>
            <a:off x="3517899" y="2157805"/>
            <a:ext cx="7169150" cy="338554"/>
          </a:xfrm>
          <a:prstGeom prst="rect">
            <a:avLst/>
          </a:prstGeom>
        </p:spPr>
        <p:txBody>
          <a:bodyPr wrap="square">
            <a:spAutoFit/>
          </a:bodyPr>
          <a:lstStyle/>
          <a:p>
            <a:r>
              <a:rPr lang="zh-CN" altLang="en-US" sz="1600" dirty="0">
                <a:solidFill>
                  <a:schemeClr val="bg1"/>
                </a:solidFill>
              </a:rPr>
              <a:t>在视频描述中写到“心疼小姐姐的快点赞吧”可以提高点赞率；</a:t>
            </a:r>
          </a:p>
        </p:txBody>
      </p:sp>
      <p:sp>
        <p:nvSpPr>
          <p:cNvPr id="10" name="矩形 9"/>
          <p:cNvSpPr/>
          <p:nvPr/>
        </p:nvSpPr>
        <p:spPr>
          <a:xfrm>
            <a:off x="3517899" y="5158879"/>
            <a:ext cx="7169150" cy="338554"/>
          </a:xfrm>
          <a:prstGeom prst="rect">
            <a:avLst/>
          </a:prstGeom>
        </p:spPr>
        <p:txBody>
          <a:bodyPr wrap="square">
            <a:spAutoFit/>
          </a:bodyPr>
          <a:lstStyle/>
          <a:p>
            <a:r>
              <a:rPr lang="zh-CN" altLang="en-US" sz="1600" dirty="0">
                <a:solidFill>
                  <a:schemeClr val="bg1"/>
                </a:solidFill>
              </a:rPr>
              <a:t>在视频描述中写到“一定要看到最后哦”可以提高完播率。</a:t>
            </a:r>
          </a:p>
        </p:txBody>
      </p:sp>
      <p:grpSp>
        <p:nvGrpSpPr>
          <p:cNvPr id="14" name="组合 13"/>
          <p:cNvGrpSpPr/>
          <p:nvPr/>
        </p:nvGrpSpPr>
        <p:grpSpPr>
          <a:xfrm>
            <a:off x="1888065" y="2072044"/>
            <a:ext cx="1292014" cy="511575"/>
            <a:chOff x="3430408" y="4804935"/>
            <a:chExt cx="675873" cy="511575"/>
          </a:xfrm>
        </p:grpSpPr>
        <p:sp>
          <p:nvSpPr>
            <p:cNvPr id="15" name="椭圆 14"/>
            <p:cNvSpPr/>
            <p:nvPr/>
          </p:nvSpPr>
          <p:spPr>
            <a:xfrm>
              <a:off x="3430408" y="5090293"/>
              <a:ext cx="675873"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文本框 15"/>
            <p:cNvSpPr txBox="1"/>
            <p:nvPr/>
          </p:nvSpPr>
          <p:spPr>
            <a:xfrm>
              <a:off x="3478540" y="4804935"/>
              <a:ext cx="579610" cy="461665"/>
            </a:xfrm>
            <a:prstGeom prst="rect">
              <a:avLst/>
            </a:prstGeom>
            <a:noFill/>
          </p:spPr>
          <p:txBody>
            <a:bodyPr wrap="none" rtlCol="0">
              <a:spAutoFit/>
            </a:bodyPr>
            <a:lstStyle/>
            <a:p>
              <a:r>
                <a:rPr lang="zh-CN" altLang="en-US" sz="2400" b="1" dirty="0">
                  <a:solidFill>
                    <a:schemeClr val="bg1"/>
                  </a:solidFill>
                  <a:cs typeface="+mn-ea"/>
                  <a:sym typeface="+mn-lt"/>
                </a:rPr>
                <a:t>点赞量</a:t>
              </a:r>
            </a:p>
          </p:txBody>
        </p:sp>
      </p:grpSp>
      <p:grpSp>
        <p:nvGrpSpPr>
          <p:cNvPr id="30" name="组合 29"/>
          <p:cNvGrpSpPr/>
          <p:nvPr/>
        </p:nvGrpSpPr>
        <p:grpSpPr>
          <a:xfrm>
            <a:off x="1888065" y="3046349"/>
            <a:ext cx="1292014" cy="511575"/>
            <a:chOff x="3430408" y="4804935"/>
            <a:chExt cx="675873" cy="511575"/>
          </a:xfrm>
        </p:grpSpPr>
        <p:sp>
          <p:nvSpPr>
            <p:cNvPr id="33" name="椭圆 32"/>
            <p:cNvSpPr/>
            <p:nvPr/>
          </p:nvSpPr>
          <p:spPr>
            <a:xfrm>
              <a:off x="3430408" y="5090293"/>
              <a:ext cx="675873"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3478540" y="4804935"/>
              <a:ext cx="579610" cy="461665"/>
            </a:xfrm>
            <a:prstGeom prst="rect">
              <a:avLst/>
            </a:prstGeom>
            <a:noFill/>
          </p:spPr>
          <p:txBody>
            <a:bodyPr wrap="none" rtlCol="0">
              <a:spAutoFit/>
            </a:bodyPr>
            <a:lstStyle/>
            <a:p>
              <a:r>
                <a:rPr lang="zh-CN" altLang="en-US" sz="2400" b="1" dirty="0">
                  <a:solidFill>
                    <a:schemeClr val="bg1"/>
                  </a:solidFill>
                  <a:cs typeface="+mn-ea"/>
                  <a:sym typeface="+mn-lt"/>
                </a:rPr>
                <a:t>评论量</a:t>
              </a:r>
            </a:p>
          </p:txBody>
        </p:sp>
      </p:grpSp>
      <p:grpSp>
        <p:nvGrpSpPr>
          <p:cNvPr id="35" name="组合 34"/>
          <p:cNvGrpSpPr/>
          <p:nvPr/>
        </p:nvGrpSpPr>
        <p:grpSpPr>
          <a:xfrm>
            <a:off x="1888065" y="4020654"/>
            <a:ext cx="1292014" cy="511575"/>
            <a:chOff x="3430408" y="4804935"/>
            <a:chExt cx="675873" cy="511575"/>
          </a:xfrm>
        </p:grpSpPr>
        <p:sp>
          <p:nvSpPr>
            <p:cNvPr id="36" name="椭圆 35"/>
            <p:cNvSpPr/>
            <p:nvPr/>
          </p:nvSpPr>
          <p:spPr>
            <a:xfrm>
              <a:off x="3430408" y="5090293"/>
              <a:ext cx="675873"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文本框 36"/>
            <p:cNvSpPr txBox="1"/>
            <p:nvPr/>
          </p:nvSpPr>
          <p:spPr>
            <a:xfrm>
              <a:off x="3478540" y="4804935"/>
              <a:ext cx="579610" cy="461665"/>
            </a:xfrm>
            <a:prstGeom prst="rect">
              <a:avLst/>
            </a:prstGeom>
            <a:noFill/>
          </p:spPr>
          <p:txBody>
            <a:bodyPr wrap="none" rtlCol="0">
              <a:spAutoFit/>
            </a:bodyPr>
            <a:lstStyle/>
            <a:p>
              <a:r>
                <a:rPr lang="zh-CN" altLang="en-US" sz="2400" b="1" dirty="0">
                  <a:solidFill>
                    <a:schemeClr val="bg1"/>
                  </a:solidFill>
                  <a:cs typeface="+mn-ea"/>
                  <a:sym typeface="+mn-lt"/>
                </a:rPr>
                <a:t>转发量</a:t>
              </a:r>
            </a:p>
          </p:txBody>
        </p:sp>
      </p:grpSp>
      <p:grpSp>
        <p:nvGrpSpPr>
          <p:cNvPr id="38" name="组合 37"/>
          <p:cNvGrpSpPr/>
          <p:nvPr/>
        </p:nvGrpSpPr>
        <p:grpSpPr>
          <a:xfrm>
            <a:off x="1888065" y="4994958"/>
            <a:ext cx="1292014" cy="511575"/>
            <a:chOff x="3430408" y="4804935"/>
            <a:chExt cx="675873" cy="511575"/>
          </a:xfrm>
        </p:grpSpPr>
        <p:sp>
          <p:nvSpPr>
            <p:cNvPr id="39" name="椭圆 38"/>
            <p:cNvSpPr/>
            <p:nvPr/>
          </p:nvSpPr>
          <p:spPr>
            <a:xfrm>
              <a:off x="3430408" y="5090293"/>
              <a:ext cx="675873" cy="226217"/>
            </a:xfrm>
            <a:prstGeom prst="ellipse">
              <a:avLst/>
            </a:prstGeom>
            <a:gradFill>
              <a:gsLst>
                <a:gs pos="0">
                  <a:srgbClr val="1D95F5">
                    <a:alpha val="0"/>
                  </a:srgbClr>
                </a:gs>
                <a:gs pos="99000">
                  <a:srgbClr val="1D95F5"/>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文本框 39"/>
            <p:cNvSpPr txBox="1"/>
            <p:nvPr/>
          </p:nvSpPr>
          <p:spPr>
            <a:xfrm>
              <a:off x="3478540" y="4804935"/>
              <a:ext cx="579610" cy="461665"/>
            </a:xfrm>
            <a:prstGeom prst="rect">
              <a:avLst/>
            </a:prstGeom>
            <a:noFill/>
          </p:spPr>
          <p:txBody>
            <a:bodyPr wrap="none" rtlCol="0">
              <a:spAutoFit/>
            </a:bodyPr>
            <a:lstStyle/>
            <a:p>
              <a:r>
                <a:rPr lang="zh-CN" altLang="en-US" sz="2400" b="1" dirty="0">
                  <a:solidFill>
                    <a:schemeClr val="bg1"/>
                  </a:solidFill>
                  <a:cs typeface="+mn-ea"/>
                  <a:sym typeface="+mn-lt"/>
                </a:rPr>
                <a:t>完播率</a:t>
              </a:r>
            </a:p>
          </p:txBody>
        </p:sp>
      </p:gr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2"/>
                                        </p:tgtEl>
                                        <p:attrNameLst>
                                          <p:attrName>style.visibility</p:attrName>
                                        </p:attrNameLst>
                                      </p:cBhvr>
                                      <p:to>
                                        <p:strVal val="visible"/>
                                      </p:to>
                                    </p:set>
                                    <p:anim calcmode="lin" valueType="num">
                                      <p:cBhvr>
                                        <p:cTn id="11" dur="500" fill="hold"/>
                                        <p:tgtEl>
                                          <p:spTgt spid="32"/>
                                        </p:tgtEl>
                                        <p:attrNameLst>
                                          <p:attrName>ppt_w</p:attrName>
                                        </p:attrNameLst>
                                      </p:cBhvr>
                                      <p:tavLst>
                                        <p:tav tm="0">
                                          <p:val>
                                            <p:fltVal val="0"/>
                                          </p:val>
                                        </p:tav>
                                        <p:tav tm="100000">
                                          <p:val>
                                            <p:strVal val="#ppt_w"/>
                                          </p:val>
                                        </p:tav>
                                      </p:tavLst>
                                    </p:anim>
                                    <p:anim calcmode="lin" valueType="num">
                                      <p:cBhvr>
                                        <p:cTn id="12" dur="500" fill="hold"/>
                                        <p:tgtEl>
                                          <p:spTgt spid="32"/>
                                        </p:tgtEl>
                                        <p:attrNameLst>
                                          <p:attrName>ppt_h</p:attrName>
                                        </p:attrNameLst>
                                      </p:cBhvr>
                                      <p:tavLst>
                                        <p:tav tm="0">
                                          <p:val>
                                            <p:fltVal val="0"/>
                                          </p:val>
                                        </p:tav>
                                        <p:tav tm="100000">
                                          <p:val>
                                            <p:strVal val="#ppt_h"/>
                                          </p:val>
                                        </p:tav>
                                      </p:tavLst>
                                    </p:anim>
                                    <p:animEffect transition="in" filter="fade">
                                      <p:cBhvr>
                                        <p:cTn id="13" dur="500"/>
                                        <p:tgtEl>
                                          <p:spTgt spid="32"/>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p:cTn id="16" dur="500" fill="hold"/>
                                        <p:tgtEl>
                                          <p:spTgt spid="31"/>
                                        </p:tgtEl>
                                        <p:attrNameLst>
                                          <p:attrName>ppt_w</p:attrName>
                                        </p:attrNameLst>
                                      </p:cBhvr>
                                      <p:tavLst>
                                        <p:tav tm="0">
                                          <p:val>
                                            <p:fltVal val="0"/>
                                          </p:val>
                                        </p:tav>
                                        <p:tav tm="100000">
                                          <p:val>
                                            <p:strVal val="#ppt_w"/>
                                          </p:val>
                                        </p:tav>
                                      </p:tavLst>
                                    </p:anim>
                                    <p:anim calcmode="lin" valueType="num">
                                      <p:cBhvr>
                                        <p:cTn id="17" dur="500" fill="hold"/>
                                        <p:tgtEl>
                                          <p:spTgt spid="31"/>
                                        </p:tgtEl>
                                        <p:attrNameLst>
                                          <p:attrName>ppt_h</p:attrName>
                                        </p:attrNameLst>
                                      </p:cBhvr>
                                      <p:tavLst>
                                        <p:tav tm="0">
                                          <p:val>
                                            <p:fltVal val="0"/>
                                          </p:val>
                                        </p:tav>
                                        <p:tav tm="100000">
                                          <p:val>
                                            <p:strVal val="#ppt_h"/>
                                          </p:val>
                                        </p:tav>
                                      </p:tavLst>
                                    </p:anim>
                                    <p:animEffect transition="in" filter="fade">
                                      <p:cBhvr>
                                        <p:cTn id="18" dur="500"/>
                                        <p:tgtEl>
                                          <p:spTgt spid="31"/>
                                        </p:tgtEl>
                                      </p:cBhvr>
                                    </p:animEffect>
                                  </p:childTnLst>
                                </p:cTn>
                              </p:par>
                            </p:childTnLst>
                          </p:cTn>
                        </p:par>
                        <p:par>
                          <p:cTn id="19" fill="hold">
                            <p:stCondLst>
                              <p:cond delay="1500"/>
                            </p:stCondLst>
                            <p:childTnLst>
                              <p:par>
                                <p:cTn id="20" presetID="12" presetClass="entr" presetSubtype="4"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anim calcmode="lin" valueType="num">
                                      <p:cBhvr additive="base">
                                        <p:cTn id="22" dur="500"/>
                                        <p:tgtEl>
                                          <p:spTgt spid="14"/>
                                        </p:tgtEl>
                                        <p:attrNameLst>
                                          <p:attrName>ppt_y</p:attrName>
                                        </p:attrNameLst>
                                      </p:cBhvr>
                                      <p:tavLst>
                                        <p:tav tm="0">
                                          <p:val>
                                            <p:strVal val="#ppt_y+#ppt_h*1.125000"/>
                                          </p:val>
                                        </p:tav>
                                        <p:tav tm="100000">
                                          <p:val>
                                            <p:strVal val="#ppt_y"/>
                                          </p:val>
                                        </p:tav>
                                      </p:tavLst>
                                    </p:anim>
                                    <p:animEffect transition="in" filter="wipe(up)">
                                      <p:cBhvr>
                                        <p:cTn id="23" dur="500"/>
                                        <p:tgtEl>
                                          <p:spTgt spid="14"/>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wipe(left)">
                                      <p:cBhvr>
                                        <p:cTn id="27" dur="750"/>
                                        <p:tgtEl>
                                          <p:spTgt spid="7"/>
                                        </p:tgtEl>
                                      </p:cBhvr>
                                    </p:animEffect>
                                  </p:childTnLst>
                                </p:cTn>
                              </p:par>
                            </p:childTnLst>
                          </p:cTn>
                        </p:par>
                        <p:par>
                          <p:cTn id="28" fill="hold">
                            <p:stCondLst>
                              <p:cond delay="3000"/>
                            </p:stCondLst>
                            <p:childTnLst>
                              <p:par>
                                <p:cTn id="29" presetID="12" presetClass="entr" presetSubtype="4" fill="hold" nodeType="afterEffect">
                                  <p:stCondLst>
                                    <p:cond delay="0"/>
                                  </p:stCondLst>
                                  <p:childTnLst>
                                    <p:set>
                                      <p:cBhvr>
                                        <p:cTn id="30" dur="1" fill="hold">
                                          <p:stCondLst>
                                            <p:cond delay="0"/>
                                          </p:stCondLst>
                                        </p:cTn>
                                        <p:tgtEl>
                                          <p:spTgt spid="30"/>
                                        </p:tgtEl>
                                        <p:attrNameLst>
                                          <p:attrName>style.visibility</p:attrName>
                                        </p:attrNameLst>
                                      </p:cBhvr>
                                      <p:to>
                                        <p:strVal val="visible"/>
                                      </p:to>
                                    </p:set>
                                    <p:anim calcmode="lin" valueType="num">
                                      <p:cBhvr additive="base">
                                        <p:cTn id="31" dur="500"/>
                                        <p:tgtEl>
                                          <p:spTgt spid="30"/>
                                        </p:tgtEl>
                                        <p:attrNameLst>
                                          <p:attrName>ppt_y</p:attrName>
                                        </p:attrNameLst>
                                      </p:cBhvr>
                                      <p:tavLst>
                                        <p:tav tm="0">
                                          <p:val>
                                            <p:strVal val="#ppt_y+#ppt_h*1.125000"/>
                                          </p:val>
                                        </p:tav>
                                        <p:tav tm="100000">
                                          <p:val>
                                            <p:strVal val="#ppt_y"/>
                                          </p:val>
                                        </p:tav>
                                      </p:tavLst>
                                    </p:anim>
                                    <p:animEffect transition="in" filter="wipe(up)">
                                      <p:cBhvr>
                                        <p:cTn id="32" dur="500"/>
                                        <p:tgtEl>
                                          <p:spTgt spid="30"/>
                                        </p:tgtEl>
                                      </p:cBhvr>
                                    </p:animEffect>
                                  </p:childTnLst>
                                </p:cTn>
                              </p:par>
                            </p:childTnLst>
                          </p:cTn>
                        </p:par>
                        <p:par>
                          <p:cTn id="33" fill="hold">
                            <p:stCondLst>
                              <p:cond delay="3500"/>
                            </p:stCondLst>
                            <p:childTnLst>
                              <p:par>
                                <p:cTn id="34" presetID="22" presetClass="entr" presetSubtype="8" fill="hold" grpId="0"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left)">
                                      <p:cBhvr>
                                        <p:cTn id="36" dur="750"/>
                                        <p:tgtEl>
                                          <p:spTgt spid="6"/>
                                        </p:tgtEl>
                                      </p:cBhvr>
                                    </p:animEffect>
                                  </p:childTnLst>
                                </p:cTn>
                              </p:par>
                            </p:childTnLst>
                          </p:cTn>
                        </p:par>
                        <p:par>
                          <p:cTn id="37" fill="hold">
                            <p:stCondLst>
                              <p:cond delay="4500"/>
                            </p:stCondLst>
                            <p:childTnLst>
                              <p:par>
                                <p:cTn id="38" presetID="12" presetClass="entr" presetSubtype="4" fill="hold" nodeType="afterEffect">
                                  <p:stCondLst>
                                    <p:cond delay="0"/>
                                  </p:stCondLst>
                                  <p:childTnLst>
                                    <p:set>
                                      <p:cBhvr>
                                        <p:cTn id="39" dur="1" fill="hold">
                                          <p:stCondLst>
                                            <p:cond delay="0"/>
                                          </p:stCondLst>
                                        </p:cTn>
                                        <p:tgtEl>
                                          <p:spTgt spid="35"/>
                                        </p:tgtEl>
                                        <p:attrNameLst>
                                          <p:attrName>style.visibility</p:attrName>
                                        </p:attrNameLst>
                                      </p:cBhvr>
                                      <p:to>
                                        <p:strVal val="visible"/>
                                      </p:to>
                                    </p:set>
                                    <p:anim calcmode="lin" valueType="num">
                                      <p:cBhvr additive="base">
                                        <p:cTn id="40" dur="500"/>
                                        <p:tgtEl>
                                          <p:spTgt spid="35"/>
                                        </p:tgtEl>
                                        <p:attrNameLst>
                                          <p:attrName>ppt_y</p:attrName>
                                        </p:attrNameLst>
                                      </p:cBhvr>
                                      <p:tavLst>
                                        <p:tav tm="0">
                                          <p:val>
                                            <p:strVal val="#ppt_y+#ppt_h*1.125000"/>
                                          </p:val>
                                        </p:tav>
                                        <p:tav tm="100000">
                                          <p:val>
                                            <p:strVal val="#ppt_y"/>
                                          </p:val>
                                        </p:tav>
                                      </p:tavLst>
                                    </p:anim>
                                    <p:animEffect transition="in" filter="wipe(up)">
                                      <p:cBhvr>
                                        <p:cTn id="41" dur="500"/>
                                        <p:tgtEl>
                                          <p:spTgt spid="35"/>
                                        </p:tgtEl>
                                      </p:cBhvr>
                                    </p:animEffect>
                                  </p:childTnLst>
                                </p:cTn>
                              </p:par>
                            </p:childTnLst>
                          </p:cTn>
                        </p:par>
                        <p:par>
                          <p:cTn id="42" fill="hold">
                            <p:stCondLst>
                              <p:cond delay="5000"/>
                            </p:stCondLst>
                            <p:childTnLst>
                              <p:par>
                                <p:cTn id="43" presetID="22" presetClass="entr" presetSubtype="8" fill="hold" grpId="0" nodeType="afterEffect">
                                  <p:stCondLst>
                                    <p:cond delay="0"/>
                                  </p:stCondLst>
                                  <p:childTnLst>
                                    <p:set>
                                      <p:cBhvr>
                                        <p:cTn id="44" dur="1" fill="hold">
                                          <p:stCondLst>
                                            <p:cond delay="0"/>
                                          </p:stCondLst>
                                        </p:cTn>
                                        <p:tgtEl>
                                          <p:spTgt spid="4"/>
                                        </p:tgtEl>
                                        <p:attrNameLst>
                                          <p:attrName>style.visibility</p:attrName>
                                        </p:attrNameLst>
                                      </p:cBhvr>
                                      <p:to>
                                        <p:strVal val="visible"/>
                                      </p:to>
                                    </p:set>
                                    <p:animEffect transition="in" filter="wipe(left)">
                                      <p:cBhvr>
                                        <p:cTn id="45" dur="750"/>
                                        <p:tgtEl>
                                          <p:spTgt spid="4"/>
                                        </p:tgtEl>
                                      </p:cBhvr>
                                    </p:animEffect>
                                  </p:childTnLst>
                                </p:cTn>
                              </p:par>
                            </p:childTnLst>
                          </p:cTn>
                        </p:par>
                        <p:par>
                          <p:cTn id="46" fill="hold">
                            <p:stCondLst>
                              <p:cond delay="6000"/>
                            </p:stCondLst>
                            <p:childTnLst>
                              <p:par>
                                <p:cTn id="47" presetID="12" presetClass="entr" presetSubtype="4" fill="hold" nodeType="afterEffect">
                                  <p:stCondLst>
                                    <p:cond delay="0"/>
                                  </p:stCondLst>
                                  <p:childTnLst>
                                    <p:set>
                                      <p:cBhvr>
                                        <p:cTn id="48" dur="1" fill="hold">
                                          <p:stCondLst>
                                            <p:cond delay="0"/>
                                          </p:stCondLst>
                                        </p:cTn>
                                        <p:tgtEl>
                                          <p:spTgt spid="38"/>
                                        </p:tgtEl>
                                        <p:attrNameLst>
                                          <p:attrName>style.visibility</p:attrName>
                                        </p:attrNameLst>
                                      </p:cBhvr>
                                      <p:to>
                                        <p:strVal val="visible"/>
                                      </p:to>
                                    </p:set>
                                    <p:anim calcmode="lin" valueType="num">
                                      <p:cBhvr additive="base">
                                        <p:cTn id="49" dur="500"/>
                                        <p:tgtEl>
                                          <p:spTgt spid="38"/>
                                        </p:tgtEl>
                                        <p:attrNameLst>
                                          <p:attrName>ppt_y</p:attrName>
                                        </p:attrNameLst>
                                      </p:cBhvr>
                                      <p:tavLst>
                                        <p:tav tm="0">
                                          <p:val>
                                            <p:strVal val="#ppt_y+#ppt_h*1.125000"/>
                                          </p:val>
                                        </p:tav>
                                        <p:tav tm="100000">
                                          <p:val>
                                            <p:strVal val="#ppt_y"/>
                                          </p:val>
                                        </p:tav>
                                      </p:tavLst>
                                    </p:anim>
                                    <p:animEffect transition="in" filter="wipe(up)">
                                      <p:cBhvr>
                                        <p:cTn id="50" dur="500"/>
                                        <p:tgtEl>
                                          <p:spTgt spid="38"/>
                                        </p:tgtEl>
                                      </p:cBhvr>
                                    </p:animEffect>
                                  </p:childTnLst>
                                </p:cTn>
                              </p:par>
                            </p:childTnLst>
                          </p:cTn>
                        </p:par>
                        <p:par>
                          <p:cTn id="51" fill="hold">
                            <p:stCondLst>
                              <p:cond delay="6500"/>
                            </p:stCondLst>
                            <p:childTnLst>
                              <p:par>
                                <p:cTn id="52" presetID="22" presetClass="entr" presetSubtype="8" fill="hold" grpId="0" nodeType="after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wipe(left)">
                                      <p:cBhvr>
                                        <p:cTn id="54" dur="75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4" grpId="0"/>
      <p:bldP spid="6" grpId="0"/>
      <p:bldP spid="7"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怎么写标题</a:t>
            </a:r>
          </a:p>
        </p:txBody>
      </p:sp>
      <p:grpSp>
        <p:nvGrpSpPr>
          <p:cNvPr id="3" name="组合 2"/>
          <p:cNvGrpSpPr/>
          <p:nvPr/>
        </p:nvGrpSpPr>
        <p:grpSpPr>
          <a:xfrm>
            <a:off x="1664581" y="1506707"/>
            <a:ext cx="2221619" cy="772880"/>
            <a:chOff x="1664581" y="1506707"/>
            <a:chExt cx="2221619" cy="772880"/>
          </a:xfrm>
        </p:grpSpPr>
        <p:sp>
          <p:nvSpPr>
            <p:cNvPr id="5" name="任意多边形 4"/>
            <p:cNvSpPr/>
            <p:nvPr/>
          </p:nvSpPr>
          <p:spPr>
            <a:xfrm>
              <a:off x="1664581" y="1506707"/>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p:cNvSpPr/>
            <p:nvPr/>
          </p:nvSpPr>
          <p:spPr>
            <a:xfrm flipH="1">
              <a:off x="1779842" y="1684999"/>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8" name="文本框"/>
            <p:cNvSpPr txBox="1"/>
            <p:nvPr/>
          </p:nvSpPr>
          <p:spPr>
            <a:xfrm>
              <a:off x="2089933" y="1730904"/>
              <a:ext cx="1486176" cy="492443"/>
            </a:xfrm>
            <a:prstGeom prst="rect">
              <a:avLst/>
            </a:prstGeom>
            <a:noFill/>
          </p:spPr>
          <p:txBody>
            <a:bodyPr wrap="square" rtlCol="0">
              <a:spAutoFit/>
            </a:bodyPr>
            <a:lstStyle/>
            <a:p>
              <a:r>
                <a:rPr lang="zh-CN" altLang="en-US" sz="2600" b="1" dirty="0">
                  <a:solidFill>
                    <a:schemeClr val="bg1"/>
                  </a:solidFill>
                  <a:cs typeface="+mn-ea"/>
                  <a:sym typeface="+mn-lt"/>
                </a:rPr>
                <a:t>给好处</a:t>
              </a:r>
            </a:p>
          </p:txBody>
        </p:sp>
      </p:grpSp>
      <p:sp>
        <p:nvSpPr>
          <p:cNvPr id="9" name="文本框"/>
          <p:cNvSpPr txBox="1"/>
          <p:nvPr/>
        </p:nvSpPr>
        <p:spPr>
          <a:xfrm>
            <a:off x="1904038" y="2457879"/>
            <a:ext cx="2609356"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标题一定要清晰的标出有几个好处，并在结尾处以问号结束</a:t>
            </a:r>
            <a:r>
              <a:rPr lang="en-US" altLang="zh-CN" sz="1600" dirty="0">
                <a:solidFill>
                  <a:schemeClr val="bg1"/>
                </a:solidFill>
                <a:cs typeface="+mn-ea"/>
                <a:sym typeface="+mn-lt"/>
              </a:rPr>
              <a:t>;</a:t>
            </a:r>
            <a:endParaRPr lang="zh-CN" altLang="en-US" sz="1600" dirty="0">
              <a:solidFill>
                <a:schemeClr val="bg1"/>
              </a:solidFill>
              <a:cs typeface="+mn-ea"/>
              <a:sym typeface="+mn-lt"/>
            </a:endParaRPr>
          </a:p>
        </p:txBody>
      </p:sp>
      <p:grpSp>
        <p:nvGrpSpPr>
          <p:cNvPr id="4" name="组合 3"/>
          <p:cNvGrpSpPr/>
          <p:nvPr/>
        </p:nvGrpSpPr>
        <p:grpSpPr>
          <a:xfrm>
            <a:off x="6636631" y="1506707"/>
            <a:ext cx="2221619" cy="772880"/>
            <a:chOff x="6636631" y="1506707"/>
            <a:chExt cx="2221619" cy="772880"/>
          </a:xfrm>
        </p:grpSpPr>
        <p:sp>
          <p:nvSpPr>
            <p:cNvPr id="10" name="任意多边形 9"/>
            <p:cNvSpPr/>
            <p:nvPr/>
          </p:nvSpPr>
          <p:spPr>
            <a:xfrm>
              <a:off x="6636631" y="1506707"/>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圆角矩形"/>
            <p:cNvSpPr/>
            <p:nvPr/>
          </p:nvSpPr>
          <p:spPr>
            <a:xfrm flipH="1">
              <a:off x="6751892" y="1684999"/>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3" name="文本框"/>
            <p:cNvSpPr txBox="1"/>
            <p:nvPr/>
          </p:nvSpPr>
          <p:spPr>
            <a:xfrm>
              <a:off x="7106610" y="1730904"/>
              <a:ext cx="1620708" cy="492443"/>
            </a:xfrm>
            <a:prstGeom prst="rect">
              <a:avLst/>
            </a:prstGeom>
            <a:noFill/>
          </p:spPr>
          <p:txBody>
            <a:bodyPr wrap="square" rtlCol="0">
              <a:spAutoFit/>
            </a:bodyPr>
            <a:lstStyle/>
            <a:p>
              <a:r>
                <a:rPr lang="zh-CN" altLang="en-US" sz="2600" b="1" dirty="0">
                  <a:solidFill>
                    <a:schemeClr val="bg1"/>
                  </a:solidFill>
                  <a:cs typeface="+mn-ea"/>
                  <a:sym typeface="+mn-lt"/>
                </a:rPr>
                <a:t>细分类别</a:t>
              </a:r>
            </a:p>
          </p:txBody>
        </p:sp>
      </p:grpSp>
      <p:sp>
        <p:nvSpPr>
          <p:cNvPr id="14" name="文本框"/>
          <p:cNvSpPr txBox="1"/>
          <p:nvPr/>
        </p:nvSpPr>
        <p:spPr>
          <a:xfrm>
            <a:off x="6876088" y="2457879"/>
            <a:ext cx="3512512"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这种标题直接的表达了一种生活态度，目的是让同处同一种生活处境的人，直接针对一类人，产生共鸣；</a:t>
            </a:r>
          </a:p>
        </p:txBody>
      </p:sp>
      <p:grpSp>
        <p:nvGrpSpPr>
          <p:cNvPr id="7" name="组合 6"/>
          <p:cNvGrpSpPr/>
          <p:nvPr/>
        </p:nvGrpSpPr>
        <p:grpSpPr>
          <a:xfrm>
            <a:off x="1664581" y="3872362"/>
            <a:ext cx="2221619" cy="772880"/>
            <a:chOff x="1664581" y="3872362"/>
            <a:chExt cx="2221619" cy="772880"/>
          </a:xfrm>
        </p:grpSpPr>
        <p:sp>
          <p:nvSpPr>
            <p:cNvPr id="15" name="任意多边形 14"/>
            <p:cNvSpPr/>
            <p:nvPr/>
          </p:nvSpPr>
          <p:spPr>
            <a:xfrm>
              <a:off x="1664581" y="3872362"/>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圆角矩形"/>
            <p:cNvSpPr/>
            <p:nvPr/>
          </p:nvSpPr>
          <p:spPr>
            <a:xfrm flipH="1">
              <a:off x="1779842" y="4050654"/>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8" name="文本框"/>
            <p:cNvSpPr txBox="1"/>
            <p:nvPr/>
          </p:nvSpPr>
          <p:spPr>
            <a:xfrm>
              <a:off x="2089933" y="4096559"/>
              <a:ext cx="1608009" cy="492443"/>
            </a:xfrm>
            <a:prstGeom prst="rect">
              <a:avLst/>
            </a:prstGeom>
            <a:noFill/>
          </p:spPr>
          <p:txBody>
            <a:bodyPr wrap="square" rtlCol="0">
              <a:spAutoFit/>
            </a:bodyPr>
            <a:lstStyle/>
            <a:p>
              <a:r>
                <a:rPr lang="zh-CN" altLang="en-US" sz="2600" b="1" dirty="0">
                  <a:solidFill>
                    <a:schemeClr val="bg1"/>
                  </a:solidFill>
                  <a:cs typeface="+mn-ea"/>
                  <a:sym typeface="+mn-lt"/>
                </a:rPr>
                <a:t>名人效应</a:t>
              </a:r>
            </a:p>
          </p:txBody>
        </p:sp>
      </p:grpSp>
      <p:sp>
        <p:nvSpPr>
          <p:cNvPr id="19" name="文本框"/>
          <p:cNvSpPr txBox="1"/>
          <p:nvPr/>
        </p:nvSpPr>
        <p:spPr>
          <a:xfrm>
            <a:off x="1904038" y="4823534"/>
            <a:ext cx="3722062" cy="1052596"/>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名人效应，是名人的出现所达成引人注意，强化事物，扩大影响的效应，或人们模仿名心理现象的统称；</a:t>
            </a:r>
          </a:p>
        </p:txBody>
      </p:sp>
      <p:grpSp>
        <p:nvGrpSpPr>
          <p:cNvPr id="12" name="组合 11"/>
          <p:cNvGrpSpPr/>
          <p:nvPr/>
        </p:nvGrpSpPr>
        <p:grpSpPr>
          <a:xfrm>
            <a:off x="6636631" y="3872362"/>
            <a:ext cx="2221619" cy="772880"/>
            <a:chOff x="6636631" y="3872362"/>
            <a:chExt cx="2221619" cy="772880"/>
          </a:xfrm>
        </p:grpSpPr>
        <p:sp>
          <p:nvSpPr>
            <p:cNvPr id="20" name="任意多边形 19"/>
            <p:cNvSpPr/>
            <p:nvPr/>
          </p:nvSpPr>
          <p:spPr>
            <a:xfrm>
              <a:off x="6636631" y="3872362"/>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圆角矩形"/>
            <p:cNvSpPr/>
            <p:nvPr/>
          </p:nvSpPr>
          <p:spPr>
            <a:xfrm flipH="1">
              <a:off x="6751892" y="4050654"/>
              <a:ext cx="2106358" cy="594588"/>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23" name="文本框"/>
            <p:cNvSpPr txBox="1"/>
            <p:nvPr/>
          </p:nvSpPr>
          <p:spPr>
            <a:xfrm>
              <a:off x="7106609" y="4096559"/>
              <a:ext cx="1620709" cy="492443"/>
            </a:xfrm>
            <a:prstGeom prst="rect">
              <a:avLst/>
            </a:prstGeom>
            <a:noFill/>
          </p:spPr>
          <p:txBody>
            <a:bodyPr wrap="square" rtlCol="0">
              <a:spAutoFit/>
            </a:bodyPr>
            <a:lstStyle/>
            <a:p>
              <a:r>
                <a:rPr lang="zh-CN" altLang="en-US" sz="2600" b="1" dirty="0">
                  <a:solidFill>
                    <a:schemeClr val="bg1"/>
                  </a:solidFill>
                  <a:cs typeface="+mn-ea"/>
                  <a:sym typeface="+mn-lt"/>
                </a:rPr>
                <a:t>情感段子</a:t>
              </a:r>
            </a:p>
          </p:txBody>
        </p:sp>
      </p:grpSp>
      <p:sp>
        <p:nvSpPr>
          <p:cNvPr id="24" name="文本框"/>
          <p:cNvSpPr txBox="1"/>
          <p:nvPr/>
        </p:nvSpPr>
        <p:spPr>
          <a:xfrm>
            <a:off x="6876088" y="4823534"/>
            <a:ext cx="3341062" cy="732508"/>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这种标题，即容易产生共鸣，又容易让人猎奇产生联想。</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2" presetClass="entr" presetSubtype="2"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750" fill="hold"/>
                                        <p:tgtEl>
                                          <p:spTgt spid="3"/>
                                        </p:tgtEl>
                                        <p:attrNameLst>
                                          <p:attrName>ppt_x</p:attrName>
                                        </p:attrNameLst>
                                      </p:cBhvr>
                                      <p:tavLst>
                                        <p:tav tm="0">
                                          <p:val>
                                            <p:strVal val="1+#ppt_w/2"/>
                                          </p:val>
                                        </p:tav>
                                        <p:tav tm="100000">
                                          <p:val>
                                            <p:strVal val="#ppt_x"/>
                                          </p:val>
                                        </p:tav>
                                      </p:tavLst>
                                    </p:anim>
                                    <p:anim calcmode="lin" valueType="num">
                                      <p:cBhvr additive="base">
                                        <p:cTn id="12" dur="750" fill="hold"/>
                                        <p:tgtEl>
                                          <p:spTgt spid="3"/>
                                        </p:tgtEl>
                                        <p:attrNameLst>
                                          <p:attrName>ppt_y</p:attrName>
                                        </p:attrNameLst>
                                      </p:cBhvr>
                                      <p:tavLst>
                                        <p:tav tm="0">
                                          <p:val>
                                            <p:strVal val="#ppt_y"/>
                                          </p:val>
                                        </p:tav>
                                        <p:tav tm="100000">
                                          <p:val>
                                            <p:strVal val="#ppt_y"/>
                                          </p:val>
                                        </p:tav>
                                      </p:tavLst>
                                    </p:anim>
                                  </p:childTnLst>
                                </p:cTn>
                              </p:par>
                            </p:childTnLst>
                          </p:cTn>
                        </p:par>
                        <p:par>
                          <p:cTn id="13" fill="hold">
                            <p:stCondLst>
                              <p:cond delay="2000"/>
                            </p:stCondLst>
                            <p:childTnLst>
                              <p:par>
                                <p:cTn id="14" presetID="42" presetClass="entr" presetSubtype="0" fill="hold" grpId="0" nodeType="after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1000"/>
                                        <p:tgtEl>
                                          <p:spTgt spid="9"/>
                                        </p:tgtEl>
                                      </p:cBhvr>
                                    </p:animEffect>
                                    <p:anim calcmode="lin" valueType="num">
                                      <p:cBhvr>
                                        <p:cTn id="17" dur="1000" fill="hold"/>
                                        <p:tgtEl>
                                          <p:spTgt spid="9"/>
                                        </p:tgtEl>
                                        <p:attrNameLst>
                                          <p:attrName>ppt_x</p:attrName>
                                        </p:attrNameLst>
                                      </p:cBhvr>
                                      <p:tavLst>
                                        <p:tav tm="0">
                                          <p:val>
                                            <p:strVal val="#ppt_x"/>
                                          </p:val>
                                        </p:tav>
                                        <p:tav tm="100000">
                                          <p:val>
                                            <p:strVal val="#ppt_x"/>
                                          </p:val>
                                        </p:tav>
                                      </p:tavLst>
                                    </p:anim>
                                    <p:anim calcmode="lin" valueType="num">
                                      <p:cBhvr>
                                        <p:cTn id="18" dur="1000" fill="hold"/>
                                        <p:tgtEl>
                                          <p:spTgt spid="9"/>
                                        </p:tgtEl>
                                        <p:attrNameLst>
                                          <p:attrName>ppt_y</p:attrName>
                                        </p:attrNameLst>
                                      </p:cBhvr>
                                      <p:tavLst>
                                        <p:tav tm="0">
                                          <p:val>
                                            <p:strVal val="#ppt_y+.1"/>
                                          </p:val>
                                        </p:tav>
                                        <p:tav tm="100000">
                                          <p:val>
                                            <p:strVal val="#ppt_y"/>
                                          </p:val>
                                        </p:tav>
                                      </p:tavLst>
                                    </p:anim>
                                  </p:childTnLst>
                                </p:cTn>
                              </p:par>
                            </p:childTnLst>
                          </p:cTn>
                        </p:par>
                        <p:par>
                          <p:cTn id="19" fill="hold">
                            <p:stCondLst>
                              <p:cond delay="3000"/>
                            </p:stCondLst>
                            <p:childTnLst>
                              <p:par>
                                <p:cTn id="20" presetID="2" presetClass="entr" presetSubtype="2" fill="hold" nodeType="after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750" fill="hold"/>
                                        <p:tgtEl>
                                          <p:spTgt spid="4"/>
                                        </p:tgtEl>
                                        <p:attrNameLst>
                                          <p:attrName>ppt_x</p:attrName>
                                        </p:attrNameLst>
                                      </p:cBhvr>
                                      <p:tavLst>
                                        <p:tav tm="0">
                                          <p:val>
                                            <p:strVal val="1+#ppt_w/2"/>
                                          </p:val>
                                        </p:tav>
                                        <p:tav tm="100000">
                                          <p:val>
                                            <p:strVal val="#ppt_x"/>
                                          </p:val>
                                        </p:tav>
                                      </p:tavLst>
                                    </p:anim>
                                    <p:anim calcmode="lin" valueType="num">
                                      <p:cBhvr additive="base">
                                        <p:cTn id="23" dur="750" fill="hold"/>
                                        <p:tgtEl>
                                          <p:spTgt spid="4"/>
                                        </p:tgtEl>
                                        <p:attrNameLst>
                                          <p:attrName>ppt_y</p:attrName>
                                        </p:attrNameLst>
                                      </p:cBhvr>
                                      <p:tavLst>
                                        <p:tav tm="0">
                                          <p:val>
                                            <p:strVal val="#ppt_y"/>
                                          </p:val>
                                        </p:tav>
                                        <p:tav tm="100000">
                                          <p:val>
                                            <p:strVal val="#ppt_y"/>
                                          </p:val>
                                        </p:tav>
                                      </p:tavLst>
                                    </p:anim>
                                  </p:childTnLst>
                                </p:cTn>
                              </p:par>
                            </p:childTnLst>
                          </p:cTn>
                        </p:par>
                        <p:par>
                          <p:cTn id="24" fill="hold">
                            <p:stCondLst>
                              <p:cond delay="4000"/>
                            </p:stCondLst>
                            <p:childTnLst>
                              <p:par>
                                <p:cTn id="25" presetID="42" presetClass="entr" presetSubtype="0"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1000"/>
                                        <p:tgtEl>
                                          <p:spTgt spid="14"/>
                                        </p:tgtEl>
                                      </p:cBhvr>
                                    </p:animEffect>
                                    <p:anim calcmode="lin" valueType="num">
                                      <p:cBhvr>
                                        <p:cTn id="28" dur="1000" fill="hold"/>
                                        <p:tgtEl>
                                          <p:spTgt spid="14"/>
                                        </p:tgtEl>
                                        <p:attrNameLst>
                                          <p:attrName>ppt_x</p:attrName>
                                        </p:attrNameLst>
                                      </p:cBhvr>
                                      <p:tavLst>
                                        <p:tav tm="0">
                                          <p:val>
                                            <p:strVal val="#ppt_x"/>
                                          </p:val>
                                        </p:tav>
                                        <p:tav tm="100000">
                                          <p:val>
                                            <p:strVal val="#ppt_x"/>
                                          </p:val>
                                        </p:tav>
                                      </p:tavLst>
                                    </p:anim>
                                    <p:anim calcmode="lin" valueType="num">
                                      <p:cBhvr>
                                        <p:cTn id="29" dur="1000" fill="hold"/>
                                        <p:tgtEl>
                                          <p:spTgt spid="14"/>
                                        </p:tgtEl>
                                        <p:attrNameLst>
                                          <p:attrName>ppt_y</p:attrName>
                                        </p:attrNameLst>
                                      </p:cBhvr>
                                      <p:tavLst>
                                        <p:tav tm="0">
                                          <p:val>
                                            <p:strVal val="#ppt_y+.1"/>
                                          </p:val>
                                        </p:tav>
                                        <p:tav tm="100000">
                                          <p:val>
                                            <p:strVal val="#ppt_y"/>
                                          </p:val>
                                        </p:tav>
                                      </p:tavLst>
                                    </p:anim>
                                  </p:childTnLst>
                                </p:cTn>
                              </p:par>
                            </p:childTnLst>
                          </p:cTn>
                        </p:par>
                        <p:par>
                          <p:cTn id="30" fill="hold">
                            <p:stCondLst>
                              <p:cond delay="5000"/>
                            </p:stCondLst>
                            <p:childTnLst>
                              <p:par>
                                <p:cTn id="31" presetID="2" presetClass="entr" presetSubtype="2" fill="hold" nodeType="afterEffect">
                                  <p:stCondLst>
                                    <p:cond delay="0"/>
                                  </p:stCondLst>
                                  <p:childTnLst>
                                    <p:set>
                                      <p:cBhvr>
                                        <p:cTn id="32" dur="1" fill="hold">
                                          <p:stCondLst>
                                            <p:cond delay="0"/>
                                          </p:stCondLst>
                                        </p:cTn>
                                        <p:tgtEl>
                                          <p:spTgt spid="7"/>
                                        </p:tgtEl>
                                        <p:attrNameLst>
                                          <p:attrName>style.visibility</p:attrName>
                                        </p:attrNameLst>
                                      </p:cBhvr>
                                      <p:to>
                                        <p:strVal val="visible"/>
                                      </p:to>
                                    </p:set>
                                    <p:anim calcmode="lin" valueType="num">
                                      <p:cBhvr additive="base">
                                        <p:cTn id="33" dur="750" fill="hold"/>
                                        <p:tgtEl>
                                          <p:spTgt spid="7"/>
                                        </p:tgtEl>
                                        <p:attrNameLst>
                                          <p:attrName>ppt_x</p:attrName>
                                        </p:attrNameLst>
                                      </p:cBhvr>
                                      <p:tavLst>
                                        <p:tav tm="0">
                                          <p:val>
                                            <p:strVal val="1+#ppt_w/2"/>
                                          </p:val>
                                        </p:tav>
                                        <p:tav tm="100000">
                                          <p:val>
                                            <p:strVal val="#ppt_x"/>
                                          </p:val>
                                        </p:tav>
                                      </p:tavLst>
                                    </p:anim>
                                    <p:anim calcmode="lin" valueType="num">
                                      <p:cBhvr additive="base">
                                        <p:cTn id="34" dur="750" fill="hold"/>
                                        <p:tgtEl>
                                          <p:spTgt spid="7"/>
                                        </p:tgtEl>
                                        <p:attrNameLst>
                                          <p:attrName>ppt_y</p:attrName>
                                        </p:attrNameLst>
                                      </p:cBhvr>
                                      <p:tavLst>
                                        <p:tav tm="0">
                                          <p:val>
                                            <p:strVal val="#ppt_y"/>
                                          </p:val>
                                        </p:tav>
                                        <p:tav tm="100000">
                                          <p:val>
                                            <p:strVal val="#ppt_y"/>
                                          </p:val>
                                        </p:tav>
                                      </p:tavLst>
                                    </p:anim>
                                  </p:childTnLst>
                                </p:cTn>
                              </p:par>
                            </p:childTnLst>
                          </p:cTn>
                        </p:par>
                        <p:par>
                          <p:cTn id="35" fill="hold">
                            <p:stCondLst>
                              <p:cond delay="6000"/>
                            </p:stCondLst>
                            <p:childTnLst>
                              <p:par>
                                <p:cTn id="36" presetID="42" presetClass="entr" presetSubtype="0" fill="hold" grpId="0"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1000"/>
                                        <p:tgtEl>
                                          <p:spTgt spid="19"/>
                                        </p:tgtEl>
                                      </p:cBhvr>
                                    </p:animEffect>
                                    <p:anim calcmode="lin" valueType="num">
                                      <p:cBhvr>
                                        <p:cTn id="39" dur="1000" fill="hold"/>
                                        <p:tgtEl>
                                          <p:spTgt spid="19"/>
                                        </p:tgtEl>
                                        <p:attrNameLst>
                                          <p:attrName>ppt_x</p:attrName>
                                        </p:attrNameLst>
                                      </p:cBhvr>
                                      <p:tavLst>
                                        <p:tav tm="0">
                                          <p:val>
                                            <p:strVal val="#ppt_x"/>
                                          </p:val>
                                        </p:tav>
                                        <p:tav tm="100000">
                                          <p:val>
                                            <p:strVal val="#ppt_x"/>
                                          </p:val>
                                        </p:tav>
                                      </p:tavLst>
                                    </p:anim>
                                    <p:anim calcmode="lin" valueType="num">
                                      <p:cBhvr>
                                        <p:cTn id="40" dur="1000" fill="hold"/>
                                        <p:tgtEl>
                                          <p:spTgt spid="19"/>
                                        </p:tgtEl>
                                        <p:attrNameLst>
                                          <p:attrName>ppt_y</p:attrName>
                                        </p:attrNameLst>
                                      </p:cBhvr>
                                      <p:tavLst>
                                        <p:tav tm="0">
                                          <p:val>
                                            <p:strVal val="#ppt_y+.1"/>
                                          </p:val>
                                        </p:tav>
                                        <p:tav tm="100000">
                                          <p:val>
                                            <p:strVal val="#ppt_y"/>
                                          </p:val>
                                        </p:tav>
                                      </p:tavLst>
                                    </p:anim>
                                  </p:childTnLst>
                                </p:cTn>
                              </p:par>
                            </p:childTnLst>
                          </p:cTn>
                        </p:par>
                        <p:par>
                          <p:cTn id="41" fill="hold">
                            <p:stCondLst>
                              <p:cond delay="7000"/>
                            </p:stCondLst>
                            <p:childTnLst>
                              <p:par>
                                <p:cTn id="42" presetID="2" presetClass="entr" presetSubtype="2"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additive="base">
                                        <p:cTn id="44" dur="750" fill="hold"/>
                                        <p:tgtEl>
                                          <p:spTgt spid="12"/>
                                        </p:tgtEl>
                                        <p:attrNameLst>
                                          <p:attrName>ppt_x</p:attrName>
                                        </p:attrNameLst>
                                      </p:cBhvr>
                                      <p:tavLst>
                                        <p:tav tm="0">
                                          <p:val>
                                            <p:strVal val="1+#ppt_w/2"/>
                                          </p:val>
                                        </p:tav>
                                        <p:tav tm="100000">
                                          <p:val>
                                            <p:strVal val="#ppt_x"/>
                                          </p:val>
                                        </p:tav>
                                      </p:tavLst>
                                    </p:anim>
                                    <p:anim calcmode="lin" valueType="num">
                                      <p:cBhvr additive="base">
                                        <p:cTn id="45" dur="750" fill="hold"/>
                                        <p:tgtEl>
                                          <p:spTgt spid="12"/>
                                        </p:tgtEl>
                                        <p:attrNameLst>
                                          <p:attrName>ppt_y</p:attrName>
                                        </p:attrNameLst>
                                      </p:cBhvr>
                                      <p:tavLst>
                                        <p:tav tm="0">
                                          <p:val>
                                            <p:strVal val="#ppt_y"/>
                                          </p:val>
                                        </p:tav>
                                        <p:tav tm="100000">
                                          <p:val>
                                            <p:strVal val="#ppt_y"/>
                                          </p:val>
                                        </p:tav>
                                      </p:tavLst>
                                    </p:anim>
                                  </p:childTnLst>
                                </p:cTn>
                              </p:par>
                            </p:childTnLst>
                          </p:cTn>
                        </p:par>
                        <p:par>
                          <p:cTn id="46" fill="hold">
                            <p:stCondLst>
                              <p:cond delay="8000"/>
                            </p:stCondLst>
                            <p:childTnLst>
                              <p:par>
                                <p:cTn id="47" presetID="42" presetClass="entr" presetSubtype="0" fill="hold" grpId="0" nodeType="afterEffect">
                                  <p:stCondLst>
                                    <p:cond delay="0"/>
                                  </p:stCondLst>
                                  <p:childTnLst>
                                    <p:set>
                                      <p:cBhvr>
                                        <p:cTn id="48" dur="1" fill="hold">
                                          <p:stCondLst>
                                            <p:cond delay="0"/>
                                          </p:stCondLst>
                                        </p:cTn>
                                        <p:tgtEl>
                                          <p:spTgt spid="24"/>
                                        </p:tgtEl>
                                        <p:attrNameLst>
                                          <p:attrName>style.visibility</p:attrName>
                                        </p:attrNameLst>
                                      </p:cBhvr>
                                      <p:to>
                                        <p:strVal val="visible"/>
                                      </p:to>
                                    </p:set>
                                    <p:animEffect transition="in" filter="fade">
                                      <p:cBhvr>
                                        <p:cTn id="49" dur="1000"/>
                                        <p:tgtEl>
                                          <p:spTgt spid="24"/>
                                        </p:tgtEl>
                                      </p:cBhvr>
                                    </p:animEffect>
                                    <p:anim calcmode="lin" valueType="num">
                                      <p:cBhvr>
                                        <p:cTn id="50" dur="1000" fill="hold"/>
                                        <p:tgtEl>
                                          <p:spTgt spid="24"/>
                                        </p:tgtEl>
                                        <p:attrNameLst>
                                          <p:attrName>ppt_x</p:attrName>
                                        </p:attrNameLst>
                                      </p:cBhvr>
                                      <p:tavLst>
                                        <p:tav tm="0">
                                          <p:val>
                                            <p:strVal val="#ppt_x"/>
                                          </p:val>
                                        </p:tav>
                                        <p:tav tm="100000">
                                          <p:val>
                                            <p:strVal val="#ppt_x"/>
                                          </p:val>
                                        </p:tav>
                                      </p:tavLst>
                                    </p:anim>
                                    <p:anim calcmode="lin" valueType="num">
                                      <p:cBhvr>
                                        <p:cTn id="51"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4" grpId="0"/>
      <p:bldP spid="19" grpId="0"/>
      <p:bldP spid="2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黄金发布时间</a:t>
            </a:r>
          </a:p>
        </p:txBody>
      </p:sp>
      <p:sp>
        <p:nvSpPr>
          <p:cNvPr id="31" name="同心圆 3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0" name="组合 9"/>
          <p:cNvGrpSpPr/>
          <p:nvPr/>
        </p:nvGrpSpPr>
        <p:grpSpPr>
          <a:xfrm>
            <a:off x="2049744" y="1488087"/>
            <a:ext cx="2115855" cy="412355"/>
            <a:chOff x="2583144" y="1703531"/>
            <a:chExt cx="2115855" cy="412355"/>
          </a:xfrm>
        </p:grpSpPr>
        <p:sp>
          <p:nvSpPr>
            <p:cNvPr id="9" name="ïṣlide"/>
            <p:cNvSpPr/>
            <p:nvPr/>
          </p:nvSpPr>
          <p:spPr>
            <a:xfrm flipH="1">
              <a:off x="2583144" y="1703531"/>
              <a:ext cx="2115855" cy="412355"/>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defTabSz="914400"/>
              <a:endParaRPr lang="zh-CN" altLang="en-US" sz="2000" b="1" dirty="0">
                <a:solidFill>
                  <a:schemeClr val="bg1"/>
                </a:solidFill>
                <a:cs typeface="+mn-ea"/>
                <a:sym typeface="+mn-lt"/>
              </a:endParaRPr>
            </a:p>
          </p:txBody>
        </p:sp>
        <p:sp>
          <p:nvSpPr>
            <p:cNvPr id="5" name="矩形 4"/>
            <p:cNvSpPr/>
            <p:nvPr/>
          </p:nvSpPr>
          <p:spPr>
            <a:xfrm>
              <a:off x="2583145" y="1709653"/>
              <a:ext cx="1127232" cy="400110"/>
            </a:xfrm>
            <a:prstGeom prst="rect">
              <a:avLst/>
            </a:prstGeom>
          </p:spPr>
          <p:txBody>
            <a:bodyPr wrap="none">
              <a:spAutoFit/>
            </a:bodyPr>
            <a:lstStyle/>
            <a:p>
              <a:r>
                <a:rPr lang="zh-CN" altLang="en-US" sz="2000" b="1" dirty="0">
                  <a:solidFill>
                    <a:schemeClr val="bg1"/>
                  </a:solidFill>
                  <a:latin typeface="+mn-ea"/>
                </a:rPr>
                <a:t>早</a:t>
              </a:r>
              <a:r>
                <a:rPr lang="en-US" altLang="zh-CN" sz="2000" b="1" dirty="0">
                  <a:solidFill>
                    <a:schemeClr val="bg1"/>
                  </a:solidFill>
                  <a:latin typeface="+mn-ea"/>
                </a:rPr>
                <a:t>7-9</a:t>
              </a:r>
              <a:r>
                <a:rPr lang="zh-CN" altLang="en-US" sz="2000" b="1" dirty="0">
                  <a:solidFill>
                    <a:schemeClr val="bg1"/>
                  </a:solidFill>
                  <a:latin typeface="+mn-ea"/>
                </a:rPr>
                <a:t>点</a:t>
              </a:r>
              <a:endParaRPr lang="en-US" altLang="zh-CN" sz="2000" b="1" dirty="0">
                <a:solidFill>
                  <a:schemeClr val="bg1"/>
                </a:solidFill>
                <a:latin typeface="+mn-ea"/>
              </a:endParaRPr>
            </a:p>
          </p:txBody>
        </p:sp>
      </p:grpSp>
      <p:sp>
        <p:nvSpPr>
          <p:cNvPr id="6" name="矩形 5"/>
          <p:cNvSpPr/>
          <p:nvPr/>
        </p:nvSpPr>
        <p:spPr>
          <a:xfrm>
            <a:off x="2032000" y="2049806"/>
            <a:ext cx="8604250" cy="412421"/>
          </a:xfrm>
          <a:prstGeom prst="rect">
            <a:avLst/>
          </a:prstGeom>
        </p:spPr>
        <p:txBody>
          <a:bodyPr wrap="square">
            <a:spAutoFit/>
          </a:bodyPr>
          <a:lstStyle/>
          <a:p>
            <a:pPr algn="just">
              <a:lnSpc>
                <a:spcPct val="130000"/>
              </a:lnSpc>
            </a:pPr>
            <a:r>
              <a:rPr lang="zh-CN" altLang="en-US" sz="1600" dirty="0">
                <a:solidFill>
                  <a:schemeClr val="bg1"/>
                </a:solidFill>
                <a:latin typeface="+mn-ea"/>
              </a:rPr>
              <a:t>这个时间大多数人刚睡醒，刷一刷抖音醒醒神，或者在上班路上无聊看一看抖音有什么好玩的；</a:t>
            </a:r>
            <a:endParaRPr lang="en-US" altLang="zh-CN" sz="1600" dirty="0">
              <a:solidFill>
                <a:schemeClr val="bg1"/>
              </a:solidFill>
              <a:latin typeface="+mn-ea"/>
            </a:endParaRPr>
          </a:p>
        </p:txBody>
      </p:sp>
      <p:grpSp>
        <p:nvGrpSpPr>
          <p:cNvPr id="13" name="组合 12"/>
          <p:cNvGrpSpPr/>
          <p:nvPr/>
        </p:nvGrpSpPr>
        <p:grpSpPr>
          <a:xfrm>
            <a:off x="2031503" y="2556673"/>
            <a:ext cx="2134096" cy="412355"/>
            <a:chOff x="2564903" y="1694265"/>
            <a:chExt cx="2134096" cy="412355"/>
          </a:xfrm>
        </p:grpSpPr>
        <p:sp>
          <p:nvSpPr>
            <p:cNvPr id="14" name="ïṣlide"/>
            <p:cNvSpPr/>
            <p:nvPr/>
          </p:nvSpPr>
          <p:spPr>
            <a:xfrm flipH="1">
              <a:off x="2583145" y="1694265"/>
              <a:ext cx="2115854" cy="412355"/>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defTabSz="914400"/>
              <a:endParaRPr lang="zh-CN" altLang="en-US" sz="2000" b="1" dirty="0">
                <a:solidFill>
                  <a:schemeClr val="bg1"/>
                </a:solidFill>
                <a:cs typeface="+mn-ea"/>
                <a:sym typeface="+mn-lt"/>
              </a:endParaRPr>
            </a:p>
          </p:txBody>
        </p:sp>
        <p:sp>
          <p:nvSpPr>
            <p:cNvPr id="15" name="矩形 14"/>
            <p:cNvSpPr/>
            <p:nvPr/>
          </p:nvSpPr>
          <p:spPr>
            <a:xfrm>
              <a:off x="2564903" y="1700387"/>
              <a:ext cx="1701107" cy="400110"/>
            </a:xfrm>
            <a:prstGeom prst="rect">
              <a:avLst/>
            </a:prstGeom>
          </p:spPr>
          <p:txBody>
            <a:bodyPr wrap="none">
              <a:spAutoFit/>
            </a:bodyPr>
            <a:lstStyle/>
            <a:p>
              <a:r>
                <a:rPr lang="zh-CN" altLang="en-US" sz="2000" b="1" dirty="0">
                  <a:solidFill>
                    <a:schemeClr val="bg1"/>
                  </a:solidFill>
                  <a:latin typeface="+mn-ea"/>
                </a:rPr>
                <a:t>中午</a:t>
              </a:r>
              <a:r>
                <a:rPr lang="en-US" altLang="zh-CN" sz="2000" b="1" dirty="0">
                  <a:solidFill>
                    <a:schemeClr val="bg1"/>
                  </a:solidFill>
                  <a:latin typeface="+mn-ea"/>
                </a:rPr>
                <a:t>12-13</a:t>
              </a:r>
              <a:r>
                <a:rPr lang="zh-CN" altLang="en-US" sz="2000" b="1" dirty="0">
                  <a:solidFill>
                    <a:schemeClr val="bg1"/>
                  </a:solidFill>
                  <a:latin typeface="+mn-ea"/>
                </a:rPr>
                <a:t>点</a:t>
              </a:r>
            </a:p>
          </p:txBody>
        </p:sp>
      </p:grpSp>
      <p:sp>
        <p:nvSpPr>
          <p:cNvPr id="16" name="矩形 15"/>
          <p:cNvSpPr/>
          <p:nvPr/>
        </p:nvSpPr>
        <p:spPr>
          <a:xfrm>
            <a:off x="2032000" y="3127658"/>
            <a:ext cx="7721600" cy="732508"/>
          </a:xfrm>
          <a:prstGeom prst="rect">
            <a:avLst/>
          </a:prstGeom>
        </p:spPr>
        <p:txBody>
          <a:bodyPr wrap="square">
            <a:spAutoFit/>
          </a:bodyPr>
          <a:lstStyle/>
          <a:p>
            <a:pPr algn="just">
              <a:lnSpc>
                <a:spcPct val="130000"/>
              </a:lnSpc>
            </a:pPr>
            <a:r>
              <a:rPr lang="zh-CN" altLang="en-US" sz="1600" dirty="0">
                <a:solidFill>
                  <a:schemeClr val="bg1"/>
                </a:solidFill>
                <a:latin typeface="+mn-ea"/>
              </a:rPr>
              <a:t>忙了一上午，工作也好上学也罢，终于可以歇下来，趁着吃饭的档口赶紧刷刷抖音，看看最喜欢的小哥哥、小姐姐更新了没有；</a:t>
            </a:r>
          </a:p>
        </p:txBody>
      </p:sp>
      <p:grpSp>
        <p:nvGrpSpPr>
          <p:cNvPr id="17" name="组合 16"/>
          <p:cNvGrpSpPr/>
          <p:nvPr/>
        </p:nvGrpSpPr>
        <p:grpSpPr>
          <a:xfrm>
            <a:off x="2049745" y="4018796"/>
            <a:ext cx="2115854" cy="412355"/>
            <a:chOff x="2583145" y="1694265"/>
            <a:chExt cx="2115854" cy="412355"/>
          </a:xfrm>
        </p:grpSpPr>
        <p:sp>
          <p:nvSpPr>
            <p:cNvPr id="18" name="ïṣlide"/>
            <p:cNvSpPr/>
            <p:nvPr/>
          </p:nvSpPr>
          <p:spPr>
            <a:xfrm flipH="1">
              <a:off x="2583145" y="1694265"/>
              <a:ext cx="2115854" cy="412355"/>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defTabSz="914400"/>
              <a:endParaRPr lang="zh-CN" altLang="en-US" sz="2000" b="1" dirty="0">
                <a:solidFill>
                  <a:schemeClr val="bg1"/>
                </a:solidFill>
                <a:cs typeface="+mn-ea"/>
                <a:sym typeface="+mn-lt"/>
              </a:endParaRPr>
            </a:p>
          </p:txBody>
        </p:sp>
        <p:sp>
          <p:nvSpPr>
            <p:cNvPr id="19" name="矩形 18"/>
            <p:cNvSpPr/>
            <p:nvPr/>
          </p:nvSpPr>
          <p:spPr>
            <a:xfrm>
              <a:off x="2583145" y="1700387"/>
              <a:ext cx="1701107" cy="400110"/>
            </a:xfrm>
            <a:prstGeom prst="rect">
              <a:avLst/>
            </a:prstGeom>
          </p:spPr>
          <p:txBody>
            <a:bodyPr wrap="none">
              <a:spAutoFit/>
            </a:bodyPr>
            <a:lstStyle/>
            <a:p>
              <a:r>
                <a:rPr lang="zh-CN" altLang="en-US" sz="2000" b="1" dirty="0">
                  <a:solidFill>
                    <a:schemeClr val="bg1"/>
                  </a:solidFill>
                  <a:latin typeface="+mn-ea"/>
                </a:rPr>
                <a:t>下午</a:t>
              </a:r>
              <a:r>
                <a:rPr lang="en-US" altLang="zh-CN" sz="2000" b="1" dirty="0">
                  <a:solidFill>
                    <a:schemeClr val="bg1"/>
                  </a:solidFill>
                  <a:latin typeface="+mn-ea"/>
                </a:rPr>
                <a:t>16-18</a:t>
              </a:r>
              <a:r>
                <a:rPr lang="zh-CN" altLang="en-US" sz="2000" b="1" dirty="0">
                  <a:solidFill>
                    <a:schemeClr val="bg1"/>
                  </a:solidFill>
                  <a:latin typeface="+mn-ea"/>
                </a:rPr>
                <a:t>点</a:t>
              </a:r>
            </a:p>
          </p:txBody>
        </p:sp>
      </p:grpSp>
      <p:sp>
        <p:nvSpPr>
          <p:cNvPr id="20" name="矩形 19"/>
          <p:cNvSpPr/>
          <p:nvPr/>
        </p:nvSpPr>
        <p:spPr>
          <a:xfrm>
            <a:off x="2032000" y="4589781"/>
            <a:ext cx="7467600" cy="732508"/>
          </a:xfrm>
          <a:prstGeom prst="rect">
            <a:avLst/>
          </a:prstGeom>
        </p:spPr>
        <p:txBody>
          <a:bodyPr wrap="square">
            <a:spAutoFit/>
          </a:bodyPr>
          <a:lstStyle/>
          <a:p>
            <a:pPr algn="just">
              <a:lnSpc>
                <a:spcPct val="130000"/>
              </a:lnSpc>
            </a:pPr>
            <a:r>
              <a:rPr lang="zh-CN" altLang="en-US" sz="1600" dirty="0">
                <a:solidFill>
                  <a:schemeClr val="bg1"/>
                </a:solidFill>
                <a:latin typeface="+mn-ea"/>
              </a:rPr>
              <a:t>这个时间主要针对上班族，下午四五点，手里的工作基本处理得差不多，有时间翻翻抖音放松一下，坐等下班；</a:t>
            </a:r>
          </a:p>
        </p:txBody>
      </p:sp>
      <p:grpSp>
        <p:nvGrpSpPr>
          <p:cNvPr id="21" name="组合 20"/>
          <p:cNvGrpSpPr/>
          <p:nvPr/>
        </p:nvGrpSpPr>
        <p:grpSpPr>
          <a:xfrm>
            <a:off x="2031503" y="5475862"/>
            <a:ext cx="2134096" cy="412355"/>
            <a:chOff x="2564903" y="1703531"/>
            <a:chExt cx="2134096" cy="412355"/>
          </a:xfrm>
        </p:grpSpPr>
        <p:sp>
          <p:nvSpPr>
            <p:cNvPr id="22" name="ïṣlide"/>
            <p:cNvSpPr/>
            <p:nvPr/>
          </p:nvSpPr>
          <p:spPr>
            <a:xfrm flipH="1">
              <a:off x="2583145" y="1703531"/>
              <a:ext cx="2115854" cy="412355"/>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lnSpcReduction="10000"/>
            </a:bodyPr>
            <a:lstStyle/>
            <a:p>
              <a:pPr algn="ctr" defTabSz="914400"/>
              <a:endParaRPr lang="zh-CN" altLang="en-US" sz="2000" b="1" dirty="0">
                <a:solidFill>
                  <a:schemeClr val="bg1"/>
                </a:solidFill>
                <a:cs typeface="+mn-ea"/>
                <a:sym typeface="+mn-lt"/>
              </a:endParaRPr>
            </a:p>
          </p:txBody>
        </p:sp>
        <p:sp>
          <p:nvSpPr>
            <p:cNvPr id="23" name="矩形 22"/>
            <p:cNvSpPr/>
            <p:nvPr/>
          </p:nvSpPr>
          <p:spPr>
            <a:xfrm>
              <a:off x="2564903" y="1714091"/>
              <a:ext cx="1784463" cy="400110"/>
            </a:xfrm>
            <a:prstGeom prst="rect">
              <a:avLst/>
            </a:prstGeom>
          </p:spPr>
          <p:txBody>
            <a:bodyPr wrap="none">
              <a:spAutoFit/>
            </a:bodyPr>
            <a:lstStyle/>
            <a:p>
              <a:r>
                <a:rPr lang="zh-CN" altLang="en-US" sz="2000" b="1" dirty="0">
                  <a:solidFill>
                    <a:schemeClr val="bg1"/>
                  </a:solidFill>
                  <a:latin typeface="+mn-ea"/>
                </a:rPr>
                <a:t>晚上</a:t>
              </a:r>
              <a:r>
                <a:rPr lang="en-US" altLang="zh-CN" sz="2000" b="1" dirty="0">
                  <a:solidFill>
                    <a:schemeClr val="bg1"/>
                  </a:solidFill>
                  <a:latin typeface="+mn-ea"/>
                </a:rPr>
                <a:t>21</a:t>
              </a:r>
              <a:r>
                <a:rPr lang="zh-CN" altLang="en-US" sz="2000" b="1" dirty="0">
                  <a:solidFill>
                    <a:schemeClr val="bg1"/>
                  </a:solidFill>
                  <a:latin typeface="+mn-ea"/>
                </a:rPr>
                <a:t>点左右</a:t>
              </a:r>
            </a:p>
          </p:txBody>
        </p:sp>
      </p:grpSp>
      <p:sp>
        <p:nvSpPr>
          <p:cNvPr id="24" name="矩形 23"/>
          <p:cNvSpPr/>
          <p:nvPr/>
        </p:nvSpPr>
        <p:spPr>
          <a:xfrm>
            <a:off x="2032000" y="6037581"/>
            <a:ext cx="6096000" cy="381258"/>
          </a:xfrm>
          <a:prstGeom prst="rect">
            <a:avLst/>
          </a:prstGeom>
        </p:spPr>
        <p:txBody>
          <a:bodyPr>
            <a:spAutoFit/>
          </a:bodyPr>
          <a:lstStyle/>
          <a:p>
            <a:pPr algn="just">
              <a:lnSpc>
                <a:spcPct val="130000"/>
              </a:lnSpc>
            </a:pPr>
            <a:r>
              <a:rPr lang="zh-CN" altLang="en-US" sz="1600" dirty="0">
                <a:solidFill>
                  <a:schemeClr val="bg1"/>
                </a:solidFill>
                <a:latin typeface="+mn-ea"/>
              </a:rPr>
              <a:t>下课或者下班收拾完，终于可以躺在床上，干什么呢？刷抖音！</a:t>
            </a:r>
          </a:p>
        </p:txBody>
      </p:sp>
    </p:spTree>
    <p:custDataLst>
      <p:tags r:id="rId1"/>
    </p:custData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 calcmode="lin" valueType="num">
                                      <p:cBhvr>
                                        <p:cTn id="11" dur="500" fill="hold"/>
                                        <p:tgtEl>
                                          <p:spTgt spid="31"/>
                                        </p:tgtEl>
                                        <p:attrNameLst>
                                          <p:attrName>ppt_w</p:attrName>
                                        </p:attrNameLst>
                                      </p:cBhvr>
                                      <p:tavLst>
                                        <p:tav tm="0">
                                          <p:val>
                                            <p:fltVal val="0"/>
                                          </p:val>
                                        </p:tav>
                                        <p:tav tm="100000">
                                          <p:val>
                                            <p:strVal val="#ppt_w"/>
                                          </p:val>
                                        </p:tav>
                                      </p:tavLst>
                                    </p:anim>
                                    <p:anim calcmode="lin" valueType="num">
                                      <p:cBhvr>
                                        <p:cTn id="12" dur="500" fill="hold"/>
                                        <p:tgtEl>
                                          <p:spTgt spid="31"/>
                                        </p:tgtEl>
                                        <p:attrNameLst>
                                          <p:attrName>ppt_h</p:attrName>
                                        </p:attrNameLst>
                                      </p:cBhvr>
                                      <p:tavLst>
                                        <p:tav tm="0">
                                          <p:val>
                                            <p:fltVal val="0"/>
                                          </p:val>
                                        </p:tav>
                                        <p:tav tm="100000">
                                          <p:val>
                                            <p:strVal val="#ppt_h"/>
                                          </p:val>
                                        </p:tav>
                                      </p:tavLst>
                                    </p:anim>
                                    <p:animEffect transition="in" filter="fade">
                                      <p:cBhvr>
                                        <p:cTn id="13" dur="500"/>
                                        <p:tgtEl>
                                          <p:spTgt spid="31"/>
                                        </p:tgtEl>
                                      </p:cBhvr>
                                    </p:animEffect>
                                  </p:childTnLst>
                                </p:cTn>
                              </p:par>
                            </p:childTnLst>
                          </p:cTn>
                        </p:par>
                        <p:par>
                          <p:cTn id="14" fill="hold">
                            <p:stCondLst>
                              <p:cond delay="1500"/>
                            </p:stCondLst>
                            <p:childTnLst>
                              <p:par>
                                <p:cTn id="15" presetID="2" presetClass="entr" presetSubtype="2" decel="100000" fill="hold" nodeType="after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750" fill="hold"/>
                                        <p:tgtEl>
                                          <p:spTgt spid="10"/>
                                        </p:tgtEl>
                                        <p:attrNameLst>
                                          <p:attrName>ppt_x</p:attrName>
                                        </p:attrNameLst>
                                      </p:cBhvr>
                                      <p:tavLst>
                                        <p:tav tm="0">
                                          <p:val>
                                            <p:strVal val="1+#ppt_w/2"/>
                                          </p:val>
                                        </p:tav>
                                        <p:tav tm="100000">
                                          <p:val>
                                            <p:strVal val="#ppt_x"/>
                                          </p:val>
                                        </p:tav>
                                      </p:tavLst>
                                    </p:anim>
                                    <p:anim calcmode="lin" valueType="num">
                                      <p:cBhvr additive="base">
                                        <p:cTn id="18" dur="750" fill="hold"/>
                                        <p:tgtEl>
                                          <p:spTgt spid="10"/>
                                        </p:tgtEl>
                                        <p:attrNameLst>
                                          <p:attrName>ppt_y</p:attrName>
                                        </p:attrNameLst>
                                      </p:cBhvr>
                                      <p:tavLst>
                                        <p:tav tm="0">
                                          <p:val>
                                            <p:strVal val="#ppt_y"/>
                                          </p:val>
                                        </p:tav>
                                        <p:tav tm="100000">
                                          <p:val>
                                            <p:strVal val="#ppt_y"/>
                                          </p:val>
                                        </p:tav>
                                      </p:tavLst>
                                    </p:anim>
                                  </p:childTnLst>
                                </p:cTn>
                              </p:par>
                            </p:childTnLst>
                          </p:cTn>
                        </p:par>
                        <p:par>
                          <p:cTn id="19" fill="hold">
                            <p:stCondLst>
                              <p:cond delay="2500"/>
                            </p:stCondLst>
                            <p:childTnLst>
                              <p:par>
                                <p:cTn id="20" presetID="42" presetClass="entr" presetSubtype="0" fill="hold" grpId="0" nodeType="after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1000" fill="hold"/>
                                        <p:tgtEl>
                                          <p:spTgt spid="6"/>
                                        </p:tgtEl>
                                        <p:attrNameLst>
                                          <p:attrName>ppt_y</p:attrName>
                                        </p:attrNameLst>
                                      </p:cBhvr>
                                      <p:tavLst>
                                        <p:tav tm="0">
                                          <p:val>
                                            <p:strVal val="#ppt_y+.1"/>
                                          </p:val>
                                        </p:tav>
                                        <p:tav tm="100000">
                                          <p:val>
                                            <p:strVal val="#ppt_y"/>
                                          </p:val>
                                        </p:tav>
                                      </p:tavLst>
                                    </p:anim>
                                  </p:childTnLst>
                                </p:cTn>
                              </p:par>
                            </p:childTnLst>
                          </p:cTn>
                        </p:par>
                        <p:par>
                          <p:cTn id="25" fill="hold">
                            <p:stCondLst>
                              <p:cond delay="3500"/>
                            </p:stCondLst>
                            <p:childTnLst>
                              <p:par>
                                <p:cTn id="26" presetID="2" presetClass="entr" presetSubtype="2" decel="100000" fill="hold"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750" fill="hold"/>
                                        <p:tgtEl>
                                          <p:spTgt spid="13"/>
                                        </p:tgtEl>
                                        <p:attrNameLst>
                                          <p:attrName>ppt_x</p:attrName>
                                        </p:attrNameLst>
                                      </p:cBhvr>
                                      <p:tavLst>
                                        <p:tav tm="0">
                                          <p:val>
                                            <p:strVal val="1+#ppt_w/2"/>
                                          </p:val>
                                        </p:tav>
                                        <p:tav tm="100000">
                                          <p:val>
                                            <p:strVal val="#ppt_x"/>
                                          </p:val>
                                        </p:tav>
                                      </p:tavLst>
                                    </p:anim>
                                    <p:anim calcmode="lin" valueType="num">
                                      <p:cBhvr additive="base">
                                        <p:cTn id="29" dur="750" fill="hold"/>
                                        <p:tgtEl>
                                          <p:spTgt spid="13"/>
                                        </p:tgtEl>
                                        <p:attrNameLst>
                                          <p:attrName>ppt_y</p:attrName>
                                        </p:attrNameLst>
                                      </p:cBhvr>
                                      <p:tavLst>
                                        <p:tav tm="0">
                                          <p:val>
                                            <p:strVal val="#ppt_y"/>
                                          </p:val>
                                        </p:tav>
                                        <p:tav tm="100000">
                                          <p:val>
                                            <p:strVal val="#ppt_y"/>
                                          </p:val>
                                        </p:tav>
                                      </p:tavLst>
                                    </p:anim>
                                  </p:childTnLst>
                                </p:cTn>
                              </p:par>
                            </p:childTnLst>
                          </p:cTn>
                        </p:par>
                        <p:par>
                          <p:cTn id="30" fill="hold">
                            <p:stCondLst>
                              <p:cond delay="4500"/>
                            </p:stCondLst>
                            <p:childTnLst>
                              <p:par>
                                <p:cTn id="31" presetID="42" presetClass="entr" presetSubtype="0" fill="hold" grpId="0" nodeType="after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1000"/>
                                        <p:tgtEl>
                                          <p:spTgt spid="16"/>
                                        </p:tgtEl>
                                      </p:cBhvr>
                                    </p:animEffect>
                                    <p:anim calcmode="lin" valueType="num">
                                      <p:cBhvr>
                                        <p:cTn id="34" dur="1000" fill="hold"/>
                                        <p:tgtEl>
                                          <p:spTgt spid="16"/>
                                        </p:tgtEl>
                                        <p:attrNameLst>
                                          <p:attrName>ppt_x</p:attrName>
                                        </p:attrNameLst>
                                      </p:cBhvr>
                                      <p:tavLst>
                                        <p:tav tm="0">
                                          <p:val>
                                            <p:strVal val="#ppt_x"/>
                                          </p:val>
                                        </p:tav>
                                        <p:tav tm="100000">
                                          <p:val>
                                            <p:strVal val="#ppt_x"/>
                                          </p:val>
                                        </p:tav>
                                      </p:tavLst>
                                    </p:anim>
                                    <p:anim calcmode="lin" valueType="num">
                                      <p:cBhvr>
                                        <p:cTn id="35" dur="1000" fill="hold"/>
                                        <p:tgtEl>
                                          <p:spTgt spid="16"/>
                                        </p:tgtEl>
                                        <p:attrNameLst>
                                          <p:attrName>ppt_y</p:attrName>
                                        </p:attrNameLst>
                                      </p:cBhvr>
                                      <p:tavLst>
                                        <p:tav tm="0">
                                          <p:val>
                                            <p:strVal val="#ppt_y+.1"/>
                                          </p:val>
                                        </p:tav>
                                        <p:tav tm="100000">
                                          <p:val>
                                            <p:strVal val="#ppt_y"/>
                                          </p:val>
                                        </p:tav>
                                      </p:tavLst>
                                    </p:anim>
                                  </p:childTnLst>
                                </p:cTn>
                              </p:par>
                            </p:childTnLst>
                          </p:cTn>
                        </p:par>
                        <p:par>
                          <p:cTn id="36" fill="hold">
                            <p:stCondLst>
                              <p:cond delay="5500"/>
                            </p:stCondLst>
                            <p:childTnLst>
                              <p:par>
                                <p:cTn id="37" presetID="2" presetClass="entr" presetSubtype="2" decel="100000" fill="hold" nodeType="afterEffect">
                                  <p:stCondLst>
                                    <p:cond delay="0"/>
                                  </p:stCondLst>
                                  <p:childTnLst>
                                    <p:set>
                                      <p:cBhvr>
                                        <p:cTn id="38" dur="1" fill="hold">
                                          <p:stCondLst>
                                            <p:cond delay="0"/>
                                          </p:stCondLst>
                                        </p:cTn>
                                        <p:tgtEl>
                                          <p:spTgt spid="17"/>
                                        </p:tgtEl>
                                        <p:attrNameLst>
                                          <p:attrName>style.visibility</p:attrName>
                                        </p:attrNameLst>
                                      </p:cBhvr>
                                      <p:to>
                                        <p:strVal val="visible"/>
                                      </p:to>
                                    </p:set>
                                    <p:anim calcmode="lin" valueType="num">
                                      <p:cBhvr additive="base">
                                        <p:cTn id="39" dur="750" fill="hold"/>
                                        <p:tgtEl>
                                          <p:spTgt spid="17"/>
                                        </p:tgtEl>
                                        <p:attrNameLst>
                                          <p:attrName>ppt_x</p:attrName>
                                        </p:attrNameLst>
                                      </p:cBhvr>
                                      <p:tavLst>
                                        <p:tav tm="0">
                                          <p:val>
                                            <p:strVal val="1+#ppt_w/2"/>
                                          </p:val>
                                        </p:tav>
                                        <p:tav tm="100000">
                                          <p:val>
                                            <p:strVal val="#ppt_x"/>
                                          </p:val>
                                        </p:tav>
                                      </p:tavLst>
                                    </p:anim>
                                    <p:anim calcmode="lin" valueType="num">
                                      <p:cBhvr additive="base">
                                        <p:cTn id="40" dur="750" fill="hold"/>
                                        <p:tgtEl>
                                          <p:spTgt spid="17"/>
                                        </p:tgtEl>
                                        <p:attrNameLst>
                                          <p:attrName>ppt_y</p:attrName>
                                        </p:attrNameLst>
                                      </p:cBhvr>
                                      <p:tavLst>
                                        <p:tav tm="0">
                                          <p:val>
                                            <p:strVal val="#ppt_y"/>
                                          </p:val>
                                        </p:tav>
                                        <p:tav tm="100000">
                                          <p:val>
                                            <p:strVal val="#ppt_y"/>
                                          </p:val>
                                        </p:tav>
                                      </p:tavLst>
                                    </p:anim>
                                  </p:childTnLst>
                                </p:cTn>
                              </p:par>
                            </p:childTnLst>
                          </p:cTn>
                        </p:par>
                        <p:par>
                          <p:cTn id="41" fill="hold">
                            <p:stCondLst>
                              <p:cond delay="6500"/>
                            </p:stCondLst>
                            <p:childTnLst>
                              <p:par>
                                <p:cTn id="42" presetID="42" presetClass="entr" presetSubtype="0" fill="hold" grpId="0" nodeType="after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1000"/>
                                        <p:tgtEl>
                                          <p:spTgt spid="20"/>
                                        </p:tgtEl>
                                      </p:cBhvr>
                                    </p:animEffect>
                                    <p:anim calcmode="lin" valueType="num">
                                      <p:cBhvr>
                                        <p:cTn id="45" dur="1000" fill="hold"/>
                                        <p:tgtEl>
                                          <p:spTgt spid="20"/>
                                        </p:tgtEl>
                                        <p:attrNameLst>
                                          <p:attrName>ppt_x</p:attrName>
                                        </p:attrNameLst>
                                      </p:cBhvr>
                                      <p:tavLst>
                                        <p:tav tm="0">
                                          <p:val>
                                            <p:strVal val="#ppt_x"/>
                                          </p:val>
                                        </p:tav>
                                        <p:tav tm="100000">
                                          <p:val>
                                            <p:strVal val="#ppt_x"/>
                                          </p:val>
                                        </p:tav>
                                      </p:tavLst>
                                    </p:anim>
                                    <p:anim calcmode="lin" valueType="num">
                                      <p:cBhvr>
                                        <p:cTn id="46" dur="1000" fill="hold"/>
                                        <p:tgtEl>
                                          <p:spTgt spid="20"/>
                                        </p:tgtEl>
                                        <p:attrNameLst>
                                          <p:attrName>ppt_y</p:attrName>
                                        </p:attrNameLst>
                                      </p:cBhvr>
                                      <p:tavLst>
                                        <p:tav tm="0">
                                          <p:val>
                                            <p:strVal val="#ppt_y+.1"/>
                                          </p:val>
                                        </p:tav>
                                        <p:tav tm="100000">
                                          <p:val>
                                            <p:strVal val="#ppt_y"/>
                                          </p:val>
                                        </p:tav>
                                      </p:tavLst>
                                    </p:anim>
                                  </p:childTnLst>
                                </p:cTn>
                              </p:par>
                            </p:childTnLst>
                          </p:cTn>
                        </p:par>
                        <p:par>
                          <p:cTn id="47" fill="hold">
                            <p:stCondLst>
                              <p:cond delay="7500"/>
                            </p:stCondLst>
                            <p:childTnLst>
                              <p:par>
                                <p:cTn id="48" presetID="2" presetClass="entr" presetSubtype="2" decel="100000" fill="hold" nodeType="afterEffect">
                                  <p:stCondLst>
                                    <p:cond delay="0"/>
                                  </p:stCondLst>
                                  <p:childTnLst>
                                    <p:set>
                                      <p:cBhvr>
                                        <p:cTn id="49" dur="1" fill="hold">
                                          <p:stCondLst>
                                            <p:cond delay="0"/>
                                          </p:stCondLst>
                                        </p:cTn>
                                        <p:tgtEl>
                                          <p:spTgt spid="21"/>
                                        </p:tgtEl>
                                        <p:attrNameLst>
                                          <p:attrName>style.visibility</p:attrName>
                                        </p:attrNameLst>
                                      </p:cBhvr>
                                      <p:to>
                                        <p:strVal val="visible"/>
                                      </p:to>
                                    </p:set>
                                    <p:anim calcmode="lin" valueType="num">
                                      <p:cBhvr additive="base">
                                        <p:cTn id="50" dur="750" fill="hold"/>
                                        <p:tgtEl>
                                          <p:spTgt spid="21"/>
                                        </p:tgtEl>
                                        <p:attrNameLst>
                                          <p:attrName>ppt_x</p:attrName>
                                        </p:attrNameLst>
                                      </p:cBhvr>
                                      <p:tavLst>
                                        <p:tav tm="0">
                                          <p:val>
                                            <p:strVal val="1+#ppt_w/2"/>
                                          </p:val>
                                        </p:tav>
                                        <p:tav tm="100000">
                                          <p:val>
                                            <p:strVal val="#ppt_x"/>
                                          </p:val>
                                        </p:tav>
                                      </p:tavLst>
                                    </p:anim>
                                    <p:anim calcmode="lin" valueType="num">
                                      <p:cBhvr additive="base">
                                        <p:cTn id="51" dur="750" fill="hold"/>
                                        <p:tgtEl>
                                          <p:spTgt spid="21"/>
                                        </p:tgtEl>
                                        <p:attrNameLst>
                                          <p:attrName>ppt_y</p:attrName>
                                        </p:attrNameLst>
                                      </p:cBhvr>
                                      <p:tavLst>
                                        <p:tav tm="0">
                                          <p:val>
                                            <p:strVal val="#ppt_y"/>
                                          </p:val>
                                        </p:tav>
                                        <p:tav tm="100000">
                                          <p:val>
                                            <p:strVal val="#ppt_y"/>
                                          </p:val>
                                        </p:tav>
                                      </p:tavLst>
                                    </p:anim>
                                  </p:childTnLst>
                                </p:cTn>
                              </p:par>
                            </p:childTnLst>
                          </p:cTn>
                        </p:par>
                        <p:par>
                          <p:cTn id="52" fill="hold">
                            <p:stCondLst>
                              <p:cond delay="8500"/>
                            </p:stCondLst>
                            <p:childTnLst>
                              <p:par>
                                <p:cTn id="53" presetID="42" presetClass="entr" presetSubtype="0" fill="hold" grpId="0" nodeType="after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1000"/>
                                        <p:tgtEl>
                                          <p:spTgt spid="24"/>
                                        </p:tgtEl>
                                      </p:cBhvr>
                                    </p:animEffect>
                                    <p:anim calcmode="lin" valueType="num">
                                      <p:cBhvr>
                                        <p:cTn id="56" dur="1000" fill="hold"/>
                                        <p:tgtEl>
                                          <p:spTgt spid="24"/>
                                        </p:tgtEl>
                                        <p:attrNameLst>
                                          <p:attrName>ppt_x</p:attrName>
                                        </p:attrNameLst>
                                      </p:cBhvr>
                                      <p:tavLst>
                                        <p:tav tm="0">
                                          <p:val>
                                            <p:strVal val="#ppt_x"/>
                                          </p:val>
                                        </p:tav>
                                        <p:tav tm="100000">
                                          <p:val>
                                            <p:strVal val="#ppt_x"/>
                                          </p:val>
                                        </p:tav>
                                      </p:tavLst>
                                    </p:anim>
                                    <p:anim calcmode="lin" valueType="num">
                                      <p:cBhvr>
                                        <p:cTn id="57" dur="1000" fill="hold"/>
                                        <p:tgtEl>
                                          <p:spTgt spid="24"/>
                                        </p:tgtEl>
                                        <p:attrNameLst>
                                          <p:attrName>ppt_y</p:attrName>
                                        </p:attrNameLst>
                                      </p:cBhvr>
                                      <p:tavLst>
                                        <p:tav tm="0">
                                          <p:val>
                                            <p:strVal val="#ppt_y+.1"/>
                                          </p:val>
                                        </p:tav>
                                        <p:tav tm="100000">
                                          <p:val>
                                            <p:strVal val="#ppt_y"/>
                                          </p:val>
                                        </p:tav>
                                      </p:tavLst>
                                    </p:anim>
                                  </p:childTnLst>
                                </p:cTn>
                              </p:par>
                              <p:par>
                                <p:cTn id="58" presetID="53" presetClass="entr" presetSubtype="16" fill="hold" grpId="0" nodeType="withEffect">
                                  <p:stCondLst>
                                    <p:cond delay="0"/>
                                  </p:stCondLst>
                                  <p:childTnLst>
                                    <p:set>
                                      <p:cBhvr>
                                        <p:cTn id="59" dur="1" fill="hold">
                                          <p:stCondLst>
                                            <p:cond delay="0"/>
                                          </p:stCondLst>
                                        </p:cTn>
                                        <p:tgtEl>
                                          <p:spTgt spid="32"/>
                                        </p:tgtEl>
                                        <p:attrNameLst>
                                          <p:attrName>style.visibility</p:attrName>
                                        </p:attrNameLst>
                                      </p:cBhvr>
                                      <p:to>
                                        <p:strVal val="visible"/>
                                      </p:to>
                                    </p:set>
                                    <p:anim calcmode="lin" valueType="num">
                                      <p:cBhvr>
                                        <p:cTn id="60" dur="500" fill="hold"/>
                                        <p:tgtEl>
                                          <p:spTgt spid="32"/>
                                        </p:tgtEl>
                                        <p:attrNameLst>
                                          <p:attrName>ppt_w</p:attrName>
                                        </p:attrNameLst>
                                      </p:cBhvr>
                                      <p:tavLst>
                                        <p:tav tm="0">
                                          <p:val>
                                            <p:fltVal val="0"/>
                                          </p:val>
                                        </p:tav>
                                        <p:tav tm="100000">
                                          <p:val>
                                            <p:strVal val="#ppt_w"/>
                                          </p:val>
                                        </p:tav>
                                      </p:tavLst>
                                    </p:anim>
                                    <p:anim calcmode="lin" valueType="num">
                                      <p:cBhvr>
                                        <p:cTn id="61" dur="500" fill="hold"/>
                                        <p:tgtEl>
                                          <p:spTgt spid="32"/>
                                        </p:tgtEl>
                                        <p:attrNameLst>
                                          <p:attrName>ppt_h</p:attrName>
                                        </p:attrNameLst>
                                      </p:cBhvr>
                                      <p:tavLst>
                                        <p:tav tm="0">
                                          <p:val>
                                            <p:fltVal val="0"/>
                                          </p:val>
                                        </p:tav>
                                        <p:tav tm="100000">
                                          <p:val>
                                            <p:strVal val="#ppt_h"/>
                                          </p:val>
                                        </p:tav>
                                      </p:tavLst>
                                    </p:anim>
                                    <p:animEffect transition="in" filter="fade">
                                      <p:cBhvr>
                                        <p:cTn id="62"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1" grpId="0" animBg="1"/>
      <p:bldP spid="32" grpId="0" animBg="1"/>
      <p:bldP spid="6" grpId="0"/>
      <p:bldP spid="16" grpId="0"/>
      <p:bldP spid="20" grpId="0"/>
      <p:bldP spid="2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208303" y="1697990"/>
            <a:ext cx="3775393" cy="1169551"/>
          </a:xfrm>
          <a:prstGeom prst="rect">
            <a:avLst/>
          </a:prstGeom>
          <a:noFill/>
        </p:spPr>
        <p:txBody>
          <a:bodyPr wrap="none" rtlCol="0">
            <a:spAutoFit/>
          </a:bodyPr>
          <a:lstStyle/>
          <a:p>
            <a:pPr algn="ctr"/>
            <a:r>
              <a:rPr lang="zh-CN" altLang="en-US" sz="7000" b="1" dirty="0">
                <a:ln w="19050">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演讲完毕</a:t>
            </a:r>
          </a:p>
        </p:txBody>
      </p:sp>
      <p:sp>
        <p:nvSpPr>
          <p:cNvPr id="4" name="文本框 3"/>
          <p:cNvSpPr txBox="1"/>
          <p:nvPr/>
        </p:nvSpPr>
        <p:spPr>
          <a:xfrm>
            <a:off x="4208303" y="2886075"/>
            <a:ext cx="3775393" cy="1169551"/>
          </a:xfrm>
          <a:prstGeom prst="rect">
            <a:avLst/>
          </a:prstGeom>
          <a:noFill/>
        </p:spPr>
        <p:txBody>
          <a:bodyPr wrap="none" rtlCol="0">
            <a:spAutoFit/>
          </a:bodyPr>
          <a:lstStyle/>
          <a:p>
            <a:pPr algn="ctr"/>
            <a:r>
              <a:rPr lang="zh-CN" altLang="en-US" sz="7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感谢聆听</a:t>
            </a:r>
          </a:p>
        </p:txBody>
      </p:sp>
      <p:grpSp>
        <p:nvGrpSpPr>
          <p:cNvPr id="3" name="组合 2"/>
          <p:cNvGrpSpPr/>
          <p:nvPr/>
        </p:nvGrpSpPr>
        <p:grpSpPr>
          <a:xfrm>
            <a:off x="3895760" y="4616450"/>
            <a:ext cx="1950473" cy="406400"/>
            <a:chOff x="3895760" y="4616450"/>
            <a:chExt cx="1950473" cy="406400"/>
          </a:xfrm>
        </p:grpSpPr>
        <p:sp>
          <p:nvSpPr>
            <p:cNvPr id="5" name="圆角矩形 4"/>
            <p:cNvSpPr/>
            <p:nvPr/>
          </p:nvSpPr>
          <p:spPr>
            <a:xfrm>
              <a:off x="3895760" y="4616450"/>
              <a:ext cx="1950473" cy="406400"/>
            </a:xfrm>
            <a:prstGeom prst="roundRect">
              <a:avLst>
                <a:gd name="adj" fmla="val 50000"/>
              </a:avLst>
            </a:prstGeom>
            <a:gradFill>
              <a:gsLst>
                <a:gs pos="32000">
                  <a:schemeClr val="bg1"/>
                </a:gs>
                <a:gs pos="68000">
                  <a:schemeClr val="bg1">
                    <a:lumMod val="91000"/>
                  </a:schemeClr>
                </a:gs>
                <a:gs pos="0">
                  <a:schemeClr val="bg1"/>
                </a:gs>
                <a:gs pos="100000">
                  <a:schemeClr val="bg1"/>
                </a:gs>
              </a:gsLst>
              <a:lin ang="5400000" scaled="1"/>
            </a:gradFill>
            <a:ln w="19050">
              <a:solidFill>
                <a:srgbClr val="0852D7"/>
              </a:solidFill>
            </a:ln>
            <a:effectLst>
              <a:outerShdw blurRad="508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rgbClr val="0852D7"/>
                  </a:solidFill>
                </a:ln>
                <a:cs typeface="+mn-ea"/>
                <a:sym typeface="+mn-lt"/>
              </a:endParaRPr>
            </a:p>
          </p:txBody>
        </p:sp>
        <p:sp>
          <p:nvSpPr>
            <p:cNvPr id="7" name="文本框 6"/>
            <p:cNvSpPr txBox="1"/>
            <p:nvPr/>
          </p:nvSpPr>
          <p:spPr>
            <a:xfrm>
              <a:off x="3954724" y="4634984"/>
              <a:ext cx="1737360" cy="368300"/>
            </a:xfrm>
            <a:prstGeom prst="rect">
              <a:avLst/>
            </a:prstGeom>
            <a:noFill/>
          </p:spPr>
          <p:txBody>
            <a:bodyPr wrap="none" rtlCol="0">
              <a:spAutoFit/>
            </a:bodyPr>
            <a:lstStyle/>
            <a:p>
              <a:r>
                <a:rPr lang="zh-CN" altLang="en-US" b="1" dirty="0">
                  <a:solidFill>
                    <a:srgbClr val="0852D7"/>
                  </a:solidFill>
                  <a:cs typeface="+mn-ea"/>
                  <a:sym typeface="+mn-lt"/>
                </a:rPr>
                <a:t>主讲人：</a:t>
              </a:r>
              <a:r>
                <a:rPr lang="en-US" altLang="zh-CN" b="1" dirty="0">
                  <a:solidFill>
                    <a:srgbClr val="0852D7"/>
                  </a:solidFill>
                  <a:cs typeface="+mn-ea"/>
                  <a:sym typeface="+mn-lt"/>
                </a:rPr>
                <a:t>XXXX</a:t>
              </a:r>
            </a:p>
          </p:txBody>
        </p:sp>
      </p:grpSp>
      <p:grpSp>
        <p:nvGrpSpPr>
          <p:cNvPr id="6" name="组合 5"/>
          <p:cNvGrpSpPr/>
          <p:nvPr/>
        </p:nvGrpSpPr>
        <p:grpSpPr>
          <a:xfrm>
            <a:off x="6322307" y="4616450"/>
            <a:ext cx="1968461" cy="406400"/>
            <a:chOff x="6322307" y="4616450"/>
            <a:chExt cx="1968461" cy="406400"/>
          </a:xfrm>
        </p:grpSpPr>
        <p:sp>
          <p:nvSpPr>
            <p:cNvPr id="8" name="圆角矩形 7"/>
            <p:cNvSpPr/>
            <p:nvPr/>
          </p:nvSpPr>
          <p:spPr>
            <a:xfrm>
              <a:off x="6322307" y="4616450"/>
              <a:ext cx="1950473" cy="406400"/>
            </a:xfrm>
            <a:prstGeom prst="roundRect">
              <a:avLst>
                <a:gd name="adj" fmla="val 50000"/>
              </a:avLst>
            </a:prstGeom>
            <a:gradFill>
              <a:gsLst>
                <a:gs pos="32000">
                  <a:schemeClr val="bg1"/>
                </a:gs>
                <a:gs pos="68000">
                  <a:schemeClr val="bg1">
                    <a:lumMod val="91000"/>
                  </a:schemeClr>
                </a:gs>
                <a:gs pos="0">
                  <a:schemeClr val="bg1"/>
                </a:gs>
                <a:gs pos="100000">
                  <a:schemeClr val="bg1"/>
                </a:gs>
              </a:gsLst>
              <a:lin ang="5400000" scaled="1"/>
            </a:gradFill>
            <a:ln w="19050">
              <a:solidFill>
                <a:srgbClr val="0852D7"/>
              </a:solidFill>
            </a:ln>
            <a:effectLst>
              <a:outerShdw blurRad="50800" dist="38100" dir="2700000" algn="tl" rotWithShape="0">
                <a:prstClr val="black">
                  <a:alpha val="1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w="19050">
                  <a:solidFill>
                    <a:srgbClr val="0852D7"/>
                  </a:solidFill>
                </a:ln>
                <a:cs typeface="+mn-ea"/>
                <a:sym typeface="+mn-lt"/>
              </a:endParaRPr>
            </a:p>
          </p:txBody>
        </p:sp>
        <p:sp>
          <p:nvSpPr>
            <p:cNvPr id="9" name="文本框 8"/>
            <p:cNvSpPr txBox="1"/>
            <p:nvPr/>
          </p:nvSpPr>
          <p:spPr>
            <a:xfrm>
              <a:off x="6381271" y="4634984"/>
              <a:ext cx="1909497" cy="369332"/>
            </a:xfrm>
            <a:prstGeom prst="rect">
              <a:avLst/>
            </a:prstGeom>
            <a:noFill/>
          </p:spPr>
          <p:txBody>
            <a:bodyPr wrap="none" rtlCol="0">
              <a:spAutoFit/>
            </a:bodyPr>
            <a:lstStyle/>
            <a:p>
              <a:r>
                <a:rPr lang="zh-CN" altLang="en-US" b="1" dirty="0">
                  <a:solidFill>
                    <a:srgbClr val="0852D7"/>
                  </a:solidFill>
                  <a:cs typeface="+mn-ea"/>
                  <a:sym typeface="+mn-lt"/>
                </a:rPr>
                <a:t>时间：</a:t>
              </a:r>
              <a:r>
                <a:rPr lang="en-US" altLang="zh-CN" b="1" dirty="0">
                  <a:solidFill>
                    <a:srgbClr val="0852D7"/>
                  </a:solidFill>
                  <a:cs typeface="+mn-ea"/>
                  <a:sym typeface="+mn-lt"/>
                </a:rPr>
                <a:t>10</a:t>
              </a:r>
              <a:r>
                <a:rPr lang="zh-CN" altLang="en-US" b="1" dirty="0">
                  <a:solidFill>
                    <a:srgbClr val="0852D7"/>
                  </a:solidFill>
                  <a:cs typeface="+mn-ea"/>
                  <a:sym typeface="+mn-lt"/>
                </a:rPr>
                <a:t>月</a:t>
              </a:r>
              <a:r>
                <a:rPr lang="en-US" altLang="zh-CN" b="1" dirty="0">
                  <a:solidFill>
                    <a:srgbClr val="0852D7"/>
                  </a:solidFill>
                  <a:cs typeface="+mn-ea"/>
                  <a:sym typeface="+mn-lt"/>
                </a:rPr>
                <a:t>26</a:t>
              </a:r>
              <a:r>
                <a:rPr lang="zh-CN" altLang="en-US" b="1" dirty="0">
                  <a:solidFill>
                    <a:srgbClr val="0852D7"/>
                  </a:solidFill>
                  <a:cs typeface="+mn-ea"/>
                  <a:sym typeface="+mn-lt"/>
                </a:rPr>
                <a:t>日</a:t>
              </a: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ppt_y</p:attrName>
                                        </p:attrNameLst>
                                      </p:cBhvr>
                                      <p:tavLst>
                                        <p:tav tm="0">
                                          <p:val>
                                            <p:strVal val="#ppt_y+#ppt_h*1.125000"/>
                                          </p:val>
                                        </p:tav>
                                        <p:tav tm="100000">
                                          <p:val>
                                            <p:strVal val="#ppt_y"/>
                                          </p:val>
                                        </p:tav>
                                      </p:tavLst>
                                    </p:anim>
                                    <p:animEffect transition="in" filter="wipe(up)">
                                      <p:cBhvr>
                                        <p:cTn id="8" dur="500"/>
                                        <p:tgtEl>
                                          <p:spTgt spid="2"/>
                                        </p:tgtEl>
                                      </p:cBhvr>
                                    </p:animEffect>
                                  </p:childTnLst>
                                </p:cTn>
                              </p:par>
                            </p:childTnLst>
                          </p:cTn>
                        </p:par>
                        <p:par>
                          <p:cTn id="9" fill="hold">
                            <p:stCondLst>
                              <p:cond delay="500"/>
                            </p:stCondLst>
                            <p:childTnLst>
                              <p:par>
                                <p:cTn id="10" presetID="53" presetClass="entr" presetSubtype="16" fill="hold" grpId="0" nodeType="afterEffect">
                                  <p:stCondLst>
                                    <p:cond delay="0"/>
                                  </p:stCondLst>
                                  <p:iterate type="lt">
                                    <p:tmPct val="10000"/>
                                  </p:iterate>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par>
                          <p:cTn id="15" fill="hold">
                            <p:stCondLst>
                              <p:cond delay="1149"/>
                            </p:stCondLst>
                            <p:childTnLst>
                              <p:par>
                                <p:cTn id="16" presetID="42" presetClass="entr" presetSubtype="0" fill="hold" nodeType="after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2149"/>
                            </p:stCondLst>
                            <p:childTnLst>
                              <p:par>
                                <p:cTn id="22" presetID="42" presetClass="entr" presetSubtype="0" fill="hold" nodeType="after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1000"/>
                                        <p:tgtEl>
                                          <p:spTgt spid="6"/>
                                        </p:tgtEl>
                                      </p:cBhvr>
                                    </p:animEffect>
                                    <p:anim calcmode="lin" valueType="num">
                                      <p:cBhvr>
                                        <p:cTn id="25" dur="1000" fill="hold"/>
                                        <p:tgtEl>
                                          <p:spTgt spid="6"/>
                                        </p:tgtEl>
                                        <p:attrNameLst>
                                          <p:attrName>ppt_x</p:attrName>
                                        </p:attrNameLst>
                                      </p:cBhvr>
                                      <p:tavLst>
                                        <p:tav tm="0">
                                          <p:val>
                                            <p:strVal val="#ppt_x"/>
                                          </p:val>
                                        </p:tav>
                                        <p:tav tm="100000">
                                          <p:val>
                                            <p:strVal val="#ppt_x"/>
                                          </p:val>
                                        </p:tav>
                                      </p:tavLst>
                                    </p:anim>
                                    <p:anim calcmode="lin" valueType="num">
                                      <p:cBhvr>
                                        <p:cTn id="2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4013018" y="-62900"/>
            <a:ext cx="3725700" cy="6983771"/>
          </a:xfrm>
          <a:prstGeom prst="rect">
            <a:avLst/>
          </a:prstGeom>
          <a:noFill/>
        </p:spPr>
        <p:txBody>
          <a:bodyPr wrap="none" rtlCol="0">
            <a:spAutoFit/>
          </a:bodyPr>
          <a:lstStyle/>
          <a:p>
            <a:pPr algn="ctr" defTabSz="913765" fontAlgn="base">
              <a:spcBef>
                <a:spcPct val="0"/>
              </a:spcBef>
              <a:spcAft>
                <a:spcPct val="0"/>
              </a:spcAft>
              <a:defRPr/>
            </a:pPr>
            <a:r>
              <a:rPr lang="en-US" altLang="zh-CN" sz="44780" b="1" dirty="0">
                <a:solidFill>
                  <a:schemeClr val="bg1">
                    <a:alpha val="30000"/>
                  </a:schemeClr>
                </a:solidFill>
                <a:cs typeface="+mn-ea"/>
                <a:sym typeface="+mn-lt"/>
              </a:rPr>
              <a:t>1</a:t>
            </a:r>
            <a:endParaRPr lang="zh-CN" altLang="en-US" sz="44780" b="1" dirty="0">
              <a:solidFill>
                <a:schemeClr val="bg1">
                  <a:alpha val="30000"/>
                </a:schemeClr>
              </a:solidFill>
              <a:cs typeface="+mn-ea"/>
              <a:sym typeface="+mn-lt"/>
            </a:endParaRPr>
          </a:p>
        </p:txBody>
      </p:sp>
      <p:sp>
        <p:nvSpPr>
          <p:cNvPr id="3" name="文本框 2"/>
          <p:cNvSpPr txBox="1"/>
          <p:nvPr/>
        </p:nvSpPr>
        <p:spPr>
          <a:xfrm>
            <a:off x="3484442" y="2826164"/>
            <a:ext cx="5223116" cy="1169551"/>
          </a:xfrm>
          <a:prstGeom prst="rect">
            <a:avLst/>
          </a:prstGeom>
          <a:noFill/>
          <a:ln>
            <a:noFill/>
          </a:ln>
        </p:spPr>
        <p:txBody>
          <a:bodyPr wrap="square" rtlCol="0">
            <a:spAutoFit/>
          </a:bodyPr>
          <a:lstStyle/>
          <a:p>
            <a:pPr lvl="0" algn="ctr">
              <a:defRPr/>
            </a:pPr>
            <a:r>
              <a:rPr lang="zh-CN" altLang="en-US" sz="7000" b="1" dirty="0">
                <a:ln w="15875">
                  <a:solidFill>
                    <a:srgbClr val="0852D7"/>
                  </a:solid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抖音简介</a:t>
            </a:r>
          </a:p>
        </p:txBody>
      </p:sp>
      <p:sp>
        <p:nvSpPr>
          <p:cNvPr id="4" name="文本框 3"/>
          <p:cNvSpPr txBox="1"/>
          <p:nvPr/>
        </p:nvSpPr>
        <p:spPr>
          <a:xfrm>
            <a:off x="4849505" y="4792134"/>
            <a:ext cx="2492990" cy="369332"/>
          </a:xfrm>
          <a:prstGeom prst="rect">
            <a:avLst/>
          </a:prstGeom>
          <a:noFill/>
        </p:spPr>
        <p:txBody>
          <a:bodyPr wrap="none" rtlCol="0">
            <a:spAutoFit/>
          </a:bodyPr>
          <a:lstStyle/>
          <a:p>
            <a:r>
              <a:rPr lang="zh-CN" altLang="en-US" dirty="0">
                <a:solidFill>
                  <a:schemeClr val="bg1"/>
                </a:solidFill>
                <a:cs typeface="+mn-ea"/>
                <a:sym typeface="+mn-lt"/>
              </a:rPr>
              <a:t>抖音，记录美好生活！</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 presetClass="entr" presetSubtype="4" fill="hold" grpId="0" nodeType="after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500" fill="hold"/>
                                        <p:tgtEl>
                                          <p:spTgt spid="3"/>
                                        </p:tgtEl>
                                        <p:attrNameLst>
                                          <p:attrName>ppt_x</p:attrName>
                                        </p:attrNameLst>
                                      </p:cBhvr>
                                      <p:tavLst>
                                        <p:tav tm="0">
                                          <p:val>
                                            <p:strVal val="#ppt_x"/>
                                          </p:val>
                                        </p:tav>
                                        <p:tav tm="100000">
                                          <p:val>
                                            <p:strVal val="#ppt_x"/>
                                          </p:val>
                                        </p:tav>
                                      </p:tavLst>
                                    </p:anim>
                                    <p:anim calcmode="lin" valueType="num">
                                      <p:cBhvr additive="base">
                                        <p:cTn id="15" dur="500" fill="hold"/>
                                        <p:tgtEl>
                                          <p:spTgt spid="3"/>
                                        </p:tgtEl>
                                        <p:attrNameLst>
                                          <p:attrName>ppt_y</p:attrName>
                                        </p:attrNameLst>
                                      </p:cBhvr>
                                      <p:tavLst>
                                        <p:tav tm="0">
                                          <p:val>
                                            <p:strVal val="1+#ppt_h/2"/>
                                          </p:val>
                                        </p:tav>
                                        <p:tav tm="100000">
                                          <p:val>
                                            <p:strVal val="#ppt_y"/>
                                          </p:val>
                                        </p:tav>
                                      </p:tavLst>
                                    </p:anim>
                                  </p:childTnLst>
                                </p:cTn>
                              </p:par>
                              <p:par>
                                <p:cTn id="16" presetID="17" presetClass="entr" presetSubtype="10" fill="hold" grpId="1" nodeType="withEffect">
                                  <p:stCondLst>
                                    <p:cond delay="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strVal val="#ppt_h"/>
                                          </p:val>
                                        </p:tav>
                                        <p:tav tm="100000">
                                          <p:val>
                                            <p:strVal val="#ppt_h"/>
                                          </p:val>
                                        </p:tav>
                                      </p:tavLst>
                                    </p:anim>
                                  </p:childTnLst>
                                </p:cTn>
                              </p:par>
                            </p:childTnLst>
                          </p:cTn>
                        </p:par>
                        <p:par>
                          <p:cTn id="20" fill="hold">
                            <p:stCondLst>
                              <p:cond delay="1000"/>
                            </p:stCondLst>
                            <p:childTnLst>
                              <p:par>
                                <p:cTn id="21" presetID="2" presetClass="entr" presetSubtype="4" decel="100000" fill="hold" grpId="0" nodeType="after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3" grpId="1"/>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56809" y="474656"/>
            <a:ext cx="4078383"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日活用户增长情况</a:t>
            </a:r>
          </a:p>
        </p:txBody>
      </p:sp>
      <p:sp>
        <p:nvSpPr>
          <p:cNvPr id="20" name="同心圆 19"/>
          <p:cNvSpPr/>
          <p:nvPr/>
        </p:nvSpPr>
        <p:spPr>
          <a:xfrm>
            <a:off x="9660467" y="6129866"/>
            <a:ext cx="1456267" cy="1456267"/>
          </a:xfrm>
          <a:prstGeom prst="donut">
            <a:avLst>
              <a:gd name="adj" fmla="val 24973"/>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6" name="任意多边形 35"/>
          <p:cNvSpPr/>
          <p:nvPr/>
        </p:nvSpPr>
        <p:spPr>
          <a:xfrm rot="5602929">
            <a:off x="3037435" y="-1437936"/>
            <a:ext cx="5226894" cy="7354954"/>
          </a:xfrm>
          <a:custGeom>
            <a:avLst/>
            <a:gdLst>
              <a:gd name="connsiteX0" fmla="*/ 434665 w 5226894"/>
              <a:gd name="connsiteY0" fmla="*/ 7354954 h 7354954"/>
              <a:gd name="connsiteX1" fmla="*/ 0 w 5226894"/>
              <a:gd name="connsiteY1" fmla="*/ 0 h 7354954"/>
              <a:gd name="connsiteX2" fmla="*/ 73650 w 5226894"/>
              <a:gd name="connsiteY2" fmla="*/ 19794 h 7354954"/>
              <a:gd name="connsiteX3" fmla="*/ 5226894 w 5226894"/>
              <a:gd name="connsiteY3" fmla="*/ 7354954 h 7354954"/>
            </a:gdLst>
            <a:ahLst/>
            <a:cxnLst>
              <a:cxn ang="0">
                <a:pos x="connsiteX0" y="connsiteY0"/>
              </a:cxn>
              <a:cxn ang="0">
                <a:pos x="connsiteX1" y="connsiteY1"/>
              </a:cxn>
              <a:cxn ang="0">
                <a:pos x="connsiteX2" y="connsiteY2"/>
              </a:cxn>
              <a:cxn ang="0">
                <a:pos x="connsiteX3" y="connsiteY3"/>
              </a:cxn>
            </a:cxnLst>
            <a:rect l="l" t="t" r="r" b="b"/>
            <a:pathLst>
              <a:path w="5226894" h="7354954">
                <a:moveTo>
                  <a:pt x="434665" y="7354954"/>
                </a:moveTo>
                <a:lnTo>
                  <a:pt x="0" y="0"/>
                </a:lnTo>
                <a:lnTo>
                  <a:pt x="73650" y="19794"/>
                </a:lnTo>
                <a:cubicBezTo>
                  <a:pt x="3076767" y="907434"/>
                  <a:pt x="5226894" y="3886079"/>
                  <a:pt x="5226894" y="7354954"/>
                </a:cubicBezTo>
                <a:close/>
              </a:path>
            </a:pathLst>
          </a:custGeom>
          <a:noFill/>
          <a:ln w="50800">
            <a:gradFill>
              <a:gsLst>
                <a:gs pos="13000">
                  <a:schemeClr val="bg1">
                    <a:alpha val="0"/>
                  </a:schemeClr>
                </a:gs>
                <a:gs pos="50000">
                  <a:schemeClr val="bg1"/>
                </a:gs>
                <a:gs pos="90000">
                  <a:schemeClr val="bg1">
                    <a:alpha val="0"/>
                  </a:schemeClr>
                </a:gs>
              </a:gsLst>
              <a:lin ang="5400000" scaled="1"/>
            </a:gradFill>
          </a:ln>
        </p:spPr>
        <p:style>
          <a:lnRef idx="1">
            <a:schemeClr val="accent1"/>
          </a:lnRef>
          <a:fillRef idx="0">
            <a:schemeClr val="accent1"/>
          </a:fillRef>
          <a:effectRef idx="0">
            <a:schemeClr val="accent1"/>
          </a:effectRef>
          <a:fontRef idx="minor">
            <a:schemeClr val="tx1"/>
          </a:fontRef>
        </p:style>
        <p:txBody>
          <a:bodyPr wrap="square" rtlCol="0" anchor="ctr">
            <a:noAutofit/>
          </a:bodyPr>
          <a:lstStyle/>
          <a:p>
            <a:pPr algn="ctr"/>
            <a:endParaRPr lang="zh-CN" altLang="en-US">
              <a:cs typeface="+mn-ea"/>
              <a:sym typeface="+mn-lt"/>
            </a:endParaRPr>
          </a:p>
        </p:txBody>
      </p:sp>
      <p:grpSp>
        <p:nvGrpSpPr>
          <p:cNvPr id="13" name="组合 12"/>
          <p:cNvGrpSpPr/>
          <p:nvPr/>
        </p:nvGrpSpPr>
        <p:grpSpPr>
          <a:xfrm>
            <a:off x="3719195" y="4381286"/>
            <a:ext cx="242570" cy="242570"/>
            <a:chOff x="3719195" y="4745355"/>
            <a:chExt cx="242570" cy="242570"/>
          </a:xfrm>
        </p:grpSpPr>
        <p:sp>
          <p:nvSpPr>
            <p:cNvPr id="21" name="椭圆 20"/>
            <p:cNvSpPr/>
            <p:nvPr/>
          </p:nvSpPr>
          <p:spPr>
            <a:xfrm>
              <a:off x="3719195" y="4745355"/>
              <a:ext cx="242570" cy="242570"/>
            </a:xfrm>
            <a:prstGeom prst="ellipse">
              <a:avLst/>
            </a:prstGeom>
            <a:solidFill>
              <a:srgbClr val="1D95F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2" name="椭圆 11"/>
            <p:cNvSpPr/>
            <p:nvPr/>
          </p:nvSpPr>
          <p:spPr>
            <a:xfrm>
              <a:off x="3754120" y="4780280"/>
              <a:ext cx="172720" cy="172720"/>
            </a:xfrm>
            <a:prstGeom prst="ellipse">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2" name="组合 21"/>
          <p:cNvGrpSpPr/>
          <p:nvPr/>
        </p:nvGrpSpPr>
        <p:grpSpPr>
          <a:xfrm>
            <a:off x="5243195" y="3930436"/>
            <a:ext cx="242570" cy="242570"/>
            <a:chOff x="3719195" y="4745355"/>
            <a:chExt cx="242570" cy="242570"/>
          </a:xfrm>
        </p:grpSpPr>
        <p:sp>
          <p:nvSpPr>
            <p:cNvPr id="23" name="椭圆 22"/>
            <p:cNvSpPr/>
            <p:nvPr/>
          </p:nvSpPr>
          <p:spPr>
            <a:xfrm>
              <a:off x="3719195" y="4745355"/>
              <a:ext cx="242570" cy="242570"/>
            </a:xfrm>
            <a:prstGeom prst="ellipse">
              <a:avLst/>
            </a:prstGeom>
            <a:solidFill>
              <a:srgbClr val="1D95F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椭圆 23"/>
            <p:cNvSpPr/>
            <p:nvPr/>
          </p:nvSpPr>
          <p:spPr>
            <a:xfrm>
              <a:off x="3754120" y="4780280"/>
              <a:ext cx="172720" cy="172720"/>
            </a:xfrm>
            <a:prstGeom prst="ellipse">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5" name="组合 24"/>
          <p:cNvGrpSpPr/>
          <p:nvPr/>
        </p:nvGrpSpPr>
        <p:grpSpPr>
          <a:xfrm>
            <a:off x="6532245" y="3263686"/>
            <a:ext cx="242570" cy="242570"/>
            <a:chOff x="3719195" y="4745355"/>
            <a:chExt cx="242570" cy="242570"/>
          </a:xfrm>
        </p:grpSpPr>
        <p:sp>
          <p:nvSpPr>
            <p:cNvPr id="26" name="椭圆 25"/>
            <p:cNvSpPr/>
            <p:nvPr/>
          </p:nvSpPr>
          <p:spPr>
            <a:xfrm>
              <a:off x="3719195" y="4745355"/>
              <a:ext cx="242570" cy="242570"/>
            </a:xfrm>
            <a:prstGeom prst="ellipse">
              <a:avLst/>
            </a:prstGeom>
            <a:solidFill>
              <a:srgbClr val="1D95F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椭圆 26"/>
            <p:cNvSpPr/>
            <p:nvPr/>
          </p:nvSpPr>
          <p:spPr>
            <a:xfrm>
              <a:off x="3754120" y="4780280"/>
              <a:ext cx="172720" cy="172720"/>
            </a:xfrm>
            <a:prstGeom prst="ellipse">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8" name="组合 27"/>
          <p:cNvGrpSpPr/>
          <p:nvPr/>
        </p:nvGrpSpPr>
        <p:grpSpPr>
          <a:xfrm>
            <a:off x="7586345" y="2438186"/>
            <a:ext cx="242570" cy="242570"/>
            <a:chOff x="3719195" y="4745355"/>
            <a:chExt cx="242570" cy="242570"/>
          </a:xfrm>
        </p:grpSpPr>
        <p:sp>
          <p:nvSpPr>
            <p:cNvPr id="29" name="椭圆 28"/>
            <p:cNvSpPr/>
            <p:nvPr/>
          </p:nvSpPr>
          <p:spPr>
            <a:xfrm>
              <a:off x="3719195" y="4745355"/>
              <a:ext cx="242570" cy="242570"/>
            </a:xfrm>
            <a:prstGeom prst="ellipse">
              <a:avLst/>
            </a:prstGeom>
            <a:solidFill>
              <a:srgbClr val="1D95F5">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椭圆 29"/>
            <p:cNvSpPr/>
            <p:nvPr/>
          </p:nvSpPr>
          <p:spPr>
            <a:xfrm>
              <a:off x="3754120" y="4780280"/>
              <a:ext cx="172720" cy="172720"/>
            </a:xfrm>
            <a:prstGeom prst="ellipse">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 name="文本框 13"/>
          <p:cNvSpPr txBox="1"/>
          <p:nvPr/>
        </p:nvSpPr>
        <p:spPr>
          <a:xfrm>
            <a:off x="3457201" y="3824431"/>
            <a:ext cx="766557" cy="369332"/>
          </a:xfrm>
          <a:prstGeom prst="rect">
            <a:avLst/>
          </a:prstGeom>
          <a:noFill/>
        </p:spPr>
        <p:txBody>
          <a:bodyPr wrap="none" rtlCol="0">
            <a:spAutoFit/>
          </a:bodyPr>
          <a:lstStyle/>
          <a:p>
            <a:r>
              <a:rPr lang="en-US" altLang="zh-CN" b="1" dirty="0">
                <a:solidFill>
                  <a:schemeClr val="bg1"/>
                </a:solidFill>
                <a:cs typeface="+mn-ea"/>
                <a:sym typeface="+mn-lt"/>
              </a:rPr>
              <a:t>2.5</a:t>
            </a:r>
            <a:r>
              <a:rPr lang="zh-CN" altLang="en-US" b="1" dirty="0">
                <a:solidFill>
                  <a:schemeClr val="bg1"/>
                </a:solidFill>
                <a:cs typeface="+mn-ea"/>
                <a:sym typeface="+mn-lt"/>
              </a:rPr>
              <a:t>亿</a:t>
            </a:r>
          </a:p>
        </p:txBody>
      </p:sp>
      <p:sp>
        <p:nvSpPr>
          <p:cNvPr id="31" name="文本框 30"/>
          <p:cNvSpPr txBox="1"/>
          <p:nvPr/>
        </p:nvSpPr>
        <p:spPr>
          <a:xfrm>
            <a:off x="4981201" y="3358976"/>
            <a:ext cx="766557" cy="369332"/>
          </a:xfrm>
          <a:prstGeom prst="rect">
            <a:avLst/>
          </a:prstGeom>
          <a:noFill/>
        </p:spPr>
        <p:txBody>
          <a:bodyPr wrap="none" rtlCol="0">
            <a:spAutoFit/>
          </a:bodyPr>
          <a:lstStyle/>
          <a:p>
            <a:r>
              <a:rPr lang="en-US" altLang="zh-CN" b="1" dirty="0">
                <a:solidFill>
                  <a:schemeClr val="bg1"/>
                </a:solidFill>
                <a:cs typeface="+mn-ea"/>
                <a:sym typeface="+mn-lt"/>
              </a:rPr>
              <a:t>3.2</a:t>
            </a:r>
            <a:r>
              <a:rPr lang="zh-CN" altLang="en-US" b="1" dirty="0">
                <a:solidFill>
                  <a:schemeClr val="bg1"/>
                </a:solidFill>
                <a:cs typeface="+mn-ea"/>
                <a:sym typeface="+mn-lt"/>
              </a:rPr>
              <a:t>亿</a:t>
            </a:r>
          </a:p>
        </p:txBody>
      </p:sp>
      <p:sp>
        <p:nvSpPr>
          <p:cNvPr id="32" name="文本框 31"/>
          <p:cNvSpPr txBox="1"/>
          <p:nvPr/>
        </p:nvSpPr>
        <p:spPr>
          <a:xfrm>
            <a:off x="6374447" y="2727151"/>
            <a:ext cx="558166" cy="369332"/>
          </a:xfrm>
          <a:prstGeom prst="rect">
            <a:avLst/>
          </a:prstGeom>
          <a:noFill/>
        </p:spPr>
        <p:txBody>
          <a:bodyPr wrap="none" rtlCol="0">
            <a:spAutoFit/>
          </a:bodyPr>
          <a:lstStyle/>
          <a:p>
            <a:r>
              <a:rPr lang="en-US" altLang="zh-CN" b="1" dirty="0">
                <a:solidFill>
                  <a:schemeClr val="bg1"/>
                </a:solidFill>
                <a:cs typeface="+mn-ea"/>
                <a:sym typeface="+mn-lt"/>
              </a:rPr>
              <a:t>4</a:t>
            </a:r>
            <a:r>
              <a:rPr lang="zh-CN" altLang="en-US" b="1" dirty="0">
                <a:solidFill>
                  <a:schemeClr val="bg1"/>
                </a:solidFill>
                <a:cs typeface="+mn-ea"/>
                <a:sym typeface="+mn-lt"/>
              </a:rPr>
              <a:t>亿</a:t>
            </a:r>
          </a:p>
        </p:txBody>
      </p:sp>
      <p:sp>
        <p:nvSpPr>
          <p:cNvPr id="33" name="文本框 32"/>
          <p:cNvSpPr txBox="1"/>
          <p:nvPr/>
        </p:nvSpPr>
        <p:spPr>
          <a:xfrm>
            <a:off x="7428547" y="1917671"/>
            <a:ext cx="558166" cy="369332"/>
          </a:xfrm>
          <a:prstGeom prst="rect">
            <a:avLst/>
          </a:prstGeom>
          <a:noFill/>
        </p:spPr>
        <p:txBody>
          <a:bodyPr wrap="none" rtlCol="0">
            <a:spAutoFit/>
          </a:bodyPr>
          <a:lstStyle/>
          <a:p>
            <a:r>
              <a:rPr lang="en-US" altLang="zh-CN" b="1" dirty="0">
                <a:solidFill>
                  <a:schemeClr val="bg1"/>
                </a:solidFill>
                <a:cs typeface="+mn-ea"/>
                <a:sym typeface="+mn-lt"/>
              </a:rPr>
              <a:t>6</a:t>
            </a:r>
            <a:r>
              <a:rPr lang="zh-CN" altLang="en-US" b="1" dirty="0">
                <a:solidFill>
                  <a:schemeClr val="bg1"/>
                </a:solidFill>
                <a:cs typeface="+mn-ea"/>
                <a:sym typeface="+mn-lt"/>
              </a:rPr>
              <a:t>亿</a:t>
            </a:r>
          </a:p>
        </p:txBody>
      </p:sp>
      <p:sp>
        <p:nvSpPr>
          <p:cNvPr id="15" name="文本框 14"/>
          <p:cNvSpPr txBox="1"/>
          <p:nvPr/>
        </p:nvSpPr>
        <p:spPr>
          <a:xfrm>
            <a:off x="3304114" y="5449117"/>
            <a:ext cx="1072730" cy="307777"/>
          </a:xfrm>
          <a:prstGeom prst="rect">
            <a:avLst/>
          </a:prstGeom>
          <a:noFill/>
        </p:spPr>
        <p:txBody>
          <a:bodyPr wrap="none" rtlCol="0">
            <a:spAutoFit/>
          </a:bodyPr>
          <a:lstStyle/>
          <a:p>
            <a:r>
              <a:rPr lang="en-US" altLang="zh-CN" sz="1400" dirty="0">
                <a:solidFill>
                  <a:schemeClr val="bg1"/>
                </a:solidFill>
                <a:cs typeface="+mn-ea"/>
                <a:sym typeface="+mn-lt"/>
              </a:rPr>
              <a:t>2019</a:t>
            </a:r>
            <a:r>
              <a:rPr lang="zh-CN" altLang="en-US" sz="1400" dirty="0">
                <a:solidFill>
                  <a:schemeClr val="bg1"/>
                </a:solidFill>
                <a:cs typeface="+mn-ea"/>
                <a:sym typeface="+mn-lt"/>
              </a:rPr>
              <a:t>年</a:t>
            </a:r>
            <a:r>
              <a:rPr lang="en-US" altLang="zh-CN" sz="1400" dirty="0">
                <a:solidFill>
                  <a:schemeClr val="bg1"/>
                </a:solidFill>
                <a:cs typeface="+mn-ea"/>
                <a:sym typeface="+mn-lt"/>
              </a:rPr>
              <a:t>1</a:t>
            </a:r>
            <a:r>
              <a:rPr lang="zh-CN" altLang="en-US" sz="1400" dirty="0">
                <a:solidFill>
                  <a:schemeClr val="bg1"/>
                </a:solidFill>
                <a:cs typeface="+mn-ea"/>
                <a:sym typeface="+mn-lt"/>
              </a:rPr>
              <a:t>月</a:t>
            </a:r>
          </a:p>
        </p:txBody>
      </p:sp>
      <p:cxnSp>
        <p:nvCxnSpPr>
          <p:cNvPr id="35" name="直接连接符 34"/>
          <p:cNvCxnSpPr/>
          <p:nvPr/>
        </p:nvCxnSpPr>
        <p:spPr>
          <a:xfrm flipV="1">
            <a:off x="3840479" y="4623856"/>
            <a:ext cx="0" cy="748242"/>
          </a:xfrm>
          <a:prstGeom prst="line">
            <a:avLst/>
          </a:prstGeom>
          <a:ln>
            <a:solidFill>
              <a:srgbClr val="1D95F5">
                <a:alpha val="50000"/>
              </a:srgbClr>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4828114" y="5449117"/>
            <a:ext cx="1072730" cy="307777"/>
          </a:xfrm>
          <a:prstGeom prst="rect">
            <a:avLst/>
          </a:prstGeom>
          <a:noFill/>
        </p:spPr>
        <p:txBody>
          <a:bodyPr wrap="none" rtlCol="0">
            <a:spAutoFit/>
          </a:bodyPr>
          <a:lstStyle/>
          <a:p>
            <a:r>
              <a:rPr lang="en-US" altLang="zh-CN" sz="1400" dirty="0">
                <a:solidFill>
                  <a:schemeClr val="bg1"/>
                </a:solidFill>
                <a:cs typeface="+mn-ea"/>
                <a:sym typeface="+mn-lt"/>
              </a:rPr>
              <a:t>2019</a:t>
            </a:r>
            <a:r>
              <a:rPr lang="zh-CN" altLang="en-US" sz="1400" dirty="0">
                <a:solidFill>
                  <a:schemeClr val="bg1"/>
                </a:solidFill>
                <a:cs typeface="+mn-ea"/>
                <a:sym typeface="+mn-lt"/>
              </a:rPr>
              <a:t>年</a:t>
            </a:r>
            <a:r>
              <a:rPr lang="en-US" altLang="zh-CN" sz="1400" dirty="0">
                <a:solidFill>
                  <a:schemeClr val="bg1"/>
                </a:solidFill>
                <a:cs typeface="+mn-ea"/>
                <a:sym typeface="+mn-lt"/>
              </a:rPr>
              <a:t>7</a:t>
            </a:r>
            <a:r>
              <a:rPr lang="zh-CN" altLang="en-US" sz="1400" dirty="0">
                <a:solidFill>
                  <a:schemeClr val="bg1"/>
                </a:solidFill>
                <a:cs typeface="+mn-ea"/>
                <a:sym typeface="+mn-lt"/>
              </a:rPr>
              <a:t>月</a:t>
            </a:r>
          </a:p>
        </p:txBody>
      </p:sp>
      <p:sp>
        <p:nvSpPr>
          <p:cNvPr id="39" name="文本框 38"/>
          <p:cNvSpPr txBox="1"/>
          <p:nvPr/>
        </p:nvSpPr>
        <p:spPr>
          <a:xfrm>
            <a:off x="6117165" y="5449116"/>
            <a:ext cx="1072730" cy="307777"/>
          </a:xfrm>
          <a:prstGeom prst="rect">
            <a:avLst/>
          </a:prstGeom>
          <a:noFill/>
        </p:spPr>
        <p:txBody>
          <a:bodyPr wrap="none" rtlCol="0">
            <a:spAutoFit/>
          </a:bodyPr>
          <a:lstStyle/>
          <a:p>
            <a:r>
              <a:rPr lang="en-US" altLang="zh-CN" sz="1400" dirty="0">
                <a:solidFill>
                  <a:schemeClr val="bg1"/>
                </a:solidFill>
                <a:cs typeface="+mn-ea"/>
                <a:sym typeface="+mn-lt"/>
              </a:rPr>
              <a:t>2020</a:t>
            </a:r>
            <a:r>
              <a:rPr lang="zh-CN" altLang="en-US" sz="1400" dirty="0">
                <a:solidFill>
                  <a:schemeClr val="bg1"/>
                </a:solidFill>
                <a:cs typeface="+mn-ea"/>
                <a:sym typeface="+mn-lt"/>
              </a:rPr>
              <a:t>年</a:t>
            </a:r>
            <a:r>
              <a:rPr lang="en-US" altLang="zh-CN" sz="1400" dirty="0">
                <a:solidFill>
                  <a:schemeClr val="bg1"/>
                </a:solidFill>
                <a:cs typeface="+mn-ea"/>
                <a:sym typeface="+mn-lt"/>
              </a:rPr>
              <a:t>1</a:t>
            </a:r>
            <a:r>
              <a:rPr lang="zh-CN" altLang="en-US" sz="1400" dirty="0">
                <a:solidFill>
                  <a:schemeClr val="bg1"/>
                </a:solidFill>
                <a:cs typeface="+mn-ea"/>
                <a:sym typeface="+mn-lt"/>
              </a:rPr>
              <a:t>月</a:t>
            </a:r>
          </a:p>
        </p:txBody>
      </p:sp>
      <p:sp>
        <p:nvSpPr>
          <p:cNvPr id="40" name="文本框 39"/>
          <p:cNvSpPr txBox="1"/>
          <p:nvPr/>
        </p:nvSpPr>
        <p:spPr>
          <a:xfrm>
            <a:off x="7175608" y="5449116"/>
            <a:ext cx="1072730" cy="307777"/>
          </a:xfrm>
          <a:prstGeom prst="rect">
            <a:avLst/>
          </a:prstGeom>
          <a:noFill/>
        </p:spPr>
        <p:txBody>
          <a:bodyPr wrap="none" rtlCol="0">
            <a:spAutoFit/>
          </a:bodyPr>
          <a:lstStyle/>
          <a:p>
            <a:r>
              <a:rPr lang="en-US" altLang="zh-CN" sz="1400" dirty="0">
                <a:solidFill>
                  <a:schemeClr val="bg1"/>
                </a:solidFill>
                <a:cs typeface="+mn-ea"/>
                <a:sym typeface="+mn-lt"/>
              </a:rPr>
              <a:t>2020</a:t>
            </a:r>
            <a:r>
              <a:rPr lang="zh-CN" altLang="en-US" sz="1400" dirty="0">
                <a:solidFill>
                  <a:schemeClr val="bg1"/>
                </a:solidFill>
                <a:cs typeface="+mn-ea"/>
                <a:sym typeface="+mn-lt"/>
              </a:rPr>
              <a:t>年</a:t>
            </a:r>
            <a:r>
              <a:rPr lang="en-US" altLang="zh-CN" sz="1400" dirty="0">
                <a:solidFill>
                  <a:schemeClr val="bg1"/>
                </a:solidFill>
                <a:cs typeface="+mn-ea"/>
                <a:sym typeface="+mn-lt"/>
              </a:rPr>
              <a:t>8</a:t>
            </a:r>
            <a:r>
              <a:rPr lang="zh-CN" altLang="en-US" sz="1400" dirty="0">
                <a:solidFill>
                  <a:schemeClr val="bg1"/>
                </a:solidFill>
                <a:cs typeface="+mn-ea"/>
                <a:sym typeface="+mn-lt"/>
              </a:rPr>
              <a:t>月</a:t>
            </a:r>
          </a:p>
        </p:txBody>
      </p:sp>
      <p:cxnSp>
        <p:nvCxnSpPr>
          <p:cNvPr id="41" name="直接连接符 40"/>
          <p:cNvCxnSpPr>
            <a:endCxn id="23" idx="4"/>
          </p:cNvCxnSpPr>
          <p:nvPr/>
        </p:nvCxnSpPr>
        <p:spPr>
          <a:xfrm flipV="1">
            <a:off x="5364479" y="4173006"/>
            <a:ext cx="1" cy="1199092"/>
          </a:xfrm>
          <a:prstGeom prst="line">
            <a:avLst/>
          </a:prstGeom>
          <a:ln>
            <a:solidFill>
              <a:srgbClr val="1D95F5">
                <a:alpha val="50000"/>
              </a:srgbClr>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V="1">
            <a:off x="6653530" y="3506256"/>
            <a:ext cx="0" cy="1865842"/>
          </a:xfrm>
          <a:prstGeom prst="line">
            <a:avLst/>
          </a:prstGeom>
          <a:ln>
            <a:solidFill>
              <a:srgbClr val="1D95F5">
                <a:alpha val="50000"/>
              </a:srgbClr>
            </a:solidFill>
          </a:ln>
        </p:spPr>
        <p:style>
          <a:lnRef idx="1">
            <a:schemeClr val="accent1"/>
          </a:lnRef>
          <a:fillRef idx="0">
            <a:schemeClr val="accent1"/>
          </a:fillRef>
          <a:effectRef idx="0">
            <a:schemeClr val="accent1"/>
          </a:effectRef>
          <a:fontRef idx="minor">
            <a:schemeClr val="tx1"/>
          </a:fontRef>
        </p:style>
      </p:cxnSp>
      <p:cxnSp>
        <p:nvCxnSpPr>
          <p:cNvPr id="45" name="直接连接符 44"/>
          <p:cNvCxnSpPr>
            <a:endCxn id="29" idx="4"/>
          </p:cNvCxnSpPr>
          <p:nvPr/>
        </p:nvCxnSpPr>
        <p:spPr>
          <a:xfrm flipH="1" flipV="1">
            <a:off x="7707630" y="2680756"/>
            <a:ext cx="8255" cy="2691342"/>
          </a:xfrm>
          <a:prstGeom prst="line">
            <a:avLst/>
          </a:prstGeom>
          <a:ln>
            <a:solidFill>
              <a:srgbClr val="1D95F5">
                <a:alpha val="50000"/>
              </a:srgbClr>
            </a:solidFill>
          </a:ln>
        </p:spPr>
        <p:style>
          <a:lnRef idx="1">
            <a:schemeClr val="accent1"/>
          </a:lnRef>
          <a:fillRef idx="0">
            <a:schemeClr val="accent1"/>
          </a:fillRef>
          <a:effectRef idx="0">
            <a:schemeClr val="accent1"/>
          </a:effectRef>
          <a:fontRef idx="minor">
            <a:schemeClr val="tx1"/>
          </a:fontRef>
        </p:style>
      </p:cxnSp>
      <p:sp>
        <p:nvSpPr>
          <p:cNvPr id="47" name="任意多边形 46"/>
          <p:cNvSpPr/>
          <p:nvPr/>
        </p:nvSpPr>
        <p:spPr>
          <a:xfrm>
            <a:off x="1331909" y="750109"/>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47"/>
                                        </p:tgtEl>
                                        <p:attrNameLst>
                                          <p:attrName>style.visibility</p:attrName>
                                        </p:attrNameLst>
                                      </p:cBhvr>
                                      <p:to>
                                        <p:strVal val="visible"/>
                                      </p:to>
                                    </p:set>
                                    <p:anim calcmode="lin" valueType="num">
                                      <p:cBhvr>
                                        <p:cTn id="11" dur="500" fill="hold"/>
                                        <p:tgtEl>
                                          <p:spTgt spid="47"/>
                                        </p:tgtEl>
                                        <p:attrNameLst>
                                          <p:attrName>ppt_w</p:attrName>
                                        </p:attrNameLst>
                                      </p:cBhvr>
                                      <p:tavLst>
                                        <p:tav tm="0">
                                          <p:val>
                                            <p:fltVal val="0"/>
                                          </p:val>
                                        </p:tav>
                                        <p:tav tm="100000">
                                          <p:val>
                                            <p:strVal val="#ppt_w"/>
                                          </p:val>
                                        </p:tav>
                                      </p:tavLst>
                                    </p:anim>
                                    <p:anim calcmode="lin" valueType="num">
                                      <p:cBhvr>
                                        <p:cTn id="12" dur="500" fill="hold"/>
                                        <p:tgtEl>
                                          <p:spTgt spid="47"/>
                                        </p:tgtEl>
                                        <p:attrNameLst>
                                          <p:attrName>ppt_h</p:attrName>
                                        </p:attrNameLst>
                                      </p:cBhvr>
                                      <p:tavLst>
                                        <p:tav tm="0">
                                          <p:val>
                                            <p:fltVal val="0"/>
                                          </p:val>
                                        </p:tav>
                                        <p:tav tm="100000">
                                          <p:val>
                                            <p:strVal val="#ppt_h"/>
                                          </p:val>
                                        </p:tav>
                                      </p:tavLst>
                                    </p:anim>
                                    <p:animEffect transition="in" filter="fade">
                                      <p:cBhvr>
                                        <p:cTn id="13" dur="500"/>
                                        <p:tgtEl>
                                          <p:spTgt spid="47"/>
                                        </p:tgtEl>
                                      </p:cBhvr>
                                    </p:animEffect>
                                  </p:childTnLst>
                                </p:cTn>
                              </p:par>
                            </p:childTnLst>
                          </p:cTn>
                        </p:par>
                        <p:par>
                          <p:cTn id="14" fill="hold">
                            <p:stCondLst>
                              <p:cond delay="1500"/>
                            </p:stCondLst>
                            <p:childTnLst>
                              <p:par>
                                <p:cTn id="15" presetID="22" presetClass="entr" presetSubtype="4" fill="hold" grpId="0" nodeType="after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ipe(down)">
                                      <p:cBhvr>
                                        <p:cTn id="17" dur="1000"/>
                                        <p:tgtEl>
                                          <p:spTgt spid="3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p:cTn id="20" dur="500" fill="hold"/>
                                        <p:tgtEl>
                                          <p:spTgt spid="20"/>
                                        </p:tgtEl>
                                        <p:attrNameLst>
                                          <p:attrName>ppt_w</p:attrName>
                                        </p:attrNameLst>
                                      </p:cBhvr>
                                      <p:tavLst>
                                        <p:tav tm="0">
                                          <p:val>
                                            <p:fltVal val="0"/>
                                          </p:val>
                                        </p:tav>
                                        <p:tav tm="100000">
                                          <p:val>
                                            <p:strVal val="#ppt_w"/>
                                          </p:val>
                                        </p:tav>
                                      </p:tavLst>
                                    </p:anim>
                                    <p:anim calcmode="lin" valueType="num">
                                      <p:cBhvr>
                                        <p:cTn id="21" dur="500" fill="hold"/>
                                        <p:tgtEl>
                                          <p:spTgt spid="20"/>
                                        </p:tgtEl>
                                        <p:attrNameLst>
                                          <p:attrName>ppt_h</p:attrName>
                                        </p:attrNameLst>
                                      </p:cBhvr>
                                      <p:tavLst>
                                        <p:tav tm="0">
                                          <p:val>
                                            <p:fltVal val="0"/>
                                          </p:val>
                                        </p:tav>
                                        <p:tav tm="100000">
                                          <p:val>
                                            <p:strVal val="#ppt_h"/>
                                          </p:val>
                                        </p:tav>
                                      </p:tavLst>
                                    </p:anim>
                                    <p:animEffect transition="in" filter="fade">
                                      <p:cBhvr>
                                        <p:cTn id="22" dur="500"/>
                                        <p:tgtEl>
                                          <p:spTgt spid="20"/>
                                        </p:tgtEl>
                                      </p:cBhvr>
                                    </p:animEffect>
                                  </p:childTnLst>
                                </p:cTn>
                              </p:par>
                            </p:childTnLst>
                          </p:cTn>
                        </p:par>
                        <p:par>
                          <p:cTn id="23" fill="hold">
                            <p:stCondLst>
                              <p:cond delay="2500"/>
                            </p:stCondLst>
                            <p:childTnLst>
                              <p:par>
                                <p:cTn id="24" presetID="53" presetClass="entr" presetSubtype="16"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p:cTn id="26" dur="500" fill="hold"/>
                                        <p:tgtEl>
                                          <p:spTgt spid="13"/>
                                        </p:tgtEl>
                                        <p:attrNameLst>
                                          <p:attrName>ppt_w</p:attrName>
                                        </p:attrNameLst>
                                      </p:cBhvr>
                                      <p:tavLst>
                                        <p:tav tm="0">
                                          <p:val>
                                            <p:fltVal val="0"/>
                                          </p:val>
                                        </p:tav>
                                        <p:tav tm="100000">
                                          <p:val>
                                            <p:strVal val="#ppt_w"/>
                                          </p:val>
                                        </p:tav>
                                      </p:tavLst>
                                    </p:anim>
                                    <p:anim calcmode="lin" valueType="num">
                                      <p:cBhvr>
                                        <p:cTn id="27" dur="500" fill="hold"/>
                                        <p:tgtEl>
                                          <p:spTgt spid="13"/>
                                        </p:tgtEl>
                                        <p:attrNameLst>
                                          <p:attrName>ppt_h</p:attrName>
                                        </p:attrNameLst>
                                      </p:cBhvr>
                                      <p:tavLst>
                                        <p:tav tm="0">
                                          <p:val>
                                            <p:fltVal val="0"/>
                                          </p:val>
                                        </p:tav>
                                        <p:tav tm="100000">
                                          <p:val>
                                            <p:strVal val="#ppt_h"/>
                                          </p:val>
                                        </p:tav>
                                      </p:tavLst>
                                    </p:anim>
                                    <p:animEffect transition="in" filter="fade">
                                      <p:cBhvr>
                                        <p:cTn id="28" dur="500"/>
                                        <p:tgtEl>
                                          <p:spTgt spid="13"/>
                                        </p:tgtEl>
                                      </p:cBhvr>
                                    </p:animEffect>
                                  </p:childTnLst>
                                </p:cTn>
                              </p:par>
                            </p:childTnLst>
                          </p:cTn>
                        </p:par>
                        <p:par>
                          <p:cTn id="29" fill="hold">
                            <p:stCondLst>
                              <p:cond delay="3000"/>
                            </p:stCondLst>
                            <p:childTnLst>
                              <p:par>
                                <p:cTn id="30" presetID="53" presetClass="entr" presetSubtype="16" fill="hold" grpId="0" nodeType="after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childTnLst>
                          </p:cTn>
                        </p:par>
                        <p:par>
                          <p:cTn id="35" fill="hold">
                            <p:stCondLst>
                              <p:cond delay="3500"/>
                            </p:stCondLst>
                            <p:childTnLst>
                              <p:par>
                                <p:cTn id="36" presetID="22" presetClass="entr" presetSubtype="1" fill="hold" nodeType="afterEffect">
                                  <p:stCondLst>
                                    <p:cond delay="0"/>
                                  </p:stCondLst>
                                  <p:childTnLst>
                                    <p:set>
                                      <p:cBhvr>
                                        <p:cTn id="37" dur="1" fill="hold">
                                          <p:stCondLst>
                                            <p:cond delay="0"/>
                                          </p:stCondLst>
                                        </p:cTn>
                                        <p:tgtEl>
                                          <p:spTgt spid="35"/>
                                        </p:tgtEl>
                                        <p:attrNameLst>
                                          <p:attrName>style.visibility</p:attrName>
                                        </p:attrNameLst>
                                      </p:cBhvr>
                                      <p:to>
                                        <p:strVal val="visible"/>
                                      </p:to>
                                    </p:set>
                                    <p:animEffect transition="in" filter="wipe(up)">
                                      <p:cBhvr>
                                        <p:cTn id="38" dur="500"/>
                                        <p:tgtEl>
                                          <p:spTgt spid="35"/>
                                        </p:tgtEl>
                                      </p:cBhvr>
                                    </p:animEffect>
                                  </p:childTnLst>
                                </p:cTn>
                              </p:par>
                            </p:childTnLst>
                          </p:cTn>
                        </p:par>
                        <p:par>
                          <p:cTn id="39" fill="hold">
                            <p:stCondLst>
                              <p:cond delay="4000"/>
                            </p:stCondLst>
                            <p:childTnLst>
                              <p:par>
                                <p:cTn id="40" presetID="42" presetClass="entr" presetSubtype="0"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fade">
                                      <p:cBhvr>
                                        <p:cTn id="42" dur="1000"/>
                                        <p:tgtEl>
                                          <p:spTgt spid="15"/>
                                        </p:tgtEl>
                                      </p:cBhvr>
                                    </p:animEffect>
                                    <p:anim calcmode="lin" valueType="num">
                                      <p:cBhvr>
                                        <p:cTn id="43" dur="1000" fill="hold"/>
                                        <p:tgtEl>
                                          <p:spTgt spid="15"/>
                                        </p:tgtEl>
                                        <p:attrNameLst>
                                          <p:attrName>ppt_x</p:attrName>
                                        </p:attrNameLst>
                                      </p:cBhvr>
                                      <p:tavLst>
                                        <p:tav tm="0">
                                          <p:val>
                                            <p:strVal val="#ppt_x"/>
                                          </p:val>
                                        </p:tav>
                                        <p:tav tm="100000">
                                          <p:val>
                                            <p:strVal val="#ppt_x"/>
                                          </p:val>
                                        </p:tav>
                                      </p:tavLst>
                                    </p:anim>
                                    <p:anim calcmode="lin" valueType="num">
                                      <p:cBhvr>
                                        <p:cTn id="44" dur="1000" fill="hold"/>
                                        <p:tgtEl>
                                          <p:spTgt spid="15"/>
                                        </p:tgtEl>
                                        <p:attrNameLst>
                                          <p:attrName>ppt_y</p:attrName>
                                        </p:attrNameLst>
                                      </p:cBhvr>
                                      <p:tavLst>
                                        <p:tav tm="0">
                                          <p:val>
                                            <p:strVal val="#ppt_y+.1"/>
                                          </p:val>
                                        </p:tav>
                                        <p:tav tm="100000">
                                          <p:val>
                                            <p:strVal val="#ppt_y"/>
                                          </p:val>
                                        </p:tav>
                                      </p:tavLst>
                                    </p:anim>
                                  </p:childTnLst>
                                </p:cTn>
                              </p:par>
                            </p:childTnLst>
                          </p:cTn>
                        </p:par>
                        <p:par>
                          <p:cTn id="45" fill="hold">
                            <p:stCondLst>
                              <p:cond delay="5000"/>
                            </p:stCondLst>
                            <p:childTnLst>
                              <p:par>
                                <p:cTn id="46" presetID="53" presetClass="entr" presetSubtype="16" fill="hold" nodeType="afterEffect">
                                  <p:stCondLst>
                                    <p:cond delay="0"/>
                                  </p:stCondLst>
                                  <p:childTnLst>
                                    <p:set>
                                      <p:cBhvr>
                                        <p:cTn id="47" dur="1" fill="hold">
                                          <p:stCondLst>
                                            <p:cond delay="0"/>
                                          </p:stCondLst>
                                        </p:cTn>
                                        <p:tgtEl>
                                          <p:spTgt spid="22"/>
                                        </p:tgtEl>
                                        <p:attrNameLst>
                                          <p:attrName>style.visibility</p:attrName>
                                        </p:attrNameLst>
                                      </p:cBhvr>
                                      <p:to>
                                        <p:strVal val="visible"/>
                                      </p:to>
                                    </p:set>
                                    <p:anim calcmode="lin" valueType="num">
                                      <p:cBhvr>
                                        <p:cTn id="48" dur="500" fill="hold"/>
                                        <p:tgtEl>
                                          <p:spTgt spid="22"/>
                                        </p:tgtEl>
                                        <p:attrNameLst>
                                          <p:attrName>ppt_w</p:attrName>
                                        </p:attrNameLst>
                                      </p:cBhvr>
                                      <p:tavLst>
                                        <p:tav tm="0">
                                          <p:val>
                                            <p:fltVal val="0"/>
                                          </p:val>
                                        </p:tav>
                                        <p:tav tm="100000">
                                          <p:val>
                                            <p:strVal val="#ppt_w"/>
                                          </p:val>
                                        </p:tav>
                                      </p:tavLst>
                                    </p:anim>
                                    <p:anim calcmode="lin" valueType="num">
                                      <p:cBhvr>
                                        <p:cTn id="49" dur="500" fill="hold"/>
                                        <p:tgtEl>
                                          <p:spTgt spid="22"/>
                                        </p:tgtEl>
                                        <p:attrNameLst>
                                          <p:attrName>ppt_h</p:attrName>
                                        </p:attrNameLst>
                                      </p:cBhvr>
                                      <p:tavLst>
                                        <p:tav tm="0">
                                          <p:val>
                                            <p:fltVal val="0"/>
                                          </p:val>
                                        </p:tav>
                                        <p:tav tm="100000">
                                          <p:val>
                                            <p:strVal val="#ppt_h"/>
                                          </p:val>
                                        </p:tav>
                                      </p:tavLst>
                                    </p:anim>
                                    <p:animEffect transition="in" filter="fade">
                                      <p:cBhvr>
                                        <p:cTn id="50" dur="500"/>
                                        <p:tgtEl>
                                          <p:spTgt spid="22"/>
                                        </p:tgtEl>
                                      </p:cBhvr>
                                    </p:animEffect>
                                  </p:childTnLst>
                                </p:cTn>
                              </p:par>
                            </p:childTnLst>
                          </p:cTn>
                        </p:par>
                        <p:par>
                          <p:cTn id="51" fill="hold">
                            <p:stCondLst>
                              <p:cond delay="5500"/>
                            </p:stCondLst>
                            <p:childTnLst>
                              <p:par>
                                <p:cTn id="52" presetID="53" presetClass="entr" presetSubtype="16" fill="hold" grpId="0" nodeType="afterEffect">
                                  <p:stCondLst>
                                    <p:cond delay="0"/>
                                  </p:stCondLst>
                                  <p:childTnLst>
                                    <p:set>
                                      <p:cBhvr>
                                        <p:cTn id="53" dur="1" fill="hold">
                                          <p:stCondLst>
                                            <p:cond delay="0"/>
                                          </p:stCondLst>
                                        </p:cTn>
                                        <p:tgtEl>
                                          <p:spTgt spid="31"/>
                                        </p:tgtEl>
                                        <p:attrNameLst>
                                          <p:attrName>style.visibility</p:attrName>
                                        </p:attrNameLst>
                                      </p:cBhvr>
                                      <p:to>
                                        <p:strVal val="visible"/>
                                      </p:to>
                                    </p:set>
                                    <p:anim calcmode="lin" valueType="num">
                                      <p:cBhvr>
                                        <p:cTn id="54" dur="500" fill="hold"/>
                                        <p:tgtEl>
                                          <p:spTgt spid="31"/>
                                        </p:tgtEl>
                                        <p:attrNameLst>
                                          <p:attrName>ppt_w</p:attrName>
                                        </p:attrNameLst>
                                      </p:cBhvr>
                                      <p:tavLst>
                                        <p:tav tm="0">
                                          <p:val>
                                            <p:fltVal val="0"/>
                                          </p:val>
                                        </p:tav>
                                        <p:tav tm="100000">
                                          <p:val>
                                            <p:strVal val="#ppt_w"/>
                                          </p:val>
                                        </p:tav>
                                      </p:tavLst>
                                    </p:anim>
                                    <p:anim calcmode="lin" valueType="num">
                                      <p:cBhvr>
                                        <p:cTn id="55" dur="500" fill="hold"/>
                                        <p:tgtEl>
                                          <p:spTgt spid="31"/>
                                        </p:tgtEl>
                                        <p:attrNameLst>
                                          <p:attrName>ppt_h</p:attrName>
                                        </p:attrNameLst>
                                      </p:cBhvr>
                                      <p:tavLst>
                                        <p:tav tm="0">
                                          <p:val>
                                            <p:fltVal val="0"/>
                                          </p:val>
                                        </p:tav>
                                        <p:tav tm="100000">
                                          <p:val>
                                            <p:strVal val="#ppt_h"/>
                                          </p:val>
                                        </p:tav>
                                      </p:tavLst>
                                    </p:anim>
                                    <p:animEffect transition="in" filter="fade">
                                      <p:cBhvr>
                                        <p:cTn id="56" dur="500"/>
                                        <p:tgtEl>
                                          <p:spTgt spid="31"/>
                                        </p:tgtEl>
                                      </p:cBhvr>
                                    </p:animEffect>
                                  </p:childTnLst>
                                </p:cTn>
                              </p:par>
                            </p:childTnLst>
                          </p:cTn>
                        </p:par>
                        <p:par>
                          <p:cTn id="57" fill="hold">
                            <p:stCondLst>
                              <p:cond delay="6000"/>
                            </p:stCondLst>
                            <p:childTnLst>
                              <p:par>
                                <p:cTn id="58" presetID="22" presetClass="entr" presetSubtype="1" fill="hold" nodeType="afterEffect">
                                  <p:stCondLst>
                                    <p:cond delay="0"/>
                                  </p:stCondLst>
                                  <p:childTnLst>
                                    <p:set>
                                      <p:cBhvr>
                                        <p:cTn id="59" dur="1" fill="hold">
                                          <p:stCondLst>
                                            <p:cond delay="0"/>
                                          </p:stCondLst>
                                        </p:cTn>
                                        <p:tgtEl>
                                          <p:spTgt spid="41"/>
                                        </p:tgtEl>
                                        <p:attrNameLst>
                                          <p:attrName>style.visibility</p:attrName>
                                        </p:attrNameLst>
                                      </p:cBhvr>
                                      <p:to>
                                        <p:strVal val="visible"/>
                                      </p:to>
                                    </p:set>
                                    <p:animEffect transition="in" filter="wipe(up)">
                                      <p:cBhvr>
                                        <p:cTn id="60" dur="500"/>
                                        <p:tgtEl>
                                          <p:spTgt spid="41"/>
                                        </p:tgtEl>
                                      </p:cBhvr>
                                    </p:animEffect>
                                  </p:childTnLst>
                                </p:cTn>
                              </p:par>
                            </p:childTnLst>
                          </p:cTn>
                        </p:par>
                        <p:par>
                          <p:cTn id="61" fill="hold">
                            <p:stCondLst>
                              <p:cond delay="6500"/>
                            </p:stCondLst>
                            <p:childTnLst>
                              <p:par>
                                <p:cTn id="62" presetID="42" presetClass="entr" presetSubtype="0"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fade">
                                      <p:cBhvr>
                                        <p:cTn id="64" dur="1000"/>
                                        <p:tgtEl>
                                          <p:spTgt spid="38"/>
                                        </p:tgtEl>
                                      </p:cBhvr>
                                    </p:animEffect>
                                    <p:anim calcmode="lin" valueType="num">
                                      <p:cBhvr>
                                        <p:cTn id="65" dur="1000" fill="hold"/>
                                        <p:tgtEl>
                                          <p:spTgt spid="38"/>
                                        </p:tgtEl>
                                        <p:attrNameLst>
                                          <p:attrName>ppt_x</p:attrName>
                                        </p:attrNameLst>
                                      </p:cBhvr>
                                      <p:tavLst>
                                        <p:tav tm="0">
                                          <p:val>
                                            <p:strVal val="#ppt_x"/>
                                          </p:val>
                                        </p:tav>
                                        <p:tav tm="100000">
                                          <p:val>
                                            <p:strVal val="#ppt_x"/>
                                          </p:val>
                                        </p:tav>
                                      </p:tavLst>
                                    </p:anim>
                                    <p:anim calcmode="lin" valueType="num">
                                      <p:cBhvr>
                                        <p:cTn id="66" dur="1000" fill="hold"/>
                                        <p:tgtEl>
                                          <p:spTgt spid="38"/>
                                        </p:tgtEl>
                                        <p:attrNameLst>
                                          <p:attrName>ppt_y</p:attrName>
                                        </p:attrNameLst>
                                      </p:cBhvr>
                                      <p:tavLst>
                                        <p:tav tm="0">
                                          <p:val>
                                            <p:strVal val="#ppt_y+.1"/>
                                          </p:val>
                                        </p:tav>
                                        <p:tav tm="100000">
                                          <p:val>
                                            <p:strVal val="#ppt_y"/>
                                          </p:val>
                                        </p:tav>
                                      </p:tavLst>
                                    </p:anim>
                                  </p:childTnLst>
                                </p:cTn>
                              </p:par>
                            </p:childTnLst>
                          </p:cTn>
                        </p:par>
                        <p:par>
                          <p:cTn id="67" fill="hold">
                            <p:stCondLst>
                              <p:cond delay="7500"/>
                            </p:stCondLst>
                            <p:childTnLst>
                              <p:par>
                                <p:cTn id="68" presetID="53" presetClass="entr" presetSubtype="16" fill="hold" nodeType="afterEffect">
                                  <p:stCondLst>
                                    <p:cond delay="0"/>
                                  </p:stCondLst>
                                  <p:childTnLst>
                                    <p:set>
                                      <p:cBhvr>
                                        <p:cTn id="69" dur="1" fill="hold">
                                          <p:stCondLst>
                                            <p:cond delay="0"/>
                                          </p:stCondLst>
                                        </p:cTn>
                                        <p:tgtEl>
                                          <p:spTgt spid="25"/>
                                        </p:tgtEl>
                                        <p:attrNameLst>
                                          <p:attrName>style.visibility</p:attrName>
                                        </p:attrNameLst>
                                      </p:cBhvr>
                                      <p:to>
                                        <p:strVal val="visible"/>
                                      </p:to>
                                    </p:set>
                                    <p:anim calcmode="lin" valueType="num">
                                      <p:cBhvr>
                                        <p:cTn id="70" dur="500" fill="hold"/>
                                        <p:tgtEl>
                                          <p:spTgt spid="25"/>
                                        </p:tgtEl>
                                        <p:attrNameLst>
                                          <p:attrName>ppt_w</p:attrName>
                                        </p:attrNameLst>
                                      </p:cBhvr>
                                      <p:tavLst>
                                        <p:tav tm="0">
                                          <p:val>
                                            <p:fltVal val="0"/>
                                          </p:val>
                                        </p:tav>
                                        <p:tav tm="100000">
                                          <p:val>
                                            <p:strVal val="#ppt_w"/>
                                          </p:val>
                                        </p:tav>
                                      </p:tavLst>
                                    </p:anim>
                                    <p:anim calcmode="lin" valueType="num">
                                      <p:cBhvr>
                                        <p:cTn id="71" dur="500" fill="hold"/>
                                        <p:tgtEl>
                                          <p:spTgt spid="25"/>
                                        </p:tgtEl>
                                        <p:attrNameLst>
                                          <p:attrName>ppt_h</p:attrName>
                                        </p:attrNameLst>
                                      </p:cBhvr>
                                      <p:tavLst>
                                        <p:tav tm="0">
                                          <p:val>
                                            <p:fltVal val="0"/>
                                          </p:val>
                                        </p:tav>
                                        <p:tav tm="100000">
                                          <p:val>
                                            <p:strVal val="#ppt_h"/>
                                          </p:val>
                                        </p:tav>
                                      </p:tavLst>
                                    </p:anim>
                                    <p:animEffect transition="in" filter="fade">
                                      <p:cBhvr>
                                        <p:cTn id="72" dur="500"/>
                                        <p:tgtEl>
                                          <p:spTgt spid="25"/>
                                        </p:tgtEl>
                                      </p:cBhvr>
                                    </p:animEffect>
                                  </p:childTnLst>
                                </p:cTn>
                              </p:par>
                            </p:childTnLst>
                          </p:cTn>
                        </p:par>
                        <p:par>
                          <p:cTn id="73" fill="hold">
                            <p:stCondLst>
                              <p:cond delay="8000"/>
                            </p:stCondLst>
                            <p:childTnLst>
                              <p:par>
                                <p:cTn id="74" presetID="53" presetClass="entr" presetSubtype="16" fill="hold" grpId="0" nodeType="after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p:cTn id="76" dur="500" fill="hold"/>
                                        <p:tgtEl>
                                          <p:spTgt spid="32"/>
                                        </p:tgtEl>
                                        <p:attrNameLst>
                                          <p:attrName>ppt_w</p:attrName>
                                        </p:attrNameLst>
                                      </p:cBhvr>
                                      <p:tavLst>
                                        <p:tav tm="0">
                                          <p:val>
                                            <p:fltVal val="0"/>
                                          </p:val>
                                        </p:tav>
                                        <p:tav tm="100000">
                                          <p:val>
                                            <p:strVal val="#ppt_w"/>
                                          </p:val>
                                        </p:tav>
                                      </p:tavLst>
                                    </p:anim>
                                    <p:anim calcmode="lin" valueType="num">
                                      <p:cBhvr>
                                        <p:cTn id="77" dur="500" fill="hold"/>
                                        <p:tgtEl>
                                          <p:spTgt spid="32"/>
                                        </p:tgtEl>
                                        <p:attrNameLst>
                                          <p:attrName>ppt_h</p:attrName>
                                        </p:attrNameLst>
                                      </p:cBhvr>
                                      <p:tavLst>
                                        <p:tav tm="0">
                                          <p:val>
                                            <p:fltVal val="0"/>
                                          </p:val>
                                        </p:tav>
                                        <p:tav tm="100000">
                                          <p:val>
                                            <p:strVal val="#ppt_h"/>
                                          </p:val>
                                        </p:tav>
                                      </p:tavLst>
                                    </p:anim>
                                    <p:animEffect transition="in" filter="fade">
                                      <p:cBhvr>
                                        <p:cTn id="78" dur="500"/>
                                        <p:tgtEl>
                                          <p:spTgt spid="32"/>
                                        </p:tgtEl>
                                      </p:cBhvr>
                                    </p:animEffect>
                                  </p:childTnLst>
                                </p:cTn>
                              </p:par>
                            </p:childTnLst>
                          </p:cTn>
                        </p:par>
                        <p:par>
                          <p:cTn id="79" fill="hold">
                            <p:stCondLst>
                              <p:cond delay="8500"/>
                            </p:stCondLst>
                            <p:childTnLst>
                              <p:par>
                                <p:cTn id="80" presetID="22" presetClass="entr" presetSubtype="1" fill="hold" nodeType="afterEffect">
                                  <p:stCondLst>
                                    <p:cond delay="0"/>
                                  </p:stCondLst>
                                  <p:childTnLst>
                                    <p:set>
                                      <p:cBhvr>
                                        <p:cTn id="81" dur="1" fill="hold">
                                          <p:stCondLst>
                                            <p:cond delay="0"/>
                                          </p:stCondLst>
                                        </p:cTn>
                                        <p:tgtEl>
                                          <p:spTgt spid="43"/>
                                        </p:tgtEl>
                                        <p:attrNameLst>
                                          <p:attrName>style.visibility</p:attrName>
                                        </p:attrNameLst>
                                      </p:cBhvr>
                                      <p:to>
                                        <p:strVal val="visible"/>
                                      </p:to>
                                    </p:set>
                                    <p:animEffect transition="in" filter="wipe(up)">
                                      <p:cBhvr>
                                        <p:cTn id="82" dur="500"/>
                                        <p:tgtEl>
                                          <p:spTgt spid="43"/>
                                        </p:tgtEl>
                                      </p:cBhvr>
                                    </p:animEffect>
                                  </p:childTnLst>
                                </p:cTn>
                              </p:par>
                            </p:childTnLst>
                          </p:cTn>
                        </p:par>
                        <p:par>
                          <p:cTn id="83" fill="hold">
                            <p:stCondLst>
                              <p:cond delay="9000"/>
                            </p:stCondLst>
                            <p:childTnLst>
                              <p:par>
                                <p:cTn id="84" presetID="42" presetClass="entr" presetSubtype="0" fill="hold" grpId="0" nodeType="afterEffect">
                                  <p:stCondLst>
                                    <p:cond delay="0"/>
                                  </p:stCondLst>
                                  <p:childTnLst>
                                    <p:set>
                                      <p:cBhvr>
                                        <p:cTn id="85" dur="1" fill="hold">
                                          <p:stCondLst>
                                            <p:cond delay="0"/>
                                          </p:stCondLst>
                                        </p:cTn>
                                        <p:tgtEl>
                                          <p:spTgt spid="39"/>
                                        </p:tgtEl>
                                        <p:attrNameLst>
                                          <p:attrName>style.visibility</p:attrName>
                                        </p:attrNameLst>
                                      </p:cBhvr>
                                      <p:to>
                                        <p:strVal val="visible"/>
                                      </p:to>
                                    </p:set>
                                    <p:animEffect transition="in" filter="fade">
                                      <p:cBhvr>
                                        <p:cTn id="86" dur="1000"/>
                                        <p:tgtEl>
                                          <p:spTgt spid="39"/>
                                        </p:tgtEl>
                                      </p:cBhvr>
                                    </p:animEffect>
                                    <p:anim calcmode="lin" valueType="num">
                                      <p:cBhvr>
                                        <p:cTn id="87" dur="1000" fill="hold"/>
                                        <p:tgtEl>
                                          <p:spTgt spid="39"/>
                                        </p:tgtEl>
                                        <p:attrNameLst>
                                          <p:attrName>ppt_x</p:attrName>
                                        </p:attrNameLst>
                                      </p:cBhvr>
                                      <p:tavLst>
                                        <p:tav tm="0">
                                          <p:val>
                                            <p:strVal val="#ppt_x"/>
                                          </p:val>
                                        </p:tav>
                                        <p:tav tm="100000">
                                          <p:val>
                                            <p:strVal val="#ppt_x"/>
                                          </p:val>
                                        </p:tav>
                                      </p:tavLst>
                                    </p:anim>
                                    <p:anim calcmode="lin" valueType="num">
                                      <p:cBhvr>
                                        <p:cTn id="88" dur="1000" fill="hold"/>
                                        <p:tgtEl>
                                          <p:spTgt spid="39"/>
                                        </p:tgtEl>
                                        <p:attrNameLst>
                                          <p:attrName>ppt_y</p:attrName>
                                        </p:attrNameLst>
                                      </p:cBhvr>
                                      <p:tavLst>
                                        <p:tav tm="0">
                                          <p:val>
                                            <p:strVal val="#ppt_y+.1"/>
                                          </p:val>
                                        </p:tav>
                                        <p:tav tm="100000">
                                          <p:val>
                                            <p:strVal val="#ppt_y"/>
                                          </p:val>
                                        </p:tav>
                                      </p:tavLst>
                                    </p:anim>
                                  </p:childTnLst>
                                </p:cTn>
                              </p:par>
                            </p:childTnLst>
                          </p:cTn>
                        </p:par>
                        <p:par>
                          <p:cTn id="89" fill="hold">
                            <p:stCondLst>
                              <p:cond delay="10000"/>
                            </p:stCondLst>
                            <p:childTnLst>
                              <p:par>
                                <p:cTn id="90" presetID="53" presetClass="entr" presetSubtype="16" fill="hold" nodeType="afterEffect">
                                  <p:stCondLst>
                                    <p:cond delay="0"/>
                                  </p:stCondLst>
                                  <p:childTnLst>
                                    <p:set>
                                      <p:cBhvr>
                                        <p:cTn id="91" dur="1" fill="hold">
                                          <p:stCondLst>
                                            <p:cond delay="0"/>
                                          </p:stCondLst>
                                        </p:cTn>
                                        <p:tgtEl>
                                          <p:spTgt spid="28"/>
                                        </p:tgtEl>
                                        <p:attrNameLst>
                                          <p:attrName>style.visibility</p:attrName>
                                        </p:attrNameLst>
                                      </p:cBhvr>
                                      <p:to>
                                        <p:strVal val="visible"/>
                                      </p:to>
                                    </p:set>
                                    <p:anim calcmode="lin" valueType="num">
                                      <p:cBhvr>
                                        <p:cTn id="92" dur="500" fill="hold"/>
                                        <p:tgtEl>
                                          <p:spTgt spid="28"/>
                                        </p:tgtEl>
                                        <p:attrNameLst>
                                          <p:attrName>ppt_w</p:attrName>
                                        </p:attrNameLst>
                                      </p:cBhvr>
                                      <p:tavLst>
                                        <p:tav tm="0">
                                          <p:val>
                                            <p:fltVal val="0"/>
                                          </p:val>
                                        </p:tav>
                                        <p:tav tm="100000">
                                          <p:val>
                                            <p:strVal val="#ppt_w"/>
                                          </p:val>
                                        </p:tav>
                                      </p:tavLst>
                                    </p:anim>
                                    <p:anim calcmode="lin" valueType="num">
                                      <p:cBhvr>
                                        <p:cTn id="93" dur="500" fill="hold"/>
                                        <p:tgtEl>
                                          <p:spTgt spid="28"/>
                                        </p:tgtEl>
                                        <p:attrNameLst>
                                          <p:attrName>ppt_h</p:attrName>
                                        </p:attrNameLst>
                                      </p:cBhvr>
                                      <p:tavLst>
                                        <p:tav tm="0">
                                          <p:val>
                                            <p:fltVal val="0"/>
                                          </p:val>
                                        </p:tav>
                                        <p:tav tm="100000">
                                          <p:val>
                                            <p:strVal val="#ppt_h"/>
                                          </p:val>
                                        </p:tav>
                                      </p:tavLst>
                                    </p:anim>
                                    <p:animEffect transition="in" filter="fade">
                                      <p:cBhvr>
                                        <p:cTn id="94" dur="500"/>
                                        <p:tgtEl>
                                          <p:spTgt spid="28"/>
                                        </p:tgtEl>
                                      </p:cBhvr>
                                    </p:animEffect>
                                  </p:childTnLst>
                                </p:cTn>
                              </p:par>
                            </p:childTnLst>
                          </p:cTn>
                        </p:par>
                        <p:par>
                          <p:cTn id="95" fill="hold">
                            <p:stCondLst>
                              <p:cond delay="10500"/>
                            </p:stCondLst>
                            <p:childTnLst>
                              <p:par>
                                <p:cTn id="96" presetID="53" presetClass="entr" presetSubtype="16" fill="hold" grpId="0" nodeType="afterEffect">
                                  <p:stCondLst>
                                    <p:cond delay="0"/>
                                  </p:stCondLst>
                                  <p:childTnLst>
                                    <p:set>
                                      <p:cBhvr>
                                        <p:cTn id="97" dur="1" fill="hold">
                                          <p:stCondLst>
                                            <p:cond delay="0"/>
                                          </p:stCondLst>
                                        </p:cTn>
                                        <p:tgtEl>
                                          <p:spTgt spid="33"/>
                                        </p:tgtEl>
                                        <p:attrNameLst>
                                          <p:attrName>style.visibility</p:attrName>
                                        </p:attrNameLst>
                                      </p:cBhvr>
                                      <p:to>
                                        <p:strVal val="visible"/>
                                      </p:to>
                                    </p:set>
                                    <p:anim calcmode="lin" valueType="num">
                                      <p:cBhvr>
                                        <p:cTn id="98" dur="500" fill="hold"/>
                                        <p:tgtEl>
                                          <p:spTgt spid="33"/>
                                        </p:tgtEl>
                                        <p:attrNameLst>
                                          <p:attrName>ppt_w</p:attrName>
                                        </p:attrNameLst>
                                      </p:cBhvr>
                                      <p:tavLst>
                                        <p:tav tm="0">
                                          <p:val>
                                            <p:fltVal val="0"/>
                                          </p:val>
                                        </p:tav>
                                        <p:tav tm="100000">
                                          <p:val>
                                            <p:strVal val="#ppt_w"/>
                                          </p:val>
                                        </p:tav>
                                      </p:tavLst>
                                    </p:anim>
                                    <p:anim calcmode="lin" valueType="num">
                                      <p:cBhvr>
                                        <p:cTn id="99" dur="500" fill="hold"/>
                                        <p:tgtEl>
                                          <p:spTgt spid="33"/>
                                        </p:tgtEl>
                                        <p:attrNameLst>
                                          <p:attrName>ppt_h</p:attrName>
                                        </p:attrNameLst>
                                      </p:cBhvr>
                                      <p:tavLst>
                                        <p:tav tm="0">
                                          <p:val>
                                            <p:fltVal val="0"/>
                                          </p:val>
                                        </p:tav>
                                        <p:tav tm="100000">
                                          <p:val>
                                            <p:strVal val="#ppt_h"/>
                                          </p:val>
                                        </p:tav>
                                      </p:tavLst>
                                    </p:anim>
                                    <p:animEffect transition="in" filter="fade">
                                      <p:cBhvr>
                                        <p:cTn id="100" dur="500"/>
                                        <p:tgtEl>
                                          <p:spTgt spid="33"/>
                                        </p:tgtEl>
                                      </p:cBhvr>
                                    </p:animEffect>
                                  </p:childTnLst>
                                </p:cTn>
                              </p:par>
                            </p:childTnLst>
                          </p:cTn>
                        </p:par>
                        <p:par>
                          <p:cTn id="101" fill="hold">
                            <p:stCondLst>
                              <p:cond delay="11000"/>
                            </p:stCondLst>
                            <p:childTnLst>
                              <p:par>
                                <p:cTn id="102" presetID="22" presetClass="entr" presetSubtype="1" fill="hold" nodeType="after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wipe(up)">
                                      <p:cBhvr>
                                        <p:cTn id="104" dur="500"/>
                                        <p:tgtEl>
                                          <p:spTgt spid="45"/>
                                        </p:tgtEl>
                                      </p:cBhvr>
                                    </p:animEffect>
                                  </p:childTnLst>
                                </p:cTn>
                              </p:par>
                            </p:childTnLst>
                          </p:cTn>
                        </p:par>
                        <p:par>
                          <p:cTn id="105" fill="hold">
                            <p:stCondLst>
                              <p:cond delay="11500"/>
                            </p:stCondLst>
                            <p:childTnLst>
                              <p:par>
                                <p:cTn id="106" presetID="42" presetClass="entr" presetSubtype="0" fill="hold" grpId="0" nodeType="afterEffect">
                                  <p:stCondLst>
                                    <p:cond delay="0"/>
                                  </p:stCondLst>
                                  <p:childTnLst>
                                    <p:set>
                                      <p:cBhvr>
                                        <p:cTn id="107" dur="1" fill="hold">
                                          <p:stCondLst>
                                            <p:cond delay="0"/>
                                          </p:stCondLst>
                                        </p:cTn>
                                        <p:tgtEl>
                                          <p:spTgt spid="40"/>
                                        </p:tgtEl>
                                        <p:attrNameLst>
                                          <p:attrName>style.visibility</p:attrName>
                                        </p:attrNameLst>
                                      </p:cBhvr>
                                      <p:to>
                                        <p:strVal val="visible"/>
                                      </p:to>
                                    </p:set>
                                    <p:animEffect transition="in" filter="fade">
                                      <p:cBhvr>
                                        <p:cTn id="108" dur="1000"/>
                                        <p:tgtEl>
                                          <p:spTgt spid="40"/>
                                        </p:tgtEl>
                                      </p:cBhvr>
                                    </p:animEffect>
                                    <p:anim calcmode="lin" valueType="num">
                                      <p:cBhvr>
                                        <p:cTn id="109" dur="1000" fill="hold"/>
                                        <p:tgtEl>
                                          <p:spTgt spid="40"/>
                                        </p:tgtEl>
                                        <p:attrNameLst>
                                          <p:attrName>ppt_x</p:attrName>
                                        </p:attrNameLst>
                                      </p:cBhvr>
                                      <p:tavLst>
                                        <p:tav tm="0">
                                          <p:val>
                                            <p:strVal val="#ppt_x"/>
                                          </p:val>
                                        </p:tav>
                                        <p:tav tm="100000">
                                          <p:val>
                                            <p:strVal val="#ppt_x"/>
                                          </p:val>
                                        </p:tav>
                                      </p:tavLst>
                                    </p:anim>
                                    <p:anim calcmode="lin" valueType="num">
                                      <p:cBhvr>
                                        <p:cTn id="110" dur="1000" fill="hold"/>
                                        <p:tgtEl>
                                          <p:spTgt spid="4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animBg="1"/>
      <p:bldP spid="36" grpId="0" animBg="1"/>
      <p:bldP spid="14" grpId="0"/>
      <p:bldP spid="31" grpId="0"/>
      <p:bldP spid="32" grpId="0"/>
      <p:bldP spid="33" grpId="0"/>
      <p:bldP spid="15" grpId="0"/>
      <p:bldP spid="38" grpId="0"/>
      <p:bldP spid="39" grpId="0"/>
      <p:bldP spid="40" grpId="0"/>
      <p:bldP spid="4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任意多边形 17"/>
          <p:cNvSpPr/>
          <p:nvPr/>
        </p:nvSpPr>
        <p:spPr>
          <a:xfrm>
            <a:off x="9320089" y="152319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7" name="任意多边形 16"/>
          <p:cNvSpPr/>
          <p:nvPr/>
        </p:nvSpPr>
        <p:spPr>
          <a:xfrm>
            <a:off x="6571870" y="152319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6" name="任意多边形 15"/>
          <p:cNvSpPr/>
          <p:nvPr/>
        </p:nvSpPr>
        <p:spPr>
          <a:xfrm>
            <a:off x="3797156" y="152319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 name="矩形 1"/>
          <p:cNvSpPr/>
          <p:nvPr/>
        </p:nvSpPr>
        <p:spPr>
          <a:xfrm>
            <a:off x="3863350" y="474656"/>
            <a:ext cx="4465300"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使用人群</a:t>
            </a:r>
          </a:p>
        </p:txBody>
      </p:sp>
      <p:sp>
        <p:nvSpPr>
          <p:cNvPr id="3" name="椭圆 2"/>
          <p:cNvSpPr/>
          <p:nvPr/>
        </p:nvSpPr>
        <p:spPr>
          <a:xfrm>
            <a:off x="2374232" y="1523198"/>
            <a:ext cx="1905802" cy="1905802"/>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椭圆 3"/>
          <p:cNvSpPr/>
          <p:nvPr/>
        </p:nvSpPr>
        <p:spPr>
          <a:xfrm>
            <a:off x="5143099" y="1523198"/>
            <a:ext cx="1905802" cy="1905802"/>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 name="椭圆 4"/>
          <p:cNvSpPr/>
          <p:nvPr/>
        </p:nvSpPr>
        <p:spPr>
          <a:xfrm>
            <a:off x="7911966" y="1523198"/>
            <a:ext cx="1905802" cy="1905802"/>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矩形 5"/>
          <p:cNvSpPr/>
          <p:nvPr/>
        </p:nvSpPr>
        <p:spPr>
          <a:xfrm>
            <a:off x="2638483" y="2513164"/>
            <a:ext cx="1377300" cy="369332"/>
          </a:xfrm>
          <a:prstGeom prst="rect">
            <a:avLst/>
          </a:prstGeom>
        </p:spPr>
        <p:txBody>
          <a:bodyPr wrap="none">
            <a:spAutoFit/>
          </a:bodyPr>
          <a:lstStyle/>
          <a:p>
            <a:pPr algn="ctr" defTabSz="913765" fontAlgn="base">
              <a:spcBef>
                <a:spcPct val="0"/>
              </a:spcBef>
              <a:spcAft>
                <a:spcPct val="0"/>
              </a:spcAft>
              <a:defRPr/>
            </a:pPr>
            <a:r>
              <a:rPr lang="zh-CN" altLang="en-US" dirty="0">
                <a:solidFill>
                  <a:schemeClr val="bg1"/>
                </a:solidFill>
                <a:cs typeface="+mn-ea"/>
                <a:sym typeface="+mn-lt"/>
              </a:rPr>
              <a:t>用户为</a:t>
            </a:r>
            <a:r>
              <a:rPr lang="en-US" altLang="zh-CN" dirty="0">
                <a:solidFill>
                  <a:schemeClr val="bg1"/>
                </a:solidFill>
                <a:cs typeface="+mn-ea"/>
                <a:sym typeface="+mn-lt"/>
              </a:rPr>
              <a:t>90</a:t>
            </a:r>
            <a:r>
              <a:rPr lang="zh-CN" altLang="en-US" dirty="0">
                <a:solidFill>
                  <a:schemeClr val="bg1"/>
                </a:solidFill>
                <a:cs typeface="+mn-ea"/>
                <a:sym typeface="+mn-lt"/>
              </a:rPr>
              <a:t>后</a:t>
            </a:r>
          </a:p>
        </p:txBody>
      </p:sp>
      <p:sp>
        <p:nvSpPr>
          <p:cNvPr id="20" name="同心圆 19"/>
          <p:cNvSpPr/>
          <p:nvPr/>
        </p:nvSpPr>
        <p:spPr>
          <a:xfrm>
            <a:off x="9660467" y="6129866"/>
            <a:ext cx="1456267" cy="1456267"/>
          </a:xfrm>
          <a:prstGeom prst="donut">
            <a:avLst>
              <a:gd name="adj" fmla="val 24973"/>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1" name="矩形 20"/>
          <p:cNvSpPr/>
          <p:nvPr/>
        </p:nvSpPr>
        <p:spPr>
          <a:xfrm>
            <a:off x="2829259" y="1943029"/>
            <a:ext cx="1072730" cy="584775"/>
          </a:xfrm>
          <a:prstGeom prst="rect">
            <a:avLst/>
          </a:prstGeom>
        </p:spPr>
        <p:txBody>
          <a:bodyPr wrap="none">
            <a:spAutoFit/>
          </a:bodyPr>
          <a:lstStyle/>
          <a:p>
            <a:pPr algn="ctr" defTabSz="913765" fontAlgn="base">
              <a:spcBef>
                <a:spcPct val="0"/>
              </a:spcBef>
              <a:spcAft>
                <a:spcPct val="0"/>
              </a:spcAft>
              <a:defRPr/>
            </a:pPr>
            <a:r>
              <a:rPr lang="en-US" altLang="zh-CN" sz="3200" b="1" dirty="0">
                <a:solidFill>
                  <a:schemeClr val="bg1"/>
                </a:solidFill>
                <a:cs typeface="+mn-ea"/>
                <a:sym typeface="+mn-lt"/>
              </a:rPr>
              <a:t>85%</a:t>
            </a:r>
            <a:endParaRPr lang="zh-CN" altLang="en-US" sz="3200" b="1" dirty="0">
              <a:solidFill>
                <a:schemeClr val="bg1"/>
              </a:solidFill>
              <a:cs typeface="+mn-ea"/>
              <a:sym typeface="+mn-lt"/>
            </a:endParaRPr>
          </a:p>
        </p:txBody>
      </p:sp>
      <p:sp>
        <p:nvSpPr>
          <p:cNvPr id="22" name="矩形 21"/>
          <p:cNvSpPr/>
          <p:nvPr/>
        </p:nvSpPr>
        <p:spPr>
          <a:xfrm>
            <a:off x="5223005" y="2513164"/>
            <a:ext cx="1745991" cy="369332"/>
          </a:xfrm>
          <a:prstGeom prst="rect">
            <a:avLst/>
          </a:prstGeom>
        </p:spPr>
        <p:txBody>
          <a:bodyPr wrap="none">
            <a:spAutoFit/>
          </a:bodyPr>
          <a:lstStyle/>
          <a:p>
            <a:pPr algn="ctr" defTabSz="913765" fontAlgn="base">
              <a:spcBef>
                <a:spcPct val="0"/>
              </a:spcBef>
              <a:spcAft>
                <a:spcPct val="0"/>
              </a:spcAft>
              <a:defRPr/>
            </a:pPr>
            <a:r>
              <a:rPr lang="zh-CN" altLang="en-US" dirty="0">
                <a:solidFill>
                  <a:schemeClr val="bg1"/>
                </a:solidFill>
                <a:cs typeface="+mn-ea"/>
                <a:sym typeface="+mn-lt"/>
              </a:rPr>
              <a:t>多为</a:t>
            </a:r>
            <a:r>
              <a:rPr lang="en-US" altLang="zh-CN" dirty="0">
                <a:solidFill>
                  <a:schemeClr val="bg1"/>
                </a:solidFill>
                <a:cs typeface="+mn-ea"/>
                <a:sym typeface="+mn-lt"/>
              </a:rPr>
              <a:t>95</a:t>
            </a:r>
            <a:r>
              <a:rPr lang="zh-CN" altLang="en-US" dirty="0">
                <a:solidFill>
                  <a:schemeClr val="bg1"/>
                </a:solidFill>
                <a:cs typeface="+mn-ea"/>
                <a:sym typeface="+mn-lt"/>
              </a:rPr>
              <a:t>后</a:t>
            </a:r>
            <a:r>
              <a:rPr lang="en-US" altLang="zh-CN" dirty="0">
                <a:solidFill>
                  <a:schemeClr val="bg1"/>
                </a:solidFill>
                <a:cs typeface="+mn-ea"/>
                <a:sym typeface="+mn-lt"/>
              </a:rPr>
              <a:t>/00</a:t>
            </a:r>
            <a:r>
              <a:rPr lang="zh-CN" altLang="en-US" dirty="0">
                <a:solidFill>
                  <a:schemeClr val="bg1"/>
                </a:solidFill>
                <a:cs typeface="+mn-ea"/>
                <a:sym typeface="+mn-lt"/>
              </a:rPr>
              <a:t>后</a:t>
            </a:r>
          </a:p>
        </p:txBody>
      </p:sp>
      <p:sp>
        <p:nvSpPr>
          <p:cNvPr id="23" name="矩形 22"/>
          <p:cNvSpPr/>
          <p:nvPr/>
        </p:nvSpPr>
        <p:spPr>
          <a:xfrm>
            <a:off x="5285522" y="1943029"/>
            <a:ext cx="1620957" cy="523220"/>
          </a:xfrm>
          <a:prstGeom prst="rect">
            <a:avLst/>
          </a:prstGeom>
        </p:spPr>
        <p:txBody>
          <a:bodyPr wrap="none">
            <a:spAutoFit/>
          </a:bodyPr>
          <a:lstStyle/>
          <a:p>
            <a:pPr algn="ctr" defTabSz="913765" fontAlgn="base">
              <a:spcBef>
                <a:spcPct val="0"/>
              </a:spcBef>
              <a:spcAft>
                <a:spcPct val="0"/>
              </a:spcAft>
              <a:defRPr/>
            </a:pPr>
            <a:r>
              <a:rPr lang="zh-CN" altLang="en-US" sz="2800" b="1" dirty="0">
                <a:solidFill>
                  <a:schemeClr val="bg1"/>
                </a:solidFill>
                <a:cs typeface="+mn-ea"/>
                <a:sym typeface="+mn-lt"/>
              </a:rPr>
              <a:t>主力达人</a:t>
            </a:r>
          </a:p>
        </p:txBody>
      </p:sp>
      <p:sp>
        <p:nvSpPr>
          <p:cNvPr id="30" name="矩形 29"/>
          <p:cNvSpPr/>
          <p:nvPr/>
        </p:nvSpPr>
        <p:spPr>
          <a:xfrm>
            <a:off x="7974747" y="2513164"/>
            <a:ext cx="1800493" cy="369332"/>
          </a:xfrm>
          <a:prstGeom prst="rect">
            <a:avLst/>
          </a:prstGeom>
        </p:spPr>
        <p:txBody>
          <a:bodyPr wrap="none">
            <a:spAutoFit/>
          </a:bodyPr>
          <a:lstStyle/>
          <a:p>
            <a:pPr algn="ctr" defTabSz="913765" fontAlgn="base">
              <a:spcBef>
                <a:spcPct val="0"/>
              </a:spcBef>
              <a:spcAft>
                <a:spcPct val="0"/>
              </a:spcAft>
              <a:defRPr/>
            </a:pPr>
            <a:r>
              <a:rPr lang="zh-CN" altLang="en-US" dirty="0">
                <a:solidFill>
                  <a:schemeClr val="bg1"/>
                </a:solidFill>
                <a:cs typeface="+mn-ea"/>
                <a:sym typeface="+mn-lt"/>
              </a:rPr>
              <a:t>男：女性别比例</a:t>
            </a:r>
          </a:p>
        </p:txBody>
      </p:sp>
      <p:sp>
        <p:nvSpPr>
          <p:cNvPr id="31" name="矩形 30"/>
          <p:cNvSpPr/>
          <p:nvPr/>
        </p:nvSpPr>
        <p:spPr>
          <a:xfrm>
            <a:off x="8509367" y="1943029"/>
            <a:ext cx="808235" cy="584775"/>
          </a:xfrm>
          <a:prstGeom prst="rect">
            <a:avLst/>
          </a:prstGeom>
        </p:spPr>
        <p:txBody>
          <a:bodyPr wrap="none">
            <a:spAutoFit/>
          </a:bodyPr>
          <a:lstStyle/>
          <a:p>
            <a:pPr algn="ctr" defTabSz="913765" fontAlgn="base">
              <a:spcBef>
                <a:spcPct val="0"/>
              </a:spcBef>
              <a:spcAft>
                <a:spcPct val="0"/>
              </a:spcAft>
              <a:defRPr/>
            </a:pPr>
            <a:r>
              <a:rPr lang="en-US" altLang="zh-CN" sz="3200" b="1" dirty="0">
                <a:solidFill>
                  <a:schemeClr val="bg1"/>
                </a:solidFill>
                <a:cs typeface="+mn-ea"/>
                <a:sym typeface="+mn-lt"/>
              </a:rPr>
              <a:t>4:6</a:t>
            </a:r>
            <a:endParaRPr lang="zh-CN" altLang="en-US" sz="3200" b="1" dirty="0">
              <a:solidFill>
                <a:schemeClr val="bg1"/>
              </a:solidFill>
              <a:cs typeface="+mn-ea"/>
              <a:sym typeface="+mn-lt"/>
            </a:endParaRPr>
          </a:p>
        </p:txBody>
      </p:sp>
      <p:sp>
        <p:nvSpPr>
          <p:cNvPr id="32" name="任意多边形 31"/>
          <p:cNvSpPr/>
          <p:nvPr/>
        </p:nvSpPr>
        <p:spPr>
          <a:xfrm>
            <a:off x="7707189" y="406319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3" name="任意多边形 32"/>
          <p:cNvSpPr/>
          <p:nvPr/>
        </p:nvSpPr>
        <p:spPr>
          <a:xfrm>
            <a:off x="4958970" y="406319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椭圆 33"/>
          <p:cNvSpPr/>
          <p:nvPr/>
        </p:nvSpPr>
        <p:spPr>
          <a:xfrm>
            <a:off x="3530199" y="4063198"/>
            <a:ext cx="1905802" cy="1905802"/>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5" name="椭圆 34"/>
          <p:cNvSpPr/>
          <p:nvPr/>
        </p:nvSpPr>
        <p:spPr>
          <a:xfrm>
            <a:off x="6299066" y="4063198"/>
            <a:ext cx="1905802" cy="1905802"/>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6" name="矩形 35"/>
          <p:cNvSpPr/>
          <p:nvPr/>
        </p:nvSpPr>
        <p:spPr>
          <a:xfrm>
            <a:off x="3582855" y="5053164"/>
            <a:ext cx="1800493" cy="369332"/>
          </a:xfrm>
          <a:prstGeom prst="rect">
            <a:avLst/>
          </a:prstGeom>
        </p:spPr>
        <p:txBody>
          <a:bodyPr wrap="none">
            <a:spAutoFit/>
          </a:bodyPr>
          <a:lstStyle/>
          <a:p>
            <a:pPr algn="ctr" defTabSz="913765" fontAlgn="base">
              <a:spcBef>
                <a:spcPct val="0"/>
              </a:spcBef>
              <a:spcAft>
                <a:spcPct val="0"/>
              </a:spcAft>
              <a:defRPr/>
            </a:pPr>
            <a:r>
              <a:rPr lang="zh-CN" altLang="en-US" dirty="0">
                <a:solidFill>
                  <a:schemeClr val="bg1"/>
                </a:solidFill>
                <a:cs typeface="+mn-ea"/>
                <a:sym typeface="+mn-lt"/>
              </a:rPr>
              <a:t>一二线城市用户</a:t>
            </a:r>
          </a:p>
        </p:txBody>
      </p:sp>
      <p:sp>
        <p:nvSpPr>
          <p:cNvPr id="37" name="矩形 36"/>
          <p:cNvSpPr/>
          <p:nvPr/>
        </p:nvSpPr>
        <p:spPr>
          <a:xfrm>
            <a:off x="4002040" y="4483029"/>
            <a:ext cx="962123" cy="523220"/>
          </a:xfrm>
          <a:prstGeom prst="rect">
            <a:avLst/>
          </a:prstGeom>
        </p:spPr>
        <p:txBody>
          <a:bodyPr wrap="none">
            <a:spAutoFit/>
          </a:bodyPr>
          <a:lstStyle/>
          <a:p>
            <a:pPr algn="ctr" defTabSz="913765" fontAlgn="base">
              <a:spcBef>
                <a:spcPct val="0"/>
              </a:spcBef>
              <a:spcAft>
                <a:spcPct val="0"/>
              </a:spcAft>
              <a:defRPr/>
            </a:pPr>
            <a:r>
              <a:rPr lang="en-US" altLang="zh-CN" sz="2800" b="1" dirty="0">
                <a:solidFill>
                  <a:schemeClr val="bg1"/>
                </a:solidFill>
                <a:cs typeface="+mn-ea"/>
                <a:sym typeface="+mn-lt"/>
              </a:rPr>
              <a:t>70%</a:t>
            </a:r>
            <a:endParaRPr lang="zh-CN" altLang="en-US" sz="2800" b="1" dirty="0">
              <a:solidFill>
                <a:schemeClr val="bg1"/>
              </a:solidFill>
              <a:cs typeface="+mn-ea"/>
              <a:sym typeface="+mn-lt"/>
            </a:endParaRPr>
          </a:p>
        </p:txBody>
      </p:sp>
      <p:sp>
        <p:nvSpPr>
          <p:cNvPr id="38" name="矩形 37"/>
          <p:cNvSpPr/>
          <p:nvPr/>
        </p:nvSpPr>
        <p:spPr>
          <a:xfrm>
            <a:off x="6477265" y="4955494"/>
            <a:ext cx="1569660" cy="812530"/>
          </a:xfrm>
          <a:prstGeom prst="rect">
            <a:avLst/>
          </a:prstGeom>
        </p:spPr>
        <p:txBody>
          <a:bodyPr wrap="none">
            <a:spAutoFit/>
          </a:bodyPr>
          <a:lstStyle/>
          <a:p>
            <a:pPr algn="ctr" defTabSz="913765" fontAlgn="base">
              <a:lnSpc>
                <a:spcPct val="130000"/>
              </a:lnSpc>
              <a:spcBef>
                <a:spcPct val="0"/>
              </a:spcBef>
              <a:spcAft>
                <a:spcPct val="0"/>
              </a:spcAft>
              <a:defRPr/>
            </a:pPr>
            <a:r>
              <a:rPr lang="zh-CN" altLang="en-US" dirty="0">
                <a:solidFill>
                  <a:schemeClr val="bg1"/>
                </a:solidFill>
                <a:cs typeface="+mn-ea"/>
                <a:sym typeface="+mn-lt"/>
              </a:rPr>
              <a:t>日均使用抖音</a:t>
            </a:r>
            <a:endParaRPr lang="en-US" altLang="zh-CN" dirty="0">
              <a:solidFill>
                <a:schemeClr val="bg1"/>
              </a:solidFill>
              <a:cs typeface="+mn-ea"/>
              <a:sym typeface="+mn-lt"/>
            </a:endParaRPr>
          </a:p>
          <a:p>
            <a:pPr algn="ctr" defTabSz="913765" fontAlgn="base">
              <a:lnSpc>
                <a:spcPct val="130000"/>
              </a:lnSpc>
              <a:spcBef>
                <a:spcPct val="0"/>
              </a:spcBef>
              <a:spcAft>
                <a:spcPct val="0"/>
              </a:spcAft>
              <a:defRPr/>
            </a:pPr>
            <a:r>
              <a:rPr lang="zh-CN" altLang="en-US" dirty="0">
                <a:solidFill>
                  <a:schemeClr val="bg1"/>
                </a:solidFill>
                <a:cs typeface="+mn-ea"/>
                <a:sym typeface="+mn-lt"/>
              </a:rPr>
              <a:t>半小时以上</a:t>
            </a:r>
          </a:p>
        </p:txBody>
      </p:sp>
      <p:sp>
        <p:nvSpPr>
          <p:cNvPr id="39" name="矩形 38"/>
          <p:cNvSpPr/>
          <p:nvPr/>
        </p:nvSpPr>
        <p:spPr>
          <a:xfrm>
            <a:off x="6764219" y="4483029"/>
            <a:ext cx="1072731" cy="584775"/>
          </a:xfrm>
          <a:prstGeom prst="rect">
            <a:avLst/>
          </a:prstGeom>
        </p:spPr>
        <p:txBody>
          <a:bodyPr wrap="none">
            <a:spAutoFit/>
          </a:bodyPr>
          <a:lstStyle/>
          <a:p>
            <a:pPr algn="ctr" defTabSz="913765" fontAlgn="base">
              <a:spcBef>
                <a:spcPct val="0"/>
              </a:spcBef>
              <a:spcAft>
                <a:spcPct val="0"/>
              </a:spcAft>
              <a:defRPr/>
            </a:pPr>
            <a:r>
              <a:rPr lang="en-US" altLang="zh-CN" sz="3200" b="1" dirty="0">
                <a:solidFill>
                  <a:schemeClr val="bg1"/>
                </a:solidFill>
                <a:cs typeface="+mn-ea"/>
                <a:sym typeface="+mn-lt"/>
              </a:rPr>
              <a:t>38%</a:t>
            </a:r>
            <a:endParaRPr lang="zh-CN" altLang="en-US" sz="3200" b="1" dirty="0">
              <a:solidFill>
                <a:schemeClr val="bg1"/>
              </a:solidFill>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42" presetClass="entr" presetSubtype="0"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par>
                                <p:cTn id="14" presetID="53" presetClass="entr" presetSubtype="16" fill="hold" grpId="0" nodeType="withEffect">
                                  <p:stCondLst>
                                    <p:cond delay="0"/>
                                  </p:stCondLst>
                                  <p:childTnLst>
                                    <p:set>
                                      <p:cBhvr>
                                        <p:cTn id="15" dur="1" fill="hold">
                                          <p:stCondLst>
                                            <p:cond delay="0"/>
                                          </p:stCondLst>
                                        </p:cTn>
                                        <p:tgtEl>
                                          <p:spTgt spid="20"/>
                                        </p:tgtEl>
                                        <p:attrNameLst>
                                          <p:attrName>style.visibility</p:attrName>
                                        </p:attrNameLst>
                                      </p:cBhvr>
                                      <p:to>
                                        <p:strVal val="visible"/>
                                      </p:to>
                                    </p:set>
                                    <p:anim calcmode="lin" valueType="num">
                                      <p:cBhvr>
                                        <p:cTn id="16" dur="500" fill="hold"/>
                                        <p:tgtEl>
                                          <p:spTgt spid="20"/>
                                        </p:tgtEl>
                                        <p:attrNameLst>
                                          <p:attrName>ppt_w</p:attrName>
                                        </p:attrNameLst>
                                      </p:cBhvr>
                                      <p:tavLst>
                                        <p:tav tm="0">
                                          <p:val>
                                            <p:fltVal val="0"/>
                                          </p:val>
                                        </p:tav>
                                        <p:tav tm="100000">
                                          <p:val>
                                            <p:strVal val="#ppt_w"/>
                                          </p:val>
                                        </p:tav>
                                      </p:tavLst>
                                    </p:anim>
                                    <p:anim calcmode="lin" valueType="num">
                                      <p:cBhvr>
                                        <p:cTn id="17" dur="500" fill="hold"/>
                                        <p:tgtEl>
                                          <p:spTgt spid="20"/>
                                        </p:tgtEl>
                                        <p:attrNameLst>
                                          <p:attrName>ppt_h</p:attrName>
                                        </p:attrNameLst>
                                      </p:cBhvr>
                                      <p:tavLst>
                                        <p:tav tm="0">
                                          <p:val>
                                            <p:fltVal val="0"/>
                                          </p:val>
                                        </p:tav>
                                        <p:tav tm="100000">
                                          <p:val>
                                            <p:strVal val="#ppt_h"/>
                                          </p:val>
                                        </p:tav>
                                      </p:tavLst>
                                    </p:anim>
                                    <p:animEffect transition="in" filter="fade">
                                      <p:cBhvr>
                                        <p:cTn id="18" dur="500"/>
                                        <p:tgtEl>
                                          <p:spTgt spid="20"/>
                                        </p:tgtEl>
                                      </p:cBhvr>
                                    </p:animEffect>
                                  </p:childTnLst>
                                </p:cTn>
                              </p:par>
                            </p:childTnLst>
                          </p:cTn>
                        </p:par>
                        <p:par>
                          <p:cTn id="19" fill="hold">
                            <p:stCondLst>
                              <p:cond delay="2000"/>
                            </p:stCondLst>
                            <p:childTnLst>
                              <p:par>
                                <p:cTn id="20" presetID="53" presetClass="entr" presetSubtype="16"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 calcmode="lin" valueType="num">
                                      <p:cBhvr>
                                        <p:cTn id="22" dur="500" fill="hold"/>
                                        <p:tgtEl>
                                          <p:spTgt spid="16"/>
                                        </p:tgtEl>
                                        <p:attrNameLst>
                                          <p:attrName>ppt_w</p:attrName>
                                        </p:attrNameLst>
                                      </p:cBhvr>
                                      <p:tavLst>
                                        <p:tav tm="0">
                                          <p:val>
                                            <p:fltVal val="0"/>
                                          </p:val>
                                        </p:tav>
                                        <p:tav tm="100000">
                                          <p:val>
                                            <p:strVal val="#ppt_w"/>
                                          </p:val>
                                        </p:tav>
                                      </p:tavLst>
                                    </p:anim>
                                    <p:anim calcmode="lin" valueType="num">
                                      <p:cBhvr>
                                        <p:cTn id="23" dur="500" fill="hold"/>
                                        <p:tgtEl>
                                          <p:spTgt spid="16"/>
                                        </p:tgtEl>
                                        <p:attrNameLst>
                                          <p:attrName>ppt_h</p:attrName>
                                        </p:attrNameLst>
                                      </p:cBhvr>
                                      <p:tavLst>
                                        <p:tav tm="0">
                                          <p:val>
                                            <p:fltVal val="0"/>
                                          </p:val>
                                        </p:tav>
                                        <p:tav tm="100000">
                                          <p:val>
                                            <p:strVal val="#ppt_h"/>
                                          </p:val>
                                        </p:tav>
                                      </p:tavLst>
                                    </p:anim>
                                    <p:animEffect transition="in" filter="fade">
                                      <p:cBhvr>
                                        <p:cTn id="24" dur="500"/>
                                        <p:tgtEl>
                                          <p:spTgt spid="16"/>
                                        </p:tgtEl>
                                      </p:cBhvr>
                                    </p:animEffect>
                                  </p:childTnLst>
                                </p:cTn>
                              </p:par>
                            </p:childTnLst>
                          </p:cTn>
                        </p:par>
                        <p:par>
                          <p:cTn id="25" fill="hold">
                            <p:stCondLst>
                              <p:cond delay="2500"/>
                            </p:stCondLst>
                            <p:childTnLst>
                              <p:par>
                                <p:cTn id="26" presetID="42" presetClass="entr" presetSubtype="0" fill="hold" grpId="0" nodeType="after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1000"/>
                                        <p:tgtEl>
                                          <p:spTgt spid="21"/>
                                        </p:tgtEl>
                                      </p:cBhvr>
                                    </p:animEffect>
                                    <p:anim calcmode="lin" valueType="num">
                                      <p:cBhvr>
                                        <p:cTn id="29" dur="1000" fill="hold"/>
                                        <p:tgtEl>
                                          <p:spTgt spid="21"/>
                                        </p:tgtEl>
                                        <p:attrNameLst>
                                          <p:attrName>ppt_x</p:attrName>
                                        </p:attrNameLst>
                                      </p:cBhvr>
                                      <p:tavLst>
                                        <p:tav tm="0">
                                          <p:val>
                                            <p:strVal val="#ppt_x"/>
                                          </p:val>
                                        </p:tav>
                                        <p:tav tm="100000">
                                          <p:val>
                                            <p:strVal val="#ppt_x"/>
                                          </p:val>
                                        </p:tav>
                                      </p:tavLst>
                                    </p:anim>
                                    <p:anim calcmode="lin" valueType="num">
                                      <p:cBhvr>
                                        <p:cTn id="30" dur="1000" fill="hold"/>
                                        <p:tgtEl>
                                          <p:spTgt spid="21"/>
                                        </p:tgtEl>
                                        <p:attrNameLst>
                                          <p:attrName>ppt_y</p:attrName>
                                        </p:attrNameLst>
                                      </p:cBhvr>
                                      <p:tavLst>
                                        <p:tav tm="0">
                                          <p:val>
                                            <p:strVal val="#ppt_y+.1"/>
                                          </p:val>
                                        </p:tav>
                                        <p:tav tm="100000">
                                          <p:val>
                                            <p:strVal val="#ppt_y"/>
                                          </p:val>
                                        </p:tav>
                                      </p:tavLst>
                                    </p:anim>
                                  </p:childTnLst>
                                </p:cTn>
                              </p:par>
                            </p:childTnLst>
                          </p:cTn>
                        </p:par>
                        <p:par>
                          <p:cTn id="31" fill="hold">
                            <p:stCondLst>
                              <p:cond delay="3500"/>
                            </p:stCondLst>
                            <p:childTnLst>
                              <p:par>
                                <p:cTn id="32" presetID="22" presetClass="entr" presetSubtype="8" fill="hold" grpId="0" nodeType="afterEffect">
                                  <p:stCondLst>
                                    <p:cond delay="0"/>
                                  </p:stCondLst>
                                  <p:childTnLst>
                                    <p:set>
                                      <p:cBhvr>
                                        <p:cTn id="33" dur="1" fill="hold">
                                          <p:stCondLst>
                                            <p:cond delay="0"/>
                                          </p:stCondLst>
                                        </p:cTn>
                                        <p:tgtEl>
                                          <p:spTgt spid="6"/>
                                        </p:tgtEl>
                                        <p:attrNameLst>
                                          <p:attrName>style.visibility</p:attrName>
                                        </p:attrNameLst>
                                      </p:cBhvr>
                                      <p:to>
                                        <p:strVal val="visible"/>
                                      </p:to>
                                    </p:set>
                                    <p:animEffect transition="in" filter="wipe(left)">
                                      <p:cBhvr>
                                        <p:cTn id="34" dur="500"/>
                                        <p:tgtEl>
                                          <p:spTgt spid="6"/>
                                        </p:tgtEl>
                                      </p:cBhvr>
                                    </p:animEffect>
                                  </p:childTnLst>
                                </p:cTn>
                              </p:par>
                            </p:childTnLst>
                          </p:cTn>
                        </p:par>
                        <p:par>
                          <p:cTn id="35" fill="hold">
                            <p:stCondLst>
                              <p:cond delay="4000"/>
                            </p:stCondLst>
                            <p:childTnLst>
                              <p:par>
                                <p:cTn id="36" presetID="42" presetClass="entr" presetSubtype="0" fill="hold" grpId="0" nodeType="afterEffect">
                                  <p:stCondLst>
                                    <p:cond delay="0"/>
                                  </p:stCondLst>
                                  <p:childTnLst>
                                    <p:set>
                                      <p:cBhvr>
                                        <p:cTn id="37" dur="1" fill="hold">
                                          <p:stCondLst>
                                            <p:cond delay="0"/>
                                          </p:stCondLst>
                                        </p:cTn>
                                        <p:tgtEl>
                                          <p:spTgt spid="4"/>
                                        </p:tgtEl>
                                        <p:attrNameLst>
                                          <p:attrName>style.visibility</p:attrName>
                                        </p:attrNameLst>
                                      </p:cBhvr>
                                      <p:to>
                                        <p:strVal val="visible"/>
                                      </p:to>
                                    </p:set>
                                    <p:animEffect transition="in" filter="fade">
                                      <p:cBhvr>
                                        <p:cTn id="38" dur="1000"/>
                                        <p:tgtEl>
                                          <p:spTgt spid="4"/>
                                        </p:tgtEl>
                                      </p:cBhvr>
                                    </p:animEffect>
                                    <p:anim calcmode="lin" valueType="num">
                                      <p:cBhvr>
                                        <p:cTn id="39" dur="1000" fill="hold"/>
                                        <p:tgtEl>
                                          <p:spTgt spid="4"/>
                                        </p:tgtEl>
                                        <p:attrNameLst>
                                          <p:attrName>ppt_x</p:attrName>
                                        </p:attrNameLst>
                                      </p:cBhvr>
                                      <p:tavLst>
                                        <p:tav tm="0">
                                          <p:val>
                                            <p:strVal val="#ppt_x"/>
                                          </p:val>
                                        </p:tav>
                                        <p:tav tm="100000">
                                          <p:val>
                                            <p:strVal val="#ppt_x"/>
                                          </p:val>
                                        </p:tav>
                                      </p:tavLst>
                                    </p:anim>
                                    <p:anim calcmode="lin" valueType="num">
                                      <p:cBhvr>
                                        <p:cTn id="40" dur="1000" fill="hold"/>
                                        <p:tgtEl>
                                          <p:spTgt spid="4"/>
                                        </p:tgtEl>
                                        <p:attrNameLst>
                                          <p:attrName>ppt_y</p:attrName>
                                        </p:attrNameLst>
                                      </p:cBhvr>
                                      <p:tavLst>
                                        <p:tav tm="0">
                                          <p:val>
                                            <p:strVal val="#ppt_y+.1"/>
                                          </p:val>
                                        </p:tav>
                                        <p:tav tm="100000">
                                          <p:val>
                                            <p:strVal val="#ppt_y"/>
                                          </p:val>
                                        </p:tav>
                                      </p:tavLst>
                                    </p:anim>
                                  </p:childTnLst>
                                </p:cTn>
                              </p:par>
                            </p:childTnLst>
                          </p:cTn>
                        </p:par>
                        <p:par>
                          <p:cTn id="41" fill="hold">
                            <p:stCondLst>
                              <p:cond delay="5000"/>
                            </p:stCondLst>
                            <p:childTnLst>
                              <p:par>
                                <p:cTn id="42" presetID="53" presetClass="entr" presetSubtype="16" fill="hold" grpId="0" nodeType="afterEffect">
                                  <p:stCondLst>
                                    <p:cond delay="0"/>
                                  </p:stCondLst>
                                  <p:childTnLst>
                                    <p:set>
                                      <p:cBhvr>
                                        <p:cTn id="43" dur="1" fill="hold">
                                          <p:stCondLst>
                                            <p:cond delay="0"/>
                                          </p:stCondLst>
                                        </p:cTn>
                                        <p:tgtEl>
                                          <p:spTgt spid="17"/>
                                        </p:tgtEl>
                                        <p:attrNameLst>
                                          <p:attrName>style.visibility</p:attrName>
                                        </p:attrNameLst>
                                      </p:cBhvr>
                                      <p:to>
                                        <p:strVal val="visible"/>
                                      </p:to>
                                    </p:set>
                                    <p:anim calcmode="lin" valueType="num">
                                      <p:cBhvr>
                                        <p:cTn id="44" dur="500" fill="hold"/>
                                        <p:tgtEl>
                                          <p:spTgt spid="17"/>
                                        </p:tgtEl>
                                        <p:attrNameLst>
                                          <p:attrName>ppt_w</p:attrName>
                                        </p:attrNameLst>
                                      </p:cBhvr>
                                      <p:tavLst>
                                        <p:tav tm="0">
                                          <p:val>
                                            <p:fltVal val="0"/>
                                          </p:val>
                                        </p:tav>
                                        <p:tav tm="100000">
                                          <p:val>
                                            <p:strVal val="#ppt_w"/>
                                          </p:val>
                                        </p:tav>
                                      </p:tavLst>
                                    </p:anim>
                                    <p:anim calcmode="lin" valueType="num">
                                      <p:cBhvr>
                                        <p:cTn id="45" dur="500" fill="hold"/>
                                        <p:tgtEl>
                                          <p:spTgt spid="17"/>
                                        </p:tgtEl>
                                        <p:attrNameLst>
                                          <p:attrName>ppt_h</p:attrName>
                                        </p:attrNameLst>
                                      </p:cBhvr>
                                      <p:tavLst>
                                        <p:tav tm="0">
                                          <p:val>
                                            <p:fltVal val="0"/>
                                          </p:val>
                                        </p:tav>
                                        <p:tav tm="100000">
                                          <p:val>
                                            <p:strVal val="#ppt_h"/>
                                          </p:val>
                                        </p:tav>
                                      </p:tavLst>
                                    </p:anim>
                                    <p:animEffect transition="in" filter="fade">
                                      <p:cBhvr>
                                        <p:cTn id="46" dur="500"/>
                                        <p:tgtEl>
                                          <p:spTgt spid="17"/>
                                        </p:tgtEl>
                                      </p:cBhvr>
                                    </p:animEffect>
                                  </p:childTnLst>
                                </p:cTn>
                              </p:par>
                            </p:childTnLst>
                          </p:cTn>
                        </p:par>
                        <p:par>
                          <p:cTn id="47" fill="hold">
                            <p:stCondLst>
                              <p:cond delay="5500"/>
                            </p:stCondLst>
                            <p:childTnLst>
                              <p:par>
                                <p:cTn id="48" presetID="42" presetClass="entr" presetSubtype="0" fill="hold" grpId="0" nodeType="afterEffect">
                                  <p:stCondLst>
                                    <p:cond delay="0"/>
                                  </p:stCondLst>
                                  <p:childTnLst>
                                    <p:set>
                                      <p:cBhvr>
                                        <p:cTn id="49" dur="1" fill="hold">
                                          <p:stCondLst>
                                            <p:cond delay="0"/>
                                          </p:stCondLst>
                                        </p:cTn>
                                        <p:tgtEl>
                                          <p:spTgt spid="23"/>
                                        </p:tgtEl>
                                        <p:attrNameLst>
                                          <p:attrName>style.visibility</p:attrName>
                                        </p:attrNameLst>
                                      </p:cBhvr>
                                      <p:to>
                                        <p:strVal val="visible"/>
                                      </p:to>
                                    </p:set>
                                    <p:animEffect transition="in" filter="fade">
                                      <p:cBhvr>
                                        <p:cTn id="50" dur="1000"/>
                                        <p:tgtEl>
                                          <p:spTgt spid="23"/>
                                        </p:tgtEl>
                                      </p:cBhvr>
                                    </p:animEffect>
                                    <p:anim calcmode="lin" valueType="num">
                                      <p:cBhvr>
                                        <p:cTn id="51" dur="1000" fill="hold"/>
                                        <p:tgtEl>
                                          <p:spTgt spid="23"/>
                                        </p:tgtEl>
                                        <p:attrNameLst>
                                          <p:attrName>ppt_x</p:attrName>
                                        </p:attrNameLst>
                                      </p:cBhvr>
                                      <p:tavLst>
                                        <p:tav tm="0">
                                          <p:val>
                                            <p:strVal val="#ppt_x"/>
                                          </p:val>
                                        </p:tav>
                                        <p:tav tm="100000">
                                          <p:val>
                                            <p:strVal val="#ppt_x"/>
                                          </p:val>
                                        </p:tav>
                                      </p:tavLst>
                                    </p:anim>
                                    <p:anim calcmode="lin" valueType="num">
                                      <p:cBhvr>
                                        <p:cTn id="52" dur="1000" fill="hold"/>
                                        <p:tgtEl>
                                          <p:spTgt spid="23"/>
                                        </p:tgtEl>
                                        <p:attrNameLst>
                                          <p:attrName>ppt_y</p:attrName>
                                        </p:attrNameLst>
                                      </p:cBhvr>
                                      <p:tavLst>
                                        <p:tav tm="0">
                                          <p:val>
                                            <p:strVal val="#ppt_y+.1"/>
                                          </p:val>
                                        </p:tav>
                                        <p:tav tm="100000">
                                          <p:val>
                                            <p:strVal val="#ppt_y"/>
                                          </p:val>
                                        </p:tav>
                                      </p:tavLst>
                                    </p:anim>
                                  </p:childTnLst>
                                </p:cTn>
                              </p:par>
                            </p:childTnLst>
                          </p:cTn>
                        </p:par>
                        <p:par>
                          <p:cTn id="53" fill="hold">
                            <p:stCondLst>
                              <p:cond delay="6500"/>
                            </p:stCondLst>
                            <p:childTnLst>
                              <p:par>
                                <p:cTn id="54" presetID="22" presetClass="entr" presetSubtype="8" fill="hold" grpId="0" nodeType="after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7000"/>
                            </p:stCondLst>
                            <p:childTnLst>
                              <p:par>
                                <p:cTn id="58" presetID="42" presetClass="entr" presetSubtype="0" fill="hold" grpId="0" nodeType="afterEffect">
                                  <p:stCondLst>
                                    <p:cond delay="0"/>
                                  </p:stCondLst>
                                  <p:childTnLst>
                                    <p:set>
                                      <p:cBhvr>
                                        <p:cTn id="59" dur="1" fill="hold">
                                          <p:stCondLst>
                                            <p:cond delay="0"/>
                                          </p:stCondLst>
                                        </p:cTn>
                                        <p:tgtEl>
                                          <p:spTgt spid="5"/>
                                        </p:tgtEl>
                                        <p:attrNameLst>
                                          <p:attrName>style.visibility</p:attrName>
                                        </p:attrNameLst>
                                      </p:cBhvr>
                                      <p:to>
                                        <p:strVal val="visible"/>
                                      </p:to>
                                    </p:set>
                                    <p:animEffect transition="in" filter="fade">
                                      <p:cBhvr>
                                        <p:cTn id="60" dur="1000"/>
                                        <p:tgtEl>
                                          <p:spTgt spid="5"/>
                                        </p:tgtEl>
                                      </p:cBhvr>
                                    </p:animEffect>
                                    <p:anim calcmode="lin" valueType="num">
                                      <p:cBhvr>
                                        <p:cTn id="61" dur="1000" fill="hold"/>
                                        <p:tgtEl>
                                          <p:spTgt spid="5"/>
                                        </p:tgtEl>
                                        <p:attrNameLst>
                                          <p:attrName>ppt_x</p:attrName>
                                        </p:attrNameLst>
                                      </p:cBhvr>
                                      <p:tavLst>
                                        <p:tav tm="0">
                                          <p:val>
                                            <p:strVal val="#ppt_x"/>
                                          </p:val>
                                        </p:tav>
                                        <p:tav tm="100000">
                                          <p:val>
                                            <p:strVal val="#ppt_x"/>
                                          </p:val>
                                        </p:tav>
                                      </p:tavLst>
                                    </p:anim>
                                    <p:anim calcmode="lin" valueType="num">
                                      <p:cBhvr>
                                        <p:cTn id="62" dur="1000" fill="hold"/>
                                        <p:tgtEl>
                                          <p:spTgt spid="5"/>
                                        </p:tgtEl>
                                        <p:attrNameLst>
                                          <p:attrName>ppt_y</p:attrName>
                                        </p:attrNameLst>
                                      </p:cBhvr>
                                      <p:tavLst>
                                        <p:tav tm="0">
                                          <p:val>
                                            <p:strVal val="#ppt_y+.1"/>
                                          </p:val>
                                        </p:tav>
                                        <p:tav tm="100000">
                                          <p:val>
                                            <p:strVal val="#ppt_y"/>
                                          </p:val>
                                        </p:tav>
                                      </p:tavLst>
                                    </p:anim>
                                  </p:childTnLst>
                                </p:cTn>
                              </p:par>
                            </p:childTnLst>
                          </p:cTn>
                        </p:par>
                        <p:par>
                          <p:cTn id="63" fill="hold">
                            <p:stCondLst>
                              <p:cond delay="8000"/>
                            </p:stCondLst>
                            <p:childTnLst>
                              <p:par>
                                <p:cTn id="64" presetID="53" presetClass="entr" presetSubtype="16" fill="hold" grpId="0" nodeType="afterEffect">
                                  <p:stCondLst>
                                    <p:cond delay="0"/>
                                  </p:stCondLst>
                                  <p:childTnLst>
                                    <p:set>
                                      <p:cBhvr>
                                        <p:cTn id="65" dur="1" fill="hold">
                                          <p:stCondLst>
                                            <p:cond delay="0"/>
                                          </p:stCondLst>
                                        </p:cTn>
                                        <p:tgtEl>
                                          <p:spTgt spid="18"/>
                                        </p:tgtEl>
                                        <p:attrNameLst>
                                          <p:attrName>style.visibility</p:attrName>
                                        </p:attrNameLst>
                                      </p:cBhvr>
                                      <p:to>
                                        <p:strVal val="visible"/>
                                      </p:to>
                                    </p:set>
                                    <p:anim calcmode="lin" valueType="num">
                                      <p:cBhvr>
                                        <p:cTn id="66" dur="500" fill="hold"/>
                                        <p:tgtEl>
                                          <p:spTgt spid="18"/>
                                        </p:tgtEl>
                                        <p:attrNameLst>
                                          <p:attrName>ppt_w</p:attrName>
                                        </p:attrNameLst>
                                      </p:cBhvr>
                                      <p:tavLst>
                                        <p:tav tm="0">
                                          <p:val>
                                            <p:fltVal val="0"/>
                                          </p:val>
                                        </p:tav>
                                        <p:tav tm="100000">
                                          <p:val>
                                            <p:strVal val="#ppt_w"/>
                                          </p:val>
                                        </p:tav>
                                      </p:tavLst>
                                    </p:anim>
                                    <p:anim calcmode="lin" valueType="num">
                                      <p:cBhvr>
                                        <p:cTn id="67" dur="500" fill="hold"/>
                                        <p:tgtEl>
                                          <p:spTgt spid="18"/>
                                        </p:tgtEl>
                                        <p:attrNameLst>
                                          <p:attrName>ppt_h</p:attrName>
                                        </p:attrNameLst>
                                      </p:cBhvr>
                                      <p:tavLst>
                                        <p:tav tm="0">
                                          <p:val>
                                            <p:fltVal val="0"/>
                                          </p:val>
                                        </p:tav>
                                        <p:tav tm="100000">
                                          <p:val>
                                            <p:strVal val="#ppt_h"/>
                                          </p:val>
                                        </p:tav>
                                      </p:tavLst>
                                    </p:anim>
                                    <p:animEffect transition="in" filter="fade">
                                      <p:cBhvr>
                                        <p:cTn id="68" dur="500"/>
                                        <p:tgtEl>
                                          <p:spTgt spid="18"/>
                                        </p:tgtEl>
                                      </p:cBhvr>
                                    </p:animEffect>
                                  </p:childTnLst>
                                </p:cTn>
                              </p:par>
                            </p:childTnLst>
                          </p:cTn>
                        </p:par>
                        <p:par>
                          <p:cTn id="69" fill="hold">
                            <p:stCondLst>
                              <p:cond delay="8500"/>
                            </p:stCondLst>
                            <p:childTnLst>
                              <p:par>
                                <p:cTn id="70" presetID="42" presetClass="entr" presetSubtype="0" fill="hold" grpId="0" nodeType="after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fade">
                                      <p:cBhvr>
                                        <p:cTn id="72" dur="1000"/>
                                        <p:tgtEl>
                                          <p:spTgt spid="31"/>
                                        </p:tgtEl>
                                      </p:cBhvr>
                                    </p:animEffect>
                                    <p:anim calcmode="lin" valueType="num">
                                      <p:cBhvr>
                                        <p:cTn id="73" dur="1000" fill="hold"/>
                                        <p:tgtEl>
                                          <p:spTgt spid="31"/>
                                        </p:tgtEl>
                                        <p:attrNameLst>
                                          <p:attrName>ppt_x</p:attrName>
                                        </p:attrNameLst>
                                      </p:cBhvr>
                                      <p:tavLst>
                                        <p:tav tm="0">
                                          <p:val>
                                            <p:strVal val="#ppt_x"/>
                                          </p:val>
                                        </p:tav>
                                        <p:tav tm="100000">
                                          <p:val>
                                            <p:strVal val="#ppt_x"/>
                                          </p:val>
                                        </p:tav>
                                      </p:tavLst>
                                    </p:anim>
                                    <p:anim calcmode="lin" valueType="num">
                                      <p:cBhvr>
                                        <p:cTn id="74" dur="1000" fill="hold"/>
                                        <p:tgtEl>
                                          <p:spTgt spid="31"/>
                                        </p:tgtEl>
                                        <p:attrNameLst>
                                          <p:attrName>ppt_y</p:attrName>
                                        </p:attrNameLst>
                                      </p:cBhvr>
                                      <p:tavLst>
                                        <p:tav tm="0">
                                          <p:val>
                                            <p:strVal val="#ppt_y+.1"/>
                                          </p:val>
                                        </p:tav>
                                        <p:tav tm="100000">
                                          <p:val>
                                            <p:strVal val="#ppt_y"/>
                                          </p:val>
                                        </p:tav>
                                      </p:tavLst>
                                    </p:anim>
                                  </p:childTnLst>
                                </p:cTn>
                              </p:par>
                            </p:childTnLst>
                          </p:cTn>
                        </p:par>
                        <p:par>
                          <p:cTn id="75" fill="hold">
                            <p:stCondLst>
                              <p:cond delay="9500"/>
                            </p:stCondLst>
                            <p:childTnLst>
                              <p:par>
                                <p:cTn id="76" presetID="22" presetClass="entr" presetSubtype="8" fill="hold" grpId="0" nodeType="afterEffect">
                                  <p:stCondLst>
                                    <p:cond delay="0"/>
                                  </p:stCondLst>
                                  <p:childTnLst>
                                    <p:set>
                                      <p:cBhvr>
                                        <p:cTn id="77" dur="1" fill="hold">
                                          <p:stCondLst>
                                            <p:cond delay="0"/>
                                          </p:stCondLst>
                                        </p:cTn>
                                        <p:tgtEl>
                                          <p:spTgt spid="30"/>
                                        </p:tgtEl>
                                        <p:attrNameLst>
                                          <p:attrName>style.visibility</p:attrName>
                                        </p:attrNameLst>
                                      </p:cBhvr>
                                      <p:to>
                                        <p:strVal val="visible"/>
                                      </p:to>
                                    </p:set>
                                    <p:animEffect transition="in" filter="wipe(left)">
                                      <p:cBhvr>
                                        <p:cTn id="78" dur="500"/>
                                        <p:tgtEl>
                                          <p:spTgt spid="30"/>
                                        </p:tgtEl>
                                      </p:cBhvr>
                                    </p:animEffect>
                                  </p:childTnLst>
                                </p:cTn>
                              </p:par>
                            </p:childTnLst>
                          </p:cTn>
                        </p:par>
                        <p:par>
                          <p:cTn id="79" fill="hold">
                            <p:stCondLst>
                              <p:cond delay="10000"/>
                            </p:stCondLst>
                            <p:childTnLst>
                              <p:par>
                                <p:cTn id="80" presetID="42" presetClass="entr" presetSubtype="0" fill="hold" grpId="0" nodeType="afterEffect">
                                  <p:stCondLst>
                                    <p:cond delay="0"/>
                                  </p:stCondLst>
                                  <p:childTnLst>
                                    <p:set>
                                      <p:cBhvr>
                                        <p:cTn id="81" dur="1" fill="hold">
                                          <p:stCondLst>
                                            <p:cond delay="0"/>
                                          </p:stCondLst>
                                        </p:cTn>
                                        <p:tgtEl>
                                          <p:spTgt spid="34"/>
                                        </p:tgtEl>
                                        <p:attrNameLst>
                                          <p:attrName>style.visibility</p:attrName>
                                        </p:attrNameLst>
                                      </p:cBhvr>
                                      <p:to>
                                        <p:strVal val="visible"/>
                                      </p:to>
                                    </p:set>
                                    <p:animEffect transition="in" filter="fade">
                                      <p:cBhvr>
                                        <p:cTn id="82" dur="1000"/>
                                        <p:tgtEl>
                                          <p:spTgt spid="34"/>
                                        </p:tgtEl>
                                      </p:cBhvr>
                                    </p:animEffect>
                                    <p:anim calcmode="lin" valueType="num">
                                      <p:cBhvr>
                                        <p:cTn id="83" dur="1000" fill="hold"/>
                                        <p:tgtEl>
                                          <p:spTgt spid="34"/>
                                        </p:tgtEl>
                                        <p:attrNameLst>
                                          <p:attrName>ppt_x</p:attrName>
                                        </p:attrNameLst>
                                      </p:cBhvr>
                                      <p:tavLst>
                                        <p:tav tm="0">
                                          <p:val>
                                            <p:strVal val="#ppt_x"/>
                                          </p:val>
                                        </p:tav>
                                        <p:tav tm="100000">
                                          <p:val>
                                            <p:strVal val="#ppt_x"/>
                                          </p:val>
                                        </p:tav>
                                      </p:tavLst>
                                    </p:anim>
                                    <p:anim calcmode="lin" valueType="num">
                                      <p:cBhvr>
                                        <p:cTn id="84" dur="1000" fill="hold"/>
                                        <p:tgtEl>
                                          <p:spTgt spid="34"/>
                                        </p:tgtEl>
                                        <p:attrNameLst>
                                          <p:attrName>ppt_y</p:attrName>
                                        </p:attrNameLst>
                                      </p:cBhvr>
                                      <p:tavLst>
                                        <p:tav tm="0">
                                          <p:val>
                                            <p:strVal val="#ppt_y+.1"/>
                                          </p:val>
                                        </p:tav>
                                        <p:tav tm="100000">
                                          <p:val>
                                            <p:strVal val="#ppt_y"/>
                                          </p:val>
                                        </p:tav>
                                      </p:tavLst>
                                    </p:anim>
                                  </p:childTnLst>
                                </p:cTn>
                              </p:par>
                            </p:childTnLst>
                          </p:cTn>
                        </p:par>
                        <p:par>
                          <p:cTn id="85" fill="hold">
                            <p:stCondLst>
                              <p:cond delay="11000"/>
                            </p:stCondLst>
                            <p:childTnLst>
                              <p:par>
                                <p:cTn id="86" presetID="53" presetClass="entr" presetSubtype="16" fill="hold" grpId="0" nodeType="afterEffect">
                                  <p:stCondLst>
                                    <p:cond delay="0"/>
                                  </p:stCondLst>
                                  <p:childTnLst>
                                    <p:set>
                                      <p:cBhvr>
                                        <p:cTn id="87" dur="1" fill="hold">
                                          <p:stCondLst>
                                            <p:cond delay="0"/>
                                          </p:stCondLst>
                                        </p:cTn>
                                        <p:tgtEl>
                                          <p:spTgt spid="33"/>
                                        </p:tgtEl>
                                        <p:attrNameLst>
                                          <p:attrName>style.visibility</p:attrName>
                                        </p:attrNameLst>
                                      </p:cBhvr>
                                      <p:to>
                                        <p:strVal val="visible"/>
                                      </p:to>
                                    </p:set>
                                    <p:anim calcmode="lin" valueType="num">
                                      <p:cBhvr>
                                        <p:cTn id="88" dur="500" fill="hold"/>
                                        <p:tgtEl>
                                          <p:spTgt spid="33"/>
                                        </p:tgtEl>
                                        <p:attrNameLst>
                                          <p:attrName>ppt_w</p:attrName>
                                        </p:attrNameLst>
                                      </p:cBhvr>
                                      <p:tavLst>
                                        <p:tav tm="0">
                                          <p:val>
                                            <p:fltVal val="0"/>
                                          </p:val>
                                        </p:tav>
                                        <p:tav tm="100000">
                                          <p:val>
                                            <p:strVal val="#ppt_w"/>
                                          </p:val>
                                        </p:tav>
                                      </p:tavLst>
                                    </p:anim>
                                    <p:anim calcmode="lin" valueType="num">
                                      <p:cBhvr>
                                        <p:cTn id="89" dur="500" fill="hold"/>
                                        <p:tgtEl>
                                          <p:spTgt spid="33"/>
                                        </p:tgtEl>
                                        <p:attrNameLst>
                                          <p:attrName>ppt_h</p:attrName>
                                        </p:attrNameLst>
                                      </p:cBhvr>
                                      <p:tavLst>
                                        <p:tav tm="0">
                                          <p:val>
                                            <p:fltVal val="0"/>
                                          </p:val>
                                        </p:tav>
                                        <p:tav tm="100000">
                                          <p:val>
                                            <p:strVal val="#ppt_h"/>
                                          </p:val>
                                        </p:tav>
                                      </p:tavLst>
                                    </p:anim>
                                    <p:animEffect transition="in" filter="fade">
                                      <p:cBhvr>
                                        <p:cTn id="90" dur="500"/>
                                        <p:tgtEl>
                                          <p:spTgt spid="33"/>
                                        </p:tgtEl>
                                      </p:cBhvr>
                                    </p:animEffect>
                                  </p:childTnLst>
                                </p:cTn>
                              </p:par>
                            </p:childTnLst>
                          </p:cTn>
                        </p:par>
                        <p:par>
                          <p:cTn id="91" fill="hold">
                            <p:stCondLst>
                              <p:cond delay="11500"/>
                            </p:stCondLst>
                            <p:childTnLst>
                              <p:par>
                                <p:cTn id="92" presetID="42" presetClass="entr" presetSubtype="0" fill="hold" grpId="0" nodeType="afterEffect">
                                  <p:stCondLst>
                                    <p:cond delay="0"/>
                                  </p:stCondLst>
                                  <p:childTnLst>
                                    <p:set>
                                      <p:cBhvr>
                                        <p:cTn id="93" dur="1" fill="hold">
                                          <p:stCondLst>
                                            <p:cond delay="0"/>
                                          </p:stCondLst>
                                        </p:cTn>
                                        <p:tgtEl>
                                          <p:spTgt spid="37"/>
                                        </p:tgtEl>
                                        <p:attrNameLst>
                                          <p:attrName>style.visibility</p:attrName>
                                        </p:attrNameLst>
                                      </p:cBhvr>
                                      <p:to>
                                        <p:strVal val="visible"/>
                                      </p:to>
                                    </p:set>
                                    <p:animEffect transition="in" filter="fade">
                                      <p:cBhvr>
                                        <p:cTn id="94" dur="1000"/>
                                        <p:tgtEl>
                                          <p:spTgt spid="37"/>
                                        </p:tgtEl>
                                      </p:cBhvr>
                                    </p:animEffect>
                                    <p:anim calcmode="lin" valueType="num">
                                      <p:cBhvr>
                                        <p:cTn id="95" dur="1000" fill="hold"/>
                                        <p:tgtEl>
                                          <p:spTgt spid="37"/>
                                        </p:tgtEl>
                                        <p:attrNameLst>
                                          <p:attrName>ppt_x</p:attrName>
                                        </p:attrNameLst>
                                      </p:cBhvr>
                                      <p:tavLst>
                                        <p:tav tm="0">
                                          <p:val>
                                            <p:strVal val="#ppt_x"/>
                                          </p:val>
                                        </p:tav>
                                        <p:tav tm="100000">
                                          <p:val>
                                            <p:strVal val="#ppt_x"/>
                                          </p:val>
                                        </p:tav>
                                      </p:tavLst>
                                    </p:anim>
                                    <p:anim calcmode="lin" valueType="num">
                                      <p:cBhvr>
                                        <p:cTn id="96" dur="1000" fill="hold"/>
                                        <p:tgtEl>
                                          <p:spTgt spid="37"/>
                                        </p:tgtEl>
                                        <p:attrNameLst>
                                          <p:attrName>ppt_y</p:attrName>
                                        </p:attrNameLst>
                                      </p:cBhvr>
                                      <p:tavLst>
                                        <p:tav tm="0">
                                          <p:val>
                                            <p:strVal val="#ppt_y+.1"/>
                                          </p:val>
                                        </p:tav>
                                        <p:tav tm="100000">
                                          <p:val>
                                            <p:strVal val="#ppt_y"/>
                                          </p:val>
                                        </p:tav>
                                      </p:tavLst>
                                    </p:anim>
                                  </p:childTnLst>
                                </p:cTn>
                              </p:par>
                            </p:childTnLst>
                          </p:cTn>
                        </p:par>
                        <p:par>
                          <p:cTn id="97" fill="hold">
                            <p:stCondLst>
                              <p:cond delay="12500"/>
                            </p:stCondLst>
                            <p:childTnLst>
                              <p:par>
                                <p:cTn id="98" presetID="22" presetClass="entr" presetSubtype="8" fill="hold" grpId="0" nodeType="afterEffect">
                                  <p:stCondLst>
                                    <p:cond delay="0"/>
                                  </p:stCondLst>
                                  <p:childTnLst>
                                    <p:set>
                                      <p:cBhvr>
                                        <p:cTn id="99" dur="1" fill="hold">
                                          <p:stCondLst>
                                            <p:cond delay="0"/>
                                          </p:stCondLst>
                                        </p:cTn>
                                        <p:tgtEl>
                                          <p:spTgt spid="36"/>
                                        </p:tgtEl>
                                        <p:attrNameLst>
                                          <p:attrName>style.visibility</p:attrName>
                                        </p:attrNameLst>
                                      </p:cBhvr>
                                      <p:to>
                                        <p:strVal val="visible"/>
                                      </p:to>
                                    </p:set>
                                    <p:animEffect transition="in" filter="wipe(left)">
                                      <p:cBhvr>
                                        <p:cTn id="100" dur="500"/>
                                        <p:tgtEl>
                                          <p:spTgt spid="36"/>
                                        </p:tgtEl>
                                      </p:cBhvr>
                                    </p:animEffect>
                                  </p:childTnLst>
                                </p:cTn>
                              </p:par>
                            </p:childTnLst>
                          </p:cTn>
                        </p:par>
                        <p:par>
                          <p:cTn id="101" fill="hold">
                            <p:stCondLst>
                              <p:cond delay="13000"/>
                            </p:stCondLst>
                            <p:childTnLst>
                              <p:par>
                                <p:cTn id="102" presetID="42" presetClass="entr" presetSubtype="0" fill="hold" grpId="0" nodeType="afterEffect">
                                  <p:stCondLst>
                                    <p:cond delay="0"/>
                                  </p:stCondLst>
                                  <p:childTnLst>
                                    <p:set>
                                      <p:cBhvr>
                                        <p:cTn id="103" dur="1" fill="hold">
                                          <p:stCondLst>
                                            <p:cond delay="0"/>
                                          </p:stCondLst>
                                        </p:cTn>
                                        <p:tgtEl>
                                          <p:spTgt spid="35"/>
                                        </p:tgtEl>
                                        <p:attrNameLst>
                                          <p:attrName>style.visibility</p:attrName>
                                        </p:attrNameLst>
                                      </p:cBhvr>
                                      <p:to>
                                        <p:strVal val="visible"/>
                                      </p:to>
                                    </p:set>
                                    <p:animEffect transition="in" filter="fade">
                                      <p:cBhvr>
                                        <p:cTn id="104" dur="1000"/>
                                        <p:tgtEl>
                                          <p:spTgt spid="35"/>
                                        </p:tgtEl>
                                      </p:cBhvr>
                                    </p:animEffect>
                                    <p:anim calcmode="lin" valueType="num">
                                      <p:cBhvr>
                                        <p:cTn id="105" dur="1000" fill="hold"/>
                                        <p:tgtEl>
                                          <p:spTgt spid="35"/>
                                        </p:tgtEl>
                                        <p:attrNameLst>
                                          <p:attrName>ppt_x</p:attrName>
                                        </p:attrNameLst>
                                      </p:cBhvr>
                                      <p:tavLst>
                                        <p:tav tm="0">
                                          <p:val>
                                            <p:strVal val="#ppt_x"/>
                                          </p:val>
                                        </p:tav>
                                        <p:tav tm="100000">
                                          <p:val>
                                            <p:strVal val="#ppt_x"/>
                                          </p:val>
                                        </p:tav>
                                      </p:tavLst>
                                    </p:anim>
                                    <p:anim calcmode="lin" valueType="num">
                                      <p:cBhvr>
                                        <p:cTn id="106" dur="1000" fill="hold"/>
                                        <p:tgtEl>
                                          <p:spTgt spid="35"/>
                                        </p:tgtEl>
                                        <p:attrNameLst>
                                          <p:attrName>ppt_y</p:attrName>
                                        </p:attrNameLst>
                                      </p:cBhvr>
                                      <p:tavLst>
                                        <p:tav tm="0">
                                          <p:val>
                                            <p:strVal val="#ppt_y+.1"/>
                                          </p:val>
                                        </p:tav>
                                        <p:tav tm="100000">
                                          <p:val>
                                            <p:strVal val="#ppt_y"/>
                                          </p:val>
                                        </p:tav>
                                      </p:tavLst>
                                    </p:anim>
                                  </p:childTnLst>
                                </p:cTn>
                              </p:par>
                            </p:childTnLst>
                          </p:cTn>
                        </p:par>
                        <p:par>
                          <p:cTn id="107" fill="hold">
                            <p:stCondLst>
                              <p:cond delay="14000"/>
                            </p:stCondLst>
                            <p:childTnLst>
                              <p:par>
                                <p:cTn id="108" presetID="53" presetClass="entr" presetSubtype="16" fill="hold" grpId="0" nodeType="afterEffect">
                                  <p:stCondLst>
                                    <p:cond delay="0"/>
                                  </p:stCondLst>
                                  <p:childTnLst>
                                    <p:set>
                                      <p:cBhvr>
                                        <p:cTn id="109" dur="1" fill="hold">
                                          <p:stCondLst>
                                            <p:cond delay="0"/>
                                          </p:stCondLst>
                                        </p:cTn>
                                        <p:tgtEl>
                                          <p:spTgt spid="32"/>
                                        </p:tgtEl>
                                        <p:attrNameLst>
                                          <p:attrName>style.visibility</p:attrName>
                                        </p:attrNameLst>
                                      </p:cBhvr>
                                      <p:to>
                                        <p:strVal val="visible"/>
                                      </p:to>
                                    </p:set>
                                    <p:anim calcmode="lin" valueType="num">
                                      <p:cBhvr>
                                        <p:cTn id="110" dur="500" fill="hold"/>
                                        <p:tgtEl>
                                          <p:spTgt spid="32"/>
                                        </p:tgtEl>
                                        <p:attrNameLst>
                                          <p:attrName>ppt_w</p:attrName>
                                        </p:attrNameLst>
                                      </p:cBhvr>
                                      <p:tavLst>
                                        <p:tav tm="0">
                                          <p:val>
                                            <p:fltVal val="0"/>
                                          </p:val>
                                        </p:tav>
                                        <p:tav tm="100000">
                                          <p:val>
                                            <p:strVal val="#ppt_w"/>
                                          </p:val>
                                        </p:tav>
                                      </p:tavLst>
                                    </p:anim>
                                    <p:anim calcmode="lin" valueType="num">
                                      <p:cBhvr>
                                        <p:cTn id="111" dur="500" fill="hold"/>
                                        <p:tgtEl>
                                          <p:spTgt spid="32"/>
                                        </p:tgtEl>
                                        <p:attrNameLst>
                                          <p:attrName>ppt_h</p:attrName>
                                        </p:attrNameLst>
                                      </p:cBhvr>
                                      <p:tavLst>
                                        <p:tav tm="0">
                                          <p:val>
                                            <p:fltVal val="0"/>
                                          </p:val>
                                        </p:tav>
                                        <p:tav tm="100000">
                                          <p:val>
                                            <p:strVal val="#ppt_h"/>
                                          </p:val>
                                        </p:tav>
                                      </p:tavLst>
                                    </p:anim>
                                    <p:animEffect transition="in" filter="fade">
                                      <p:cBhvr>
                                        <p:cTn id="112" dur="500"/>
                                        <p:tgtEl>
                                          <p:spTgt spid="32"/>
                                        </p:tgtEl>
                                      </p:cBhvr>
                                    </p:animEffect>
                                  </p:childTnLst>
                                </p:cTn>
                              </p:par>
                            </p:childTnLst>
                          </p:cTn>
                        </p:par>
                        <p:par>
                          <p:cTn id="113" fill="hold">
                            <p:stCondLst>
                              <p:cond delay="14500"/>
                            </p:stCondLst>
                            <p:childTnLst>
                              <p:par>
                                <p:cTn id="114" presetID="42" presetClass="entr" presetSubtype="0" fill="hold" grpId="0" nodeType="afterEffect">
                                  <p:stCondLst>
                                    <p:cond delay="0"/>
                                  </p:stCondLst>
                                  <p:childTnLst>
                                    <p:set>
                                      <p:cBhvr>
                                        <p:cTn id="115" dur="1" fill="hold">
                                          <p:stCondLst>
                                            <p:cond delay="0"/>
                                          </p:stCondLst>
                                        </p:cTn>
                                        <p:tgtEl>
                                          <p:spTgt spid="39"/>
                                        </p:tgtEl>
                                        <p:attrNameLst>
                                          <p:attrName>style.visibility</p:attrName>
                                        </p:attrNameLst>
                                      </p:cBhvr>
                                      <p:to>
                                        <p:strVal val="visible"/>
                                      </p:to>
                                    </p:set>
                                    <p:animEffect transition="in" filter="fade">
                                      <p:cBhvr>
                                        <p:cTn id="116" dur="1000"/>
                                        <p:tgtEl>
                                          <p:spTgt spid="39"/>
                                        </p:tgtEl>
                                      </p:cBhvr>
                                    </p:animEffect>
                                    <p:anim calcmode="lin" valueType="num">
                                      <p:cBhvr>
                                        <p:cTn id="117" dur="1000" fill="hold"/>
                                        <p:tgtEl>
                                          <p:spTgt spid="39"/>
                                        </p:tgtEl>
                                        <p:attrNameLst>
                                          <p:attrName>ppt_x</p:attrName>
                                        </p:attrNameLst>
                                      </p:cBhvr>
                                      <p:tavLst>
                                        <p:tav tm="0">
                                          <p:val>
                                            <p:strVal val="#ppt_x"/>
                                          </p:val>
                                        </p:tav>
                                        <p:tav tm="100000">
                                          <p:val>
                                            <p:strVal val="#ppt_x"/>
                                          </p:val>
                                        </p:tav>
                                      </p:tavLst>
                                    </p:anim>
                                    <p:anim calcmode="lin" valueType="num">
                                      <p:cBhvr>
                                        <p:cTn id="118" dur="1000" fill="hold"/>
                                        <p:tgtEl>
                                          <p:spTgt spid="39"/>
                                        </p:tgtEl>
                                        <p:attrNameLst>
                                          <p:attrName>ppt_y</p:attrName>
                                        </p:attrNameLst>
                                      </p:cBhvr>
                                      <p:tavLst>
                                        <p:tav tm="0">
                                          <p:val>
                                            <p:strVal val="#ppt_y+.1"/>
                                          </p:val>
                                        </p:tav>
                                        <p:tav tm="100000">
                                          <p:val>
                                            <p:strVal val="#ppt_y"/>
                                          </p:val>
                                        </p:tav>
                                      </p:tavLst>
                                    </p:anim>
                                  </p:childTnLst>
                                </p:cTn>
                              </p:par>
                            </p:childTnLst>
                          </p:cTn>
                        </p:par>
                        <p:par>
                          <p:cTn id="119" fill="hold">
                            <p:stCondLst>
                              <p:cond delay="15500"/>
                            </p:stCondLst>
                            <p:childTnLst>
                              <p:par>
                                <p:cTn id="120" presetID="22" presetClass="entr" presetSubtype="8" fill="hold" grpId="0" nodeType="afterEffect">
                                  <p:stCondLst>
                                    <p:cond delay="0"/>
                                  </p:stCondLst>
                                  <p:childTnLst>
                                    <p:set>
                                      <p:cBhvr>
                                        <p:cTn id="121" dur="1" fill="hold">
                                          <p:stCondLst>
                                            <p:cond delay="0"/>
                                          </p:stCondLst>
                                        </p:cTn>
                                        <p:tgtEl>
                                          <p:spTgt spid="38"/>
                                        </p:tgtEl>
                                        <p:attrNameLst>
                                          <p:attrName>style.visibility</p:attrName>
                                        </p:attrNameLst>
                                      </p:cBhvr>
                                      <p:to>
                                        <p:strVal val="visible"/>
                                      </p:to>
                                    </p:set>
                                    <p:animEffect transition="in" filter="wipe(left)">
                                      <p:cBhvr>
                                        <p:cTn id="122"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7" grpId="0" animBg="1"/>
      <p:bldP spid="16" grpId="0" animBg="1"/>
      <p:bldP spid="2" grpId="0"/>
      <p:bldP spid="3" grpId="0" animBg="1"/>
      <p:bldP spid="4" grpId="0" animBg="1"/>
      <p:bldP spid="5" grpId="0" animBg="1"/>
      <p:bldP spid="6" grpId="0"/>
      <p:bldP spid="20" grpId="0" animBg="1"/>
      <p:bldP spid="21" grpId="0"/>
      <p:bldP spid="22" grpId="0"/>
      <p:bldP spid="23" grpId="0"/>
      <p:bldP spid="30" grpId="0"/>
      <p:bldP spid="31" grpId="0"/>
      <p:bldP spid="32" grpId="0" animBg="1"/>
      <p:bldP spid="33" grpId="0" animBg="1"/>
      <p:bldP spid="34" grpId="0" animBg="1"/>
      <p:bldP spid="35" grpId="0" animBg="1"/>
      <p:bldP spid="36" grpId="0"/>
      <p:bldP spid="37" grpId="0"/>
      <p:bldP spid="38" grpId="0"/>
      <p:bldP spid="3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341717" y="474656"/>
            <a:ext cx="3508567"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流行内容</a:t>
            </a:r>
          </a:p>
        </p:txBody>
      </p:sp>
      <p:grpSp>
        <p:nvGrpSpPr>
          <p:cNvPr id="3" name="组合 2"/>
          <p:cNvGrpSpPr/>
          <p:nvPr/>
        </p:nvGrpSpPr>
        <p:grpSpPr>
          <a:xfrm>
            <a:off x="4139933" y="1878994"/>
            <a:ext cx="3912134" cy="4051772"/>
            <a:chOff x="4139933" y="1878994"/>
            <a:chExt cx="3912134" cy="4051772"/>
          </a:xfrm>
        </p:grpSpPr>
        <p:sp>
          <p:nvSpPr>
            <p:cNvPr id="12" name="椭圆 11"/>
            <p:cNvSpPr/>
            <p:nvPr/>
          </p:nvSpPr>
          <p:spPr>
            <a:xfrm>
              <a:off x="4139933" y="2818732"/>
              <a:ext cx="3912134" cy="3112034"/>
            </a:xfrm>
            <a:prstGeom prst="ellipse">
              <a:avLst/>
            </a:prstGeom>
            <a:gradFill>
              <a:gsLst>
                <a:gs pos="100000">
                  <a:srgbClr val="1D95F5"/>
                </a:gs>
                <a:gs pos="57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14" name="组合 13"/>
            <p:cNvGrpSpPr/>
            <p:nvPr/>
          </p:nvGrpSpPr>
          <p:grpSpPr>
            <a:xfrm>
              <a:off x="5193866" y="1878994"/>
              <a:ext cx="1804268" cy="3702656"/>
              <a:chOff x="5193866" y="1878994"/>
              <a:chExt cx="1804268" cy="3702656"/>
            </a:xfrm>
          </p:grpSpPr>
          <p:pic>
            <p:nvPicPr>
              <p:cNvPr id="13" name="图片 1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82566" y="1955800"/>
                <a:ext cx="1642021" cy="3556000"/>
              </a:xfrm>
              <a:prstGeom prst="rect">
                <a:avLst/>
              </a:prstGeom>
            </p:spPr>
          </p:pic>
          <p:pic>
            <p:nvPicPr>
              <p:cNvPr id="11" name="图片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93866" y="1878994"/>
                <a:ext cx="1804268" cy="3702656"/>
              </a:xfrm>
              <a:prstGeom prst="rect">
                <a:avLst/>
              </a:prstGeom>
            </p:spPr>
          </p:pic>
        </p:grpSp>
      </p:grpSp>
      <p:grpSp>
        <p:nvGrpSpPr>
          <p:cNvPr id="4" name="组合 3"/>
          <p:cNvGrpSpPr/>
          <p:nvPr/>
        </p:nvGrpSpPr>
        <p:grpSpPr>
          <a:xfrm>
            <a:off x="2818732" y="1509561"/>
            <a:ext cx="996950" cy="996950"/>
            <a:chOff x="2818732" y="1509561"/>
            <a:chExt cx="996950" cy="996950"/>
          </a:xfrm>
        </p:grpSpPr>
        <p:sp>
          <p:nvSpPr>
            <p:cNvPr id="15" name="椭圆 14"/>
            <p:cNvSpPr/>
            <p:nvPr/>
          </p:nvSpPr>
          <p:spPr>
            <a:xfrm>
              <a:off x="2818732" y="1509561"/>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3" name="矩形 22"/>
            <p:cNvSpPr/>
            <p:nvPr/>
          </p:nvSpPr>
          <p:spPr>
            <a:xfrm>
              <a:off x="2994041" y="1684999"/>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唱歌</a:t>
              </a:r>
            </a:p>
            <a:p>
              <a:pPr lvl="0" algn="ctr">
                <a:defRPr/>
              </a:pPr>
              <a:r>
                <a:rPr lang="zh-CN" altLang="en-US" sz="1800" b="1" dirty="0">
                  <a:solidFill>
                    <a:schemeClr val="bg1"/>
                  </a:solidFill>
                  <a:cs typeface="+mn-ea"/>
                  <a:sym typeface="+mn-lt"/>
                </a:rPr>
                <a:t>舞蹈</a:t>
              </a:r>
              <a:endParaRPr lang="en-US" altLang="zh-CN" sz="1800" b="1" dirty="0">
                <a:solidFill>
                  <a:schemeClr val="bg1"/>
                </a:solidFill>
                <a:cs typeface="+mn-ea"/>
                <a:sym typeface="+mn-lt"/>
              </a:endParaRPr>
            </a:p>
          </p:txBody>
        </p:sp>
      </p:grpSp>
      <p:grpSp>
        <p:nvGrpSpPr>
          <p:cNvPr id="5" name="组合 4"/>
          <p:cNvGrpSpPr/>
          <p:nvPr/>
        </p:nvGrpSpPr>
        <p:grpSpPr>
          <a:xfrm>
            <a:off x="2300171" y="2640323"/>
            <a:ext cx="996950" cy="996950"/>
            <a:chOff x="2300171" y="2640323"/>
            <a:chExt cx="996950" cy="996950"/>
          </a:xfrm>
        </p:grpSpPr>
        <p:sp>
          <p:nvSpPr>
            <p:cNvPr id="16" name="椭圆 15"/>
            <p:cNvSpPr/>
            <p:nvPr/>
          </p:nvSpPr>
          <p:spPr>
            <a:xfrm>
              <a:off x="2300171" y="2640323"/>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4" name="矩形 23"/>
            <p:cNvSpPr/>
            <p:nvPr/>
          </p:nvSpPr>
          <p:spPr>
            <a:xfrm>
              <a:off x="2481345" y="2815761"/>
              <a:ext cx="646331" cy="646074"/>
            </a:xfrm>
            <a:prstGeom prst="rect">
              <a:avLst/>
            </a:prstGeom>
          </p:spPr>
          <p:txBody>
            <a:bodyPr wrap="none">
              <a:spAutoFit/>
            </a:bodyPr>
            <a:lstStyle/>
            <a:p>
              <a:pPr lvl="0" algn="ctr">
                <a:defRPr/>
              </a:pPr>
              <a:r>
                <a:rPr lang="zh-CN" altLang="en-US" sz="1800" b="1" dirty="0">
                  <a:solidFill>
                    <a:schemeClr val="bg1"/>
                  </a:solidFill>
                  <a:cs typeface="+mn-ea"/>
                  <a:sym typeface="+mn-lt"/>
                </a:rPr>
                <a:t>搞笑</a:t>
              </a:r>
              <a:endParaRPr lang="en-US" altLang="zh-CN" sz="1800" b="1" dirty="0">
                <a:solidFill>
                  <a:schemeClr val="bg1"/>
                </a:solidFill>
                <a:cs typeface="+mn-ea"/>
                <a:sym typeface="+mn-lt"/>
              </a:endParaRPr>
            </a:p>
            <a:p>
              <a:pPr lvl="0" algn="ctr">
                <a:defRPr/>
              </a:pPr>
              <a:r>
                <a:rPr lang="zh-CN" altLang="en-US" sz="1800" b="1" dirty="0">
                  <a:solidFill>
                    <a:schemeClr val="bg1"/>
                  </a:solidFill>
                  <a:cs typeface="+mn-ea"/>
                  <a:sym typeface="+mn-lt"/>
                </a:rPr>
                <a:t>段子</a:t>
              </a:r>
            </a:p>
          </p:txBody>
        </p:sp>
      </p:grpSp>
      <p:grpSp>
        <p:nvGrpSpPr>
          <p:cNvPr id="6" name="组合 5"/>
          <p:cNvGrpSpPr/>
          <p:nvPr/>
        </p:nvGrpSpPr>
        <p:grpSpPr>
          <a:xfrm>
            <a:off x="2300171" y="3876274"/>
            <a:ext cx="996950" cy="996950"/>
            <a:chOff x="2300171" y="3876274"/>
            <a:chExt cx="996950" cy="996950"/>
          </a:xfrm>
        </p:grpSpPr>
        <p:sp>
          <p:nvSpPr>
            <p:cNvPr id="17" name="椭圆 16"/>
            <p:cNvSpPr/>
            <p:nvPr/>
          </p:nvSpPr>
          <p:spPr>
            <a:xfrm>
              <a:off x="2300171" y="3876274"/>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矩形 24"/>
            <p:cNvSpPr/>
            <p:nvPr/>
          </p:nvSpPr>
          <p:spPr>
            <a:xfrm>
              <a:off x="2481345" y="4051712"/>
              <a:ext cx="646331" cy="646074"/>
            </a:xfrm>
            <a:prstGeom prst="rect">
              <a:avLst/>
            </a:prstGeom>
          </p:spPr>
          <p:txBody>
            <a:bodyPr wrap="none">
              <a:spAutoFit/>
            </a:bodyPr>
            <a:lstStyle/>
            <a:p>
              <a:pPr lvl="0" algn="ctr">
                <a:defRPr/>
              </a:pPr>
              <a:r>
                <a:rPr lang="zh-CN" altLang="en-US" sz="1800" b="1" dirty="0">
                  <a:solidFill>
                    <a:schemeClr val="bg1"/>
                  </a:solidFill>
                  <a:cs typeface="+mn-ea"/>
                  <a:sym typeface="+mn-lt"/>
                </a:rPr>
                <a:t>才艺</a:t>
              </a:r>
              <a:endParaRPr lang="en-US" altLang="zh-CN" sz="1800" b="1" dirty="0">
                <a:solidFill>
                  <a:schemeClr val="bg1"/>
                </a:solidFill>
                <a:cs typeface="+mn-ea"/>
                <a:sym typeface="+mn-lt"/>
              </a:endParaRPr>
            </a:p>
            <a:p>
              <a:pPr lvl="0" algn="ctr">
                <a:defRPr/>
              </a:pPr>
              <a:r>
                <a:rPr lang="zh-CN" altLang="en-US" sz="1800" b="1" dirty="0">
                  <a:solidFill>
                    <a:schemeClr val="bg1"/>
                  </a:solidFill>
                  <a:cs typeface="+mn-ea"/>
                  <a:sym typeface="+mn-lt"/>
                </a:rPr>
                <a:t>表演</a:t>
              </a:r>
            </a:p>
          </p:txBody>
        </p:sp>
      </p:grpSp>
      <p:grpSp>
        <p:nvGrpSpPr>
          <p:cNvPr id="7" name="组合 6"/>
          <p:cNvGrpSpPr/>
          <p:nvPr/>
        </p:nvGrpSpPr>
        <p:grpSpPr>
          <a:xfrm>
            <a:off x="2818732" y="5007036"/>
            <a:ext cx="996950" cy="996950"/>
            <a:chOff x="2818732" y="5007036"/>
            <a:chExt cx="996950" cy="996950"/>
          </a:xfrm>
        </p:grpSpPr>
        <p:sp>
          <p:nvSpPr>
            <p:cNvPr id="18" name="椭圆 17"/>
            <p:cNvSpPr/>
            <p:nvPr/>
          </p:nvSpPr>
          <p:spPr>
            <a:xfrm>
              <a:off x="2818732" y="5007036"/>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矩形 25"/>
            <p:cNvSpPr/>
            <p:nvPr/>
          </p:nvSpPr>
          <p:spPr>
            <a:xfrm>
              <a:off x="2993978" y="5182474"/>
              <a:ext cx="646394" cy="646074"/>
            </a:xfrm>
            <a:prstGeom prst="rect">
              <a:avLst/>
            </a:prstGeom>
          </p:spPr>
          <p:txBody>
            <a:bodyPr wrap="none">
              <a:spAutoFit/>
            </a:bodyPr>
            <a:lstStyle/>
            <a:p>
              <a:pPr algn="ctr">
                <a:defRPr/>
              </a:pPr>
              <a:r>
                <a:rPr lang="zh-CN" altLang="en-US" sz="1800" b="1" dirty="0">
                  <a:solidFill>
                    <a:schemeClr val="bg1"/>
                  </a:solidFill>
                  <a:cs typeface="+mn-ea"/>
                  <a:sym typeface="+mn-lt"/>
                </a:rPr>
                <a:t>励志</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鸡汤</a:t>
              </a:r>
              <a:endParaRPr lang="en-US" altLang="zh-CN" sz="1800" b="1" dirty="0">
                <a:solidFill>
                  <a:schemeClr val="bg1"/>
                </a:solidFill>
                <a:cs typeface="+mn-ea"/>
                <a:sym typeface="+mn-lt"/>
              </a:endParaRPr>
            </a:p>
          </p:txBody>
        </p:sp>
      </p:grpSp>
      <p:grpSp>
        <p:nvGrpSpPr>
          <p:cNvPr id="33" name="组合 32"/>
          <p:cNvGrpSpPr/>
          <p:nvPr/>
        </p:nvGrpSpPr>
        <p:grpSpPr>
          <a:xfrm>
            <a:off x="8376318" y="1509561"/>
            <a:ext cx="996950" cy="996950"/>
            <a:chOff x="8376318" y="1509561"/>
            <a:chExt cx="996950" cy="996950"/>
          </a:xfrm>
        </p:grpSpPr>
        <p:sp>
          <p:nvSpPr>
            <p:cNvPr id="19" name="椭圆 18"/>
            <p:cNvSpPr/>
            <p:nvPr/>
          </p:nvSpPr>
          <p:spPr>
            <a:xfrm>
              <a:off x="8376318" y="1509561"/>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p:cNvSpPr/>
            <p:nvPr/>
          </p:nvSpPr>
          <p:spPr>
            <a:xfrm>
              <a:off x="8551627" y="1684999"/>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美女</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帅哥</a:t>
              </a:r>
              <a:endParaRPr lang="en-US" altLang="zh-CN" sz="1800" b="1" dirty="0">
                <a:solidFill>
                  <a:schemeClr val="bg1"/>
                </a:solidFill>
                <a:cs typeface="+mn-ea"/>
                <a:sym typeface="+mn-lt"/>
              </a:endParaRPr>
            </a:p>
          </p:txBody>
        </p:sp>
      </p:grpSp>
      <p:grpSp>
        <p:nvGrpSpPr>
          <p:cNvPr id="10" name="组合 9"/>
          <p:cNvGrpSpPr/>
          <p:nvPr/>
        </p:nvGrpSpPr>
        <p:grpSpPr>
          <a:xfrm>
            <a:off x="8874793" y="2640323"/>
            <a:ext cx="996950" cy="996950"/>
            <a:chOff x="8874793" y="2640323"/>
            <a:chExt cx="996950" cy="996950"/>
          </a:xfrm>
        </p:grpSpPr>
        <p:sp>
          <p:nvSpPr>
            <p:cNvPr id="20" name="椭圆 19"/>
            <p:cNvSpPr/>
            <p:nvPr/>
          </p:nvSpPr>
          <p:spPr>
            <a:xfrm>
              <a:off x="8874793" y="2640323"/>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0" name="矩形 29"/>
            <p:cNvSpPr/>
            <p:nvPr/>
          </p:nvSpPr>
          <p:spPr>
            <a:xfrm>
              <a:off x="9050102" y="2802611"/>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旅行</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美食</a:t>
              </a:r>
              <a:endParaRPr lang="en-US" altLang="zh-CN" sz="1800" b="1" dirty="0">
                <a:solidFill>
                  <a:schemeClr val="bg1"/>
                </a:solidFill>
                <a:cs typeface="+mn-ea"/>
                <a:sym typeface="+mn-lt"/>
              </a:endParaRPr>
            </a:p>
          </p:txBody>
        </p:sp>
      </p:grpSp>
      <p:grpSp>
        <p:nvGrpSpPr>
          <p:cNvPr id="9" name="组合 8"/>
          <p:cNvGrpSpPr/>
          <p:nvPr/>
        </p:nvGrpSpPr>
        <p:grpSpPr>
          <a:xfrm>
            <a:off x="8874793" y="3876274"/>
            <a:ext cx="996950" cy="996950"/>
            <a:chOff x="8874793" y="3876274"/>
            <a:chExt cx="996950" cy="996950"/>
          </a:xfrm>
        </p:grpSpPr>
        <p:sp>
          <p:nvSpPr>
            <p:cNvPr id="21" name="椭圆 20"/>
            <p:cNvSpPr/>
            <p:nvPr/>
          </p:nvSpPr>
          <p:spPr>
            <a:xfrm>
              <a:off x="8874793" y="3876274"/>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矩形 30"/>
            <p:cNvSpPr/>
            <p:nvPr/>
          </p:nvSpPr>
          <p:spPr>
            <a:xfrm>
              <a:off x="9050102" y="4051712"/>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兴趣</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教学</a:t>
              </a:r>
              <a:endParaRPr lang="en-US" altLang="zh-CN" sz="1800" b="1" dirty="0">
                <a:solidFill>
                  <a:schemeClr val="bg1"/>
                </a:solidFill>
                <a:cs typeface="+mn-ea"/>
                <a:sym typeface="+mn-lt"/>
              </a:endParaRPr>
            </a:p>
          </p:txBody>
        </p:sp>
      </p:grpSp>
      <p:grpSp>
        <p:nvGrpSpPr>
          <p:cNvPr id="8" name="组合 7"/>
          <p:cNvGrpSpPr/>
          <p:nvPr/>
        </p:nvGrpSpPr>
        <p:grpSpPr>
          <a:xfrm>
            <a:off x="8376318" y="5007036"/>
            <a:ext cx="996950" cy="996950"/>
            <a:chOff x="8376318" y="5007036"/>
            <a:chExt cx="996950" cy="996950"/>
          </a:xfrm>
        </p:grpSpPr>
        <p:sp>
          <p:nvSpPr>
            <p:cNvPr id="22" name="椭圆 21"/>
            <p:cNvSpPr/>
            <p:nvPr/>
          </p:nvSpPr>
          <p:spPr>
            <a:xfrm>
              <a:off x="8376318" y="5007036"/>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8" name="矩形 37"/>
            <p:cNvSpPr/>
            <p:nvPr/>
          </p:nvSpPr>
          <p:spPr>
            <a:xfrm>
              <a:off x="8551627" y="5182474"/>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名人</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故事</a:t>
              </a:r>
              <a:endParaRPr lang="en-US" altLang="zh-CN" sz="1800" b="1" dirty="0">
                <a:solidFill>
                  <a:schemeClr val="bg1"/>
                </a:solidFill>
                <a:cs typeface="+mn-ea"/>
                <a:sym typeface="+mn-lt"/>
              </a:endParaRPr>
            </a:p>
          </p:txBody>
        </p:sp>
      </p:grpSp>
      <p:sp>
        <p:nvSpPr>
          <p:cNvPr id="28" name="同心圆 27"/>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9" name="同心圆 28"/>
          <p:cNvSpPr/>
          <p:nvPr/>
        </p:nvSpPr>
        <p:spPr>
          <a:xfrm>
            <a:off x="260352" y="6355103"/>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32" name="任意多边形 31"/>
          <p:cNvSpPr/>
          <p:nvPr/>
        </p:nvSpPr>
        <p:spPr>
          <a:xfrm>
            <a:off x="9874776" y="616504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5" name="组合 34"/>
          <p:cNvGrpSpPr/>
          <p:nvPr/>
        </p:nvGrpSpPr>
        <p:grpSpPr>
          <a:xfrm>
            <a:off x="8528718" y="5159436"/>
            <a:ext cx="996950" cy="996950"/>
            <a:chOff x="8376318" y="5007036"/>
            <a:chExt cx="996950" cy="996950"/>
          </a:xfrm>
        </p:grpSpPr>
        <p:sp>
          <p:nvSpPr>
            <p:cNvPr id="36" name="椭圆 35"/>
            <p:cNvSpPr/>
            <p:nvPr/>
          </p:nvSpPr>
          <p:spPr>
            <a:xfrm>
              <a:off x="8376318" y="5007036"/>
              <a:ext cx="996950" cy="996950"/>
            </a:xfrm>
            <a:prstGeom prst="ellipse">
              <a:avLst/>
            </a:prstGeom>
            <a:gradFill>
              <a:gsLst>
                <a:gs pos="0">
                  <a:srgbClr val="1D95F5"/>
                </a:gs>
                <a:gs pos="100000">
                  <a:srgbClr val="1D95F5">
                    <a:alpha val="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 name="矩形 36"/>
            <p:cNvSpPr/>
            <p:nvPr/>
          </p:nvSpPr>
          <p:spPr>
            <a:xfrm>
              <a:off x="8551627" y="5182474"/>
              <a:ext cx="646331" cy="646074"/>
            </a:xfrm>
            <a:prstGeom prst="rect">
              <a:avLst/>
            </a:prstGeom>
          </p:spPr>
          <p:txBody>
            <a:bodyPr wrap="none">
              <a:spAutoFit/>
            </a:bodyPr>
            <a:lstStyle/>
            <a:p>
              <a:pPr algn="ctr">
                <a:defRPr/>
              </a:pPr>
              <a:r>
                <a:rPr lang="zh-CN" altLang="en-US" sz="1800" b="1" dirty="0">
                  <a:solidFill>
                    <a:schemeClr val="bg1"/>
                  </a:solidFill>
                  <a:cs typeface="+mn-ea"/>
                  <a:sym typeface="+mn-lt"/>
                </a:rPr>
                <a:t>名人</a:t>
              </a:r>
              <a:endParaRPr lang="en-US" altLang="zh-CN" sz="1800" b="1" dirty="0">
                <a:solidFill>
                  <a:schemeClr val="bg1"/>
                </a:solidFill>
                <a:cs typeface="+mn-ea"/>
                <a:sym typeface="+mn-lt"/>
              </a:endParaRPr>
            </a:p>
            <a:p>
              <a:pPr algn="ctr">
                <a:defRPr/>
              </a:pPr>
              <a:r>
                <a:rPr lang="zh-CN" altLang="en-US" sz="1800" b="1" dirty="0">
                  <a:solidFill>
                    <a:schemeClr val="bg1"/>
                  </a:solidFill>
                  <a:cs typeface="+mn-ea"/>
                  <a:sym typeface="+mn-lt"/>
                </a:rPr>
                <a:t>故事</a:t>
              </a:r>
              <a:endParaRPr lang="en-US" altLang="zh-CN" sz="1800" b="1"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p:cTn id="11" dur="500" fill="hold"/>
                                        <p:tgtEl>
                                          <p:spTgt spid="29"/>
                                        </p:tgtEl>
                                        <p:attrNameLst>
                                          <p:attrName>ppt_w</p:attrName>
                                        </p:attrNameLst>
                                      </p:cBhvr>
                                      <p:tavLst>
                                        <p:tav tm="0">
                                          <p:val>
                                            <p:fltVal val="0"/>
                                          </p:val>
                                        </p:tav>
                                        <p:tav tm="100000">
                                          <p:val>
                                            <p:strVal val="#ppt_w"/>
                                          </p:val>
                                        </p:tav>
                                      </p:tavLst>
                                    </p:anim>
                                    <p:anim calcmode="lin" valueType="num">
                                      <p:cBhvr>
                                        <p:cTn id="12" dur="500" fill="hold"/>
                                        <p:tgtEl>
                                          <p:spTgt spid="29"/>
                                        </p:tgtEl>
                                        <p:attrNameLst>
                                          <p:attrName>ppt_h</p:attrName>
                                        </p:attrNameLst>
                                      </p:cBhvr>
                                      <p:tavLst>
                                        <p:tav tm="0">
                                          <p:val>
                                            <p:fltVal val="0"/>
                                          </p:val>
                                        </p:tav>
                                        <p:tav tm="100000">
                                          <p:val>
                                            <p:strVal val="#ppt_h"/>
                                          </p:val>
                                        </p:tav>
                                      </p:tavLst>
                                    </p:anim>
                                    <p:animEffect transition="in" filter="fade">
                                      <p:cBhvr>
                                        <p:cTn id="13" dur="500"/>
                                        <p:tgtEl>
                                          <p:spTgt spid="29"/>
                                        </p:tgtEl>
                                      </p:cBhvr>
                                    </p:animEffect>
                                  </p:childTnLst>
                                </p:cTn>
                              </p:par>
                              <p:par>
                                <p:cTn id="14" presetID="53" presetClass="entr" presetSubtype="16" fill="hold" grpId="0" nodeType="withEffect">
                                  <p:stCondLst>
                                    <p:cond delay="250"/>
                                  </p:stCondLst>
                                  <p:childTnLst>
                                    <p:set>
                                      <p:cBhvr>
                                        <p:cTn id="15" dur="1" fill="hold">
                                          <p:stCondLst>
                                            <p:cond delay="0"/>
                                          </p:stCondLst>
                                        </p:cTn>
                                        <p:tgtEl>
                                          <p:spTgt spid="28"/>
                                        </p:tgtEl>
                                        <p:attrNameLst>
                                          <p:attrName>style.visibility</p:attrName>
                                        </p:attrNameLst>
                                      </p:cBhvr>
                                      <p:to>
                                        <p:strVal val="visible"/>
                                      </p:to>
                                    </p:set>
                                    <p:anim calcmode="lin" valueType="num">
                                      <p:cBhvr>
                                        <p:cTn id="16" dur="500" fill="hold"/>
                                        <p:tgtEl>
                                          <p:spTgt spid="28"/>
                                        </p:tgtEl>
                                        <p:attrNameLst>
                                          <p:attrName>ppt_w</p:attrName>
                                        </p:attrNameLst>
                                      </p:cBhvr>
                                      <p:tavLst>
                                        <p:tav tm="0">
                                          <p:val>
                                            <p:fltVal val="0"/>
                                          </p:val>
                                        </p:tav>
                                        <p:tav tm="100000">
                                          <p:val>
                                            <p:strVal val="#ppt_w"/>
                                          </p:val>
                                        </p:tav>
                                      </p:tavLst>
                                    </p:anim>
                                    <p:anim calcmode="lin" valueType="num">
                                      <p:cBhvr>
                                        <p:cTn id="17" dur="500" fill="hold"/>
                                        <p:tgtEl>
                                          <p:spTgt spid="28"/>
                                        </p:tgtEl>
                                        <p:attrNameLst>
                                          <p:attrName>ppt_h</p:attrName>
                                        </p:attrNameLst>
                                      </p:cBhvr>
                                      <p:tavLst>
                                        <p:tav tm="0">
                                          <p:val>
                                            <p:fltVal val="0"/>
                                          </p:val>
                                        </p:tav>
                                        <p:tav tm="100000">
                                          <p:val>
                                            <p:strVal val="#ppt_h"/>
                                          </p:val>
                                        </p:tav>
                                      </p:tavLst>
                                    </p:anim>
                                    <p:animEffect transition="in" filter="fade">
                                      <p:cBhvr>
                                        <p:cTn id="18" dur="500"/>
                                        <p:tgtEl>
                                          <p:spTgt spid="28"/>
                                        </p:tgtEl>
                                      </p:cBhvr>
                                    </p:animEffect>
                                  </p:childTnLst>
                                </p:cTn>
                              </p:par>
                              <p:par>
                                <p:cTn id="19" presetID="53" presetClass="entr" presetSubtype="16" fill="hold" grpId="0" nodeType="withEffect">
                                  <p:stCondLst>
                                    <p:cond delay="500"/>
                                  </p:stCondLst>
                                  <p:childTnLst>
                                    <p:set>
                                      <p:cBhvr>
                                        <p:cTn id="20" dur="1" fill="hold">
                                          <p:stCondLst>
                                            <p:cond delay="0"/>
                                          </p:stCondLst>
                                        </p:cTn>
                                        <p:tgtEl>
                                          <p:spTgt spid="32"/>
                                        </p:tgtEl>
                                        <p:attrNameLst>
                                          <p:attrName>style.visibility</p:attrName>
                                        </p:attrNameLst>
                                      </p:cBhvr>
                                      <p:to>
                                        <p:strVal val="visible"/>
                                      </p:to>
                                    </p:set>
                                    <p:anim calcmode="lin" valueType="num">
                                      <p:cBhvr>
                                        <p:cTn id="21" dur="500" fill="hold"/>
                                        <p:tgtEl>
                                          <p:spTgt spid="32"/>
                                        </p:tgtEl>
                                        <p:attrNameLst>
                                          <p:attrName>ppt_w</p:attrName>
                                        </p:attrNameLst>
                                      </p:cBhvr>
                                      <p:tavLst>
                                        <p:tav tm="0">
                                          <p:val>
                                            <p:fltVal val="0"/>
                                          </p:val>
                                        </p:tav>
                                        <p:tav tm="100000">
                                          <p:val>
                                            <p:strVal val="#ppt_w"/>
                                          </p:val>
                                        </p:tav>
                                      </p:tavLst>
                                    </p:anim>
                                    <p:anim calcmode="lin" valueType="num">
                                      <p:cBhvr>
                                        <p:cTn id="22" dur="500" fill="hold"/>
                                        <p:tgtEl>
                                          <p:spTgt spid="32"/>
                                        </p:tgtEl>
                                        <p:attrNameLst>
                                          <p:attrName>ppt_h</p:attrName>
                                        </p:attrNameLst>
                                      </p:cBhvr>
                                      <p:tavLst>
                                        <p:tav tm="0">
                                          <p:val>
                                            <p:fltVal val="0"/>
                                          </p:val>
                                        </p:tav>
                                        <p:tav tm="100000">
                                          <p:val>
                                            <p:strVal val="#ppt_h"/>
                                          </p:val>
                                        </p:tav>
                                      </p:tavLst>
                                    </p:anim>
                                    <p:animEffect transition="in" filter="fade">
                                      <p:cBhvr>
                                        <p:cTn id="23" dur="500"/>
                                        <p:tgtEl>
                                          <p:spTgt spid="32"/>
                                        </p:tgtEl>
                                      </p:cBhvr>
                                    </p:animEffect>
                                  </p:childTnLst>
                                </p:cTn>
                              </p:par>
                            </p:childTnLst>
                          </p:cTn>
                        </p:par>
                        <p:par>
                          <p:cTn id="24" fill="hold">
                            <p:stCondLst>
                              <p:cond delay="1500"/>
                            </p:stCondLst>
                            <p:childTnLst>
                              <p:par>
                                <p:cTn id="25" presetID="42" presetClass="entr" presetSubtype="0" fill="hold" nodeType="after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par>
                          <p:cTn id="30" fill="hold">
                            <p:stCondLst>
                              <p:cond delay="2500"/>
                            </p:stCondLst>
                            <p:childTnLst>
                              <p:par>
                                <p:cTn id="31" presetID="53" presetClass="entr" presetSubtype="528" fill="hold" nodeType="after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750" fill="hold"/>
                                        <p:tgtEl>
                                          <p:spTgt spid="4"/>
                                        </p:tgtEl>
                                        <p:attrNameLst>
                                          <p:attrName>ppt_w</p:attrName>
                                        </p:attrNameLst>
                                      </p:cBhvr>
                                      <p:tavLst>
                                        <p:tav tm="0">
                                          <p:val>
                                            <p:fltVal val="0"/>
                                          </p:val>
                                        </p:tav>
                                        <p:tav tm="100000">
                                          <p:val>
                                            <p:strVal val="#ppt_w"/>
                                          </p:val>
                                        </p:tav>
                                      </p:tavLst>
                                    </p:anim>
                                    <p:anim calcmode="lin" valueType="num">
                                      <p:cBhvr>
                                        <p:cTn id="34" dur="750" fill="hold"/>
                                        <p:tgtEl>
                                          <p:spTgt spid="4"/>
                                        </p:tgtEl>
                                        <p:attrNameLst>
                                          <p:attrName>ppt_h</p:attrName>
                                        </p:attrNameLst>
                                      </p:cBhvr>
                                      <p:tavLst>
                                        <p:tav tm="0">
                                          <p:val>
                                            <p:fltVal val="0"/>
                                          </p:val>
                                        </p:tav>
                                        <p:tav tm="100000">
                                          <p:val>
                                            <p:strVal val="#ppt_h"/>
                                          </p:val>
                                        </p:tav>
                                      </p:tavLst>
                                    </p:anim>
                                    <p:animEffect transition="in" filter="fade">
                                      <p:cBhvr>
                                        <p:cTn id="35" dur="750"/>
                                        <p:tgtEl>
                                          <p:spTgt spid="4"/>
                                        </p:tgtEl>
                                      </p:cBhvr>
                                    </p:animEffect>
                                    <p:anim calcmode="lin" valueType="num">
                                      <p:cBhvr>
                                        <p:cTn id="36" dur="750" fill="hold"/>
                                        <p:tgtEl>
                                          <p:spTgt spid="4"/>
                                        </p:tgtEl>
                                        <p:attrNameLst>
                                          <p:attrName>ppt_x</p:attrName>
                                        </p:attrNameLst>
                                      </p:cBhvr>
                                      <p:tavLst>
                                        <p:tav tm="0">
                                          <p:val>
                                            <p:fltVal val="0.5"/>
                                          </p:val>
                                        </p:tav>
                                        <p:tav tm="100000">
                                          <p:val>
                                            <p:strVal val="#ppt_x"/>
                                          </p:val>
                                        </p:tav>
                                      </p:tavLst>
                                    </p:anim>
                                    <p:anim calcmode="lin" valueType="num">
                                      <p:cBhvr>
                                        <p:cTn id="37" dur="750" fill="hold"/>
                                        <p:tgtEl>
                                          <p:spTgt spid="4"/>
                                        </p:tgtEl>
                                        <p:attrNameLst>
                                          <p:attrName>ppt_y</p:attrName>
                                        </p:attrNameLst>
                                      </p:cBhvr>
                                      <p:tavLst>
                                        <p:tav tm="0">
                                          <p:val>
                                            <p:fltVal val="0.5"/>
                                          </p:val>
                                        </p:tav>
                                        <p:tav tm="100000">
                                          <p:val>
                                            <p:strVal val="#ppt_y"/>
                                          </p:val>
                                        </p:tav>
                                      </p:tavLst>
                                    </p:anim>
                                  </p:childTnLst>
                                </p:cTn>
                              </p:par>
                            </p:childTnLst>
                          </p:cTn>
                        </p:par>
                        <p:par>
                          <p:cTn id="38" fill="hold">
                            <p:stCondLst>
                              <p:cond delay="3500"/>
                            </p:stCondLst>
                            <p:childTnLst>
                              <p:par>
                                <p:cTn id="39" presetID="53" presetClass="entr" presetSubtype="528" fill="hold"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p:cTn id="41" dur="750" fill="hold"/>
                                        <p:tgtEl>
                                          <p:spTgt spid="33"/>
                                        </p:tgtEl>
                                        <p:attrNameLst>
                                          <p:attrName>ppt_w</p:attrName>
                                        </p:attrNameLst>
                                      </p:cBhvr>
                                      <p:tavLst>
                                        <p:tav tm="0">
                                          <p:val>
                                            <p:fltVal val="0"/>
                                          </p:val>
                                        </p:tav>
                                        <p:tav tm="100000">
                                          <p:val>
                                            <p:strVal val="#ppt_w"/>
                                          </p:val>
                                        </p:tav>
                                      </p:tavLst>
                                    </p:anim>
                                    <p:anim calcmode="lin" valueType="num">
                                      <p:cBhvr>
                                        <p:cTn id="42" dur="750" fill="hold"/>
                                        <p:tgtEl>
                                          <p:spTgt spid="33"/>
                                        </p:tgtEl>
                                        <p:attrNameLst>
                                          <p:attrName>ppt_h</p:attrName>
                                        </p:attrNameLst>
                                      </p:cBhvr>
                                      <p:tavLst>
                                        <p:tav tm="0">
                                          <p:val>
                                            <p:fltVal val="0"/>
                                          </p:val>
                                        </p:tav>
                                        <p:tav tm="100000">
                                          <p:val>
                                            <p:strVal val="#ppt_h"/>
                                          </p:val>
                                        </p:tav>
                                      </p:tavLst>
                                    </p:anim>
                                    <p:animEffect transition="in" filter="fade">
                                      <p:cBhvr>
                                        <p:cTn id="43" dur="750"/>
                                        <p:tgtEl>
                                          <p:spTgt spid="33"/>
                                        </p:tgtEl>
                                      </p:cBhvr>
                                    </p:animEffect>
                                    <p:anim calcmode="lin" valueType="num">
                                      <p:cBhvr>
                                        <p:cTn id="44" dur="750" fill="hold"/>
                                        <p:tgtEl>
                                          <p:spTgt spid="33"/>
                                        </p:tgtEl>
                                        <p:attrNameLst>
                                          <p:attrName>ppt_x</p:attrName>
                                        </p:attrNameLst>
                                      </p:cBhvr>
                                      <p:tavLst>
                                        <p:tav tm="0">
                                          <p:val>
                                            <p:fltVal val="0.5"/>
                                          </p:val>
                                        </p:tav>
                                        <p:tav tm="100000">
                                          <p:val>
                                            <p:strVal val="#ppt_x"/>
                                          </p:val>
                                        </p:tav>
                                      </p:tavLst>
                                    </p:anim>
                                    <p:anim calcmode="lin" valueType="num">
                                      <p:cBhvr>
                                        <p:cTn id="45" dur="750" fill="hold"/>
                                        <p:tgtEl>
                                          <p:spTgt spid="33"/>
                                        </p:tgtEl>
                                        <p:attrNameLst>
                                          <p:attrName>ppt_y</p:attrName>
                                        </p:attrNameLst>
                                      </p:cBhvr>
                                      <p:tavLst>
                                        <p:tav tm="0">
                                          <p:val>
                                            <p:fltVal val="0.5"/>
                                          </p:val>
                                        </p:tav>
                                        <p:tav tm="100000">
                                          <p:val>
                                            <p:strVal val="#ppt_y"/>
                                          </p:val>
                                        </p:tav>
                                      </p:tavLst>
                                    </p:anim>
                                  </p:childTnLst>
                                </p:cTn>
                              </p:par>
                            </p:childTnLst>
                          </p:cTn>
                        </p:par>
                        <p:par>
                          <p:cTn id="46" fill="hold">
                            <p:stCondLst>
                              <p:cond delay="4500"/>
                            </p:stCondLst>
                            <p:childTnLst>
                              <p:par>
                                <p:cTn id="47" presetID="53" presetClass="entr" presetSubtype="528" fill="hold" nodeType="afterEffect">
                                  <p:stCondLst>
                                    <p:cond delay="0"/>
                                  </p:stCondLst>
                                  <p:childTnLst>
                                    <p:set>
                                      <p:cBhvr>
                                        <p:cTn id="48" dur="1" fill="hold">
                                          <p:stCondLst>
                                            <p:cond delay="0"/>
                                          </p:stCondLst>
                                        </p:cTn>
                                        <p:tgtEl>
                                          <p:spTgt spid="5"/>
                                        </p:tgtEl>
                                        <p:attrNameLst>
                                          <p:attrName>style.visibility</p:attrName>
                                        </p:attrNameLst>
                                      </p:cBhvr>
                                      <p:to>
                                        <p:strVal val="visible"/>
                                      </p:to>
                                    </p:set>
                                    <p:anim calcmode="lin" valueType="num">
                                      <p:cBhvr>
                                        <p:cTn id="49" dur="750" fill="hold"/>
                                        <p:tgtEl>
                                          <p:spTgt spid="5"/>
                                        </p:tgtEl>
                                        <p:attrNameLst>
                                          <p:attrName>ppt_w</p:attrName>
                                        </p:attrNameLst>
                                      </p:cBhvr>
                                      <p:tavLst>
                                        <p:tav tm="0">
                                          <p:val>
                                            <p:fltVal val="0"/>
                                          </p:val>
                                        </p:tav>
                                        <p:tav tm="100000">
                                          <p:val>
                                            <p:strVal val="#ppt_w"/>
                                          </p:val>
                                        </p:tav>
                                      </p:tavLst>
                                    </p:anim>
                                    <p:anim calcmode="lin" valueType="num">
                                      <p:cBhvr>
                                        <p:cTn id="50" dur="750" fill="hold"/>
                                        <p:tgtEl>
                                          <p:spTgt spid="5"/>
                                        </p:tgtEl>
                                        <p:attrNameLst>
                                          <p:attrName>ppt_h</p:attrName>
                                        </p:attrNameLst>
                                      </p:cBhvr>
                                      <p:tavLst>
                                        <p:tav tm="0">
                                          <p:val>
                                            <p:fltVal val="0"/>
                                          </p:val>
                                        </p:tav>
                                        <p:tav tm="100000">
                                          <p:val>
                                            <p:strVal val="#ppt_h"/>
                                          </p:val>
                                        </p:tav>
                                      </p:tavLst>
                                    </p:anim>
                                    <p:animEffect transition="in" filter="fade">
                                      <p:cBhvr>
                                        <p:cTn id="51" dur="750"/>
                                        <p:tgtEl>
                                          <p:spTgt spid="5"/>
                                        </p:tgtEl>
                                      </p:cBhvr>
                                    </p:animEffect>
                                    <p:anim calcmode="lin" valueType="num">
                                      <p:cBhvr>
                                        <p:cTn id="52" dur="750" fill="hold"/>
                                        <p:tgtEl>
                                          <p:spTgt spid="5"/>
                                        </p:tgtEl>
                                        <p:attrNameLst>
                                          <p:attrName>ppt_x</p:attrName>
                                        </p:attrNameLst>
                                      </p:cBhvr>
                                      <p:tavLst>
                                        <p:tav tm="0">
                                          <p:val>
                                            <p:fltVal val="0.5"/>
                                          </p:val>
                                        </p:tav>
                                        <p:tav tm="100000">
                                          <p:val>
                                            <p:strVal val="#ppt_x"/>
                                          </p:val>
                                        </p:tav>
                                      </p:tavLst>
                                    </p:anim>
                                    <p:anim calcmode="lin" valueType="num">
                                      <p:cBhvr>
                                        <p:cTn id="53" dur="750" fill="hold"/>
                                        <p:tgtEl>
                                          <p:spTgt spid="5"/>
                                        </p:tgtEl>
                                        <p:attrNameLst>
                                          <p:attrName>ppt_y</p:attrName>
                                        </p:attrNameLst>
                                      </p:cBhvr>
                                      <p:tavLst>
                                        <p:tav tm="0">
                                          <p:val>
                                            <p:fltVal val="0.5"/>
                                          </p:val>
                                        </p:tav>
                                        <p:tav tm="100000">
                                          <p:val>
                                            <p:strVal val="#ppt_y"/>
                                          </p:val>
                                        </p:tav>
                                      </p:tavLst>
                                    </p:anim>
                                  </p:childTnLst>
                                </p:cTn>
                              </p:par>
                            </p:childTnLst>
                          </p:cTn>
                        </p:par>
                        <p:par>
                          <p:cTn id="54" fill="hold">
                            <p:stCondLst>
                              <p:cond delay="5500"/>
                            </p:stCondLst>
                            <p:childTnLst>
                              <p:par>
                                <p:cTn id="55" presetID="53" presetClass="entr" presetSubtype="528" fill="hold" nodeType="after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p:cTn id="57" dur="750" fill="hold"/>
                                        <p:tgtEl>
                                          <p:spTgt spid="10"/>
                                        </p:tgtEl>
                                        <p:attrNameLst>
                                          <p:attrName>ppt_w</p:attrName>
                                        </p:attrNameLst>
                                      </p:cBhvr>
                                      <p:tavLst>
                                        <p:tav tm="0">
                                          <p:val>
                                            <p:fltVal val="0"/>
                                          </p:val>
                                        </p:tav>
                                        <p:tav tm="100000">
                                          <p:val>
                                            <p:strVal val="#ppt_w"/>
                                          </p:val>
                                        </p:tav>
                                      </p:tavLst>
                                    </p:anim>
                                    <p:anim calcmode="lin" valueType="num">
                                      <p:cBhvr>
                                        <p:cTn id="58" dur="750" fill="hold"/>
                                        <p:tgtEl>
                                          <p:spTgt spid="10"/>
                                        </p:tgtEl>
                                        <p:attrNameLst>
                                          <p:attrName>ppt_h</p:attrName>
                                        </p:attrNameLst>
                                      </p:cBhvr>
                                      <p:tavLst>
                                        <p:tav tm="0">
                                          <p:val>
                                            <p:fltVal val="0"/>
                                          </p:val>
                                        </p:tav>
                                        <p:tav tm="100000">
                                          <p:val>
                                            <p:strVal val="#ppt_h"/>
                                          </p:val>
                                        </p:tav>
                                      </p:tavLst>
                                    </p:anim>
                                    <p:animEffect transition="in" filter="fade">
                                      <p:cBhvr>
                                        <p:cTn id="59" dur="750"/>
                                        <p:tgtEl>
                                          <p:spTgt spid="10"/>
                                        </p:tgtEl>
                                      </p:cBhvr>
                                    </p:animEffect>
                                    <p:anim calcmode="lin" valueType="num">
                                      <p:cBhvr>
                                        <p:cTn id="60" dur="750" fill="hold"/>
                                        <p:tgtEl>
                                          <p:spTgt spid="10"/>
                                        </p:tgtEl>
                                        <p:attrNameLst>
                                          <p:attrName>ppt_x</p:attrName>
                                        </p:attrNameLst>
                                      </p:cBhvr>
                                      <p:tavLst>
                                        <p:tav tm="0">
                                          <p:val>
                                            <p:fltVal val="0.5"/>
                                          </p:val>
                                        </p:tav>
                                        <p:tav tm="100000">
                                          <p:val>
                                            <p:strVal val="#ppt_x"/>
                                          </p:val>
                                        </p:tav>
                                      </p:tavLst>
                                    </p:anim>
                                    <p:anim calcmode="lin" valueType="num">
                                      <p:cBhvr>
                                        <p:cTn id="61" dur="750" fill="hold"/>
                                        <p:tgtEl>
                                          <p:spTgt spid="10"/>
                                        </p:tgtEl>
                                        <p:attrNameLst>
                                          <p:attrName>ppt_y</p:attrName>
                                        </p:attrNameLst>
                                      </p:cBhvr>
                                      <p:tavLst>
                                        <p:tav tm="0">
                                          <p:val>
                                            <p:fltVal val="0.5"/>
                                          </p:val>
                                        </p:tav>
                                        <p:tav tm="100000">
                                          <p:val>
                                            <p:strVal val="#ppt_y"/>
                                          </p:val>
                                        </p:tav>
                                      </p:tavLst>
                                    </p:anim>
                                  </p:childTnLst>
                                </p:cTn>
                              </p:par>
                            </p:childTnLst>
                          </p:cTn>
                        </p:par>
                        <p:par>
                          <p:cTn id="62" fill="hold">
                            <p:stCondLst>
                              <p:cond delay="6500"/>
                            </p:stCondLst>
                            <p:childTnLst>
                              <p:par>
                                <p:cTn id="63" presetID="53" presetClass="entr" presetSubtype="528" fill="hold" nodeType="afterEffect">
                                  <p:stCondLst>
                                    <p:cond delay="0"/>
                                  </p:stCondLst>
                                  <p:childTnLst>
                                    <p:set>
                                      <p:cBhvr>
                                        <p:cTn id="64" dur="1" fill="hold">
                                          <p:stCondLst>
                                            <p:cond delay="0"/>
                                          </p:stCondLst>
                                        </p:cTn>
                                        <p:tgtEl>
                                          <p:spTgt spid="6"/>
                                        </p:tgtEl>
                                        <p:attrNameLst>
                                          <p:attrName>style.visibility</p:attrName>
                                        </p:attrNameLst>
                                      </p:cBhvr>
                                      <p:to>
                                        <p:strVal val="visible"/>
                                      </p:to>
                                    </p:set>
                                    <p:anim calcmode="lin" valueType="num">
                                      <p:cBhvr>
                                        <p:cTn id="65" dur="750" fill="hold"/>
                                        <p:tgtEl>
                                          <p:spTgt spid="6"/>
                                        </p:tgtEl>
                                        <p:attrNameLst>
                                          <p:attrName>ppt_w</p:attrName>
                                        </p:attrNameLst>
                                      </p:cBhvr>
                                      <p:tavLst>
                                        <p:tav tm="0">
                                          <p:val>
                                            <p:fltVal val="0"/>
                                          </p:val>
                                        </p:tav>
                                        <p:tav tm="100000">
                                          <p:val>
                                            <p:strVal val="#ppt_w"/>
                                          </p:val>
                                        </p:tav>
                                      </p:tavLst>
                                    </p:anim>
                                    <p:anim calcmode="lin" valueType="num">
                                      <p:cBhvr>
                                        <p:cTn id="66" dur="750" fill="hold"/>
                                        <p:tgtEl>
                                          <p:spTgt spid="6"/>
                                        </p:tgtEl>
                                        <p:attrNameLst>
                                          <p:attrName>ppt_h</p:attrName>
                                        </p:attrNameLst>
                                      </p:cBhvr>
                                      <p:tavLst>
                                        <p:tav tm="0">
                                          <p:val>
                                            <p:fltVal val="0"/>
                                          </p:val>
                                        </p:tav>
                                        <p:tav tm="100000">
                                          <p:val>
                                            <p:strVal val="#ppt_h"/>
                                          </p:val>
                                        </p:tav>
                                      </p:tavLst>
                                    </p:anim>
                                    <p:animEffect transition="in" filter="fade">
                                      <p:cBhvr>
                                        <p:cTn id="67" dur="750"/>
                                        <p:tgtEl>
                                          <p:spTgt spid="6"/>
                                        </p:tgtEl>
                                      </p:cBhvr>
                                    </p:animEffect>
                                    <p:anim calcmode="lin" valueType="num">
                                      <p:cBhvr>
                                        <p:cTn id="68" dur="750" fill="hold"/>
                                        <p:tgtEl>
                                          <p:spTgt spid="6"/>
                                        </p:tgtEl>
                                        <p:attrNameLst>
                                          <p:attrName>ppt_x</p:attrName>
                                        </p:attrNameLst>
                                      </p:cBhvr>
                                      <p:tavLst>
                                        <p:tav tm="0">
                                          <p:val>
                                            <p:fltVal val="0.5"/>
                                          </p:val>
                                        </p:tav>
                                        <p:tav tm="100000">
                                          <p:val>
                                            <p:strVal val="#ppt_x"/>
                                          </p:val>
                                        </p:tav>
                                      </p:tavLst>
                                    </p:anim>
                                    <p:anim calcmode="lin" valueType="num">
                                      <p:cBhvr>
                                        <p:cTn id="69" dur="750" fill="hold"/>
                                        <p:tgtEl>
                                          <p:spTgt spid="6"/>
                                        </p:tgtEl>
                                        <p:attrNameLst>
                                          <p:attrName>ppt_y</p:attrName>
                                        </p:attrNameLst>
                                      </p:cBhvr>
                                      <p:tavLst>
                                        <p:tav tm="0">
                                          <p:val>
                                            <p:fltVal val="0.5"/>
                                          </p:val>
                                        </p:tav>
                                        <p:tav tm="100000">
                                          <p:val>
                                            <p:strVal val="#ppt_y"/>
                                          </p:val>
                                        </p:tav>
                                      </p:tavLst>
                                    </p:anim>
                                  </p:childTnLst>
                                </p:cTn>
                              </p:par>
                            </p:childTnLst>
                          </p:cTn>
                        </p:par>
                        <p:par>
                          <p:cTn id="70" fill="hold">
                            <p:stCondLst>
                              <p:cond delay="7500"/>
                            </p:stCondLst>
                            <p:childTnLst>
                              <p:par>
                                <p:cTn id="71" presetID="53" presetClass="entr" presetSubtype="528" fill="hold" nodeType="afterEffect">
                                  <p:stCondLst>
                                    <p:cond delay="0"/>
                                  </p:stCondLst>
                                  <p:childTnLst>
                                    <p:set>
                                      <p:cBhvr>
                                        <p:cTn id="72" dur="1" fill="hold">
                                          <p:stCondLst>
                                            <p:cond delay="0"/>
                                          </p:stCondLst>
                                        </p:cTn>
                                        <p:tgtEl>
                                          <p:spTgt spid="9"/>
                                        </p:tgtEl>
                                        <p:attrNameLst>
                                          <p:attrName>style.visibility</p:attrName>
                                        </p:attrNameLst>
                                      </p:cBhvr>
                                      <p:to>
                                        <p:strVal val="visible"/>
                                      </p:to>
                                    </p:set>
                                    <p:anim calcmode="lin" valueType="num">
                                      <p:cBhvr>
                                        <p:cTn id="73" dur="750" fill="hold"/>
                                        <p:tgtEl>
                                          <p:spTgt spid="9"/>
                                        </p:tgtEl>
                                        <p:attrNameLst>
                                          <p:attrName>ppt_w</p:attrName>
                                        </p:attrNameLst>
                                      </p:cBhvr>
                                      <p:tavLst>
                                        <p:tav tm="0">
                                          <p:val>
                                            <p:fltVal val="0"/>
                                          </p:val>
                                        </p:tav>
                                        <p:tav tm="100000">
                                          <p:val>
                                            <p:strVal val="#ppt_w"/>
                                          </p:val>
                                        </p:tav>
                                      </p:tavLst>
                                    </p:anim>
                                    <p:anim calcmode="lin" valueType="num">
                                      <p:cBhvr>
                                        <p:cTn id="74" dur="750" fill="hold"/>
                                        <p:tgtEl>
                                          <p:spTgt spid="9"/>
                                        </p:tgtEl>
                                        <p:attrNameLst>
                                          <p:attrName>ppt_h</p:attrName>
                                        </p:attrNameLst>
                                      </p:cBhvr>
                                      <p:tavLst>
                                        <p:tav tm="0">
                                          <p:val>
                                            <p:fltVal val="0"/>
                                          </p:val>
                                        </p:tav>
                                        <p:tav tm="100000">
                                          <p:val>
                                            <p:strVal val="#ppt_h"/>
                                          </p:val>
                                        </p:tav>
                                      </p:tavLst>
                                    </p:anim>
                                    <p:animEffect transition="in" filter="fade">
                                      <p:cBhvr>
                                        <p:cTn id="75" dur="750"/>
                                        <p:tgtEl>
                                          <p:spTgt spid="9"/>
                                        </p:tgtEl>
                                      </p:cBhvr>
                                    </p:animEffect>
                                    <p:anim calcmode="lin" valueType="num">
                                      <p:cBhvr>
                                        <p:cTn id="76" dur="750" fill="hold"/>
                                        <p:tgtEl>
                                          <p:spTgt spid="9"/>
                                        </p:tgtEl>
                                        <p:attrNameLst>
                                          <p:attrName>ppt_x</p:attrName>
                                        </p:attrNameLst>
                                      </p:cBhvr>
                                      <p:tavLst>
                                        <p:tav tm="0">
                                          <p:val>
                                            <p:fltVal val="0.5"/>
                                          </p:val>
                                        </p:tav>
                                        <p:tav tm="100000">
                                          <p:val>
                                            <p:strVal val="#ppt_x"/>
                                          </p:val>
                                        </p:tav>
                                      </p:tavLst>
                                    </p:anim>
                                    <p:anim calcmode="lin" valueType="num">
                                      <p:cBhvr>
                                        <p:cTn id="77" dur="750" fill="hold"/>
                                        <p:tgtEl>
                                          <p:spTgt spid="9"/>
                                        </p:tgtEl>
                                        <p:attrNameLst>
                                          <p:attrName>ppt_y</p:attrName>
                                        </p:attrNameLst>
                                      </p:cBhvr>
                                      <p:tavLst>
                                        <p:tav tm="0">
                                          <p:val>
                                            <p:fltVal val="0.5"/>
                                          </p:val>
                                        </p:tav>
                                        <p:tav tm="100000">
                                          <p:val>
                                            <p:strVal val="#ppt_y"/>
                                          </p:val>
                                        </p:tav>
                                      </p:tavLst>
                                    </p:anim>
                                  </p:childTnLst>
                                </p:cTn>
                              </p:par>
                            </p:childTnLst>
                          </p:cTn>
                        </p:par>
                        <p:par>
                          <p:cTn id="78" fill="hold">
                            <p:stCondLst>
                              <p:cond delay="8500"/>
                            </p:stCondLst>
                            <p:childTnLst>
                              <p:par>
                                <p:cTn id="79" presetID="53" presetClass="entr" presetSubtype="528" fill="hold" nodeType="afterEffect">
                                  <p:stCondLst>
                                    <p:cond delay="0"/>
                                  </p:stCondLst>
                                  <p:childTnLst>
                                    <p:set>
                                      <p:cBhvr>
                                        <p:cTn id="80" dur="1" fill="hold">
                                          <p:stCondLst>
                                            <p:cond delay="0"/>
                                          </p:stCondLst>
                                        </p:cTn>
                                        <p:tgtEl>
                                          <p:spTgt spid="7"/>
                                        </p:tgtEl>
                                        <p:attrNameLst>
                                          <p:attrName>style.visibility</p:attrName>
                                        </p:attrNameLst>
                                      </p:cBhvr>
                                      <p:to>
                                        <p:strVal val="visible"/>
                                      </p:to>
                                    </p:set>
                                    <p:anim calcmode="lin" valueType="num">
                                      <p:cBhvr>
                                        <p:cTn id="81" dur="750" fill="hold"/>
                                        <p:tgtEl>
                                          <p:spTgt spid="7"/>
                                        </p:tgtEl>
                                        <p:attrNameLst>
                                          <p:attrName>ppt_w</p:attrName>
                                        </p:attrNameLst>
                                      </p:cBhvr>
                                      <p:tavLst>
                                        <p:tav tm="0">
                                          <p:val>
                                            <p:fltVal val="0"/>
                                          </p:val>
                                        </p:tav>
                                        <p:tav tm="100000">
                                          <p:val>
                                            <p:strVal val="#ppt_w"/>
                                          </p:val>
                                        </p:tav>
                                      </p:tavLst>
                                    </p:anim>
                                    <p:anim calcmode="lin" valueType="num">
                                      <p:cBhvr>
                                        <p:cTn id="82" dur="750" fill="hold"/>
                                        <p:tgtEl>
                                          <p:spTgt spid="7"/>
                                        </p:tgtEl>
                                        <p:attrNameLst>
                                          <p:attrName>ppt_h</p:attrName>
                                        </p:attrNameLst>
                                      </p:cBhvr>
                                      <p:tavLst>
                                        <p:tav tm="0">
                                          <p:val>
                                            <p:fltVal val="0"/>
                                          </p:val>
                                        </p:tav>
                                        <p:tav tm="100000">
                                          <p:val>
                                            <p:strVal val="#ppt_h"/>
                                          </p:val>
                                        </p:tav>
                                      </p:tavLst>
                                    </p:anim>
                                    <p:animEffect transition="in" filter="fade">
                                      <p:cBhvr>
                                        <p:cTn id="83" dur="750"/>
                                        <p:tgtEl>
                                          <p:spTgt spid="7"/>
                                        </p:tgtEl>
                                      </p:cBhvr>
                                    </p:animEffect>
                                    <p:anim calcmode="lin" valueType="num">
                                      <p:cBhvr>
                                        <p:cTn id="84" dur="750" fill="hold"/>
                                        <p:tgtEl>
                                          <p:spTgt spid="7"/>
                                        </p:tgtEl>
                                        <p:attrNameLst>
                                          <p:attrName>ppt_x</p:attrName>
                                        </p:attrNameLst>
                                      </p:cBhvr>
                                      <p:tavLst>
                                        <p:tav tm="0">
                                          <p:val>
                                            <p:fltVal val="0.5"/>
                                          </p:val>
                                        </p:tav>
                                        <p:tav tm="100000">
                                          <p:val>
                                            <p:strVal val="#ppt_x"/>
                                          </p:val>
                                        </p:tav>
                                      </p:tavLst>
                                    </p:anim>
                                    <p:anim calcmode="lin" valueType="num">
                                      <p:cBhvr>
                                        <p:cTn id="85" dur="750" fill="hold"/>
                                        <p:tgtEl>
                                          <p:spTgt spid="7"/>
                                        </p:tgtEl>
                                        <p:attrNameLst>
                                          <p:attrName>ppt_y</p:attrName>
                                        </p:attrNameLst>
                                      </p:cBhvr>
                                      <p:tavLst>
                                        <p:tav tm="0">
                                          <p:val>
                                            <p:fltVal val="0.5"/>
                                          </p:val>
                                        </p:tav>
                                        <p:tav tm="100000">
                                          <p:val>
                                            <p:strVal val="#ppt_y"/>
                                          </p:val>
                                        </p:tav>
                                      </p:tavLst>
                                    </p:anim>
                                  </p:childTnLst>
                                </p:cTn>
                              </p:par>
                            </p:childTnLst>
                          </p:cTn>
                        </p:par>
                        <p:par>
                          <p:cTn id="86" fill="hold">
                            <p:stCondLst>
                              <p:cond delay="9500"/>
                            </p:stCondLst>
                            <p:childTnLst>
                              <p:par>
                                <p:cTn id="87" presetID="53" presetClass="entr" presetSubtype="528" fill="hold" nodeType="afterEffect">
                                  <p:stCondLst>
                                    <p:cond delay="0"/>
                                  </p:stCondLst>
                                  <p:childTnLst>
                                    <p:set>
                                      <p:cBhvr>
                                        <p:cTn id="88" dur="1" fill="hold">
                                          <p:stCondLst>
                                            <p:cond delay="0"/>
                                          </p:stCondLst>
                                        </p:cTn>
                                        <p:tgtEl>
                                          <p:spTgt spid="8"/>
                                        </p:tgtEl>
                                        <p:attrNameLst>
                                          <p:attrName>style.visibility</p:attrName>
                                        </p:attrNameLst>
                                      </p:cBhvr>
                                      <p:to>
                                        <p:strVal val="visible"/>
                                      </p:to>
                                    </p:set>
                                    <p:anim calcmode="lin" valueType="num">
                                      <p:cBhvr>
                                        <p:cTn id="89" dur="750" fill="hold"/>
                                        <p:tgtEl>
                                          <p:spTgt spid="8"/>
                                        </p:tgtEl>
                                        <p:attrNameLst>
                                          <p:attrName>ppt_w</p:attrName>
                                        </p:attrNameLst>
                                      </p:cBhvr>
                                      <p:tavLst>
                                        <p:tav tm="0">
                                          <p:val>
                                            <p:fltVal val="0"/>
                                          </p:val>
                                        </p:tav>
                                        <p:tav tm="100000">
                                          <p:val>
                                            <p:strVal val="#ppt_w"/>
                                          </p:val>
                                        </p:tav>
                                      </p:tavLst>
                                    </p:anim>
                                    <p:anim calcmode="lin" valueType="num">
                                      <p:cBhvr>
                                        <p:cTn id="90" dur="750" fill="hold"/>
                                        <p:tgtEl>
                                          <p:spTgt spid="8"/>
                                        </p:tgtEl>
                                        <p:attrNameLst>
                                          <p:attrName>ppt_h</p:attrName>
                                        </p:attrNameLst>
                                      </p:cBhvr>
                                      <p:tavLst>
                                        <p:tav tm="0">
                                          <p:val>
                                            <p:fltVal val="0"/>
                                          </p:val>
                                        </p:tav>
                                        <p:tav tm="100000">
                                          <p:val>
                                            <p:strVal val="#ppt_h"/>
                                          </p:val>
                                        </p:tav>
                                      </p:tavLst>
                                    </p:anim>
                                    <p:animEffect transition="in" filter="fade">
                                      <p:cBhvr>
                                        <p:cTn id="91" dur="750"/>
                                        <p:tgtEl>
                                          <p:spTgt spid="8"/>
                                        </p:tgtEl>
                                      </p:cBhvr>
                                    </p:animEffect>
                                    <p:anim calcmode="lin" valueType="num">
                                      <p:cBhvr>
                                        <p:cTn id="92" dur="750" fill="hold"/>
                                        <p:tgtEl>
                                          <p:spTgt spid="8"/>
                                        </p:tgtEl>
                                        <p:attrNameLst>
                                          <p:attrName>ppt_x</p:attrName>
                                        </p:attrNameLst>
                                      </p:cBhvr>
                                      <p:tavLst>
                                        <p:tav tm="0">
                                          <p:val>
                                            <p:fltVal val="0.5"/>
                                          </p:val>
                                        </p:tav>
                                        <p:tav tm="100000">
                                          <p:val>
                                            <p:strVal val="#ppt_x"/>
                                          </p:val>
                                        </p:tav>
                                      </p:tavLst>
                                    </p:anim>
                                    <p:anim calcmode="lin" valueType="num">
                                      <p:cBhvr>
                                        <p:cTn id="93" dur="750" fill="hold"/>
                                        <p:tgtEl>
                                          <p:spTgt spid="8"/>
                                        </p:tgtEl>
                                        <p:attrNameLst>
                                          <p:attrName>ppt_y</p:attrName>
                                        </p:attrNameLst>
                                      </p:cBhvr>
                                      <p:tavLst>
                                        <p:tav tm="0">
                                          <p:val>
                                            <p:fltVal val="0.5"/>
                                          </p:val>
                                        </p:tav>
                                        <p:tav tm="100000">
                                          <p:val>
                                            <p:strVal val="#ppt_y"/>
                                          </p:val>
                                        </p:tav>
                                      </p:tavLst>
                                    </p:anim>
                                  </p:childTnLst>
                                </p:cTn>
                              </p:par>
                            </p:childTnLst>
                          </p:cTn>
                        </p:par>
                        <p:par>
                          <p:cTn id="94" fill="hold">
                            <p:stCondLst>
                              <p:cond delay="10500"/>
                            </p:stCondLst>
                            <p:childTnLst>
                              <p:par>
                                <p:cTn id="95" presetID="53" presetClass="entr" presetSubtype="528" fill="hold" nodeType="afterEffect">
                                  <p:stCondLst>
                                    <p:cond delay="0"/>
                                  </p:stCondLst>
                                  <p:childTnLst>
                                    <p:set>
                                      <p:cBhvr>
                                        <p:cTn id="96" dur="1" fill="hold">
                                          <p:stCondLst>
                                            <p:cond delay="0"/>
                                          </p:stCondLst>
                                        </p:cTn>
                                        <p:tgtEl>
                                          <p:spTgt spid="35"/>
                                        </p:tgtEl>
                                        <p:attrNameLst>
                                          <p:attrName>style.visibility</p:attrName>
                                        </p:attrNameLst>
                                      </p:cBhvr>
                                      <p:to>
                                        <p:strVal val="visible"/>
                                      </p:to>
                                    </p:set>
                                    <p:anim calcmode="lin" valueType="num">
                                      <p:cBhvr>
                                        <p:cTn id="97" dur="750" fill="hold"/>
                                        <p:tgtEl>
                                          <p:spTgt spid="35"/>
                                        </p:tgtEl>
                                        <p:attrNameLst>
                                          <p:attrName>ppt_w</p:attrName>
                                        </p:attrNameLst>
                                      </p:cBhvr>
                                      <p:tavLst>
                                        <p:tav tm="0">
                                          <p:val>
                                            <p:fltVal val="0"/>
                                          </p:val>
                                        </p:tav>
                                        <p:tav tm="100000">
                                          <p:val>
                                            <p:strVal val="#ppt_w"/>
                                          </p:val>
                                        </p:tav>
                                      </p:tavLst>
                                    </p:anim>
                                    <p:anim calcmode="lin" valueType="num">
                                      <p:cBhvr>
                                        <p:cTn id="98" dur="750" fill="hold"/>
                                        <p:tgtEl>
                                          <p:spTgt spid="35"/>
                                        </p:tgtEl>
                                        <p:attrNameLst>
                                          <p:attrName>ppt_h</p:attrName>
                                        </p:attrNameLst>
                                      </p:cBhvr>
                                      <p:tavLst>
                                        <p:tav tm="0">
                                          <p:val>
                                            <p:fltVal val="0"/>
                                          </p:val>
                                        </p:tav>
                                        <p:tav tm="100000">
                                          <p:val>
                                            <p:strVal val="#ppt_h"/>
                                          </p:val>
                                        </p:tav>
                                      </p:tavLst>
                                    </p:anim>
                                    <p:animEffect transition="in" filter="fade">
                                      <p:cBhvr>
                                        <p:cTn id="99" dur="750"/>
                                        <p:tgtEl>
                                          <p:spTgt spid="35"/>
                                        </p:tgtEl>
                                      </p:cBhvr>
                                    </p:animEffect>
                                    <p:anim calcmode="lin" valueType="num">
                                      <p:cBhvr>
                                        <p:cTn id="100" dur="750" fill="hold"/>
                                        <p:tgtEl>
                                          <p:spTgt spid="35"/>
                                        </p:tgtEl>
                                        <p:attrNameLst>
                                          <p:attrName>ppt_x</p:attrName>
                                        </p:attrNameLst>
                                      </p:cBhvr>
                                      <p:tavLst>
                                        <p:tav tm="0">
                                          <p:val>
                                            <p:fltVal val="0.5"/>
                                          </p:val>
                                        </p:tav>
                                        <p:tav tm="100000">
                                          <p:val>
                                            <p:strVal val="#ppt_x"/>
                                          </p:val>
                                        </p:tav>
                                      </p:tavLst>
                                    </p:anim>
                                    <p:anim calcmode="lin" valueType="num">
                                      <p:cBhvr>
                                        <p:cTn id="101" dur="750" fill="hold"/>
                                        <p:tgtEl>
                                          <p:spTgt spid="35"/>
                                        </p:tgtEl>
                                        <p:attrNameLst>
                                          <p:attrName>ppt_y</p:attrName>
                                        </p:attrNameLst>
                                      </p:cBhvr>
                                      <p:tavLst>
                                        <p:tav tm="0">
                                          <p:val>
                                            <p:fltVal val="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8" grpId="0" animBg="1"/>
      <p:bldP spid="29" grpId="0" animBg="1"/>
      <p:bldP spid="3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975033" y="474656"/>
            <a:ext cx="22419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用户偏好</a:t>
            </a:r>
          </a:p>
        </p:txBody>
      </p:sp>
      <p:grpSp>
        <p:nvGrpSpPr>
          <p:cNvPr id="31" name="组合 30"/>
          <p:cNvGrpSpPr/>
          <p:nvPr/>
        </p:nvGrpSpPr>
        <p:grpSpPr>
          <a:xfrm>
            <a:off x="3106036" y="2225476"/>
            <a:ext cx="1468121" cy="461665"/>
            <a:chOff x="2062479" y="1831891"/>
            <a:chExt cx="1468121" cy="461665"/>
          </a:xfrm>
        </p:grpSpPr>
        <p:sp>
          <p:nvSpPr>
            <p:cNvPr id="4" name="椭圆 3"/>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文本框 5"/>
            <p:cNvSpPr txBox="1"/>
            <p:nvPr/>
          </p:nvSpPr>
          <p:spPr>
            <a:xfrm>
              <a:off x="2361164" y="1831891"/>
              <a:ext cx="870751" cy="461665"/>
            </a:xfrm>
            <a:prstGeom prst="rect">
              <a:avLst/>
            </a:prstGeom>
            <a:noFill/>
          </p:spPr>
          <p:txBody>
            <a:bodyPr wrap="none" rtlCol="0">
              <a:spAutoFit/>
            </a:bodyPr>
            <a:lstStyle/>
            <a:p>
              <a:r>
                <a:rPr lang="en-US" altLang="zh-CN" sz="2400" b="1" dirty="0">
                  <a:solidFill>
                    <a:schemeClr val="bg1"/>
                  </a:solidFill>
                  <a:cs typeface="+mn-ea"/>
                  <a:sym typeface="+mn-lt"/>
                </a:rPr>
                <a:t>60</a:t>
              </a:r>
              <a:r>
                <a:rPr lang="zh-CN" altLang="en-US" sz="2400" b="1" dirty="0">
                  <a:solidFill>
                    <a:schemeClr val="bg1"/>
                  </a:solidFill>
                  <a:cs typeface="+mn-ea"/>
                  <a:sym typeface="+mn-lt"/>
                </a:rPr>
                <a:t>后</a:t>
              </a:r>
            </a:p>
          </p:txBody>
        </p:sp>
      </p:grpSp>
      <p:grpSp>
        <p:nvGrpSpPr>
          <p:cNvPr id="32" name="组合 31"/>
          <p:cNvGrpSpPr/>
          <p:nvPr/>
        </p:nvGrpSpPr>
        <p:grpSpPr>
          <a:xfrm>
            <a:off x="3106036" y="3104316"/>
            <a:ext cx="1468121" cy="461665"/>
            <a:chOff x="2062479" y="1831891"/>
            <a:chExt cx="1468121" cy="461665"/>
          </a:xfrm>
        </p:grpSpPr>
        <p:sp>
          <p:nvSpPr>
            <p:cNvPr id="35" name="椭圆 34"/>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4" name="文本框 33"/>
            <p:cNvSpPr txBox="1"/>
            <p:nvPr/>
          </p:nvSpPr>
          <p:spPr>
            <a:xfrm>
              <a:off x="2361164" y="1831891"/>
              <a:ext cx="870751" cy="461665"/>
            </a:xfrm>
            <a:prstGeom prst="rect">
              <a:avLst/>
            </a:prstGeom>
            <a:noFill/>
          </p:spPr>
          <p:txBody>
            <a:bodyPr wrap="none" rtlCol="0">
              <a:spAutoFit/>
            </a:bodyPr>
            <a:lstStyle/>
            <a:p>
              <a:r>
                <a:rPr lang="en-US" altLang="zh-CN" sz="2400" b="1" dirty="0">
                  <a:solidFill>
                    <a:schemeClr val="bg1"/>
                  </a:solidFill>
                  <a:cs typeface="+mn-ea"/>
                  <a:sym typeface="+mn-lt"/>
                </a:rPr>
                <a:t>70</a:t>
              </a:r>
              <a:r>
                <a:rPr lang="zh-CN" altLang="en-US" sz="2400" b="1" dirty="0">
                  <a:solidFill>
                    <a:schemeClr val="bg1"/>
                  </a:solidFill>
                  <a:cs typeface="+mn-ea"/>
                  <a:sym typeface="+mn-lt"/>
                </a:rPr>
                <a:t>后</a:t>
              </a:r>
            </a:p>
          </p:txBody>
        </p:sp>
      </p:grpSp>
      <p:grpSp>
        <p:nvGrpSpPr>
          <p:cNvPr id="37" name="组合 36"/>
          <p:cNvGrpSpPr/>
          <p:nvPr/>
        </p:nvGrpSpPr>
        <p:grpSpPr>
          <a:xfrm>
            <a:off x="3106036" y="3983156"/>
            <a:ext cx="1468121" cy="461665"/>
            <a:chOff x="2062479" y="1831891"/>
            <a:chExt cx="1468121" cy="461665"/>
          </a:xfrm>
        </p:grpSpPr>
        <p:sp>
          <p:nvSpPr>
            <p:cNvPr id="40" name="椭圆 39"/>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文本框 38"/>
            <p:cNvSpPr txBox="1"/>
            <p:nvPr/>
          </p:nvSpPr>
          <p:spPr>
            <a:xfrm>
              <a:off x="2361164" y="1831891"/>
              <a:ext cx="870751" cy="461665"/>
            </a:xfrm>
            <a:prstGeom prst="rect">
              <a:avLst/>
            </a:prstGeom>
            <a:noFill/>
          </p:spPr>
          <p:txBody>
            <a:bodyPr wrap="none" rtlCol="0">
              <a:spAutoFit/>
            </a:bodyPr>
            <a:lstStyle/>
            <a:p>
              <a:r>
                <a:rPr lang="en-US" altLang="zh-CN" sz="2400" b="1" dirty="0">
                  <a:solidFill>
                    <a:schemeClr val="bg1"/>
                  </a:solidFill>
                  <a:cs typeface="+mn-ea"/>
                  <a:sym typeface="+mn-lt"/>
                </a:rPr>
                <a:t>80</a:t>
              </a:r>
              <a:r>
                <a:rPr lang="zh-CN" altLang="en-US" sz="2400" b="1" dirty="0">
                  <a:solidFill>
                    <a:schemeClr val="bg1"/>
                  </a:solidFill>
                  <a:cs typeface="+mn-ea"/>
                  <a:sym typeface="+mn-lt"/>
                </a:rPr>
                <a:t>后</a:t>
              </a:r>
            </a:p>
          </p:txBody>
        </p:sp>
      </p:grpSp>
      <p:grpSp>
        <p:nvGrpSpPr>
          <p:cNvPr id="42" name="组合 41"/>
          <p:cNvGrpSpPr/>
          <p:nvPr/>
        </p:nvGrpSpPr>
        <p:grpSpPr>
          <a:xfrm>
            <a:off x="3106036" y="4861996"/>
            <a:ext cx="1468121" cy="461665"/>
            <a:chOff x="2062479" y="1831891"/>
            <a:chExt cx="1468121" cy="461665"/>
          </a:xfrm>
        </p:grpSpPr>
        <p:sp>
          <p:nvSpPr>
            <p:cNvPr id="45" name="椭圆 44"/>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文本框 43"/>
            <p:cNvSpPr txBox="1"/>
            <p:nvPr/>
          </p:nvSpPr>
          <p:spPr>
            <a:xfrm>
              <a:off x="2361164" y="1831891"/>
              <a:ext cx="870751" cy="461665"/>
            </a:xfrm>
            <a:prstGeom prst="rect">
              <a:avLst/>
            </a:prstGeom>
            <a:noFill/>
          </p:spPr>
          <p:txBody>
            <a:bodyPr wrap="none" rtlCol="0">
              <a:spAutoFit/>
            </a:bodyPr>
            <a:lstStyle/>
            <a:p>
              <a:r>
                <a:rPr lang="en-US" altLang="zh-CN" sz="2400" b="1" dirty="0">
                  <a:solidFill>
                    <a:schemeClr val="bg1"/>
                  </a:solidFill>
                  <a:cs typeface="+mn-ea"/>
                  <a:sym typeface="+mn-lt"/>
                </a:rPr>
                <a:t>90</a:t>
              </a:r>
              <a:r>
                <a:rPr lang="zh-CN" altLang="en-US" sz="2400" b="1" dirty="0">
                  <a:solidFill>
                    <a:schemeClr val="bg1"/>
                  </a:solidFill>
                  <a:cs typeface="+mn-ea"/>
                  <a:sym typeface="+mn-lt"/>
                </a:rPr>
                <a:t>后</a:t>
              </a:r>
            </a:p>
          </p:txBody>
        </p:sp>
      </p:grpSp>
      <p:grpSp>
        <p:nvGrpSpPr>
          <p:cNvPr id="47" name="组合 46"/>
          <p:cNvGrpSpPr/>
          <p:nvPr/>
        </p:nvGrpSpPr>
        <p:grpSpPr>
          <a:xfrm>
            <a:off x="3106036" y="5740836"/>
            <a:ext cx="1468121" cy="461665"/>
            <a:chOff x="2062479" y="1831891"/>
            <a:chExt cx="1468121" cy="461665"/>
          </a:xfrm>
        </p:grpSpPr>
        <p:sp>
          <p:nvSpPr>
            <p:cNvPr id="50" name="椭圆 49"/>
            <p:cNvSpPr/>
            <p:nvPr/>
          </p:nvSpPr>
          <p:spPr>
            <a:xfrm>
              <a:off x="2062479" y="2091635"/>
              <a:ext cx="1468121" cy="201921"/>
            </a:xfrm>
            <a:prstGeom prst="ellipse">
              <a:avLst/>
            </a:prstGeom>
            <a:gradFill>
              <a:gsLst>
                <a:gs pos="0">
                  <a:srgbClr val="F8F1DA">
                    <a:alpha val="0"/>
                  </a:srgbClr>
                </a:gs>
                <a:gs pos="99000">
                  <a:srgbClr val="F8F1DA">
                    <a:alpha val="45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9" name="文本框 48"/>
            <p:cNvSpPr txBox="1"/>
            <p:nvPr/>
          </p:nvSpPr>
          <p:spPr>
            <a:xfrm>
              <a:off x="2361164" y="1831891"/>
              <a:ext cx="870751" cy="461665"/>
            </a:xfrm>
            <a:prstGeom prst="rect">
              <a:avLst/>
            </a:prstGeom>
            <a:noFill/>
          </p:spPr>
          <p:txBody>
            <a:bodyPr wrap="none" rtlCol="0">
              <a:spAutoFit/>
            </a:bodyPr>
            <a:lstStyle/>
            <a:p>
              <a:r>
                <a:rPr lang="en-US" altLang="zh-CN" sz="2400" b="1" dirty="0">
                  <a:solidFill>
                    <a:schemeClr val="bg1"/>
                  </a:solidFill>
                  <a:cs typeface="+mn-ea"/>
                  <a:sym typeface="+mn-lt"/>
                </a:rPr>
                <a:t>00</a:t>
              </a:r>
              <a:r>
                <a:rPr lang="zh-CN" altLang="en-US" sz="2400" b="1" dirty="0">
                  <a:solidFill>
                    <a:schemeClr val="bg1"/>
                  </a:solidFill>
                  <a:cs typeface="+mn-ea"/>
                  <a:sym typeface="+mn-lt"/>
                </a:rPr>
                <a:t>后</a:t>
              </a:r>
            </a:p>
          </p:txBody>
        </p:sp>
      </p:grpSp>
      <p:sp>
        <p:nvSpPr>
          <p:cNvPr id="53" name="文本框 52"/>
          <p:cNvSpPr txBox="1"/>
          <p:nvPr/>
        </p:nvSpPr>
        <p:spPr>
          <a:xfrm>
            <a:off x="5335211" y="1520237"/>
            <a:ext cx="800219" cy="461665"/>
          </a:xfrm>
          <a:prstGeom prst="rect">
            <a:avLst/>
          </a:prstGeom>
          <a:noFill/>
        </p:spPr>
        <p:txBody>
          <a:bodyPr wrap="none" rtlCol="0">
            <a:spAutoFit/>
          </a:bodyPr>
          <a:lstStyle/>
          <a:p>
            <a:r>
              <a:rPr lang="zh-CN" altLang="en-US" sz="2400" b="1" dirty="0">
                <a:solidFill>
                  <a:srgbClr val="00F4FF"/>
                </a:solidFill>
                <a:cs typeface="+mn-ea"/>
                <a:sym typeface="+mn-lt"/>
              </a:rPr>
              <a:t>爱拍</a:t>
            </a:r>
          </a:p>
        </p:txBody>
      </p:sp>
      <p:sp>
        <p:nvSpPr>
          <p:cNvPr id="54" name="文本框 53"/>
          <p:cNvSpPr txBox="1"/>
          <p:nvPr/>
        </p:nvSpPr>
        <p:spPr>
          <a:xfrm>
            <a:off x="7216967" y="1520237"/>
            <a:ext cx="800219" cy="461665"/>
          </a:xfrm>
          <a:prstGeom prst="rect">
            <a:avLst/>
          </a:prstGeom>
          <a:noFill/>
        </p:spPr>
        <p:txBody>
          <a:bodyPr wrap="none" rtlCol="0">
            <a:spAutoFit/>
          </a:bodyPr>
          <a:lstStyle/>
          <a:p>
            <a:r>
              <a:rPr lang="zh-CN" altLang="en-US" sz="2400" b="1" dirty="0">
                <a:solidFill>
                  <a:srgbClr val="00F4FF"/>
                </a:solidFill>
                <a:cs typeface="+mn-ea"/>
                <a:sym typeface="+mn-lt"/>
              </a:rPr>
              <a:t>爱看</a:t>
            </a:r>
          </a:p>
        </p:txBody>
      </p:sp>
      <p:sp>
        <p:nvSpPr>
          <p:cNvPr id="55" name="文本框 54"/>
          <p:cNvSpPr txBox="1"/>
          <p:nvPr/>
        </p:nvSpPr>
        <p:spPr>
          <a:xfrm>
            <a:off x="5412155" y="2271658"/>
            <a:ext cx="646331" cy="369332"/>
          </a:xfrm>
          <a:prstGeom prst="rect">
            <a:avLst/>
          </a:prstGeom>
          <a:noFill/>
        </p:spPr>
        <p:txBody>
          <a:bodyPr wrap="none" rtlCol="0">
            <a:spAutoFit/>
          </a:bodyPr>
          <a:lstStyle/>
          <a:p>
            <a:r>
              <a:rPr lang="zh-CN" altLang="en-US" dirty="0">
                <a:solidFill>
                  <a:schemeClr val="bg1"/>
                </a:solidFill>
                <a:cs typeface="+mn-ea"/>
                <a:sym typeface="+mn-lt"/>
              </a:rPr>
              <a:t>舞蹈</a:t>
            </a:r>
          </a:p>
        </p:txBody>
      </p:sp>
      <p:sp>
        <p:nvSpPr>
          <p:cNvPr id="56" name="文本框 55"/>
          <p:cNvSpPr txBox="1"/>
          <p:nvPr/>
        </p:nvSpPr>
        <p:spPr>
          <a:xfrm>
            <a:off x="5412155" y="3196649"/>
            <a:ext cx="646331" cy="369332"/>
          </a:xfrm>
          <a:prstGeom prst="rect">
            <a:avLst/>
          </a:prstGeom>
          <a:noFill/>
        </p:spPr>
        <p:txBody>
          <a:bodyPr wrap="none" rtlCol="0">
            <a:spAutoFit/>
          </a:bodyPr>
          <a:lstStyle/>
          <a:p>
            <a:r>
              <a:rPr lang="zh-CN" altLang="en-US" dirty="0">
                <a:solidFill>
                  <a:schemeClr val="bg1"/>
                </a:solidFill>
                <a:cs typeface="+mn-ea"/>
                <a:sym typeface="+mn-lt"/>
              </a:rPr>
              <a:t>美食</a:t>
            </a:r>
          </a:p>
        </p:txBody>
      </p:sp>
      <p:sp>
        <p:nvSpPr>
          <p:cNvPr id="57" name="文本框 56"/>
          <p:cNvSpPr txBox="1"/>
          <p:nvPr/>
        </p:nvSpPr>
        <p:spPr>
          <a:xfrm>
            <a:off x="5412155" y="4075489"/>
            <a:ext cx="646331" cy="369332"/>
          </a:xfrm>
          <a:prstGeom prst="rect">
            <a:avLst/>
          </a:prstGeom>
          <a:noFill/>
        </p:spPr>
        <p:txBody>
          <a:bodyPr wrap="none" rtlCol="0">
            <a:spAutoFit/>
          </a:bodyPr>
          <a:lstStyle/>
          <a:p>
            <a:r>
              <a:rPr lang="zh-CN" altLang="en-US" dirty="0">
                <a:solidFill>
                  <a:schemeClr val="bg1"/>
                </a:solidFill>
                <a:cs typeface="+mn-ea"/>
                <a:sym typeface="+mn-lt"/>
              </a:rPr>
              <a:t>亲子</a:t>
            </a:r>
          </a:p>
        </p:txBody>
      </p:sp>
      <p:sp>
        <p:nvSpPr>
          <p:cNvPr id="58" name="文本框 57"/>
          <p:cNvSpPr txBox="1"/>
          <p:nvPr/>
        </p:nvSpPr>
        <p:spPr>
          <a:xfrm>
            <a:off x="5412155" y="4905627"/>
            <a:ext cx="646331" cy="369332"/>
          </a:xfrm>
          <a:prstGeom prst="rect">
            <a:avLst/>
          </a:prstGeom>
          <a:noFill/>
        </p:spPr>
        <p:txBody>
          <a:bodyPr wrap="none" rtlCol="0">
            <a:spAutoFit/>
          </a:bodyPr>
          <a:lstStyle/>
          <a:p>
            <a:r>
              <a:rPr lang="zh-CN" altLang="en-US" dirty="0">
                <a:solidFill>
                  <a:schemeClr val="bg1"/>
                </a:solidFill>
                <a:cs typeface="+mn-ea"/>
                <a:sym typeface="+mn-lt"/>
              </a:rPr>
              <a:t>风景</a:t>
            </a:r>
          </a:p>
        </p:txBody>
      </p:sp>
      <p:sp>
        <p:nvSpPr>
          <p:cNvPr id="59" name="文本框 58"/>
          <p:cNvSpPr txBox="1"/>
          <p:nvPr/>
        </p:nvSpPr>
        <p:spPr>
          <a:xfrm>
            <a:off x="5296739" y="5833169"/>
            <a:ext cx="877163" cy="369332"/>
          </a:xfrm>
          <a:prstGeom prst="rect">
            <a:avLst/>
          </a:prstGeom>
          <a:noFill/>
        </p:spPr>
        <p:txBody>
          <a:bodyPr wrap="none" rtlCol="0">
            <a:spAutoFit/>
          </a:bodyPr>
          <a:lstStyle/>
          <a:p>
            <a:pPr algn="ctr"/>
            <a:r>
              <a:rPr lang="zh-CN" altLang="en-US" dirty="0">
                <a:solidFill>
                  <a:schemeClr val="bg1"/>
                </a:solidFill>
                <a:cs typeface="+mn-ea"/>
                <a:sym typeface="+mn-lt"/>
              </a:rPr>
              <a:t>二次元</a:t>
            </a:r>
          </a:p>
        </p:txBody>
      </p:sp>
      <p:sp>
        <p:nvSpPr>
          <p:cNvPr id="60" name="文本框 59"/>
          <p:cNvSpPr txBox="1"/>
          <p:nvPr/>
        </p:nvSpPr>
        <p:spPr>
          <a:xfrm>
            <a:off x="7256397" y="2271658"/>
            <a:ext cx="646331" cy="369332"/>
          </a:xfrm>
          <a:prstGeom prst="rect">
            <a:avLst/>
          </a:prstGeom>
          <a:noFill/>
        </p:spPr>
        <p:txBody>
          <a:bodyPr wrap="none" rtlCol="0">
            <a:spAutoFit/>
          </a:bodyPr>
          <a:lstStyle/>
          <a:p>
            <a:r>
              <a:rPr lang="zh-CN" altLang="en-US" dirty="0">
                <a:solidFill>
                  <a:schemeClr val="bg1"/>
                </a:solidFill>
                <a:cs typeface="+mn-ea"/>
                <a:sym typeface="+mn-lt"/>
              </a:rPr>
              <a:t>婚礼</a:t>
            </a:r>
          </a:p>
        </p:txBody>
      </p:sp>
      <p:sp>
        <p:nvSpPr>
          <p:cNvPr id="61" name="文本框 60"/>
          <p:cNvSpPr txBox="1"/>
          <p:nvPr/>
        </p:nvSpPr>
        <p:spPr>
          <a:xfrm>
            <a:off x="7256397" y="3196649"/>
            <a:ext cx="646331" cy="369332"/>
          </a:xfrm>
          <a:prstGeom prst="rect">
            <a:avLst/>
          </a:prstGeom>
          <a:noFill/>
        </p:spPr>
        <p:txBody>
          <a:bodyPr wrap="none" rtlCol="0">
            <a:spAutoFit/>
          </a:bodyPr>
          <a:lstStyle/>
          <a:p>
            <a:r>
              <a:rPr lang="zh-CN" altLang="en-US" dirty="0">
                <a:solidFill>
                  <a:schemeClr val="bg1"/>
                </a:solidFill>
                <a:cs typeface="+mn-ea"/>
                <a:sym typeface="+mn-lt"/>
              </a:rPr>
              <a:t>手工</a:t>
            </a:r>
          </a:p>
        </p:txBody>
      </p:sp>
      <p:sp>
        <p:nvSpPr>
          <p:cNvPr id="62" name="文本框 61"/>
          <p:cNvSpPr txBox="1"/>
          <p:nvPr/>
        </p:nvSpPr>
        <p:spPr>
          <a:xfrm>
            <a:off x="7256397" y="4075489"/>
            <a:ext cx="646331" cy="369332"/>
          </a:xfrm>
          <a:prstGeom prst="rect">
            <a:avLst/>
          </a:prstGeom>
          <a:noFill/>
        </p:spPr>
        <p:txBody>
          <a:bodyPr wrap="none" rtlCol="0">
            <a:spAutoFit/>
          </a:bodyPr>
          <a:lstStyle/>
          <a:p>
            <a:r>
              <a:rPr lang="zh-CN" altLang="en-US" dirty="0">
                <a:solidFill>
                  <a:schemeClr val="bg1"/>
                </a:solidFill>
                <a:cs typeface="+mn-ea"/>
                <a:sym typeface="+mn-lt"/>
              </a:rPr>
              <a:t>风景</a:t>
            </a:r>
          </a:p>
        </p:txBody>
      </p:sp>
      <p:sp>
        <p:nvSpPr>
          <p:cNvPr id="63" name="文本框 62"/>
          <p:cNvSpPr txBox="1"/>
          <p:nvPr/>
        </p:nvSpPr>
        <p:spPr>
          <a:xfrm>
            <a:off x="7025564" y="4905627"/>
            <a:ext cx="1107997" cy="369332"/>
          </a:xfrm>
          <a:prstGeom prst="rect">
            <a:avLst/>
          </a:prstGeom>
          <a:noFill/>
        </p:spPr>
        <p:txBody>
          <a:bodyPr wrap="none" rtlCol="0">
            <a:spAutoFit/>
          </a:bodyPr>
          <a:lstStyle/>
          <a:p>
            <a:pPr algn="ctr"/>
            <a:r>
              <a:rPr lang="zh-CN" altLang="en-US" dirty="0">
                <a:solidFill>
                  <a:schemeClr val="bg1"/>
                </a:solidFill>
                <a:cs typeface="+mn-ea"/>
                <a:sym typeface="+mn-lt"/>
              </a:rPr>
              <a:t>生活探店</a:t>
            </a:r>
          </a:p>
        </p:txBody>
      </p:sp>
      <p:sp>
        <p:nvSpPr>
          <p:cNvPr id="64" name="文本框 63"/>
          <p:cNvSpPr txBox="1"/>
          <p:nvPr/>
        </p:nvSpPr>
        <p:spPr>
          <a:xfrm>
            <a:off x="7256397" y="5833169"/>
            <a:ext cx="646331" cy="369332"/>
          </a:xfrm>
          <a:prstGeom prst="rect">
            <a:avLst/>
          </a:prstGeom>
          <a:noFill/>
        </p:spPr>
        <p:txBody>
          <a:bodyPr wrap="none" rtlCol="0">
            <a:spAutoFit/>
          </a:bodyPr>
          <a:lstStyle/>
          <a:p>
            <a:pPr algn="ctr"/>
            <a:r>
              <a:rPr lang="zh-CN" altLang="en-US" dirty="0">
                <a:solidFill>
                  <a:schemeClr val="bg1"/>
                </a:solidFill>
                <a:cs typeface="+mn-ea"/>
                <a:sym typeface="+mn-lt"/>
              </a:rPr>
              <a:t>萌宠</a:t>
            </a:r>
          </a:p>
        </p:txBody>
      </p:sp>
      <p:sp>
        <p:nvSpPr>
          <p:cNvPr id="65" name="同心圆 64"/>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66" name="任意多边形 65"/>
          <p:cNvSpPr/>
          <p:nvPr/>
        </p:nvSpPr>
        <p:spPr>
          <a:xfrm>
            <a:off x="9874776" y="6165048"/>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7" name="任意多边形 66"/>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p:cTn id="11" dur="500" fill="hold"/>
                                        <p:tgtEl>
                                          <p:spTgt spid="67"/>
                                        </p:tgtEl>
                                        <p:attrNameLst>
                                          <p:attrName>ppt_w</p:attrName>
                                        </p:attrNameLst>
                                      </p:cBhvr>
                                      <p:tavLst>
                                        <p:tav tm="0">
                                          <p:val>
                                            <p:fltVal val="0"/>
                                          </p:val>
                                        </p:tav>
                                        <p:tav tm="100000">
                                          <p:val>
                                            <p:strVal val="#ppt_w"/>
                                          </p:val>
                                        </p:tav>
                                      </p:tavLst>
                                    </p:anim>
                                    <p:anim calcmode="lin" valueType="num">
                                      <p:cBhvr>
                                        <p:cTn id="12" dur="500" fill="hold"/>
                                        <p:tgtEl>
                                          <p:spTgt spid="67"/>
                                        </p:tgtEl>
                                        <p:attrNameLst>
                                          <p:attrName>ppt_h</p:attrName>
                                        </p:attrNameLst>
                                      </p:cBhvr>
                                      <p:tavLst>
                                        <p:tav tm="0">
                                          <p:val>
                                            <p:fltVal val="0"/>
                                          </p:val>
                                        </p:tav>
                                        <p:tav tm="100000">
                                          <p:val>
                                            <p:strVal val="#ppt_h"/>
                                          </p:val>
                                        </p:tav>
                                      </p:tavLst>
                                    </p:anim>
                                    <p:animEffect transition="in" filter="fade">
                                      <p:cBhvr>
                                        <p:cTn id="13" dur="500"/>
                                        <p:tgtEl>
                                          <p:spTgt spid="67"/>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p:cTn id="16" dur="500" fill="hold"/>
                                        <p:tgtEl>
                                          <p:spTgt spid="65"/>
                                        </p:tgtEl>
                                        <p:attrNameLst>
                                          <p:attrName>ppt_w</p:attrName>
                                        </p:attrNameLst>
                                      </p:cBhvr>
                                      <p:tavLst>
                                        <p:tav tm="0">
                                          <p:val>
                                            <p:fltVal val="0"/>
                                          </p:val>
                                        </p:tav>
                                        <p:tav tm="100000">
                                          <p:val>
                                            <p:strVal val="#ppt_w"/>
                                          </p:val>
                                        </p:tav>
                                      </p:tavLst>
                                    </p:anim>
                                    <p:anim calcmode="lin" valueType="num">
                                      <p:cBhvr>
                                        <p:cTn id="17" dur="500" fill="hold"/>
                                        <p:tgtEl>
                                          <p:spTgt spid="65"/>
                                        </p:tgtEl>
                                        <p:attrNameLst>
                                          <p:attrName>ppt_h</p:attrName>
                                        </p:attrNameLst>
                                      </p:cBhvr>
                                      <p:tavLst>
                                        <p:tav tm="0">
                                          <p:val>
                                            <p:fltVal val="0"/>
                                          </p:val>
                                        </p:tav>
                                        <p:tav tm="100000">
                                          <p:val>
                                            <p:strVal val="#ppt_h"/>
                                          </p:val>
                                        </p:tav>
                                      </p:tavLst>
                                    </p:anim>
                                    <p:animEffect transition="in" filter="fade">
                                      <p:cBhvr>
                                        <p:cTn id="18" dur="500"/>
                                        <p:tgtEl>
                                          <p:spTgt spid="65"/>
                                        </p:tgtEl>
                                      </p:cBhvr>
                                    </p:animEffect>
                                  </p:childTnLst>
                                </p:cTn>
                              </p:par>
                              <p:par>
                                <p:cTn id="19" presetID="53" presetClass="entr" presetSubtype="16" fill="hold" grpId="0" nodeType="withEffect">
                                  <p:stCondLst>
                                    <p:cond delay="0"/>
                                  </p:stCondLst>
                                  <p:childTnLst>
                                    <p:set>
                                      <p:cBhvr>
                                        <p:cTn id="20" dur="1" fill="hold">
                                          <p:stCondLst>
                                            <p:cond delay="0"/>
                                          </p:stCondLst>
                                        </p:cTn>
                                        <p:tgtEl>
                                          <p:spTgt spid="66"/>
                                        </p:tgtEl>
                                        <p:attrNameLst>
                                          <p:attrName>style.visibility</p:attrName>
                                        </p:attrNameLst>
                                      </p:cBhvr>
                                      <p:to>
                                        <p:strVal val="visible"/>
                                      </p:to>
                                    </p:set>
                                    <p:anim calcmode="lin" valueType="num">
                                      <p:cBhvr>
                                        <p:cTn id="21" dur="500" fill="hold"/>
                                        <p:tgtEl>
                                          <p:spTgt spid="66"/>
                                        </p:tgtEl>
                                        <p:attrNameLst>
                                          <p:attrName>ppt_w</p:attrName>
                                        </p:attrNameLst>
                                      </p:cBhvr>
                                      <p:tavLst>
                                        <p:tav tm="0">
                                          <p:val>
                                            <p:fltVal val="0"/>
                                          </p:val>
                                        </p:tav>
                                        <p:tav tm="100000">
                                          <p:val>
                                            <p:strVal val="#ppt_w"/>
                                          </p:val>
                                        </p:tav>
                                      </p:tavLst>
                                    </p:anim>
                                    <p:anim calcmode="lin" valueType="num">
                                      <p:cBhvr>
                                        <p:cTn id="22" dur="500" fill="hold"/>
                                        <p:tgtEl>
                                          <p:spTgt spid="66"/>
                                        </p:tgtEl>
                                        <p:attrNameLst>
                                          <p:attrName>ppt_h</p:attrName>
                                        </p:attrNameLst>
                                      </p:cBhvr>
                                      <p:tavLst>
                                        <p:tav tm="0">
                                          <p:val>
                                            <p:fltVal val="0"/>
                                          </p:val>
                                        </p:tav>
                                        <p:tav tm="100000">
                                          <p:val>
                                            <p:strVal val="#ppt_h"/>
                                          </p:val>
                                        </p:tav>
                                      </p:tavLst>
                                    </p:anim>
                                    <p:animEffect transition="in" filter="fade">
                                      <p:cBhvr>
                                        <p:cTn id="23" dur="500"/>
                                        <p:tgtEl>
                                          <p:spTgt spid="66"/>
                                        </p:tgtEl>
                                      </p:cBhvr>
                                    </p:animEffect>
                                  </p:childTnLst>
                                </p:cTn>
                              </p:par>
                            </p:childTnLst>
                          </p:cTn>
                        </p:par>
                        <p:par>
                          <p:cTn id="24" fill="hold">
                            <p:stCondLst>
                              <p:cond delay="1500"/>
                            </p:stCondLst>
                            <p:childTnLst>
                              <p:par>
                                <p:cTn id="25" presetID="12" presetClass="entr" presetSubtype="4" fill="hold" grpId="0" nodeType="afterEffect">
                                  <p:stCondLst>
                                    <p:cond delay="0"/>
                                  </p:stCondLst>
                                  <p:childTnLst>
                                    <p:set>
                                      <p:cBhvr>
                                        <p:cTn id="26" dur="1" fill="hold">
                                          <p:stCondLst>
                                            <p:cond delay="0"/>
                                          </p:stCondLst>
                                        </p:cTn>
                                        <p:tgtEl>
                                          <p:spTgt spid="53"/>
                                        </p:tgtEl>
                                        <p:attrNameLst>
                                          <p:attrName>style.visibility</p:attrName>
                                        </p:attrNameLst>
                                      </p:cBhvr>
                                      <p:to>
                                        <p:strVal val="visible"/>
                                      </p:to>
                                    </p:set>
                                    <p:anim calcmode="lin" valueType="num">
                                      <p:cBhvr additive="base">
                                        <p:cTn id="27" dur="500"/>
                                        <p:tgtEl>
                                          <p:spTgt spid="53"/>
                                        </p:tgtEl>
                                        <p:attrNameLst>
                                          <p:attrName>ppt_y</p:attrName>
                                        </p:attrNameLst>
                                      </p:cBhvr>
                                      <p:tavLst>
                                        <p:tav tm="0">
                                          <p:val>
                                            <p:strVal val="#ppt_y+#ppt_h*1.125000"/>
                                          </p:val>
                                        </p:tav>
                                        <p:tav tm="100000">
                                          <p:val>
                                            <p:strVal val="#ppt_y"/>
                                          </p:val>
                                        </p:tav>
                                      </p:tavLst>
                                    </p:anim>
                                    <p:animEffect transition="in" filter="wipe(up)">
                                      <p:cBhvr>
                                        <p:cTn id="28" dur="500"/>
                                        <p:tgtEl>
                                          <p:spTgt spid="53"/>
                                        </p:tgtEl>
                                      </p:cBhvr>
                                    </p:animEffect>
                                  </p:childTnLst>
                                </p:cTn>
                              </p:par>
                            </p:childTnLst>
                          </p:cTn>
                        </p:par>
                        <p:par>
                          <p:cTn id="29" fill="hold">
                            <p:stCondLst>
                              <p:cond delay="2000"/>
                            </p:stCondLst>
                            <p:childTnLst>
                              <p:par>
                                <p:cTn id="30" presetID="12" presetClass="entr" presetSubtype="4" fill="hold" grpId="0" nodeType="afterEffect">
                                  <p:stCondLst>
                                    <p:cond delay="0"/>
                                  </p:stCondLst>
                                  <p:childTnLst>
                                    <p:set>
                                      <p:cBhvr>
                                        <p:cTn id="31" dur="1" fill="hold">
                                          <p:stCondLst>
                                            <p:cond delay="0"/>
                                          </p:stCondLst>
                                        </p:cTn>
                                        <p:tgtEl>
                                          <p:spTgt spid="54"/>
                                        </p:tgtEl>
                                        <p:attrNameLst>
                                          <p:attrName>style.visibility</p:attrName>
                                        </p:attrNameLst>
                                      </p:cBhvr>
                                      <p:to>
                                        <p:strVal val="visible"/>
                                      </p:to>
                                    </p:set>
                                    <p:anim calcmode="lin" valueType="num">
                                      <p:cBhvr additive="base">
                                        <p:cTn id="32" dur="500"/>
                                        <p:tgtEl>
                                          <p:spTgt spid="54"/>
                                        </p:tgtEl>
                                        <p:attrNameLst>
                                          <p:attrName>ppt_y</p:attrName>
                                        </p:attrNameLst>
                                      </p:cBhvr>
                                      <p:tavLst>
                                        <p:tav tm="0">
                                          <p:val>
                                            <p:strVal val="#ppt_y+#ppt_h*1.125000"/>
                                          </p:val>
                                        </p:tav>
                                        <p:tav tm="100000">
                                          <p:val>
                                            <p:strVal val="#ppt_y"/>
                                          </p:val>
                                        </p:tav>
                                      </p:tavLst>
                                    </p:anim>
                                    <p:animEffect transition="in" filter="wipe(up)">
                                      <p:cBhvr>
                                        <p:cTn id="33" dur="500"/>
                                        <p:tgtEl>
                                          <p:spTgt spid="54"/>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nodeType="clickEffect">
                                  <p:stCondLst>
                                    <p:cond delay="0"/>
                                  </p:stCondLst>
                                  <p:childTnLst>
                                    <p:set>
                                      <p:cBhvr>
                                        <p:cTn id="37" dur="1" fill="hold">
                                          <p:stCondLst>
                                            <p:cond delay="0"/>
                                          </p:stCondLst>
                                        </p:cTn>
                                        <p:tgtEl>
                                          <p:spTgt spid="31"/>
                                        </p:tgtEl>
                                        <p:attrNameLst>
                                          <p:attrName>style.visibility</p:attrName>
                                        </p:attrNameLst>
                                      </p:cBhvr>
                                      <p:to>
                                        <p:strVal val="visible"/>
                                      </p:to>
                                    </p:set>
                                    <p:anim calcmode="lin" valueType="num">
                                      <p:cBhvr>
                                        <p:cTn id="38" dur="500" fill="hold"/>
                                        <p:tgtEl>
                                          <p:spTgt spid="31"/>
                                        </p:tgtEl>
                                        <p:attrNameLst>
                                          <p:attrName>ppt_w</p:attrName>
                                        </p:attrNameLst>
                                      </p:cBhvr>
                                      <p:tavLst>
                                        <p:tav tm="0">
                                          <p:val>
                                            <p:fltVal val="0"/>
                                          </p:val>
                                        </p:tav>
                                        <p:tav tm="100000">
                                          <p:val>
                                            <p:strVal val="#ppt_w"/>
                                          </p:val>
                                        </p:tav>
                                      </p:tavLst>
                                    </p:anim>
                                    <p:anim calcmode="lin" valueType="num">
                                      <p:cBhvr>
                                        <p:cTn id="39" dur="500" fill="hold"/>
                                        <p:tgtEl>
                                          <p:spTgt spid="31"/>
                                        </p:tgtEl>
                                        <p:attrNameLst>
                                          <p:attrName>ppt_h</p:attrName>
                                        </p:attrNameLst>
                                      </p:cBhvr>
                                      <p:tavLst>
                                        <p:tav tm="0">
                                          <p:val>
                                            <p:fltVal val="0"/>
                                          </p:val>
                                        </p:tav>
                                        <p:tav tm="100000">
                                          <p:val>
                                            <p:strVal val="#ppt_h"/>
                                          </p:val>
                                        </p:tav>
                                      </p:tavLst>
                                    </p:anim>
                                    <p:animEffect transition="in" filter="fade">
                                      <p:cBhvr>
                                        <p:cTn id="40" dur="500"/>
                                        <p:tgtEl>
                                          <p:spTgt spid="31"/>
                                        </p:tgtEl>
                                      </p:cBhvr>
                                    </p:animEffect>
                                  </p:childTnLst>
                                </p:cTn>
                              </p:par>
                            </p:childTnLst>
                          </p:cTn>
                        </p:par>
                        <p:par>
                          <p:cTn id="41" fill="hold">
                            <p:stCondLst>
                              <p:cond delay="500"/>
                            </p:stCondLst>
                            <p:childTnLst>
                              <p:par>
                                <p:cTn id="42" presetID="10" presetClass="entr" presetSubtype="0" fill="hold" grpId="0" nodeType="after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childTnLst>
                          </p:cTn>
                        </p:par>
                        <p:par>
                          <p:cTn id="45" fill="hold">
                            <p:stCondLst>
                              <p:cond delay="1000"/>
                            </p:stCondLst>
                            <p:childTnLst>
                              <p:par>
                                <p:cTn id="46" presetID="10" presetClass="entr" presetSubtype="0" fill="hold" grpId="0" nodeType="afterEffect">
                                  <p:stCondLst>
                                    <p:cond delay="0"/>
                                  </p:stCondLst>
                                  <p:childTnLst>
                                    <p:set>
                                      <p:cBhvr>
                                        <p:cTn id="47" dur="1" fill="hold">
                                          <p:stCondLst>
                                            <p:cond delay="0"/>
                                          </p:stCondLst>
                                        </p:cTn>
                                        <p:tgtEl>
                                          <p:spTgt spid="60"/>
                                        </p:tgtEl>
                                        <p:attrNameLst>
                                          <p:attrName>style.visibility</p:attrName>
                                        </p:attrNameLst>
                                      </p:cBhvr>
                                      <p:to>
                                        <p:strVal val="visible"/>
                                      </p:to>
                                    </p:set>
                                    <p:animEffect transition="in" filter="fade">
                                      <p:cBhvr>
                                        <p:cTn id="48" dur="500"/>
                                        <p:tgtEl>
                                          <p:spTgt spid="60"/>
                                        </p:tgtEl>
                                      </p:cBhvr>
                                    </p:animEffect>
                                  </p:childTnLst>
                                </p:cTn>
                              </p:par>
                            </p:childTnLst>
                          </p:cTn>
                        </p:par>
                      </p:childTnLst>
                    </p:cTn>
                  </p:par>
                  <p:par>
                    <p:cTn id="49" fill="hold">
                      <p:stCondLst>
                        <p:cond delay="indefinite"/>
                      </p:stCondLst>
                      <p:childTnLst>
                        <p:par>
                          <p:cTn id="50" fill="hold">
                            <p:stCondLst>
                              <p:cond delay="0"/>
                            </p:stCondLst>
                            <p:childTnLst>
                              <p:par>
                                <p:cTn id="51" presetID="53" presetClass="entr" presetSubtype="16" fill="hold" nodeType="click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p:cTn id="53" dur="500" fill="hold"/>
                                        <p:tgtEl>
                                          <p:spTgt spid="32"/>
                                        </p:tgtEl>
                                        <p:attrNameLst>
                                          <p:attrName>ppt_w</p:attrName>
                                        </p:attrNameLst>
                                      </p:cBhvr>
                                      <p:tavLst>
                                        <p:tav tm="0">
                                          <p:val>
                                            <p:fltVal val="0"/>
                                          </p:val>
                                        </p:tav>
                                        <p:tav tm="100000">
                                          <p:val>
                                            <p:strVal val="#ppt_w"/>
                                          </p:val>
                                        </p:tav>
                                      </p:tavLst>
                                    </p:anim>
                                    <p:anim calcmode="lin" valueType="num">
                                      <p:cBhvr>
                                        <p:cTn id="54" dur="500" fill="hold"/>
                                        <p:tgtEl>
                                          <p:spTgt spid="32"/>
                                        </p:tgtEl>
                                        <p:attrNameLst>
                                          <p:attrName>ppt_h</p:attrName>
                                        </p:attrNameLst>
                                      </p:cBhvr>
                                      <p:tavLst>
                                        <p:tav tm="0">
                                          <p:val>
                                            <p:fltVal val="0"/>
                                          </p:val>
                                        </p:tav>
                                        <p:tav tm="100000">
                                          <p:val>
                                            <p:strVal val="#ppt_h"/>
                                          </p:val>
                                        </p:tav>
                                      </p:tavLst>
                                    </p:anim>
                                    <p:animEffect transition="in" filter="fade">
                                      <p:cBhvr>
                                        <p:cTn id="55" dur="500"/>
                                        <p:tgtEl>
                                          <p:spTgt spid="32"/>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56"/>
                                        </p:tgtEl>
                                        <p:attrNameLst>
                                          <p:attrName>style.visibility</p:attrName>
                                        </p:attrNameLst>
                                      </p:cBhvr>
                                      <p:to>
                                        <p:strVal val="visible"/>
                                      </p:to>
                                    </p:set>
                                    <p:animEffect transition="in" filter="fade">
                                      <p:cBhvr>
                                        <p:cTn id="59" dur="500"/>
                                        <p:tgtEl>
                                          <p:spTgt spid="56"/>
                                        </p:tgtEl>
                                      </p:cBhvr>
                                    </p:animEffect>
                                  </p:childTnLst>
                                </p:cTn>
                              </p:par>
                            </p:childTnLst>
                          </p:cTn>
                        </p:par>
                        <p:par>
                          <p:cTn id="60" fill="hold">
                            <p:stCondLst>
                              <p:cond delay="1000"/>
                            </p:stCondLst>
                            <p:childTnLst>
                              <p:par>
                                <p:cTn id="61" presetID="10" presetClass="entr" presetSubtype="0" fill="hold" grpId="0"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fade">
                                      <p:cBhvr>
                                        <p:cTn id="63" dur="500"/>
                                        <p:tgtEl>
                                          <p:spTgt spid="61"/>
                                        </p:tgtEl>
                                      </p:cBhvr>
                                    </p:animEffect>
                                  </p:childTnLst>
                                </p:cTn>
                              </p:par>
                            </p:childTnLst>
                          </p:cTn>
                        </p:par>
                      </p:childTnLst>
                    </p:cTn>
                  </p:par>
                  <p:par>
                    <p:cTn id="64" fill="hold">
                      <p:stCondLst>
                        <p:cond delay="indefinite"/>
                      </p:stCondLst>
                      <p:childTnLst>
                        <p:par>
                          <p:cTn id="65" fill="hold">
                            <p:stCondLst>
                              <p:cond delay="0"/>
                            </p:stCondLst>
                            <p:childTnLst>
                              <p:par>
                                <p:cTn id="66" presetID="53" presetClass="entr" presetSubtype="16" fill="hold" nodeType="clickEffect">
                                  <p:stCondLst>
                                    <p:cond delay="0"/>
                                  </p:stCondLst>
                                  <p:childTnLst>
                                    <p:set>
                                      <p:cBhvr>
                                        <p:cTn id="67" dur="1" fill="hold">
                                          <p:stCondLst>
                                            <p:cond delay="0"/>
                                          </p:stCondLst>
                                        </p:cTn>
                                        <p:tgtEl>
                                          <p:spTgt spid="37"/>
                                        </p:tgtEl>
                                        <p:attrNameLst>
                                          <p:attrName>style.visibility</p:attrName>
                                        </p:attrNameLst>
                                      </p:cBhvr>
                                      <p:to>
                                        <p:strVal val="visible"/>
                                      </p:to>
                                    </p:set>
                                    <p:anim calcmode="lin" valueType="num">
                                      <p:cBhvr>
                                        <p:cTn id="68" dur="500" fill="hold"/>
                                        <p:tgtEl>
                                          <p:spTgt spid="37"/>
                                        </p:tgtEl>
                                        <p:attrNameLst>
                                          <p:attrName>ppt_w</p:attrName>
                                        </p:attrNameLst>
                                      </p:cBhvr>
                                      <p:tavLst>
                                        <p:tav tm="0">
                                          <p:val>
                                            <p:fltVal val="0"/>
                                          </p:val>
                                        </p:tav>
                                        <p:tav tm="100000">
                                          <p:val>
                                            <p:strVal val="#ppt_w"/>
                                          </p:val>
                                        </p:tav>
                                      </p:tavLst>
                                    </p:anim>
                                    <p:anim calcmode="lin" valueType="num">
                                      <p:cBhvr>
                                        <p:cTn id="69" dur="500" fill="hold"/>
                                        <p:tgtEl>
                                          <p:spTgt spid="37"/>
                                        </p:tgtEl>
                                        <p:attrNameLst>
                                          <p:attrName>ppt_h</p:attrName>
                                        </p:attrNameLst>
                                      </p:cBhvr>
                                      <p:tavLst>
                                        <p:tav tm="0">
                                          <p:val>
                                            <p:fltVal val="0"/>
                                          </p:val>
                                        </p:tav>
                                        <p:tav tm="100000">
                                          <p:val>
                                            <p:strVal val="#ppt_h"/>
                                          </p:val>
                                        </p:tav>
                                      </p:tavLst>
                                    </p:anim>
                                    <p:animEffect transition="in" filter="fade">
                                      <p:cBhvr>
                                        <p:cTn id="70" dur="500"/>
                                        <p:tgtEl>
                                          <p:spTgt spid="37"/>
                                        </p:tgtEl>
                                      </p:cBhvr>
                                    </p:animEffect>
                                  </p:childTnLst>
                                </p:cTn>
                              </p:par>
                            </p:childTnLst>
                          </p:cTn>
                        </p:par>
                        <p:par>
                          <p:cTn id="71" fill="hold">
                            <p:stCondLst>
                              <p:cond delay="500"/>
                            </p:stCondLst>
                            <p:childTnLst>
                              <p:par>
                                <p:cTn id="72" presetID="10" presetClass="entr" presetSubtype="0" fill="hold" grpId="0" nodeType="afterEffect">
                                  <p:stCondLst>
                                    <p:cond delay="0"/>
                                  </p:stCondLst>
                                  <p:childTnLst>
                                    <p:set>
                                      <p:cBhvr>
                                        <p:cTn id="73" dur="1" fill="hold">
                                          <p:stCondLst>
                                            <p:cond delay="0"/>
                                          </p:stCondLst>
                                        </p:cTn>
                                        <p:tgtEl>
                                          <p:spTgt spid="57"/>
                                        </p:tgtEl>
                                        <p:attrNameLst>
                                          <p:attrName>style.visibility</p:attrName>
                                        </p:attrNameLst>
                                      </p:cBhvr>
                                      <p:to>
                                        <p:strVal val="visible"/>
                                      </p:to>
                                    </p:set>
                                    <p:animEffect transition="in" filter="fade">
                                      <p:cBhvr>
                                        <p:cTn id="74" dur="500"/>
                                        <p:tgtEl>
                                          <p:spTgt spid="57"/>
                                        </p:tgtEl>
                                      </p:cBhvr>
                                    </p:animEffect>
                                  </p:childTnLst>
                                </p:cTn>
                              </p:par>
                            </p:childTnLst>
                          </p:cTn>
                        </p:par>
                        <p:par>
                          <p:cTn id="75" fill="hold">
                            <p:stCondLst>
                              <p:cond delay="1000"/>
                            </p:stCondLst>
                            <p:childTnLst>
                              <p:par>
                                <p:cTn id="76" presetID="10" presetClass="entr" presetSubtype="0" fill="hold" grpId="0" nodeType="afterEffect">
                                  <p:stCondLst>
                                    <p:cond delay="0"/>
                                  </p:stCondLst>
                                  <p:childTnLst>
                                    <p:set>
                                      <p:cBhvr>
                                        <p:cTn id="77" dur="1" fill="hold">
                                          <p:stCondLst>
                                            <p:cond delay="0"/>
                                          </p:stCondLst>
                                        </p:cTn>
                                        <p:tgtEl>
                                          <p:spTgt spid="62"/>
                                        </p:tgtEl>
                                        <p:attrNameLst>
                                          <p:attrName>style.visibility</p:attrName>
                                        </p:attrNameLst>
                                      </p:cBhvr>
                                      <p:to>
                                        <p:strVal val="visible"/>
                                      </p:to>
                                    </p:set>
                                    <p:animEffect transition="in" filter="fade">
                                      <p:cBhvr>
                                        <p:cTn id="78" dur="500"/>
                                        <p:tgtEl>
                                          <p:spTgt spid="62"/>
                                        </p:tgtEl>
                                      </p:cBhvr>
                                    </p:animEffect>
                                  </p:childTnLst>
                                </p:cTn>
                              </p:par>
                            </p:childTnLst>
                          </p:cTn>
                        </p:par>
                      </p:childTnLst>
                    </p:cTn>
                  </p:par>
                  <p:par>
                    <p:cTn id="79" fill="hold">
                      <p:stCondLst>
                        <p:cond delay="indefinite"/>
                      </p:stCondLst>
                      <p:childTnLst>
                        <p:par>
                          <p:cTn id="80" fill="hold">
                            <p:stCondLst>
                              <p:cond delay="0"/>
                            </p:stCondLst>
                            <p:childTnLst>
                              <p:par>
                                <p:cTn id="81" presetID="53" presetClass="entr" presetSubtype="16"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 calcmode="lin" valueType="num">
                                      <p:cBhvr>
                                        <p:cTn id="83" dur="500" fill="hold"/>
                                        <p:tgtEl>
                                          <p:spTgt spid="42"/>
                                        </p:tgtEl>
                                        <p:attrNameLst>
                                          <p:attrName>ppt_w</p:attrName>
                                        </p:attrNameLst>
                                      </p:cBhvr>
                                      <p:tavLst>
                                        <p:tav tm="0">
                                          <p:val>
                                            <p:fltVal val="0"/>
                                          </p:val>
                                        </p:tav>
                                        <p:tav tm="100000">
                                          <p:val>
                                            <p:strVal val="#ppt_w"/>
                                          </p:val>
                                        </p:tav>
                                      </p:tavLst>
                                    </p:anim>
                                    <p:anim calcmode="lin" valueType="num">
                                      <p:cBhvr>
                                        <p:cTn id="84" dur="500" fill="hold"/>
                                        <p:tgtEl>
                                          <p:spTgt spid="42"/>
                                        </p:tgtEl>
                                        <p:attrNameLst>
                                          <p:attrName>ppt_h</p:attrName>
                                        </p:attrNameLst>
                                      </p:cBhvr>
                                      <p:tavLst>
                                        <p:tav tm="0">
                                          <p:val>
                                            <p:fltVal val="0"/>
                                          </p:val>
                                        </p:tav>
                                        <p:tav tm="100000">
                                          <p:val>
                                            <p:strVal val="#ppt_h"/>
                                          </p:val>
                                        </p:tav>
                                      </p:tavLst>
                                    </p:anim>
                                    <p:animEffect transition="in" filter="fade">
                                      <p:cBhvr>
                                        <p:cTn id="85" dur="500"/>
                                        <p:tgtEl>
                                          <p:spTgt spid="42"/>
                                        </p:tgtEl>
                                      </p:cBhvr>
                                    </p:animEffect>
                                  </p:childTnLst>
                                </p:cTn>
                              </p:par>
                            </p:childTnLst>
                          </p:cTn>
                        </p:par>
                        <p:par>
                          <p:cTn id="86" fill="hold">
                            <p:stCondLst>
                              <p:cond delay="500"/>
                            </p:stCondLst>
                            <p:childTnLst>
                              <p:par>
                                <p:cTn id="87" presetID="10" presetClass="entr" presetSubtype="0" fill="hold" grpId="0" nodeType="after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par>
                          <p:cTn id="90" fill="hold">
                            <p:stCondLst>
                              <p:cond delay="1000"/>
                            </p:stCondLst>
                            <p:childTnLst>
                              <p:par>
                                <p:cTn id="91" presetID="10" presetClass="entr" presetSubtype="0" fill="hold" grpId="0" nodeType="afterEffect">
                                  <p:stCondLst>
                                    <p:cond delay="0"/>
                                  </p:stCondLst>
                                  <p:childTnLst>
                                    <p:set>
                                      <p:cBhvr>
                                        <p:cTn id="92" dur="1" fill="hold">
                                          <p:stCondLst>
                                            <p:cond delay="0"/>
                                          </p:stCondLst>
                                        </p:cTn>
                                        <p:tgtEl>
                                          <p:spTgt spid="63"/>
                                        </p:tgtEl>
                                        <p:attrNameLst>
                                          <p:attrName>style.visibility</p:attrName>
                                        </p:attrNameLst>
                                      </p:cBhvr>
                                      <p:to>
                                        <p:strVal val="visible"/>
                                      </p:to>
                                    </p:set>
                                    <p:animEffect transition="in" filter="fade">
                                      <p:cBhvr>
                                        <p:cTn id="93" dur="500"/>
                                        <p:tgtEl>
                                          <p:spTgt spid="63"/>
                                        </p:tgtEl>
                                      </p:cBhvr>
                                    </p:animEffect>
                                  </p:childTnLst>
                                </p:cTn>
                              </p:par>
                            </p:childTnLst>
                          </p:cTn>
                        </p:par>
                      </p:childTnLst>
                    </p:cTn>
                  </p:par>
                  <p:par>
                    <p:cTn id="94" fill="hold">
                      <p:stCondLst>
                        <p:cond delay="indefinite"/>
                      </p:stCondLst>
                      <p:childTnLst>
                        <p:par>
                          <p:cTn id="95" fill="hold">
                            <p:stCondLst>
                              <p:cond delay="0"/>
                            </p:stCondLst>
                            <p:childTnLst>
                              <p:par>
                                <p:cTn id="96" presetID="53" presetClass="entr" presetSubtype="16" fill="hold" nodeType="clickEffect">
                                  <p:stCondLst>
                                    <p:cond delay="0"/>
                                  </p:stCondLst>
                                  <p:childTnLst>
                                    <p:set>
                                      <p:cBhvr>
                                        <p:cTn id="97" dur="1" fill="hold">
                                          <p:stCondLst>
                                            <p:cond delay="0"/>
                                          </p:stCondLst>
                                        </p:cTn>
                                        <p:tgtEl>
                                          <p:spTgt spid="47"/>
                                        </p:tgtEl>
                                        <p:attrNameLst>
                                          <p:attrName>style.visibility</p:attrName>
                                        </p:attrNameLst>
                                      </p:cBhvr>
                                      <p:to>
                                        <p:strVal val="visible"/>
                                      </p:to>
                                    </p:set>
                                    <p:anim calcmode="lin" valueType="num">
                                      <p:cBhvr>
                                        <p:cTn id="98" dur="500" fill="hold"/>
                                        <p:tgtEl>
                                          <p:spTgt spid="47"/>
                                        </p:tgtEl>
                                        <p:attrNameLst>
                                          <p:attrName>ppt_w</p:attrName>
                                        </p:attrNameLst>
                                      </p:cBhvr>
                                      <p:tavLst>
                                        <p:tav tm="0">
                                          <p:val>
                                            <p:fltVal val="0"/>
                                          </p:val>
                                        </p:tav>
                                        <p:tav tm="100000">
                                          <p:val>
                                            <p:strVal val="#ppt_w"/>
                                          </p:val>
                                        </p:tav>
                                      </p:tavLst>
                                    </p:anim>
                                    <p:anim calcmode="lin" valueType="num">
                                      <p:cBhvr>
                                        <p:cTn id="99" dur="500" fill="hold"/>
                                        <p:tgtEl>
                                          <p:spTgt spid="47"/>
                                        </p:tgtEl>
                                        <p:attrNameLst>
                                          <p:attrName>ppt_h</p:attrName>
                                        </p:attrNameLst>
                                      </p:cBhvr>
                                      <p:tavLst>
                                        <p:tav tm="0">
                                          <p:val>
                                            <p:fltVal val="0"/>
                                          </p:val>
                                        </p:tav>
                                        <p:tav tm="100000">
                                          <p:val>
                                            <p:strVal val="#ppt_h"/>
                                          </p:val>
                                        </p:tav>
                                      </p:tavLst>
                                    </p:anim>
                                    <p:animEffect transition="in" filter="fade">
                                      <p:cBhvr>
                                        <p:cTn id="100" dur="500"/>
                                        <p:tgtEl>
                                          <p:spTgt spid="47"/>
                                        </p:tgtEl>
                                      </p:cBhvr>
                                    </p:animEffect>
                                  </p:childTnLst>
                                </p:cTn>
                              </p:par>
                            </p:childTnLst>
                          </p:cTn>
                        </p:par>
                        <p:par>
                          <p:cTn id="101" fill="hold">
                            <p:stCondLst>
                              <p:cond delay="500"/>
                            </p:stCondLst>
                            <p:childTnLst>
                              <p:par>
                                <p:cTn id="102" presetID="10" presetClass="entr" presetSubtype="0" fill="hold" grpId="0" nodeType="afterEffect">
                                  <p:stCondLst>
                                    <p:cond delay="0"/>
                                  </p:stCondLst>
                                  <p:childTnLst>
                                    <p:set>
                                      <p:cBhvr>
                                        <p:cTn id="103" dur="1" fill="hold">
                                          <p:stCondLst>
                                            <p:cond delay="0"/>
                                          </p:stCondLst>
                                        </p:cTn>
                                        <p:tgtEl>
                                          <p:spTgt spid="59"/>
                                        </p:tgtEl>
                                        <p:attrNameLst>
                                          <p:attrName>style.visibility</p:attrName>
                                        </p:attrNameLst>
                                      </p:cBhvr>
                                      <p:to>
                                        <p:strVal val="visible"/>
                                      </p:to>
                                    </p:set>
                                    <p:animEffect transition="in" filter="fade">
                                      <p:cBhvr>
                                        <p:cTn id="104" dur="500"/>
                                        <p:tgtEl>
                                          <p:spTgt spid="59"/>
                                        </p:tgtEl>
                                      </p:cBhvr>
                                    </p:animEffect>
                                  </p:childTnLst>
                                </p:cTn>
                              </p:par>
                            </p:childTnLst>
                          </p:cTn>
                        </p:par>
                        <p:par>
                          <p:cTn id="105" fill="hold">
                            <p:stCondLst>
                              <p:cond delay="1000"/>
                            </p:stCondLst>
                            <p:childTnLst>
                              <p:par>
                                <p:cTn id="106" presetID="10" presetClass="entr" presetSubtype="0" fill="hold" grpId="0" nodeType="afterEffect">
                                  <p:stCondLst>
                                    <p:cond delay="0"/>
                                  </p:stCondLst>
                                  <p:childTnLst>
                                    <p:set>
                                      <p:cBhvr>
                                        <p:cTn id="107" dur="1" fill="hold">
                                          <p:stCondLst>
                                            <p:cond delay="0"/>
                                          </p:stCondLst>
                                        </p:cTn>
                                        <p:tgtEl>
                                          <p:spTgt spid="64"/>
                                        </p:tgtEl>
                                        <p:attrNameLst>
                                          <p:attrName>style.visibility</p:attrName>
                                        </p:attrNameLst>
                                      </p:cBhvr>
                                      <p:to>
                                        <p:strVal val="visible"/>
                                      </p:to>
                                    </p:set>
                                    <p:animEffect transition="in" filter="fade">
                                      <p:cBhvr>
                                        <p:cTn id="108"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3" grpId="0"/>
      <p:bldP spid="54" grpId="0"/>
      <p:bldP spid="55" grpId="0"/>
      <p:bldP spid="56" grpId="0"/>
      <p:bldP spid="57" grpId="0"/>
      <p:bldP spid="58" grpId="0"/>
      <p:bldP spid="59" grpId="0"/>
      <p:bldP spid="60" grpId="0"/>
      <p:bldP spid="61" grpId="0"/>
      <p:bldP spid="62" grpId="0"/>
      <p:bldP spid="63" grpId="0"/>
      <p:bldP spid="64" grpId="0"/>
      <p:bldP spid="65" grpId="0" animBg="1"/>
      <p:bldP spid="66" grpId="0" animBg="1"/>
      <p:bldP spid="6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011517" y="474656"/>
            <a:ext cx="4168967"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直播带货现状</a:t>
            </a:r>
          </a:p>
        </p:txBody>
      </p:sp>
      <p:sp>
        <p:nvSpPr>
          <p:cNvPr id="4" name="矩形 3"/>
          <p:cNvSpPr/>
          <p:nvPr/>
        </p:nvSpPr>
        <p:spPr>
          <a:xfrm>
            <a:off x="2595769" y="1475374"/>
            <a:ext cx="7000463" cy="701346"/>
          </a:xfrm>
          <a:prstGeom prst="rect">
            <a:avLst/>
          </a:prstGeom>
        </p:spPr>
        <p:txBody>
          <a:bodyPr wrap="square">
            <a:spAutoFit/>
          </a:bodyPr>
          <a:lstStyle/>
          <a:p>
            <a:pPr algn="ctr">
              <a:lnSpc>
                <a:spcPct val="130000"/>
              </a:lnSpc>
            </a:pPr>
            <a:r>
              <a:rPr lang="en-US" altLang="zh-CN" sz="1600" dirty="0">
                <a:solidFill>
                  <a:schemeClr val="bg1"/>
                </a:solidFill>
                <a:cs typeface="+mn-ea"/>
                <a:sym typeface="+mn-lt"/>
              </a:rPr>
              <a:t>2020</a:t>
            </a:r>
            <a:r>
              <a:rPr lang="zh-CN" altLang="en-US" sz="1600" dirty="0">
                <a:solidFill>
                  <a:schemeClr val="bg1"/>
                </a:solidFill>
                <a:cs typeface="+mn-ea"/>
                <a:sym typeface="+mn-lt"/>
              </a:rPr>
              <a:t>年受疫情影响，直播为媒体、线下展馆、旅游景区等机构打开另一扇窗，成为其与大众沟通的“新舞台”。</a:t>
            </a:r>
          </a:p>
        </p:txBody>
      </p:sp>
      <p:grpSp>
        <p:nvGrpSpPr>
          <p:cNvPr id="3" name="组合 2"/>
          <p:cNvGrpSpPr/>
          <p:nvPr/>
        </p:nvGrpSpPr>
        <p:grpSpPr>
          <a:xfrm>
            <a:off x="1207381" y="2692101"/>
            <a:ext cx="2973009" cy="913126"/>
            <a:chOff x="1207381" y="2692101"/>
            <a:chExt cx="2973009" cy="913126"/>
          </a:xfrm>
        </p:grpSpPr>
        <p:sp>
          <p:nvSpPr>
            <p:cNvPr id="24" name="任意多边形 23"/>
            <p:cNvSpPr/>
            <p:nvPr/>
          </p:nvSpPr>
          <p:spPr>
            <a:xfrm>
              <a:off x="1207381" y="2692101"/>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 name="圆角矩形 2"/>
            <p:cNvSpPr/>
            <p:nvPr/>
          </p:nvSpPr>
          <p:spPr>
            <a:xfrm flipH="1">
              <a:off x="1322642" y="2870393"/>
              <a:ext cx="2857748" cy="734834"/>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9" name="文本框"/>
            <p:cNvSpPr txBox="1"/>
            <p:nvPr/>
          </p:nvSpPr>
          <p:spPr>
            <a:xfrm>
              <a:off x="1446838" y="2946263"/>
              <a:ext cx="694421"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a:t>
              </a:r>
              <a:r>
                <a:rPr lang="en-US" altLang="zh-CN" sz="100" b="1" i="1" dirty="0">
                  <a:solidFill>
                    <a:schemeClr val="bg1"/>
                  </a:solidFill>
                  <a:effectLst>
                    <a:outerShdw blurRad="50800" dist="50800" dir="5400000" algn="ctr" rotWithShape="0">
                      <a:schemeClr val="accent6">
                        <a:alpha val="20000"/>
                      </a:schemeClr>
                    </a:outerShdw>
                  </a:effectLst>
                  <a:cs typeface="+mn-ea"/>
                  <a:sym typeface="+mn-lt"/>
                </a:rPr>
                <a:t> </a:t>
              </a:r>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1</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14" name="文本框"/>
            <p:cNvSpPr txBox="1"/>
            <p:nvPr/>
          </p:nvSpPr>
          <p:spPr>
            <a:xfrm>
              <a:off x="2146890" y="3033975"/>
              <a:ext cx="1486176" cy="400110"/>
            </a:xfrm>
            <a:prstGeom prst="rect">
              <a:avLst/>
            </a:prstGeom>
            <a:noFill/>
          </p:spPr>
          <p:txBody>
            <a:bodyPr wrap="square" rtlCol="0">
              <a:spAutoFit/>
            </a:bodyPr>
            <a:lstStyle/>
            <a:p>
              <a:r>
                <a:rPr lang="zh-CN" altLang="en-US" sz="2000" b="1" dirty="0">
                  <a:solidFill>
                    <a:schemeClr val="bg1"/>
                  </a:solidFill>
                  <a:cs typeface="+mn-ea"/>
                  <a:sym typeface="+mn-lt"/>
                </a:rPr>
                <a:t>县长来直播</a:t>
              </a:r>
            </a:p>
          </p:txBody>
        </p:sp>
      </p:grpSp>
      <p:sp>
        <p:nvSpPr>
          <p:cNvPr id="18" name="文本框"/>
          <p:cNvSpPr txBox="1"/>
          <p:nvPr/>
        </p:nvSpPr>
        <p:spPr>
          <a:xfrm>
            <a:off x="1446838" y="4172546"/>
            <a:ext cx="2609356" cy="1372683"/>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”县长来直播“系列等活动，帮助农产品找到销路。截至</a:t>
            </a:r>
            <a:r>
              <a:rPr lang="en-US" altLang="zh-CN" sz="1600" dirty="0">
                <a:solidFill>
                  <a:schemeClr val="bg1"/>
                </a:solidFill>
                <a:cs typeface="+mn-ea"/>
                <a:sym typeface="+mn-lt"/>
              </a:rPr>
              <a:t>4</a:t>
            </a:r>
            <a:r>
              <a:rPr lang="zh-CN" altLang="en-US" sz="1600" dirty="0">
                <a:solidFill>
                  <a:schemeClr val="bg1"/>
                </a:solidFill>
                <a:cs typeface="+mn-ea"/>
                <a:sym typeface="+mn-lt"/>
              </a:rPr>
              <a:t>月</a:t>
            </a:r>
            <a:r>
              <a:rPr lang="en-US" altLang="zh-CN" sz="1600" dirty="0">
                <a:solidFill>
                  <a:schemeClr val="bg1"/>
                </a:solidFill>
                <a:cs typeface="+mn-ea"/>
                <a:sym typeface="+mn-lt"/>
              </a:rPr>
              <a:t>11</a:t>
            </a:r>
            <a:r>
              <a:rPr lang="zh-CN" altLang="en-US" sz="1600" dirty="0">
                <a:solidFill>
                  <a:schemeClr val="bg1"/>
                </a:solidFill>
                <a:cs typeface="+mn-ea"/>
                <a:sym typeface="+mn-lt"/>
              </a:rPr>
              <a:t>日，</a:t>
            </a:r>
            <a:r>
              <a:rPr lang="zh-CN" altLang="en-US" sz="1600" b="1" dirty="0">
                <a:solidFill>
                  <a:schemeClr val="bg1"/>
                </a:solidFill>
                <a:cs typeface="+mn-ea"/>
                <a:sym typeface="+mn-lt"/>
              </a:rPr>
              <a:t>项目累计助力农产品销售</a:t>
            </a:r>
            <a:r>
              <a:rPr lang="en-US" altLang="zh-CN" sz="1600" b="1" dirty="0">
                <a:solidFill>
                  <a:schemeClr val="bg1"/>
                </a:solidFill>
                <a:cs typeface="+mn-ea"/>
                <a:sym typeface="+mn-lt"/>
              </a:rPr>
              <a:t>3.2</a:t>
            </a:r>
            <a:r>
              <a:rPr lang="zh-CN" altLang="en-US" sz="1600" b="1" dirty="0">
                <a:solidFill>
                  <a:schemeClr val="bg1"/>
                </a:solidFill>
                <a:cs typeface="+mn-ea"/>
                <a:sym typeface="+mn-lt"/>
              </a:rPr>
              <a:t>亿元</a:t>
            </a:r>
            <a:r>
              <a:rPr lang="zh-CN" altLang="en-US" sz="1600" dirty="0">
                <a:solidFill>
                  <a:schemeClr val="bg1"/>
                </a:solidFill>
                <a:cs typeface="+mn-ea"/>
                <a:sym typeface="+mn-lt"/>
              </a:rPr>
              <a:t>。</a:t>
            </a:r>
          </a:p>
        </p:txBody>
      </p:sp>
      <p:grpSp>
        <p:nvGrpSpPr>
          <p:cNvPr id="5" name="组合 4"/>
          <p:cNvGrpSpPr/>
          <p:nvPr/>
        </p:nvGrpSpPr>
        <p:grpSpPr>
          <a:xfrm>
            <a:off x="4580852" y="2692101"/>
            <a:ext cx="2973009" cy="913126"/>
            <a:chOff x="4580852" y="2692101"/>
            <a:chExt cx="2973009" cy="913126"/>
          </a:xfrm>
        </p:grpSpPr>
        <p:sp>
          <p:nvSpPr>
            <p:cNvPr id="25" name="任意多边形 24"/>
            <p:cNvSpPr/>
            <p:nvPr/>
          </p:nvSpPr>
          <p:spPr>
            <a:xfrm>
              <a:off x="4580852" y="2692101"/>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圆角矩形 2"/>
            <p:cNvSpPr/>
            <p:nvPr/>
          </p:nvSpPr>
          <p:spPr>
            <a:xfrm flipH="1">
              <a:off x="4696113" y="2870393"/>
              <a:ext cx="2857748" cy="734834"/>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27" name="文本框"/>
            <p:cNvSpPr txBox="1"/>
            <p:nvPr/>
          </p:nvSpPr>
          <p:spPr>
            <a:xfrm>
              <a:off x="4820309" y="2946263"/>
              <a:ext cx="691215"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02</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28" name="文本框"/>
            <p:cNvSpPr txBox="1"/>
            <p:nvPr/>
          </p:nvSpPr>
          <p:spPr>
            <a:xfrm>
              <a:off x="5582459" y="3057467"/>
              <a:ext cx="1486176" cy="400110"/>
            </a:xfrm>
            <a:prstGeom prst="rect">
              <a:avLst/>
            </a:prstGeom>
            <a:noFill/>
          </p:spPr>
          <p:txBody>
            <a:bodyPr wrap="square" rtlCol="0">
              <a:spAutoFit/>
            </a:bodyPr>
            <a:lstStyle/>
            <a:p>
              <a:r>
                <a:rPr lang="zh-CN" altLang="en-US" sz="2000" b="1" dirty="0">
                  <a:solidFill>
                    <a:schemeClr val="bg1"/>
                  </a:solidFill>
                  <a:cs typeface="+mn-ea"/>
                  <a:sym typeface="+mn-lt"/>
                </a:rPr>
                <a:t>罗永浩带货</a:t>
              </a:r>
            </a:p>
          </p:txBody>
        </p:sp>
      </p:grpSp>
      <p:sp>
        <p:nvSpPr>
          <p:cNvPr id="29" name="文本框"/>
          <p:cNvSpPr txBox="1"/>
          <p:nvPr/>
        </p:nvSpPr>
        <p:spPr>
          <a:xfrm>
            <a:off x="4820309" y="4172546"/>
            <a:ext cx="2609356" cy="2012859"/>
          </a:xfrm>
          <a:prstGeom prst="rect">
            <a:avLst/>
          </a:prstGeom>
          <a:noFill/>
        </p:spPr>
        <p:txBody>
          <a:bodyPr wrap="square" rtlCol="0">
            <a:spAutoFit/>
          </a:bodyPr>
          <a:lstStyle/>
          <a:p>
            <a:pPr>
              <a:lnSpc>
                <a:spcPct val="130000"/>
              </a:lnSpc>
            </a:pPr>
            <a:r>
              <a:rPr lang="en-US" altLang="zh-CN" sz="1600" dirty="0">
                <a:solidFill>
                  <a:schemeClr val="bg1"/>
                </a:solidFill>
                <a:cs typeface="+mn-ea"/>
                <a:sym typeface="+mn-lt"/>
              </a:rPr>
              <a:t>4</a:t>
            </a:r>
            <a:r>
              <a:rPr lang="zh-CN" altLang="en-US" sz="1600" dirty="0">
                <a:solidFill>
                  <a:schemeClr val="bg1"/>
                </a:solidFill>
                <a:cs typeface="+mn-ea"/>
                <a:sym typeface="+mn-lt"/>
              </a:rPr>
              <a:t>月</a:t>
            </a:r>
            <a:r>
              <a:rPr lang="en-US" altLang="zh-CN" sz="1600" dirty="0">
                <a:solidFill>
                  <a:schemeClr val="bg1"/>
                </a:solidFill>
                <a:cs typeface="+mn-ea"/>
                <a:sym typeface="+mn-lt"/>
              </a:rPr>
              <a:t>1</a:t>
            </a:r>
            <a:r>
              <a:rPr lang="zh-CN" altLang="en-US" sz="1600" dirty="0">
                <a:solidFill>
                  <a:schemeClr val="bg1"/>
                </a:solidFill>
                <a:cs typeface="+mn-ea"/>
                <a:sym typeface="+mn-lt"/>
              </a:rPr>
              <a:t>日，知名公众人物</a:t>
            </a:r>
            <a:r>
              <a:rPr lang="en-US" altLang="zh-CN" sz="1600" dirty="0">
                <a:solidFill>
                  <a:schemeClr val="bg1"/>
                </a:solidFill>
                <a:cs typeface="+mn-ea"/>
                <a:sym typeface="+mn-lt"/>
              </a:rPr>
              <a:t>@</a:t>
            </a:r>
            <a:r>
              <a:rPr lang="zh-CN" altLang="en-US" sz="1600" dirty="0">
                <a:solidFill>
                  <a:schemeClr val="bg1"/>
                </a:solidFill>
                <a:cs typeface="+mn-ea"/>
                <a:sym typeface="+mn-lt"/>
              </a:rPr>
              <a:t>罗永浩在抖音进行了首场电商直播，带来超过</a:t>
            </a:r>
            <a:r>
              <a:rPr lang="en-US" altLang="zh-CN" sz="1600" dirty="0">
                <a:solidFill>
                  <a:schemeClr val="bg1"/>
                </a:solidFill>
                <a:cs typeface="+mn-ea"/>
                <a:sym typeface="+mn-lt"/>
              </a:rPr>
              <a:t>1.1</a:t>
            </a:r>
            <a:r>
              <a:rPr lang="zh-CN" altLang="en-US" sz="1600" dirty="0">
                <a:solidFill>
                  <a:schemeClr val="bg1"/>
                </a:solidFill>
                <a:cs typeface="+mn-ea"/>
                <a:sym typeface="+mn-lt"/>
              </a:rPr>
              <a:t>亿元的支付交易总额，</a:t>
            </a:r>
            <a:r>
              <a:rPr lang="zh-CN" altLang="en-US" sz="1600" b="1" dirty="0">
                <a:solidFill>
                  <a:schemeClr val="bg1"/>
                </a:solidFill>
                <a:cs typeface="+mn-ea"/>
                <a:sym typeface="+mn-lt"/>
              </a:rPr>
              <a:t>累计观看人数超过</a:t>
            </a:r>
            <a:r>
              <a:rPr lang="en-US" altLang="zh-CN" sz="1600" b="1" dirty="0">
                <a:solidFill>
                  <a:schemeClr val="bg1"/>
                </a:solidFill>
                <a:cs typeface="+mn-ea"/>
                <a:sym typeface="+mn-lt"/>
              </a:rPr>
              <a:t>4800w</a:t>
            </a:r>
            <a:r>
              <a:rPr lang="zh-CN" altLang="en-US" sz="1600" dirty="0">
                <a:solidFill>
                  <a:schemeClr val="bg1"/>
                </a:solidFill>
                <a:cs typeface="+mn-ea"/>
                <a:sym typeface="+mn-lt"/>
              </a:rPr>
              <a:t>，并成为引爆全网的热点事件。</a:t>
            </a:r>
          </a:p>
        </p:txBody>
      </p:sp>
      <p:grpSp>
        <p:nvGrpSpPr>
          <p:cNvPr id="7" name="组合 6"/>
          <p:cNvGrpSpPr/>
          <p:nvPr/>
        </p:nvGrpSpPr>
        <p:grpSpPr>
          <a:xfrm>
            <a:off x="7954323" y="2692101"/>
            <a:ext cx="2973009" cy="913126"/>
            <a:chOff x="7954323" y="2692101"/>
            <a:chExt cx="2973009" cy="913126"/>
          </a:xfrm>
        </p:grpSpPr>
        <p:sp>
          <p:nvSpPr>
            <p:cNvPr id="30" name="任意多边形 29"/>
            <p:cNvSpPr/>
            <p:nvPr/>
          </p:nvSpPr>
          <p:spPr>
            <a:xfrm>
              <a:off x="7954323" y="2692101"/>
              <a:ext cx="354718" cy="354718"/>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1" name="圆角矩形 2"/>
            <p:cNvSpPr/>
            <p:nvPr/>
          </p:nvSpPr>
          <p:spPr>
            <a:xfrm flipH="1">
              <a:off x="8069584" y="2870393"/>
              <a:ext cx="2857748" cy="734834"/>
            </a:xfrm>
            <a:prstGeom prst="roundRect">
              <a:avLst/>
            </a:prstGeom>
            <a:gradFill>
              <a:gsLst>
                <a:gs pos="100000">
                  <a:srgbClr val="1D95F5">
                    <a:alpha val="0"/>
                  </a:srgbClr>
                </a:gs>
                <a:gs pos="0">
                  <a:srgbClr val="1D95F5"/>
                </a:gs>
              </a:gsLst>
              <a:lin ang="96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32" name="文本框"/>
            <p:cNvSpPr txBox="1"/>
            <p:nvPr/>
          </p:nvSpPr>
          <p:spPr>
            <a:xfrm>
              <a:off x="8193780" y="2946263"/>
              <a:ext cx="691215" cy="584775"/>
            </a:xfrm>
            <a:prstGeom prst="rect">
              <a:avLst/>
            </a:prstGeom>
            <a:noFill/>
          </p:spPr>
          <p:txBody>
            <a:bodyPr wrap="none" rtlCol="0">
              <a:spAutoFit/>
            </a:bodyPr>
            <a:lstStyle/>
            <a:p>
              <a:r>
                <a:rPr lang="en-US" altLang="zh-CN" sz="3200" b="1" i="1" dirty="0">
                  <a:solidFill>
                    <a:schemeClr val="bg1"/>
                  </a:solidFill>
                  <a:effectLst>
                    <a:outerShdw blurRad="50800" dist="50800" dir="5400000" algn="ctr" rotWithShape="0">
                      <a:schemeClr val="accent6">
                        <a:alpha val="20000"/>
                      </a:schemeClr>
                    </a:outerShdw>
                  </a:effectLst>
                  <a:cs typeface="+mn-ea"/>
                  <a:sym typeface="+mn-lt"/>
                </a:rPr>
                <a:t>03</a:t>
              </a:r>
              <a:endParaRPr lang="zh-CN" altLang="en-US" sz="3200" b="1" i="1" dirty="0">
                <a:solidFill>
                  <a:schemeClr val="bg1"/>
                </a:solidFill>
                <a:effectLst>
                  <a:outerShdw blurRad="50800" dist="50800" dir="5400000" algn="ctr" rotWithShape="0">
                    <a:schemeClr val="accent6">
                      <a:alpha val="20000"/>
                    </a:schemeClr>
                  </a:outerShdw>
                </a:effectLst>
                <a:cs typeface="+mn-ea"/>
                <a:sym typeface="+mn-lt"/>
              </a:endParaRPr>
            </a:p>
          </p:txBody>
        </p:sp>
        <p:sp>
          <p:nvSpPr>
            <p:cNvPr id="33" name="文本框"/>
            <p:cNvSpPr txBox="1"/>
            <p:nvPr/>
          </p:nvSpPr>
          <p:spPr>
            <a:xfrm>
              <a:off x="8957921" y="3033975"/>
              <a:ext cx="1486176" cy="400110"/>
            </a:xfrm>
            <a:prstGeom prst="rect">
              <a:avLst/>
            </a:prstGeom>
            <a:noFill/>
          </p:spPr>
          <p:txBody>
            <a:bodyPr wrap="square" rtlCol="0">
              <a:spAutoFit/>
            </a:bodyPr>
            <a:lstStyle/>
            <a:p>
              <a:r>
                <a:rPr lang="zh-CN" altLang="en-US" sz="2000" b="1" dirty="0">
                  <a:solidFill>
                    <a:schemeClr val="bg1"/>
                  </a:solidFill>
                  <a:cs typeface="+mn-ea"/>
                  <a:sym typeface="+mn-lt"/>
                </a:rPr>
                <a:t>保利卖房</a:t>
              </a:r>
            </a:p>
          </p:txBody>
        </p:sp>
      </p:grpSp>
      <p:sp>
        <p:nvSpPr>
          <p:cNvPr id="34" name="文本框"/>
          <p:cNvSpPr txBox="1"/>
          <p:nvPr/>
        </p:nvSpPr>
        <p:spPr>
          <a:xfrm>
            <a:off x="8193780" y="4172546"/>
            <a:ext cx="2609356" cy="1692771"/>
          </a:xfrm>
          <a:prstGeom prst="rect">
            <a:avLst/>
          </a:prstGeom>
          <a:noFill/>
        </p:spPr>
        <p:txBody>
          <a:bodyPr wrap="square" rtlCol="0">
            <a:spAutoFit/>
          </a:bodyPr>
          <a:lstStyle/>
          <a:p>
            <a:pPr>
              <a:lnSpc>
                <a:spcPct val="130000"/>
              </a:lnSpc>
            </a:pPr>
            <a:r>
              <a:rPr lang="zh-CN" altLang="en-US" sz="1600" dirty="0">
                <a:solidFill>
                  <a:schemeClr val="bg1"/>
                </a:solidFill>
                <a:cs typeface="+mn-ea"/>
                <a:sym typeface="+mn-lt"/>
              </a:rPr>
              <a:t>保利在抖音上做了一场长达十小时的全时段直播，在秒杀时段，</a:t>
            </a:r>
            <a:r>
              <a:rPr lang="zh-CN" altLang="en-US" sz="1600" b="1" dirty="0">
                <a:solidFill>
                  <a:schemeClr val="bg1"/>
                </a:solidFill>
                <a:cs typeface="+mn-ea"/>
                <a:sym typeface="+mn-lt"/>
              </a:rPr>
              <a:t>仅半小时就卖出了</a:t>
            </a:r>
            <a:r>
              <a:rPr lang="en-US" altLang="zh-CN" sz="1600" b="1" dirty="0">
                <a:solidFill>
                  <a:schemeClr val="bg1"/>
                </a:solidFill>
                <a:cs typeface="+mn-ea"/>
                <a:sym typeface="+mn-lt"/>
              </a:rPr>
              <a:t>102</a:t>
            </a:r>
            <a:r>
              <a:rPr lang="zh-CN" altLang="en-US" sz="1600" b="1" dirty="0">
                <a:solidFill>
                  <a:schemeClr val="bg1"/>
                </a:solidFill>
                <a:cs typeface="+mn-ea"/>
                <a:sym typeface="+mn-lt"/>
              </a:rPr>
              <a:t>套房源，认购额超</a:t>
            </a:r>
            <a:r>
              <a:rPr lang="en-US" altLang="zh-CN" sz="1600" b="1" dirty="0">
                <a:solidFill>
                  <a:schemeClr val="bg1"/>
                </a:solidFill>
                <a:cs typeface="+mn-ea"/>
                <a:sym typeface="+mn-lt"/>
              </a:rPr>
              <a:t>2</a:t>
            </a:r>
            <a:r>
              <a:rPr lang="zh-CN" altLang="en-US" sz="1600" b="1" dirty="0">
                <a:solidFill>
                  <a:schemeClr val="bg1"/>
                </a:solidFill>
                <a:cs typeface="+mn-ea"/>
                <a:sym typeface="+mn-lt"/>
              </a:rPr>
              <a:t>亿元</a:t>
            </a:r>
            <a:r>
              <a:rPr lang="zh-CN" altLang="en-US" sz="1600" dirty="0">
                <a:solidFill>
                  <a:schemeClr val="bg1"/>
                </a:solidFill>
                <a:cs typeface="+mn-ea"/>
                <a:sym typeface="+mn-lt"/>
              </a:rPr>
              <a:t>。</a:t>
            </a: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iterate type="lt">
                                    <p:tmPct val="10000"/>
                                  </p:iterate>
                                  <p:childTnLst>
                                    <p:set>
                                      <p:cBhvr>
                                        <p:cTn id="10" dur="1" fill="hold">
                                          <p:stCondLst>
                                            <p:cond delay="0"/>
                                          </p:stCondLst>
                                        </p:cTn>
                                        <p:tgtEl>
                                          <p:spTgt spid="4"/>
                                        </p:tgtEl>
                                        <p:attrNameLst>
                                          <p:attrName>style.visibility</p:attrName>
                                        </p:attrNameLst>
                                      </p:cBhvr>
                                      <p:to>
                                        <p:strVal val="visible"/>
                                      </p:to>
                                    </p:set>
                                    <p:anim calcmode="lin" valueType="num">
                                      <p:cBhvr>
                                        <p:cTn id="11" dur="500" fill="hold"/>
                                        <p:tgtEl>
                                          <p:spTgt spid="4"/>
                                        </p:tgtEl>
                                        <p:attrNameLst>
                                          <p:attrName>ppt_w</p:attrName>
                                        </p:attrNameLst>
                                      </p:cBhvr>
                                      <p:tavLst>
                                        <p:tav tm="0">
                                          <p:val>
                                            <p:fltVal val="0"/>
                                          </p:val>
                                        </p:tav>
                                        <p:tav tm="100000">
                                          <p:val>
                                            <p:strVal val="#ppt_w"/>
                                          </p:val>
                                        </p:tav>
                                      </p:tavLst>
                                    </p:anim>
                                    <p:anim calcmode="lin" valueType="num">
                                      <p:cBhvr>
                                        <p:cTn id="12" dur="500" fill="hold"/>
                                        <p:tgtEl>
                                          <p:spTgt spid="4"/>
                                        </p:tgtEl>
                                        <p:attrNameLst>
                                          <p:attrName>ppt_h</p:attrName>
                                        </p:attrNameLst>
                                      </p:cBhvr>
                                      <p:tavLst>
                                        <p:tav tm="0">
                                          <p:val>
                                            <p:fltVal val="0"/>
                                          </p:val>
                                        </p:tav>
                                        <p:tav tm="100000">
                                          <p:val>
                                            <p:strVal val="#ppt_h"/>
                                          </p:val>
                                        </p:tav>
                                      </p:tavLst>
                                    </p:anim>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nodeType="clickEffect">
                                  <p:stCondLst>
                                    <p:cond delay="0"/>
                                  </p:stCondLst>
                                  <p:childTnLst>
                                    <p:set>
                                      <p:cBhvr>
                                        <p:cTn id="17" dur="1" fill="hold">
                                          <p:stCondLst>
                                            <p:cond delay="0"/>
                                          </p:stCondLst>
                                        </p:cTn>
                                        <p:tgtEl>
                                          <p:spTgt spid="3"/>
                                        </p:tgtEl>
                                        <p:attrNameLst>
                                          <p:attrName>style.visibility</p:attrName>
                                        </p:attrNameLst>
                                      </p:cBhvr>
                                      <p:to>
                                        <p:strVal val="visible"/>
                                      </p:to>
                                    </p:set>
                                    <p:animEffect transition="in" filter="fade">
                                      <p:cBhvr>
                                        <p:cTn id="18" dur="1000"/>
                                        <p:tgtEl>
                                          <p:spTgt spid="3"/>
                                        </p:tgtEl>
                                      </p:cBhvr>
                                    </p:animEffect>
                                    <p:anim calcmode="lin" valueType="num">
                                      <p:cBhvr>
                                        <p:cTn id="19" dur="1000" fill="hold"/>
                                        <p:tgtEl>
                                          <p:spTgt spid="3"/>
                                        </p:tgtEl>
                                        <p:attrNameLst>
                                          <p:attrName>ppt_x</p:attrName>
                                        </p:attrNameLst>
                                      </p:cBhvr>
                                      <p:tavLst>
                                        <p:tav tm="0">
                                          <p:val>
                                            <p:strVal val="#ppt_x"/>
                                          </p:val>
                                        </p:tav>
                                        <p:tav tm="100000">
                                          <p:val>
                                            <p:strVal val="#ppt_x"/>
                                          </p:val>
                                        </p:tav>
                                      </p:tavLst>
                                    </p:anim>
                                    <p:anim calcmode="lin" valueType="num">
                                      <p:cBhvr>
                                        <p:cTn id="20" dur="1000" fill="hold"/>
                                        <p:tgtEl>
                                          <p:spTgt spid="3"/>
                                        </p:tgtEl>
                                        <p:attrNameLst>
                                          <p:attrName>ppt_y</p:attrName>
                                        </p:attrNameLst>
                                      </p:cBhvr>
                                      <p:tavLst>
                                        <p:tav tm="0">
                                          <p:val>
                                            <p:strVal val="#ppt_y+.1"/>
                                          </p:val>
                                        </p:tav>
                                        <p:tav tm="100000">
                                          <p:val>
                                            <p:strVal val="#ppt_y"/>
                                          </p:val>
                                        </p:tav>
                                      </p:tavLst>
                                    </p:anim>
                                  </p:childTnLst>
                                </p:cTn>
                              </p:par>
                            </p:childTnLst>
                          </p:cTn>
                        </p:par>
                        <p:par>
                          <p:cTn id="21" fill="hold">
                            <p:stCondLst>
                              <p:cond delay="1000"/>
                            </p:stCondLst>
                            <p:childTnLst>
                              <p:par>
                                <p:cTn id="22" presetID="53" presetClass="entr" presetSubtype="16" fill="hold" grpId="0" nodeType="afterEffect">
                                  <p:stCondLst>
                                    <p:cond delay="0"/>
                                  </p:stCondLst>
                                  <p:iterate type="lt">
                                    <p:tmPct val="10000"/>
                                  </p:iterate>
                                  <p:childTnLst>
                                    <p:set>
                                      <p:cBhvr>
                                        <p:cTn id="23" dur="1" fill="hold">
                                          <p:stCondLst>
                                            <p:cond delay="0"/>
                                          </p:stCondLst>
                                        </p:cTn>
                                        <p:tgtEl>
                                          <p:spTgt spid="18"/>
                                        </p:tgtEl>
                                        <p:attrNameLst>
                                          <p:attrName>style.visibility</p:attrName>
                                        </p:attrNameLst>
                                      </p:cBhvr>
                                      <p:to>
                                        <p:strVal val="visible"/>
                                      </p:to>
                                    </p:set>
                                    <p:anim calcmode="lin" valueType="num">
                                      <p:cBhvr>
                                        <p:cTn id="24" dur="500" fill="hold"/>
                                        <p:tgtEl>
                                          <p:spTgt spid="18"/>
                                        </p:tgtEl>
                                        <p:attrNameLst>
                                          <p:attrName>ppt_w</p:attrName>
                                        </p:attrNameLst>
                                      </p:cBhvr>
                                      <p:tavLst>
                                        <p:tav tm="0">
                                          <p:val>
                                            <p:fltVal val="0"/>
                                          </p:val>
                                        </p:tav>
                                        <p:tav tm="100000">
                                          <p:val>
                                            <p:strVal val="#ppt_w"/>
                                          </p:val>
                                        </p:tav>
                                      </p:tavLst>
                                    </p:anim>
                                    <p:anim calcmode="lin" valueType="num">
                                      <p:cBhvr>
                                        <p:cTn id="25" dur="500" fill="hold"/>
                                        <p:tgtEl>
                                          <p:spTgt spid="18"/>
                                        </p:tgtEl>
                                        <p:attrNameLst>
                                          <p:attrName>ppt_h</p:attrName>
                                        </p:attrNameLst>
                                      </p:cBhvr>
                                      <p:tavLst>
                                        <p:tav tm="0">
                                          <p:val>
                                            <p:fltVal val="0"/>
                                          </p:val>
                                        </p:tav>
                                        <p:tav tm="100000">
                                          <p:val>
                                            <p:strVal val="#ppt_h"/>
                                          </p:val>
                                        </p:tav>
                                      </p:tavLst>
                                    </p:anim>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000"/>
                                        <p:tgtEl>
                                          <p:spTgt spid="5"/>
                                        </p:tgtEl>
                                      </p:cBhvr>
                                    </p:animEffect>
                                    <p:anim calcmode="lin" valueType="num">
                                      <p:cBhvr>
                                        <p:cTn id="32" dur="1000" fill="hold"/>
                                        <p:tgtEl>
                                          <p:spTgt spid="5"/>
                                        </p:tgtEl>
                                        <p:attrNameLst>
                                          <p:attrName>ppt_x</p:attrName>
                                        </p:attrNameLst>
                                      </p:cBhvr>
                                      <p:tavLst>
                                        <p:tav tm="0">
                                          <p:val>
                                            <p:strVal val="#ppt_x"/>
                                          </p:val>
                                        </p:tav>
                                        <p:tav tm="100000">
                                          <p:val>
                                            <p:strVal val="#ppt_x"/>
                                          </p:val>
                                        </p:tav>
                                      </p:tavLst>
                                    </p:anim>
                                    <p:anim calcmode="lin" valueType="num">
                                      <p:cBhvr>
                                        <p:cTn id="33" dur="1000" fill="hold"/>
                                        <p:tgtEl>
                                          <p:spTgt spid="5"/>
                                        </p:tgtEl>
                                        <p:attrNameLst>
                                          <p:attrName>ppt_y</p:attrName>
                                        </p:attrNameLst>
                                      </p:cBhvr>
                                      <p:tavLst>
                                        <p:tav tm="0">
                                          <p:val>
                                            <p:strVal val="#ppt_y+.1"/>
                                          </p:val>
                                        </p:tav>
                                        <p:tav tm="100000">
                                          <p:val>
                                            <p:strVal val="#ppt_y"/>
                                          </p:val>
                                        </p:tav>
                                      </p:tavLst>
                                    </p:anim>
                                  </p:childTnLst>
                                </p:cTn>
                              </p:par>
                            </p:childTnLst>
                          </p:cTn>
                        </p:par>
                        <p:par>
                          <p:cTn id="34" fill="hold">
                            <p:stCondLst>
                              <p:cond delay="1000"/>
                            </p:stCondLst>
                            <p:childTnLst>
                              <p:par>
                                <p:cTn id="35" presetID="53" presetClass="entr" presetSubtype="16" fill="hold" grpId="0" nodeType="afterEffect">
                                  <p:stCondLst>
                                    <p:cond delay="0"/>
                                  </p:stCondLst>
                                  <p:iterate type="lt">
                                    <p:tmPct val="10000"/>
                                  </p:iterate>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childTnLst>
                          </p:cTn>
                        </p:par>
                      </p:childTnLst>
                    </p:cTn>
                  </p:par>
                  <p:par>
                    <p:cTn id="40" fill="hold">
                      <p:stCondLst>
                        <p:cond delay="indefinite"/>
                      </p:stCondLst>
                      <p:childTnLst>
                        <p:par>
                          <p:cTn id="41" fill="hold">
                            <p:stCondLst>
                              <p:cond delay="0"/>
                            </p:stCondLst>
                            <p:childTnLst>
                              <p:par>
                                <p:cTn id="42" presetID="42" presetClass="entr" presetSubtype="0" fill="hold" nodeType="clickEffect">
                                  <p:stCondLst>
                                    <p:cond delay="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1000"/>
                                        <p:tgtEl>
                                          <p:spTgt spid="7"/>
                                        </p:tgtEl>
                                      </p:cBhvr>
                                    </p:animEffect>
                                    <p:anim calcmode="lin" valueType="num">
                                      <p:cBhvr>
                                        <p:cTn id="45" dur="1000" fill="hold"/>
                                        <p:tgtEl>
                                          <p:spTgt spid="7"/>
                                        </p:tgtEl>
                                        <p:attrNameLst>
                                          <p:attrName>ppt_x</p:attrName>
                                        </p:attrNameLst>
                                      </p:cBhvr>
                                      <p:tavLst>
                                        <p:tav tm="0">
                                          <p:val>
                                            <p:strVal val="#ppt_x"/>
                                          </p:val>
                                        </p:tav>
                                        <p:tav tm="100000">
                                          <p:val>
                                            <p:strVal val="#ppt_x"/>
                                          </p:val>
                                        </p:tav>
                                      </p:tavLst>
                                    </p:anim>
                                    <p:anim calcmode="lin" valueType="num">
                                      <p:cBhvr>
                                        <p:cTn id="46" dur="1000" fill="hold"/>
                                        <p:tgtEl>
                                          <p:spTgt spid="7"/>
                                        </p:tgtEl>
                                        <p:attrNameLst>
                                          <p:attrName>ppt_y</p:attrName>
                                        </p:attrNameLst>
                                      </p:cBhvr>
                                      <p:tavLst>
                                        <p:tav tm="0">
                                          <p:val>
                                            <p:strVal val="#ppt_y+.1"/>
                                          </p:val>
                                        </p:tav>
                                        <p:tav tm="100000">
                                          <p:val>
                                            <p:strVal val="#ppt_y"/>
                                          </p:val>
                                        </p:tav>
                                      </p:tavLst>
                                    </p:anim>
                                  </p:childTnLst>
                                </p:cTn>
                              </p:par>
                            </p:childTnLst>
                          </p:cTn>
                        </p:par>
                        <p:par>
                          <p:cTn id="47" fill="hold">
                            <p:stCondLst>
                              <p:cond delay="1000"/>
                            </p:stCondLst>
                            <p:childTnLst>
                              <p:par>
                                <p:cTn id="48" presetID="53" presetClass="entr" presetSubtype="16" fill="hold" grpId="0" nodeType="afterEffect">
                                  <p:stCondLst>
                                    <p:cond delay="0"/>
                                  </p:stCondLst>
                                  <p:iterate type="lt">
                                    <p:tmPct val="10000"/>
                                  </p:iterate>
                                  <p:childTnLst>
                                    <p:set>
                                      <p:cBhvr>
                                        <p:cTn id="49" dur="1" fill="hold">
                                          <p:stCondLst>
                                            <p:cond delay="0"/>
                                          </p:stCondLst>
                                        </p:cTn>
                                        <p:tgtEl>
                                          <p:spTgt spid="34"/>
                                        </p:tgtEl>
                                        <p:attrNameLst>
                                          <p:attrName>style.visibility</p:attrName>
                                        </p:attrNameLst>
                                      </p:cBhvr>
                                      <p:to>
                                        <p:strVal val="visible"/>
                                      </p:to>
                                    </p:set>
                                    <p:anim calcmode="lin" valueType="num">
                                      <p:cBhvr>
                                        <p:cTn id="50" dur="500" fill="hold"/>
                                        <p:tgtEl>
                                          <p:spTgt spid="34"/>
                                        </p:tgtEl>
                                        <p:attrNameLst>
                                          <p:attrName>ppt_w</p:attrName>
                                        </p:attrNameLst>
                                      </p:cBhvr>
                                      <p:tavLst>
                                        <p:tav tm="0">
                                          <p:val>
                                            <p:fltVal val="0"/>
                                          </p:val>
                                        </p:tav>
                                        <p:tav tm="100000">
                                          <p:val>
                                            <p:strVal val="#ppt_w"/>
                                          </p:val>
                                        </p:tav>
                                      </p:tavLst>
                                    </p:anim>
                                    <p:anim calcmode="lin" valueType="num">
                                      <p:cBhvr>
                                        <p:cTn id="51" dur="500" fill="hold"/>
                                        <p:tgtEl>
                                          <p:spTgt spid="34"/>
                                        </p:tgtEl>
                                        <p:attrNameLst>
                                          <p:attrName>ppt_h</p:attrName>
                                        </p:attrNameLst>
                                      </p:cBhvr>
                                      <p:tavLst>
                                        <p:tav tm="0">
                                          <p:val>
                                            <p:fltVal val="0"/>
                                          </p:val>
                                        </p:tav>
                                        <p:tav tm="100000">
                                          <p:val>
                                            <p:strVal val="#ppt_h"/>
                                          </p:val>
                                        </p:tav>
                                      </p:tavLst>
                                    </p:anim>
                                    <p:animEffect transition="in" filter="fade">
                                      <p:cBhvr>
                                        <p:cTn id="5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18" grpId="0"/>
      <p:bldP spid="29" grpId="0"/>
      <p:bldP spid="3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451783" y="474656"/>
            <a:ext cx="3288434" cy="584775"/>
          </a:xfrm>
          <a:prstGeom prst="rect">
            <a:avLst/>
          </a:prstGeom>
        </p:spPr>
        <p:txBody>
          <a:bodyPr wrap="square">
            <a:spAutoFit/>
          </a:bodyPr>
          <a:lstStyle/>
          <a:p>
            <a:pPr algn="ctr"/>
            <a:r>
              <a:rPr lang="zh-CN" altLang="en-US" sz="3200" b="1" dirty="0">
                <a:ln w="15875">
                  <a:noFill/>
                </a:ln>
                <a:gradFill>
                  <a:gsLst>
                    <a:gs pos="55000">
                      <a:schemeClr val="bg1"/>
                    </a:gs>
                    <a:gs pos="60000">
                      <a:schemeClr val="bg1">
                        <a:lumMod val="85000"/>
                      </a:schemeClr>
                    </a:gs>
                    <a:gs pos="0">
                      <a:schemeClr val="bg1"/>
                    </a:gs>
                    <a:gs pos="82000">
                      <a:schemeClr val="bg1"/>
                    </a:gs>
                    <a:gs pos="100000">
                      <a:schemeClr val="bg1"/>
                    </a:gs>
                  </a:gsLst>
                  <a:lin ang="5400000" scaled="1"/>
                </a:gradFill>
                <a:effectLst>
                  <a:outerShdw blurRad="50800" dist="38100" dir="2700000" algn="tl" rotWithShape="0">
                    <a:prstClr val="black">
                      <a:alpha val="40000"/>
                    </a:prstClr>
                  </a:outerShdw>
                </a:effectLst>
                <a:cs typeface="+mn-ea"/>
                <a:sym typeface="+mn-lt"/>
              </a:rPr>
              <a:t>未来发展趋势</a:t>
            </a:r>
          </a:p>
        </p:txBody>
      </p:sp>
      <p:grpSp>
        <p:nvGrpSpPr>
          <p:cNvPr id="5" name="组合 4"/>
          <p:cNvGrpSpPr/>
          <p:nvPr/>
        </p:nvGrpSpPr>
        <p:grpSpPr>
          <a:xfrm>
            <a:off x="2060642" y="1711432"/>
            <a:ext cx="3189864" cy="3189866"/>
            <a:chOff x="666750" y="1418921"/>
            <a:chExt cx="2995433" cy="2995435"/>
          </a:xfrm>
        </p:grpSpPr>
        <p:sp>
          <p:nvSpPr>
            <p:cNvPr id="6" name="椭圆"/>
            <p:cNvSpPr/>
            <p:nvPr/>
          </p:nvSpPr>
          <p:spPr>
            <a:xfrm>
              <a:off x="895736" y="1647908"/>
              <a:ext cx="2537460" cy="2537460"/>
            </a:xfrm>
            <a:prstGeom prst="ellipse">
              <a:avLst/>
            </a:prstGeom>
            <a:gradFill>
              <a:gsLst>
                <a:gs pos="84000">
                  <a:srgbClr val="1D95F5">
                    <a:alpha val="0"/>
                  </a:srgbClr>
                </a:gs>
                <a:gs pos="0">
                  <a:srgbClr val="1D95F5"/>
                </a:gs>
              </a:gsLst>
              <a:lin ang="180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7" name="文本框"/>
            <p:cNvSpPr txBox="1"/>
            <p:nvPr/>
          </p:nvSpPr>
          <p:spPr>
            <a:xfrm>
              <a:off x="1191880" y="2084099"/>
              <a:ext cx="1950793" cy="375722"/>
            </a:xfrm>
            <a:prstGeom prst="rect">
              <a:avLst/>
            </a:prstGeom>
            <a:noFill/>
          </p:spPr>
          <p:txBody>
            <a:bodyPr wrap="square" rtlCol="0">
              <a:spAutoFit/>
            </a:bodyPr>
            <a:lstStyle/>
            <a:p>
              <a:pPr algn="ctr"/>
              <a:r>
                <a:rPr lang="zh-CN" altLang="en-US" sz="2000" b="1" dirty="0">
                  <a:solidFill>
                    <a:schemeClr val="bg1"/>
                  </a:solidFill>
                  <a:cs typeface="+mn-ea"/>
                  <a:sym typeface="+mn-lt"/>
                </a:rPr>
                <a:t>深入生活</a:t>
              </a:r>
            </a:p>
          </p:txBody>
        </p:sp>
        <p:sp>
          <p:nvSpPr>
            <p:cNvPr id="8" name="文本框"/>
            <p:cNvSpPr txBox="1"/>
            <p:nvPr/>
          </p:nvSpPr>
          <p:spPr>
            <a:xfrm>
              <a:off x="1053722" y="2515374"/>
              <a:ext cx="2221486" cy="1289014"/>
            </a:xfrm>
            <a:prstGeom prst="rect">
              <a:avLst/>
            </a:prstGeom>
            <a:noFill/>
          </p:spPr>
          <p:txBody>
            <a:bodyPr wrap="square" rtlCol="0">
              <a:spAutoFit/>
            </a:bodyPr>
            <a:lstStyle/>
            <a:p>
              <a:pPr algn="ctr">
                <a:lnSpc>
                  <a:spcPct val="130000"/>
                </a:lnSpc>
              </a:pPr>
              <a:r>
                <a:rPr kumimoji="1" lang="zh-CN" altLang="en-US" sz="1600" dirty="0">
                  <a:solidFill>
                    <a:schemeClr val="bg1"/>
                  </a:solidFill>
                  <a:cs typeface="+mn-ea"/>
                  <a:sym typeface="+mn-lt"/>
                </a:rPr>
                <a:t>随着短视频的发展，其题材必将深入生活的方方面面，成为大众社交娱乐的重要平台。</a:t>
              </a:r>
            </a:p>
          </p:txBody>
        </p:sp>
        <p:sp>
          <p:nvSpPr>
            <p:cNvPr id="9" name="弧形"/>
            <p:cNvSpPr/>
            <p:nvPr/>
          </p:nvSpPr>
          <p:spPr>
            <a:xfrm rot="6323866">
              <a:off x="666749" y="1418922"/>
              <a:ext cx="2995435" cy="2995433"/>
            </a:xfrm>
            <a:prstGeom prst="arc">
              <a:avLst>
                <a:gd name="adj1" fmla="val 16200000"/>
                <a:gd name="adj2" fmla="val 12111527"/>
              </a:avLst>
            </a:prstGeom>
            <a:ln w="76200" cap="rnd">
              <a:gradFill>
                <a:gsLst>
                  <a:gs pos="95000">
                    <a:srgbClr val="1D95F5">
                      <a:alpha val="0"/>
                    </a:srgbClr>
                  </a:gs>
                  <a:gs pos="0">
                    <a:srgbClr val="1D95F5"/>
                  </a:gs>
                </a:gsLst>
                <a:lin ang="114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grpSp>
        <p:nvGrpSpPr>
          <p:cNvPr id="15" name="组合 14"/>
          <p:cNvGrpSpPr/>
          <p:nvPr/>
        </p:nvGrpSpPr>
        <p:grpSpPr>
          <a:xfrm>
            <a:off x="6919080" y="1711432"/>
            <a:ext cx="3189864" cy="3189866"/>
            <a:chOff x="666750" y="1418921"/>
            <a:chExt cx="2995433" cy="2995435"/>
          </a:xfrm>
        </p:grpSpPr>
        <p:sp>
          <p:nvSpPr>
            <p:cNvPr id="16" name="椭圆"/>
            <p:cNvSpPr/>
            <p:nvPr/>
          </p:nvSpPr>
          <p:spPr>
            <a:xfrm>
              <a:off x="895736" y="1647908"/>
              <a:ext cx="2537460" cy="2537460"/>
            </a:xfrm>
            <a:prstGeom prst="ellipse">
              <a:avLst/>
            </a:prstGeom>
            <a:gradFill>
              <a:gsLst>
                <a:gs pos="84000">
                  <a:srgbClr val="1D95F5">
                    <a:alpha val="0"/>
                  </a:srgbClr>
                </a:gs>
                <a:gs pos="0">
                  <a:srgbClr val="1D95F5"/>
                </a:gs>
              </a:gsLst>
              <a:lin ang="18000000" scaled="0"/>
            </a:gradFill>
            <a:ln w="1270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rmAutofit/>
            </a:bodyPr>
            <a:lstStyle/>
            <a:p>
              <a:pPr algn="ctr" defTabSz="914400"/>
              <a:endParaRPr lang="zh-CN" altLang="en-US" sz="2000" b="1" dirty="0">
                <a:solidFill>
                  <a:schemeClr val="bg1"/>
                </a:solidFill>
                <a:cs typeface="+mn-ea"/>
                <a:sym typeface="+mn-lt"/>
              </a:endParaRPr>
            </a:p>
          </p:txBody>
        </p:sp>
        <p:sp>
          <p:nvSpPr>
            <p:cNvPr id="17" name="文本框"/>
            <p:cNvSpPr txBox="1"/>
            <p:nvPr/>
          </p:nvSpPr>
          <p:spPr>
            <a:xfrm>
              <a:off x="1191880" y="2084099"/>
              <a:ext cx="1950793" cy="375722"/>
            </a:xfrm>
            <a:prstGeom prst="rect">
              <a:avLst/>
            </a:prstGeom>
            <a:noFill/>
          </p:spPr>
          <p:txBody>
            <a:bodyPr wrap="square" rtlCol="0">
              <a:spAutoFit/>
            </a:bodyPr>
            <a:lstStyle/>
            <a:p>
              <a:pPr algn="ctr"/>
              <a:r>
                <a:rPr lang="en-US" altLang="zh-CN" sz="2000" b="1" dirty="0">
                  <a:solidFill>
                    <a:schemeClr val="bg1"/>
                  </a:solidFill>
                  <a:cs typeface="+mn-ea"/>
                  <a:sym typeface="+mn-lt"/>
                </a:rPr>
                <a:t>5G</a:t>
              </a:r>
              <a:r>
                <a:rPr lang="zh-CN" altLang="en-US" sz="2000" b="1" dirty="0">
                  <a:solidFill>
                    <a:schemeClr val="bg1"/>
                  </a:solidFill>
                  <a:cs typeface="+mn-ea"/>
                  <a:sym typeface="+mn-lt"/>
                </a:rPr>
                <a:t>赋能</a:t>
              </a:r>
            </a:p>
          </p:txBody>
        </p:sp>
        <p:sp>
          <p:nvSpPr>
            <p:cNvPr id="18" name="文本框"/>
            <p:cNvSpPr txBox="1"/>
            <p:nvPr/>
          </p:nvSpPr>
          <p:spPr>
            <a:xfrm>
              <a:off x="1053722" y="2515374"/>
              <a:ext cx="2221486" cy="988437"/>
            </a:xfrm>
            <a:prstGeom prst="rect">
              <a:avLst/>
            </a:prstGeom>
            <a:noFill/>
          </p:spPr>
          <p:txBody>
            <a:bodyPr wrap="square" rtlCol="0">
              <a:spAutoFit/>
            </a:bodyPr>
            <a:lstStyle/>
            <a:p>
              <a:pPr algn="ctr">
                <a:lnSpc>
                  <a:spcPct val="130000"/>
                </a:lnSpc>
              </a:pPr>
              <a:r>
                <a:rPr kumimoji="1" lang="en-US" altLang="zh-CN" sz="1600" dirty="0">
                  <a:solidFill>
                    <a:schemeClr val="bg1"/>
                  </a:solidFill>
                  <a:cs typeface="+mn-ea"/>
                  <a:sym typeface="+mn-lt"/>
                </a:rPr>
                <a:t>5G</a:t>
              </a:r>
              <a:r>
                <a:rPr kumimoji="1" lang="zh-CN" altLang="en-US" sz="1600" dirty="0">
                  <a:solidFill>
                    <a:schemeClr val="bg1"/>
                  </a:solidFill>
                  <a:cs typeface="+mn-ea"/>
                  <a:sym typeface="+mn-lt"/>
                </a:rPr>
                <a:t>的发展，为短视频发展提供了基础设施，助推短视频加快发展。</a:t>
              </a:r>
            </a:p>
          </p:txBody>
        </p:sp>
        <p:sp>
          <p:nvSpPr>
            <p:cNvPr id="19" name="弧形"/>
            <p:cNvSpPr/>
            <p:nvPr/>
          </p:nvSpPr>
          <p:spPr>
            <a:xfrm rot="6323866">
              <a:off x="666749" y="1418922"/>
              <a:ext cx="2995435" cy="2995433"/>
            </a:xfrm>
            <a:prstGeom prst="arc">
              <a:avLst>
                <a:gd name="adj1" fmla="val 16200000"/>
                <a:gd name="adj2" fmla="val 12111527"/>
              </a:avLst>
            </a:prstGeom>
            <a:ln w="76200" cap="rnd">
              <a:gradFill>
                <a:gsLst>
                  <a:gs pos="95000">
                    <a:srgbClr val="1D95F5">
                      <a:alpha val="0"/>
                    </a:srgbClr>
                  </a:gs>
                  <a:gs pos="0">
                    <a:srgbClr val="1D95F5"/>
                  </a:gs>
                </a:gsLst>
                <a:lin ang="11400000" scaled="0"/>
              </a:gradFill>
              <a:roun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cs typeface="+mn-ea"/>
                <a:sym typeface="+mn-lt"/>
              </a:endParaRPr>
            </a:p>
          </p:txBody>
        </p:sp>
      </p:grpSp>
      <p:sp>
        <p:nvSpPr>
          <p:cNvPr id="20" name="矩形 19"/>
          <p:cNvSpPr/>
          <p:nvPr/>
        </p:nvSpPr>
        <p:spPr>
          <a:xfrm>
            <a:off x="2546350" y="5200505"/>
            <a:ext cx="7099300" cy="1052596"/>
          </a:xfrm>
          <a:prstGeom prst="rect">
            <a:avLst/>
          </a:prstGeom>
        </p:spPr>
        <p:txBody>
          <a:bodyPr wrap="square">
            <a:spAutoFit/>
          </a:bodyPr>
          <a:lstStyle/>
          <a:p>
            <a:pPr algn="ctr">
              <a:lnSpc>
                <a:spcPct val="130000"/>
              </a:lnSpc>
            </a:pPr>
            <a:r>
              <a:rPr lang="zh-CN" altLang="en-US" sz="1600" dirty="0">
                <a:solidFill>
                  <a:schemeClr val="bg1"/>
                </a:solidFill>
                <a:cs typeface="+mn-ea"/>
                <a:sym typeface="+mn-lt"/>
              </a:rPr>
              <a:t>抖音的异军突起，带动了新媒体行业的快速发展，这不仅让企业以极低的成本获得巨大的曝光量，还可以直接和用户沟通，更好地实现流量转化，这对于那些中小企业和品牌来说，无疑是一个非常好的机会！</a:t>
            </a:r>
          </a:p>
        </p:txBody>
      </p:sp>
      <p:sp>
        <p:nvSpPr>
          <p:cNvPr id="21" name="同心圆 20"/>
          <p:cNvSpPr/>
          <p:nvPr/>
        </p:nvSpPr>
        <p:spPr>
          <a:xfrm>
            <a:off x="10350502" y="679205"/>
            <a:ext cx="1005794" cy="1005794"/>
          </a:xfrm>
          <a:prstGeom prst="donut">
            <a:avLst>
              <a:gd name="adj" fmla="val 22448"/>
            </a:avLst>
          </a:pr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cs typeface="+mn-ea"/>
              <a:sym typeface="+mn-lt"/>
            </a:endParaRPr>
          </a:p>
        </p:txBody>
      </p:sp>
      <p:sp>
        <p:nvSpPr>
          <p:cNvPr id="22" name="任意多边形 21"/>
          <p:cNvSpPr/>
          <p:nvPr/>
        </p:nvSpPr>
        <p:spPr>
          <a:xfrm>
            <a:off x="416766" y="5090293"/>
            <a:ext cx="475726" cy="475726"/>
          </a:xfrm>
          <a:custGeom>
            <a:avLst/>
            <a:gdLst>
              <a:gd name="connsiteX0" fmla="*/ 594360 w 1188720"/>
              <a:gd name="connsiteY0" fmla="*/ 162560 h 1188720"/>
              <a:gd name="connsiteX1" fmla="*/ 162560 w 1188720"/>
              <a:gd name="connsiteY1" fmla="*/ 594360 h 1188720"/>
              <a:gd name="connsiteX2" fmla="*/ 594360 w 1188720"/>
              <a:gd name="connsiteY2" fmla="*/ 1026160 h 1188720"/>
              <a:gd name="connsiteX3" fmla="*/ 1026160 w 1188720"/>
              <a:gd name="connsiteY3" fmla="*/ 594360 h 1188720"/>
              <a:gd name="connsiteX4" fmla="*/ 594360 w 1188720"/>
              <a:gd name="connsiteY4" fmla="*/ 162560 h 1188720"/>
              <a:gd name="connsiteX5" fmla="*/ 594360 w 1188720"/>
              <a:gd name="connsiteY5" fmla="*/ 0 h 1188720"/>
              <a:gd name="connsiteX6" fmla="*/ 1188720 w 1188720"/>
              <a:gd name="connsiteY6" fmla="*/ 594360 h 1188720"/>
              <a:gd name="connsiteX7" fmla="*/ 594360 w 1188720"/>
              <a:gd name="connsiteY7" fmla="*/ 1188720 h 1188720"/>
              <a:gd name="connsiteX8" fmla="*/ 0 w 1188720"/>
              <a:gd name="connsiteY8" fmla="*/ 594360 h 1188720"/>
              <a:gd name="connsiteX9" fmla="*/ 594360 w 1188720"/>
              <a:gd name="connsiteY9" fmla="*/ 0 h 1188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88720" h="1188720">
                <a:moveTo>
                  <a:pt x="594360" y="162560"/>
                </a:moveTo>
                <a:cubicBezTo>
                  <a:pt x="355883" y="162560"/>
                  <a:pt x="162560" y="355883"/>
                  <a:pt x="162560" y="594360"/>
                </a:cubicBezTo>
                <a:cubicBezTo>
                  <a:pt x="162560" y="832837"/>
                  <a:pt x="355883" y="1026160"/>
                  <a:pt x="594360" y="1026160"/>
                </a:cubicBezTo>
                <a:cubicBezTo>
                  <a:pt x="832837" y="1026160"/>
                  <a:pt x="1026160" y="832837"/>
                  <a:pt x="1026160" y="594360"/>
                </a:cubicBezTo>
                <a:cubicBezTo>
                  <a:pt x="1026160" y="355883"/>
                  <a:pt x="832837" y="162560"/>
                  <a:pt x="594360" y="162560"/>
                </a:cubicBezTo>
                <a:close/>
                <a:moveTo>
                  <a:pt x="594360" y="0"/>
                </a:moveTo>
                <a:cubicBezTo>
                  <a:pt x="922616" y="0"/>
                  <a:pt x="1188720" y="266104"/>
                  <a:pt x="1188720" y="594360"/>
                </a:cubicBezTo>
                <a:cubicBezTo>
                  <a:pt x="1188720" y="922616"/>
                  <a:pt x="922616" y="1188720"/>
                  <a:pt x="594360" y="1188720"/>
                </a:cubicBezTo>
                <a:cubicBezTo>
                  <a:pt x="266104" y="1188720"/>
                  <a:pt x="0" y="922616"/>
                  <a:pt x="0" y="594360"/>
                </a:cubicBezTo>
                <a:cubicBezTo>
                  <a:pt x="0" y="266104"/>
                  <a:pt x="266104" y="0"/>
                  <a:pt x="594360" y="0"/>
                </a:cubicBezTo>
                <a:close/>
              </a:path>
            </a:pathLst>
          </a:custGeom>
          <a:solidFill>
            <a:srgbClr val="00F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750"/>
                                        <p:tgtEl>
                                          <p:spTgt spid="2"/>
                                        </p:tgtEl>
                                      </p:cBhvr>
                                    </p:animEffect>
                                  </p:childTnLst>
                                </p:cTn>
                              </p:par>
                            </p:childTnLst>
                          </p:cTn>
                        </p:par>
                        <p:par>
                          <p:cTn id="8" fill="hold">
                            <p:stCondLst>
                              <p:cond delay="1000"/>
                            </p:stCondLst>
                            <p:childTnLst>
                              <p:par>
                                <p:cTn id="9" presetID="53" presetClass="entr" presetSubtype="16" fill="hold" grpId="0" nodeType="after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p:cTn id="11" dur="500" fill="hold"/>
                                        <p:tgtEl>
                                          <p:spTgt spid="21"/>
                                        </p:tgtEl>
                                        <p:attrNameLst>
                                          <p:attrName>ppt_w</p:attrName>
                                        </p:attrNameLst>
                                      </p:cBhvr>
                                      <p:tavLst>
                                        <p:tav tm="0">
                                          <p:val>
                                            <p:fltVal val="0"/>
                                          </p:val>
                                        </p:tav>
                                        <p:tav tm="100000">
                                          <p:val>
                                            <p:strVal val="#ppt_w"/>
                                          </p:val>
                                        </p:tav>
                                      </p:tavLst>
                                    </p:anim>
                                    <p:anim calcmode="lin" valueType="num">
                                      <p:cBhvr>
                                        <p:cTn id="12" dur="500" fill="hold"/>
                                        <p:tgtEl>
                                          <p:spTgt spid="21"/>
                                        </p:tgtEl>
                                        <p:attrNameLst>
                                          <p:attrName>ppt_h</p:attrName>
                                        </p:attrNameLst>
                                      </p:cBhvr>
                                      <p:tavLst>
                                        <p:tav tm="0">
                                          <p:val>
                                            <p:fltVal val="0"/>
                                          </p:val>
                                        </p:tav>
                                        <p:tav tm="100000">
                                          <p:val>
                                            <p:strVal val="#ppt_h"/>
                                          </p:val>
                                        </p:tav>
                                      </p:tavLst>
                                    </p:anim>
                                    <p:animEffect transition="in" filter="fade">
                                      <p:cBhvr>
                                        <p:cTn id="13" dur="500"/>
                                        <p:tgtEl>
                                          <p:spTgt spid="21"/>
                                        </p:tgtEl>
                                      </p:cBhvr>
                                    </p:animEffect>
                                  </p:childTnLst>
                                </p:cTn>
                              </p:par>
                              <p:par>
                                <p:cTn id="14" presetID="53" presetClass="entr" presetSubtype="16" fill="hold" grpId="0" nodeType="with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p:cTn id="16" dur="500" fill="hold"/>
                                        <p:tgtEl>
                                          <p:spTgt spid="22"/>
                                        </p:tgtEl>
                                        <p:attrNameLst>
                                          <p:attrName>ppt_w</p:attrName>
                                        </p:attrNameLst>
                                      </p:cBhvr>
                                      <p:tavLst>
                                        <p:tav tm="0">
                                          <p:val>
                                            <p:fltVal val="0"/>
                                          </p:val>
                                        </p:tav>
                                        <p:tav tm="100000">
                                          <p:val>
                                            <p:strVal val="#ppt_w"/>
                                          </p:val>
                                        </p:tav>
                                      </p:tavLst>
                                    </p:anim>
                                    <p:anim calcmode="lin" valueType="num">
                                      <p:cBhvr>
                                        <p:cTn id="17" dur="500" fill="hold"/>
                                        <p:tgtEl>
                                          <p:spTgt spid="22"/>
                                        </p:tgtEl>
                                        <p:attrNameLst>
                                          <p:attrName>ppt_h</p:attrName>
                                        </p:attrNameLst>
                                      </p:cBhvr>
                                      <p:tavLst>
                                        <p:tav tm="0">
                                          <p:val>
                                            <p:fltVal val="0"/>
                                          </p:val>
                                        </p:tav>
                                        <p:tav tm="100000">
                                          <p:val>
                                            <p:strVal val="#ppt_h"/>
                                          </p:val>
                                        </p:tav>
                                      </p:tavLst>
                                    </p:anim>
                                    <p:animEffect transition="in" filter="fade">
                                      <p:cBhvr>
                                        <p:cTn id="18" dur="500"/>
                                        <p:tgtEl>
                                          <p:spTgt spid="22"/>
                                        </p:tgtEl>
                                      </p:cBhvr>
                                    </p:animEffect>
                                  </p:childTnLst>
                                </p:cTn>
                              </p:par>
                            </p:childTnLst>
                          </p:cTn>
                        </p:par>
                        <p:par>
                          <p:cTn id="19" fill="hold">
                            <p:stCondLst>
                              <p:cond delay="1500"/>
                            </p:stCondLst>
                            <p:childTnLst>
                              <p:par>
                                <p:cTn id="20" presetID="12" presetClass="entr" presetSubtype="8"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p:tgtEl>
                                          <p:spTgt spid="5"/>
                                        </p:tgtEl>
                                        <p:attrNameLst>
                                          <p:attrName>ppt_x</p:attrName>
                                        </p:attrNameLst>
                                      </p:cBhvr>
                                      <p:tavLst>
                                        <p:tav tm="0">
                                          <p:val>
                                            <p:strVal val="#ppt_x-#ppt_w*1.125000"/>
                                          </p:val>
                                        </p:tav>
                                        <p:tav tm="100000">
                                          <p:val>
                                            <p:strVal val="#ppt_x"/>
                                          </p:val>
                                        </p:tav>
                                      </p:tavLst>
                                    </p:anim>
                                    <p:animEffect transition="in" filter="wipe(right)">
                                      <p:cBhvr>
                                        <p:cTn id="23" dur="500"/>
                                        <p:tgtEl>
                                          <p:spTgt spid="5"/>
                                        </p:tgtEl>
                                      </p:cBhvr>
                                    </p:animEffect>
                                  </p:childTnLst>
                                </p:cTn>
                              </p:par>
                            </p:childTnLst>
                          </p:cTn>
                        </p:par>
                        <p:par>
                          <p:cTn id="24" fill="hold">
                            <p:stCondLst>
                              <p:cond delay="2000"/>
                            </p:stCondLst>
                            <p:childTnLst>
                              <p:par>
                                <p:cTn id="25" presetID="12" presetClass="entr" presetSubtype="8" fill="hold" nodeType="after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p:tgtEl>
                                          <p:spTgt spid="15"/>
                                        </p:tgtEl>
                                        <p:attrNameLst>
                                          <p:attrName>ppt_x</p:attrName>
                                        </p:attrNameLst>
                                      </p:cBhvr>
                                      <p:tavLst>
                                        <p:tav tm="0">
                                          <p:val>
                                            <p:strVal val="#ppt_x-#ppt_w*1.125000"/>
                                          </p:val>
                                        </p:tav>
                                        <p:tav tm="100000">
                                          <p:val>
                                            <p:strVal val="#ppt_x"/>
                                          </p:val>
                                        </p:tav>
                                      </p:tavLst>
                                    </p:anim>
                                    <p:animEffect transition="in" filter="wipe(right)">
                                      <p:cBhvr>
                                        <p:cTn id="28" dur="500"/>
                                        <p:tgtEl>
                                          <p:spTgt spid="15"/>
                                        </p:tgtEl>
                                      </p:cBhvr>
                                    </p:animEffect>
                                  </p:childTnLst>
                                </p:cTn>
                              </p:par>
                            </p:childTnLst>
                          </p:cTn>
                        </p:par>
                        <p:par>
                          <p:cTn id="29" fill="hold">
                            <p:stCondLst>
                              <p:cond delay="2500"/>
                            </p:stCondLst>
                            <p:childTnLst>
                              <p:par>
                                <p:cTn id="30" presetID="42" presetClass="entr" presetSubtype="0" fill="hold" grpId="0" nodeType="afterEffect">
                                  <p:stCondLst>
                                    <p:cond delay="0"/>
                                  </p:stCondLst>
                                  <p:childTnLst>
                                    <p:set>
                                      <p:cBhvr>
                                        <p:cTn id="31" dur="1" fill="hold">
                                          <p:stCondLst>
                                            <p:cond delay="0"/>
                                          </p:stCondLst>
                                        </p:cTn>
                                        <p:tgtEl>
                                          <p:spTgt spid="20"/>
                                        </p:tgtEl>
                                        <p:attrNameLst>
                                          <p:attrName>style.visibility</p:attrName>
                                        </p:attrNameLst>
                                      </p:cBhvr>
                                      <p:to>
                                        <p:strVal val="visible"/>
                                      </p:to>
                                    </p:set>
                                    <p:animEffect transition="in" filter="fade">
                                      <p:cBhvr>
                                        <p:cTn id="32" dur="1000"/>
                                        <p:tgtEl>
                                          <p:spTgt spid="20"/>
                                        </p:tgtEl>
                                      </p:cBhvr>
                                    </p:animEffect>
                                    <p:anim calcmode="lin" valueType="num">
                                      <p:cBhvr>
                                        <p:cTn id="33" dur="1000" fill="hold"/>
                                        <p:tgtEl>
                                          <p:spTgt spid="20"/>
                                        </p:tgtEl>
                                        <p:attrNameLst>
                                          <p:attrName>ppt_x</p:attrName>
                                        </p:attrNameLst>
                                      </p:cBhvr>
                                      <p:tavLst>
                                        <p:tav tm="0">
                                          <p:val>
                                            <p:strVal val="#ppt_x"/>
                                          </p:val>
                                        </p:tav>
                                        <p:tav tm="100000">
                                          <p:val>
                                            <p:strVal val="#ppt_x"/>
                                          </p:val>
                                        </p:tav>
                                      </p:tavLst>
                                    </p:anim>
                                    <p:anim calcmode="lin" valueType="num">
                                      <p:cBhvr>
                                        <p:cTn id="34"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0" grpId="0"/>
      <p:bldP spid="21" grpId="0" animBg="1"/>
      <p:bldP spid="22"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2.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3.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4.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5.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6.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7.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8.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ags/tag9.xml><?xml version="1.0" encoding="utf-8"?>
<p:tagLst xmlns:a="http://schemas.openxmlformats.org/drawingml/2006/main" xmlns:r="http://schemas.openxmlformats.org/officeDocument/2006/relationships" xmlns:p="http://schemas.openxmlformats.org/presentationml/2006/main">
  <p:tag name="ISLIDE.ICON" val="#394065;#405352;#407018;#402549;"/>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u3k45ky">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1546</Words>
  <Application>Microsoft Office PowerPoint</Application>
  <PresentationFormat>宽屏</PresentationFormat>
  <Paragraphs>232</Paragraphs>
  <Slides>26</Slides>
  <Notes>0</Notes>
  <HiddenSlides>0</HiddenSlides>
  <MMClips>1</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26</vt:i4>
      </vt:variant>
    </vt:vector>
  </HeadingPairs>
  <TitlesOfParts>
    <vt:vector size="31" baseType="lpstr">
      <vt:lpstr>-apple-system</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微软中国</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Windows 用户</cp:lastModifiedBy>
  <cp:revision>166</cp:revision>
  <dcterms:created xsi:type="dcterms:W3CDTF">2020-09-18T12:40:00Z</dcterms:created>
  <dcterms:modified xsi:type="dcterms:W3CDTF">2020-12-09T01:47:59Z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2052-11.1.0.10132</vt:lpwstr>
  </property>
</Properties>
</file>