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313" r:id="rId4"/>
    <p:sldId id="339" r:id="rId5"/>
    <p:sldId id="340" r:id="rId6"/>
    <p:sldId id="342" r:id="rId7"/>
    <p:sldId id="343" r:id="rId8"/>
    <p:sldId id="344" r:id="rId9"/>
    <p:sldId id="345" r:id="rId10"/>
    <p:sldId id="346" r:id="rId11"/>
    <p:sldId id="347" r:id="rId12"/>
    <p:sldId id="349" r:id="rId13"/>
    <p:sldId id="350" r:id="rId14"/>
    <p:sldId id="352" r:id="rId15"/>
    <p:sldId id="348" r:id="rId16"/>
    <p:sldId id="351" r:id="rId17"/>
    <p:sldId id="310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60" y="-96"/>
      </p:cViewPr>
      <p:guideLst>
        <p:guide orient="horz" pos="2159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003" y="-16648"/>
            <a:ext cx="12195003" cy="5131584"/>
            <a:chOff x="-3003" y="-16648"/>
            <a:chExt cx="9146319" cy="513158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03" y="-16648"/>
              <a:ext cx="9144000" cy="3438144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-3003" y="-9734"/>
              <a:ext cx="9144000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-684" y="1735224"/>
              <a:ext cx="9144000" cy="3379712"/>
              <a:chOff x="0" y="1814345"/>
              <a:chExt cx="9144000" cy="3379712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0" y="1928703"/>
                <a:ext cx="2673708" cy="2490937"/>
              </a:xfrm>
              <a:custGeom>
                <a:avLst/>
                <a:gdLst>
                  <a:gd name="connsiteX0" fmla="*/ 1246338 w 2673708"/>
                  <a:gd name="connsiteY0" fmla="*/ 0 h 2522180"/>
                  <a:gd name="connsiteX1" fmla="*/ 2673708 w 2673708"/>
                  <a:gd name="connsiteY1" fmla="*/ 1261090 h 2522180"/>
                  <a:gd name="connsiteX2" fmla="*/ 1246338 w 2673708"/>
                  <a:gd name="connsiteY2" fmla="*/ 2522180 h 2522180"/>
                  <a:gd name="connsiteX3" fmla="*/ 62740 w 2673708"/>
                  <a:gd name="connsiteY3" fmla="*/ 1966178 h 2522180"/>
                  <a:gd name="connsiteX4" fmla="*/ 0 w 2673708"/>
                  <a:gd name="connsiteY4" fmla="*/ 1874935 h 2522180"/>
                  <a:gd name="connsiteX5" fmla="*/ 0 w 2673708"/>
                  <a:gd name="connsiteY5" fmla="*/ 647246 h 2522180"/>
                  <a:gd name="connsiteX6" fmla="*/ 62740 w 2673708"/>
                  <a:gd name="connsiteY6" fmla="*/ 556003 h 2522180"/>
                  <a:gd name="connsiteX7" fmla="*/ 1246338 w 267370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73708" h="2522180">
                    <a:moveTo>
                      <a:pt x="1246338" y="0"/>
                    </a:moveTo>
                    <a:cubicBezTo>
                      <a:pt x="2034653" y="0"/>
                      <a:pt x="2673708" y="564609"/>
                      <a:pt x="2673708" y="1261090"/>
                    </a:cubicBezTo>
                    <a:cubicBezTo>
                      <a:pt x="2673708" y="1957571"/>
                      <a:pt x="2034653" y="2522180"/>
                      <a:pt x="1246338" y="2522180"/>
                    </a:cubicBezTo>
                    <a:cubicBezTo>
                      <a:pt x="753641" y="2522180"/>
                      <a:pt x="319249" y="2301630"/>
                      <a:pt x="62740" y="1966178"/>
                    </a:cubicBezTo>
                    <a:lnTo>
                      <a:pt x="0" y="1874935"/>
                    </a:lnTo>
                    <a:lnTo>
                      <a:pt x="0" y="647246"/>
                    </a:lnTo>
                    <a:lnTo>
                      <a:pt x="62740" y="556003"/>
                    </a:lnTo>
                    <a:cubicBezTo>
                      <a:pt x="319249" y="220551"/>
                      <a:pt x="753641" y="0"/>
                      <a:pt x="12463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430774" y="2460737"/>
                <a:ext cx="2854740" cy="2733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185823" y="2163772"/>
                <a:ext cx="2854740" cy="271312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967948" y="1814345"/>
                <a:ext cx="2854740" cy="28008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6368242" y="2449779"/>
                <a:ext cx="2775758" cy="2522180"/>
              </a:xfrm>
              <a:custGeom>
                <a:avLst/>
                <a:gdLst>
                  <a:gd name="connsiteX0" fmla="*/ 1427370 w 2775758"/>
                  <a:gd name="connsiteY0" fmla="*/ 0 h 2522180"/>
                  <a:gd name="connsiteX1" fmla="*/ 2742570 w 2775758"/>
                  <a:gd name="connsiteY1" fmla="*/ 770217 h 2522180"/>
                  <a:gd name="connsiteX2" fmla="*/ 2775758 w 2775758"/>
                  <a:gd name="connsiteY2" fmla="*/ 850330 h 2522180"/>
                  <a:gd name="connsiteX3" fmla="*/ 2775758 w 2775758"/>
                  <a:gd name="connsiteY3" fmla="*/ 1671851 h 2522180"/>
                  <a:gd name="connsiteX4" fmla="*/ 2742570 w 2775758"/>
                  <a:gd name="connsiteY4" fmla="*/ 1751964 h 2522180"/>
                  <a:gd name="connsiteX5" fmla="*/ 1427370 w 2775758"/>
                  <a:gd name="connsiteY5" fmla="*/ 2522180 h 2522180"/>
                  <a:gd name="connsiteX6" fmla="*/ 0 w 2775758"/>
                  <a:gd name="connsiteY6" fmla="*/ 1261090 h 2522180"/>
                  <a:gd name="connsiteX7" fmla="*/ 1427370 w 277575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5758" h="2522180">
                    <a:moveTo>
                      <a:pt x="1427370" y="0"/>
                    </a:moveTo>
                    <a:cubicBezTo>
                      <a:pt x="2018607" y="0"/>
                      <a:pt x="2525884" y="317593"/>
                      <a:pt x="2742570" y="770217"/>
                    </a:cubicBezTo>
                    <a:lnTo>
                      <a:pt x="2775758" y="850330"/>
                    </a:lnTo>
                    <a:lnTo>
                      <a:pt x="2775758" y="1671851"/>
                    </a:lnTo>
                    <a:lnTo>
                      <a:pt x="2742570" y="1751964"/>
                    </a:lnTo>
                    <a:cubicBezTo>
                      <a:pt x="2525884" y="2204588"/>
                      <a:pt x="2018607" y="2522180"/>
                      <a:pt x="1427370" y="2522180"/>
                    </a:cubicBezTo>
                    <a:cubicBezTo>
                      <a:pt x="639055" y="2522180"/>
                      <a:pt x="0" y="1957571"/>
                      <a:pt x="0" y="1261090"/>
                    </a:cubicBezTo>
                    <a:cubicBezTo>
                      <a:pt x="0" y="564609"/>
                      <a:pt x="639055" y="0"/>
                      <a:pt x="14273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964" y="2763981"/>
            <a:ext cx="10280073" cy="1669808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 rot="5400000">
            <a:off x="5887846" y="5444165"/>
            <a:ext cx="416308" cy="416308"/>
            <a:chOff x="4125910" y="5085713"/>
            <a:chExt cx="546840" cy="546840"/>
          </a:xfrm>
        </p:grpSpPr>
        <p:sp>
          <p:nvSpPr>
            <p:cNvPr id="25" name="椭圆 24">
              <a:hlinkClick r:id="" action="ppaction://hlinkshowjump?jump=nextslide"/>
            </p:cNvPr>
            <p:cNvSpPr/>
            <p:nvPr/>
          </p:nvSpPr>
          <p:spPr>
            <a:xfrm>
              <a:off x="4125910" y="5085713"/>
              <a:ext cx="546840" cy="54684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6" name="燕尾形 25">
              <a:hlinkClick r:id="" action="ppaction://hlinkshowjump?jump=nextslide"/>
            </p:cNvPr>
            <p:cNvSpPr/>
            <p:nvPr/>
          </p:nvSpPr>
          <p:spPr>
            <a:xfrm>
              <a:off x="4303845" y="5213845"/>
              <a:ext cx="217130" cy="290576"/>
            </a:xfrm>
            <a:prstGeom prst="chevron">
              <a:avLst>
                <a:gd name="adj" fmla="val 580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algn="ctr"/>
              <a:endParaRPr lang="zh-CN" altLang="en-US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38600" y="2268537"/>
            <a:ext cx="7308850" cy="118374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8600" y="3473066"/>
            <a:ext cx="730885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0" y="2034117"/>
            <a:ext cx="12192000" cy="2789767"/>
            <a:chOff x="0" y="2409825"/>
            <a:chExt cx="9144000" cy="2092325"/>
          </a:xfrm>
        </p:grpSpPr>
        <p:sp>
          <p:nvSpPr>
            <p:cNvPr id="7" name="MH_Others_1"/>
            <p:cNvSpPr>
              <a:spLocks noChangeArrowheads="1"/>
            </p:cNvSpPr>
            <p:nvPr/>
          </p:nvSpPr>
          <p:spPr bwMode="auto">
            <a:xfrm>
              <a:off x="2778125" y="3652838"/>
              <a:ext cx="263525" cy="263525"/>
            </a:xfrm>
            <a:prstGeom prst="ellipse">
              <a:avLst/>
            </a:prstGeom>
            <a:solidFill>
              <a:srgbClr val="A0E2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 fontScale="625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8" name="MH_Others_2"/>
            <p:cNvCxnSpPr>
              <a:cxnSpLocks noChangeShapeType="1"/>
            </p:cNvCxnSpPr>
            <p:nvPr/>
          </p:nvCxnSpPr>
          <p:spPr bwMode="auto">
            <a:xfrm>
              <a:off x="0" y="3473450"/>
              <a:ext cx="9144000" cy="0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MH_Others_3"/>
            <p:cNvCxnSpPr>
              <a:cxnSpLocks noChangeShapeType="1"/>
            </p:cNvCxnSpPr>
            <p:nvPr/>
          </p:nvCxnSpPr>
          <p:spPr bwMode="auto">
            <a:xfrm>
              <a:off x="2486025" y="2409825"/>
              <a:ext cx="0" cy="2092325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MH_Others_4"/>
            <p:cNvSpPr>
              <a:spLocks noChangeArrowheads="1"/>
            </p:cNvSpPr>
            <p:nvPr/>
          </p:nvSpPr>
          <p:spPr bwMode="auto">
            <a:xfrm>
              <a:off x="2068513" y="3040063"/>
              <a:ext cx="833437" cy="8318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7036"/>
            <a:ext cx="10515600" cy="6234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2396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47873"/>
            <a:ext cx="5157787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2396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47873"/>
            <a:ext cx="5183188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333750" y="2407971"/>
            <a:ext cx="5524500" cy="2042059"/>
            <a:chOff x="2628900" y="1930400"/>
            <a:chExt cx="3848100" cy="1422400"/>
          </a:xfrm>
        </p:grpSpPr>
        <p:sp>
          <p:nvSpPr>
            <p:cNvPr id="10" name="矩形 4"/>
            <p:cNvSpPr>
              <a:spLocks noChangeArrowheads="1"/>
            </p:cNvSpPr>
            <p:nvPr/>
          </p:nvSpPr>
          <p:spPr bwMode="auto">
            <a:xfrm>
              <a:off x="2628900" y="1930400"/>
              <a:ext cx="3848100" cy="13985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227577"/>
                </a:buClr>
                <a:buSzPct val="90000"/>
                <a:buFont typeface="Webdings" panose="05030102010509060703" pitchFamily="18" charset="2"/>
                <a:buChar char="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B7CEB5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7D7D7D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6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0000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cxnSp>
          <p:nvCxnSpPr>
            <p:cNvPr id="11" name="直接连接符 6"/>
            <p:cNvCxnSpPr>
              <a:cxnSpLocks noChangeShapeType="1"/>
            </p:cNvCxnSpPr>
            <p:nvPr/>
          </p:nvCxnSpPr>
          <p:spPr bwMode="auto">
            <a:xfrm>
              <a:off x="2628900" y="3352800"/>
              <a:ext cx="3848100" cy="0"/>
            </a:xfrm>
            <a:prstGeom prst="line">
              <a:avLst/>
            </a:prstGeom>
            <a:noFill/>
            <a:ln w="12700" cmpd="sng">
              <a:solidFill>
                <a:srgbClr val="B0DAB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3750" y="2394567"/>
            <a:ext cx="5524500" cy="2042059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075" y="457201"/>
            <a:ext cx="9319851" cy="706582"/>
          </a:xfrm>
        </p:spPr>
        <p:txBody>
          <a:bodyPr anchor="ctr" anchorCtr="0"/>
          <a:lstStyle>
            <a:lvl1pPr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5108" y="1673379"/>
            <a:ext cx="5199556" cy="465223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6872" y="1673379"/>
            <a:ext cx="2948564" cy="4652234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1435371" y="1423121"/>
            <a:ext cx="9321259" cy="0"/>
          </a:xfrm>
          <a:prstGeom prst="line">
            <a:avLst/>
          </a:prstGeom>
          <a:noFill/>
          <a:ln w="28575" cmpd="sng">
            <a:solidFill>
              <a:srgbClr val="A0E2E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226040" y="976745"/>
            <a:ext cx="1127760" cy="5200218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76745"/>
            <a:ext cx="9265920" cy="520021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3.xml"/><Relationship Id="rId11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-3003" y="-25357"/>
            <a:ext cx="12195003" cy="5160510"/>
            <a:chOff x="-3003" y="-25357"/>
            <a:chExt cx="12195003" cy="5160510"/>
          </a:xfrm>
        </p:grpSpPr>
        <p:sp>
          <p:nvSpPr>
            <p:cNvPr id="8" name="矩形 7"/>
            <p:cNvSpPr/>
            <p:nvPr/>
          </p:nvSpPr>
          <p:spPr>
            <a:xfrm>
              <a:off x="-3003" y="-25357"/>
              <a:ext cx="12190999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3003" y="649776"/>
              <a:ext cx="12195003" cy="1365441"/>
              <a:chOff x="-3003" y="408837"/>
              <a:chExt cx="9261914" cy="1088268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-3003" y="478752"/>
                <a:ext cx="2943359" cy="1000935"/>
                <a:chOff x="0" y="2084498"/>
                <a:chExt cx="9144000" cy="3109559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268605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24" name="任意多边形 2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536829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19" name="任意多边形 1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3" name="任意多边形 2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6315552" y="408837"/>
                <a:ext cx="2943359" cy="1000935"/>
                <a:chOff x="0" y="2084498"/>
                <a:chExt cx="9144000" cy="3109559"/>
              </a:xfrm>
            </p:grpSpPr>
            <p:sp>
              <p:nvSpPr>
                <p:cNvPr id="14" name="任意多边形 1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1001" y="1019604"/>
              <a:ext cx="12190999" cy="4115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55602"/>
            <a:ext cx="10515600" cy="726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064484"/>
            <a:ext cx="10515600" cy="511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ebdings" panose="05030102010509060703" pitchFamily="18" charset="2"/>
        <a:buChar char="×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100147" y="2378303"/>
            <a:ext cx="10280073" cy="5913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2D9C9F">
                    <a:lumMod val="75000"/>
                  </a:srgbClr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r>
              <a:rPr lang="zh-CN" altLang="en-US" b="0" dirty="0"/>
              <a:t> </a:t>
            </a:r>
            <a:endParaRPr lang="en-US" altLang="zh-CN" b="0" dirty="0" smtClean="0"/>
          </a:p>
          <a:p>
            <a:r>
              <a:rPr lang="en-US" sz="17600" dirty="0" err="1" smtClean="0">
                <a:solidFill>
                  <a:schemeClr val="accent1"/>
                </a:solidFill>
              </a:rPr>
              <a:t>ECharts</a:t>
            </a:r>
            <a:endParaRPr lang="en-US" sz="17600" dirty="0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5155" y="273050"/>
            <a:ext cx="7188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配置项（官网</a:t>
            </a:r>
            <a:r>
              <a:rPr lang="en-US" altLang="zh-CN" sz="3200" dirty="0" smtClean="0">
                <a:solidFill>
                  <a:schemeClr val="bg1"/>
                </a:solidFill>
              </a:rPr>
              <a:t>-&gt;</a:t>
            </a:r>
            <a:r>
              <a:rPr lang="zh-CN" altLang="en-US" sz="3200" dirty="0" smtClean="0">
                <a:solidFill>
                  <a:schemeClr val="bg1"/>
                </a:solidFill>
              </a:rPr>
              <a:t>文档</a:t>
            </a:r>
            <a:r>
              <a:rPr lang="en-US" altLang="zh-CN" sz="3200" dirty="0" smtClean="0">
                <a:solidFill>
                  <a:schemeClr val="bg1"/>
                </a:solidFill>
              </a:rPr>
              <a:t>-&gt;</a:t>
            </a:r>
            <a:r>
              <a:rPr lang="zh-CN" altLang="en-US" sz="3200" dirty="0" smtClean="0">
                <a:solidFill>
                  <a:schemeClr val="bg1"/>
                </a:solidFill>
              </a:rPr>
              <a:t>配置项手册）</a:t>
            </a:r>
            <a:endParaRPr lang="zh-CN" altLang="en-US" sz="3200" dirty="0" smtClean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4065" y="1438275"/>
            <a:ext cx="103098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series</a:t>
            </a:r>
            <a:r>
              <a:rPr lang="zh-CN" altLang="en-US" sz="2800"/>
              <a:t>：系列列表。每个系列通过 type 决定自己的图表类型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1459865" y="2161540"/>
            <a:ext cx="459994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series: [{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name: '销量',</a:t>
            </a:r>
            <a:endParaRPr lang="zh-CN" altLang="en-US"/>
          </a:p>
          <a:p>
            <a:r>
              <a:rPr lang="zh-CN" altLang="en-US"/>
              <a:t>        type: 'bar',</a:t>
            </a:r>
            <a:endParaRPr lang="zh-CN" altLang="en-US"/>
          </a:p>
          <a:p>
            <a:r>
              <a:rPr lang="zh-CN" altLang="en-US"/>
              <a:t>        data: [5, 20, 36, 10, 10, 20]</a:t>
            </a:r>
            <a:endParaRPr lang="zh-CN" altLang="en-US"/>
          </a:p>
          <a:p>
            <a:r>
              <a:rPr lang="zh-CN" altLang="en-US"/>
              <a:t>    },{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name: '产量',</a:t>
            </a:r>
            <a:endParaRPr lang="zh-CN" altLang="en-US"/>
          </a:p>
          <a:p>
            <a:r>
              <a:rPr lang="zh-CN" altLang="en-US"/>
              <a:t>        type: 'line',</a:t>
            </a:r>
            <a:endParaRPr lang="zh-CN" altLang="en-US"/>
          </a:p>
          <a:p>
            <a:r>
              <a:rPr lang="zh-CN" altLang="en-US"/>
              <a:t>        data: [7, 30, 50, 11, 40, 80]</a:t>
            </a:r>
            <a:endParaRPr lang="zh-CN" altLang="en-US"/>
          </a:p>
          <a:p>
            <a:r>
              <a:rPr lang="zh-CN" altLang="en-US"/>
              <a:t>    }]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5155" y="273050"/>
            <a:ext cx="7188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配置项（官网</a:t>
            </a:r>
            <a:r>
              <a:rPr lang="en-US" altLang="zh-CN" sz="3200" dirty="0" smtClean="0">
                <a:solidFill>
                  <a:schemeClr val="bg1"/>
                </a:solidFill>
              </a:rPr>
              <a:t>-&gt;</a:t>
            </a:r>
            <a:r>
              <a:rPr lang="zh-CN" altLang="en-US" sz="3200" dirty="0" smtClean="0">
                <a:solidFill>
                  <a:schemeClr val="bg1"/>
                </a:solidFill>
              </a:rPr>
              <a:t>文档</a:t>
            </a:r>
            <a:r>
              <a:rPr lang="en-US" altLang="zh-CN" sz="3200" dirty="0" smtClean="0">
                <a:solidFill>
                  <a:schemeClr val="bg1"/>
                </a:solidFill>
              </a:rPr>
              <a:t>-&gt;</a:t>
            </a:r>
            <a:r>
              <a:rPr lang="zh-CN" altLang="en-US" sz="3200" dirty="0" smtClean="0">
                <a:solidFill>
                  <a:schemeClr val="bg1"/>
                </a:solidFill>
              </a:rPr>
              <a:t>配置项手册）</a:t>
            </a:r>
            <a:endParaRPr lang="zh-CN" altLang="en-US" sz="3200" dirty="0" smtClean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3585" y="1011555"/>
            <a:ext cx="103098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series</a:t>
            </a:r>
            <a:r>
              <a:rPr lang="zh-CN" altLang="en-US" sz="2800"/>
              <a:t>：系列列表。每个系列通过 type 决定自己的图表类型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499110" y="1783715"/>
            <a:ext cx="676021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series: [{</a:t>
            </a:r>
            <a:endParaRPr lang="zh-CN" altLang="en-US"/>
          </a:p>
          <a:p>
            <a:r>
              <a:rPr lang="zh-CN" altLang="en-US"/>
              <a:t>        name: '销量',</a:t>
            </a:r>
            <a:endParaRPr lang="zh-CN" altLang="en-US"/>
          </a:p>
          <a:p>
            <a:r>
              <a:rPr lang="zh-CN" altLang="en-US"/>
              <a:t>        type: 'line',</a:t>
            </a:r>
            <a:endParaRPr lang="zh-CN" altLang="en-US"/>
          </a:p>
          <a:p>
            <a:r>
              <a:rPr lang="zh-CN" altLang="en-US"/>
              <a:t>        data: [5, 20, 36, 10, 10, 20]</a:t>
            </a:r>
            <a:endParaRPr lang="zh-CN" altLang="en-US"/>
          </a:p>
          <a:p>
            <a:r>
              <a:rPr lang="zh-CN" altLang="en-US"/>
              <a:t>        markPoint: {</a:t>
            </a:r>
            <a:endParaRPr lang="zh-CN" altLang="en-US"/>
          </a:p>
          <a:p>
            <a:r>
              <a:rPr lang="zh-CN" altLang="en-US"/>
              <a:t>            data: [</a:t>
            </a:r>
            <a:endParaRPr lang="zh-CN" altLang="en-US"/>
          </a:p>
          <a:p>
            <a:r>
              <a:rPr lang="zh-CN" altLang="en-US"/>
              <a:t>                {type: 'max', name: '最大值'},</a:t>
            </a:r>
            <a:endParaRPr lang="zh-CN" altLang="en-US"/>
          </a:p>
          <a:p>
            <a:r>
              <a:rPr lang="zh-CN" altLang="en-US"/>
              <a:t>                {type: 'min', name: '最小值',symbol:'arrow'}</a:t>
            </a:r>
            <a:endParaRPr lang="zh-CN" altLang="en-US"/>
          </a:p>
          <a:p>
            <a:r>
              <a:rPr lang="zh-CN" altLang="en-US"/>
              <a:t>            ]</a:t>
            </a:r>
            <a:endParaRPr lang="zh-CN" altLang="en-US"/>
          </a:p>
          <a:p>
            <a:r>
              <a:rPr lang="zh-CN" altLang="en-US"/>
              <a:t>        },</a:t>
            </a:r>
            <a:endParaRPr lang="zh-CN" altLang="en-US"/>
          </a:p>
          <a:p>
            <a:r>
              <a:rPr lang="zh-CN" altLang="en-US"/>
              <a:t>        markLine: {</a:t>
            </a:r>
            <a:endParaRPr lang="zh-CN" altLang="en-US"/>
          </a:p>
          <a:p>
            <a:r>
              <a:rPr lang="zh-CN" altLang="en-US"/>
              <a:t>            data: [</a:t>
            </a:r>
            <a:endParaRPr lang="zh-CN" altLang="en-US"/>
          </a:p>
          <a:p>
            <a:r>
              <a:rPr lang="zh-CN" altLang="en-US"/>
              <a:t>                {type: 'average', name: '平均值'}</a:t>
            </a:r>
            <a:endParaRPr lang="zh-CN" altLang="en-US"/>
          </a:p>
          <a:p>
            <a:r>
              <a:rPr lang="zh-CN" altLang="en-US"/>
              <a:t>            ]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}]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259320" y="2084070"/>
            <a:ext cx="2540000" cy="175323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zh-CN"/>
              <a:t>markPoint: </a:t>
            </a:r>
            <a:r>
              <a:rPr lang="zh-CN" altLang="en-US"/>
              <a:t>标记点</a:t>
            </a:r>
            <a:endParaRPr lang="zh-CN" altLang="en-US"/>
          </a:p>
          <a:p>
            <a:r>
              <a:rPr lang="en-US" altLang="zh-CN"/>
              <a:t>markLine</a:t>
            </a:r>
            <a:r>
              <a:rPr lang="zh-CN" altLang="en-US"/>
              <a:t>： 标记线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'min' 最大值。</a:t>
            </a:r>
            <a:endParaRPr lang="zh-CN" altLang="en-US"/>
          </a:p>
          <a:p>
            <a:r>
              <a:rPr lang="zh-CN" altLang="en-US"/>
              <a:t>'max' 最大值。</a:t>
            </a:r>
            <a:endParaRPr lang="zh-CN" altLang="en-US"/>
          </a:p>
          <a:p>
            <a:r>
              <a:rPr lang="zh-CN" altLang="en-US"/>
              <a:t>'average' 平均值。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5155" y="273050"/>
            <a:ext cx="7188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配置项（官网</a:t>
            </a:r>
            <a:r>
              <a:rPr lang="en-US" altLang="zh-CN" sz="3200" dirty="0" smtClean="0">
                <a:solidFill>
                  <a:schemeClr val="bg1"/>
                </a:solidFill>
              </a:rPr>
              <a:t>-&gt;</a:t>
            </a:r>
            <a:r>
              <a:rPr lang="zh-CN" altLang="en-US" sz="3200" dirty="0" smtClean="0">
                <a:solidFill>
                  <a:schemeClr val="bg1"/>
                </a:solidFill>
              </a:rPr>
              <a:t>文档</a:t>
            </a:r>
            <a:r>
              <a:rPr lang="en-US" altLang="zh-CN" sz="3200" dirty="0" smtClean="0">
                <a:solidFill>
                  <a:schemeClr val="bg1"/>
                </a:solidFill>
              </a:rPr>
              <a:t>-&gt;</a:t>
            </a:r>
            <a:r>
              <a:rPr lang="zh-CN" altLang="en-US" sz="3200" dirty="0" smtClean="0">
                <a:solidFill>
                  <a:schemeClr val="bg1"/>
                </a:solidFill>
              </a:rPr>
              <a:t>配置项手册）</a:t>
            </a:r>
            <a:endParaRPr lang="zh-CN" altLang="en-US" sz="3200" dirty="0" smtClean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3585" y="1011555"/>
            <a:ext cx="103098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series</a:t>
            </a:r>
            <a:r>
              <a:rPr lang="zh-CN" altLang="en-US" sz="2800"/>
              <a:t>：系列列表。每个系列通过 type 决定自己的图表类型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499110" y="1783715"/>
            <a:ext cx="676021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series: [</a:t>
            </a:r>
            <a:endParaRPr lang="zh-CN" altLang="en-US"/>
          </a:p>
          <a:p>
            <a:r>
              <a:rPr lang="zh-CN" altLang="en-US"/>
              <a:t>        {</a:t>
            </a:r>
            <a:endParaRPr lang="zh-CN" altLang="en-US"/>
          </a:p>
          <a:p>
            <a:r>
              <a:rPr lang="zh-CN" altLang="en-US"/>
              <a:t>            name: '业务指标',</a:t>
            </a:r>
            <a:endParaRPr lang="zh-CN" altLang="en-US"/>
          </a:p>
          <a:p>
            <a:r>
              <a:rPr lang="zh-CN" altLang="en-US"/>
              <a:t>            type: 'gauge',     </a:t>
            </a:r>
            <a:r>
              <a:rPr lang="en-US" altLang="zh-CN"/>
              <a:t>// </a:t>
            </a:r>
            <a:r>
              <a:rPr lang="zh-CN" altLang="en-US"/>
              <a:t>仪表盘</a:t>
            </a:r>
            <a:endParaRPr lang="zh-CN" altLang="en-US"/>
          </a:p>
          <a:p>
            <a:r>
              <a:rPr lang="zh-CN" altLang="en-US"/>
              <a:t>            detail: {formatter:'{value}%'},</a:t>
            </a:r>
            <a:endParaRPr lang="zh-CN" altLang="en-US"/>
          </a:p>
          <a:p>
            <a:r>
              <a:rPr lang="zh-CN" altLang="en-US"/>
              <a:t>            data: [{value: 32, name: '完成率'}]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]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5155" y="273050"/>
            <a:ext cx="7188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配置项（官网</a:t>
            </a:r>
            <a:r>
              <a:rPr lang="en-US" altLang="zh-CN" sz="3200" dirty="0" smtClean="0">
                <a:solidFill>
                  <a:schemeClr val="bg1"/>
                </a:solidFill>
              </a:rPr>
              <a:t>-&gt;</a:t>
            </a:r>
            <a:r>
              <a:rPr lang="zh-CN" altLang="en-US" sz="3200" dirty="0" smtClean="0">
                <a:solidFill>
                  <a:schemeClr val="bg1"/>
                </a:solidFill>
              </a:rPr>
              <a:t>文档</a:t>
            </a:r>
            <a:r>
              <a:rPr lang="en-US" altLang="zh-CN" sz="3200" dirty="0" smtClean="0">
                <a:solidFill>
                  <a:schemeClr val="bg1"/>
                </a:solidFill>
              </a:rPr>
              <a:t>-&gt;</a:t>
            </a:r>
            <a:r>
              <a:rPr lang="zh-CN" altLang="en-US" sz="3200" dirty="0" smtClean="0">
                <a:solidFill>
                  <a:schemeClr val="bg1"/>
                </a:solidFill>
              </a:rPr>
              <a:t>配置项手册）</a:t>
            </a:r>
            <a:endParaRPr lang="zh-CN" altLang="en-US" sz="3200" dirty="0" smtClean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3585" y="1011555"/>
            <a:ext cx="103098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series</a:t>
            </a:r>
            <a:r>
              <a:rPr lang="zh-CN" altLang="en-US" sz="2800"/>
              <a:t>：系列列表。每个系列通过 type 决定自己的图表类型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499110" y="1783715"/>
            <a:ext cx="676021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series : [</a:t>
            </a:r>
            <a:endParaRPr lang="zh-CN" altLang="en-US"/>
          </a:p>
          <a:p>
            <a:r>
              <a:rPr lang="zh-CN" altLang="en-US"/>
              <a:t>        {</a:t>
            </a:r>
            <a:endParaRPr lang="zh-CN" altLang="en-US"/>
          </a:p>
          <a:p>
            <a:r>
              <a:rPr lang="zh-CN" altLang="en-US"/>
              <a:t>            name: '访问来源',</a:t>
            </a:r>
            <a:endParaRPr lang="zh-CN" altLang="en-US"/>
          </a:p>
          <a:p>
            <a:r>
              <a:rPr lang="zh-CN" altLang="en-US"/>
              <a:t>            type: 'pie',    </a:t>
            </a:r>
            <a:r>
              <a:rPr lang="en-US" altLang="zh-CN"/>
              <a:t>//</a:t>
            </a:r>
            <a:r>
              <a:rPr lang="zh-CN" altLang="en-US"/>
              <a:t>饼图</a:t>
            </a:r>
            <a:endParaRPr lang="zh-CN" altLang="en-US"/>
          </a:p>
          <a:p>
            <a:r>
              <a:rPr lang="zh-CN" altLang="en-US"/>
              <a:t>            radius : '55%',</a:t>
            </a:r>
            <a:endParaRPr lang="zh-CN" altLang="en-US"/>
          </a:p>
          <a:p>
            <a:r>
              <a:rPr lang="zh-CN" altLang="en-US"/>
              <a:t>            center: ['50%', '60%'],</a:t>
            </a:r>
            <a:endParaRPr lang="zh-CN" altLang="en-US"/>
          </a:p>
          <a:p>
            <a:r>
              <a:rPr lang="zh-CN" altLang="en-US"/>
              <a:t>            data:[</a:t>
            </a:r>
            <a:endParaRPr lang="zh-CN" altLang="en-US"/>
          </a:p>
          <a:p>
            <a:r>
              <a:rPr lang="zh-CN" altLang="en-US"/>
              <a:t>                {value:335, name:'直接访问'},</a:t>
            </a:r>
            <a:endParaRPr lang="zh-CN" altLang="en-US"/>
          </a:p>
          <a:p>
            <a:r>
              <a:rPr lang="zh-CN" altLang="en-US"/>
              <a:t>                {value:310, name:'邮件营销'},</a:t>
            </a:r>
            <a:endParaRPr lang="zh-CN" altLang="en-US"/>
          </a:p>
          <a:p>
            <a:r>
              <a:rPr lang="zh-CN" altLang="en-US"/>
              <a:t>                {value:234, name:'联盟广告'},</a:t>
            </a:r>
            <a:endParaRPr lang="zh-CN" altLang="en-US"/>
          </a:p>
          <a:p>
            <a:r>
              <a:rPr lang="zh-CN" altLang="en-US"/>
              <a:t>                {value:135, name:'视频广告'},</a:t>
            </a:r>
            <a:endParaRPr lang="zh-CN" altLang="en-US"/>
          </a:p>
          <a:p>
            <a:r>
              <a:rPr lang="zh-CN" altLang="en-US"/>
              <a:t>                {value:1548, name:'搜索引擎'}</a:t>
            </a:r>
            <a:endParaRPr lang="zh-CN" altLang="en-US"/>
          </a:p>
          <a:p>
            <a:r>
              <a:rPr lang="zh-CN" altLang="en-US"/>
              <a:t>            ]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]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5155" y="273050"/>
            <a:ext cx="7188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配置项（官网</a:t>
            </a:r>
            <a:r>
              <a:rPr lang="en-US" altLang="zh-CN" sz="3200" dirty="0" smtClean="0">
                <a:solidFill>
                  <a:schemeClr val="bg1"/>
                </a:solidFill>
              </a:rPr>
              <a:t>-&gt;</a:t>
            </a:r>
            <a:r>
              <a:rPr lang="zh-CN" altLang="en-US" sz="3200" dirty="0" smtClean="0">
                <a:solidFill>
                  <a:schemeClr val="bg1"/>
                </a:solidFill>
              </a:rPr>
              <a:t>文档</a:t>
            </a:r>
            <a:r>
              <a:rPr lang="en-US" altLang="zh-CN" sz="3200" dirty="0" smtClean="0">
                <a:solidFill>
                  <a:schemeClr val="bg1"/>
                </a:solidFill>
              </a:rPr>
              <a:t>-&gt;</a:t>
            </a:r>
            <a:r>
              <a:rPr lang="zh-CN" altLang="en-US" sz="3200" dirty="0" smtClean="0">
                <a:solidFill>
                  <a:schemeClr val="bg1"/>
                </a:solidFill>
              </a:rPr>
              <a:t>配置项手册）</a:t>
            </a:r>
            <a:endParaRPr lang="zh-CN" altLang="en-US" sz="3200" dirty="0" smtClean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4065" y="1438275"/>
            <a:ext cx="103098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tooltip</a:t>
            </a:r>
            <a:r>
              <a:rPr lang="zh-CN" altLang="en-US" sz="2800"/>
              <a:t>：提示框组件。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1459865" y="2161540"/>
            <a:ext cx="459994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tooltip: {</a:t>
            </a:r>
            <a:endParaRPr lang="zh-CN" altLang="en-US" sz="2800"/>
          </a:p>
          <a:p>
            <a:r>
              <a:rPr lang="zh-CN" altLang="en-US" sz="2800"/>
              <a:t>        trigger: 'axis'</a:t>
            </a:r>
            <a:endParaRPr lang="zh-CN" altLang="en-US" sz="2800"/>
          </a:p>
          <a:p>
            <a:r>
              <a:rPr lang="zh-CN" altLang="en-US" sz="2800"/>
              <a:t>},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5039360" y="1582420"/>
            <a:ext cx="703516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可选：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'item'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数据项图形触发，主要在散点图，饼图等无类目轴的图表中使用。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'axis'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坐标轴触发，主要在柱状图，折线图等会使用类目轴的图表中使用。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'none'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什么都不触发。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155" y="4487545"/>
            <a:ext cx="3025140" cy="17487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5155" y="273050"/>
            <a:ext cx="7188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配置项（官网</a:t>
            </a:r>
            <a:r>
              <a:rPr lang="en-US" altLang="zh-CN" sz="3200" dirty="0" smtClean="0">
                <a:solidFill>
                  <a:schemeClr val="bg1"/>
                </a:solidFill>
              </a:rPr>
              <a:t>-&gt;</a:t>
            </a:r>
            <a:r>
              <a:rPr lang="zh-CN" altLang="en-US" sz="3200" dirty="0" smtClean="0">
                <a:solidFill>
                  <a:schemeClr val="bg1"/>
                </a:solidFill>
              </a:rPr>
              <a:t>文档</a:t>
            </a:r>
            <a:r>
              <a:rPr lang="en-US" altLang="zh-CN" sz="3200" dirty="0" smtClean="0">
                <a:solidFill>
                  <a:schemeClr val="bg1"/>
                </a:solidFill>
              </a:rPr>
              <a:t>-&gt;</a:t>
            </a:r>
            <a:r>
              <a:rPr lang="zh-CN" altLang="en-US" sz="3200" dirty="0" smtClean="0">
                <a:solidFill>
                  <a:schemeClr val="bg1"/>
                </a:solidFill>
              </a:rPr>
              <a:t>配置项手册）</a:t>
            </a:r>
            <a:endParaRPr lang="zh-CN" altLang="en-US" sz="3200" dirty="0" smtClean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4065" y="1438275"/>
            <a:ext cx="103098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tooltip</a:t>
            </a:r>
            <a:r>
              <a:rPr lang="zh-CN" altLang="en-US" sz="2800"/>
              <a:t>：提示框组件。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1734185" y="2307590"/>
            <a:ext cx="699198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tooltip: {</a:t>
            </a:r>
            <a:endParaRPr lang="zh-CN" altLang="en-US" sz="2800"/>
          </a:p>
          <a:p>
            <a:r>
              <a:rPr lang="zh-CN" altLang="en-US" sz="2800"/>
              <a:t>        trigger: '</a:t>
            </a:r>
            <a:r>
              <a:rPr lang="en-US" altLang="zh-CN" sz="2800"/>
              <a:t>item</a:t>
            </a:r>
            <a:r>
              <a:rPr lang="zh-CN" altLang="en-US" sz="2800"/>
              <a:t>'</a:t>
            </a:r>
            <a:r>
              <a:rPr lang="en-US" altLang="zh-CN" sz="2800"/>
              <a:t>,</a:t>
            </a:r>
            <a:endParaRPr lang="en-US" altLang="zh-CN" sz="2800"/>
          </a:p>
          <a:p>
            <a:r>
              <a:rPr lang="en-US" altLang="zh-CN" sz="2800"/>
              <a:t>        formatter: "{a} &lt;br/&gt;{b} : {c} ({d}%)"</a:t>
            </a:r>
            <a:endParaRPr lang="en-US" altLang="zh-CN" sz="2800"/>
          </a:p>
          <a:p>
            <a:r>
              <a:rPr lang="zh-CN" altLang="en-US" sz="2800"/>
              <a:t>},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476250" y="4470400"/>
            <a:ext cx="1090485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折线（区域）图、柱状（条形）图、K线图 : {a}（系列名称），{b}（类目值），{c}（数值）, {d}（无）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散点图（气泡）图 : {a}（系列名称），{b}（数据名称），{c}（数值数组）, {d}（无）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地图 : {a}（系列名称），{b}（区域名称），{c}（合并数值）, {d}（无）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饼图、仪表盘、漏斗图: {a}（系列名称），{b}（数据项名称），{c}（数值）, {d}（百分比）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230" y="2945765"/>
            <a:ext cx="10515600" cy="256222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7200"/>
              <a:t>Thanks!</a:t>
            </a:r>
            <a:endParaRPr lang="en-US" altLang="zh-CN"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4740" y="1680881"/>
            <a:ext cx="10385089" cy="38271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       ECharts，一个使用 JavaScript 实现的开源可视化库，可以流畅的运行在 PC 和移动设备上，兼容当前绝大部分浏览器（IE8/9/10/11，Chrome，Firefox，Safari等），底层依赖轻量级的矢量图形库 ZRender，提供直观，交互丰富，可高度个性化定制的数据可视化图表。</a:t>
            </a: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      ECharts 提供了常规的折线图、柱状图、散点图、饼图、K线图，用于统计的盒形图，用于地理数据可视化的地图、热力图、线图，用于关系数据可视化的关系图、treemap、旭日图，多维数据可视化的平行坐标，还有用于 BI 的漏斗图，仪表盘，并且支持图与图之间的混搭。</a:t>
            </a: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05118" y="273012"/>
            <a:ext cx="532503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ECharts</a:t>
            </a:r>
            <a:endParaRPr lang="en-US" altLang="zh-CN" sz="3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065" y="1304925"/>
            <a:ext cx="6489700" cy="484314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&lt;!-- 为ECharts准备一个具备大小（宽高）的Dom --&gt;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&lt;div id="main" style="width: 900px;height:600px;"&gt;&lt;/div&gt;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// 基于准备好的dom，初始化echarts实例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var myChart = echarts.init(document.getElementById('main'));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配置图表选项和数据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var option = {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// 使用刚指定的配置项和数据显示图表。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myChart.setOption(option);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5118" y="273012"/>
            <a:ext cx="532503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ECharts</a:t>
            </a:r>
            <a:r>
              <a:rPr lang="zh-CN" altLang="en-US" sz="3200" dirty="0" smtClean="0">
                <a:solidFill>
                  <a:schemeClr val="bg1"/>
                </a:solidFill>
              </a:rPr>
              <a:t>基础用法</a:t>
            </a:r>
            <a:endParaRPr lang="zh-CN" altLang="en-US" sz="3200" dirty="0" smtClean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52640" y="94615"/>
            <a:ext cx="4723130" cy="640080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zh-CN" altLang="en-US" sz="1000"/>
              <a:t>&lt;div id="main" style="width: 900px;height:600px;"&gt;&lt;/div&gt;</a:t>
            </a:r>
            <a:endParaRPr lang="zh-CN" altLang="en-US" sz="1000"/>
          </a:p>
          <a:p>
            <a:r>
              <a:rPr lang="zh-CN" altLang="en-US" sz="1000"/>
              <a:t>&lt;script type="text/javascript"&gt;</a:t>
            </a:r>
            <a:endParaRPr lang="zh-CN" altLang="en-US" sz="1000"/>
          </a:p>
          <a:p>
            <a:r>
              <a:rPr lang="zh-CN" altLang="en-US" sz="1000"/>
              <a:t>        // 基于准备好的dom，初始化echarts实例</a:t>
            </a:r>
            <a:endParaRPr lang="zh-CN" altLang="en-US" sz="1000"/>
          </a:p>
          <a:p>
            <a:r>
              <a:rPr lang="zh-CN" altLang="en-US" sz="1000"/>
              <a:t>var myChart = echarts.init(document.getElementById('main'));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// 指定图表的配置项和数据</a:t>
            </a:r>
            <a:endParaRPr lang="zh-CN" altLang="en-US" sz="1000"/>
          </a:p>
          <a:p>
            <a:r>
              <a:rPr lang="zh-CN" altLang="en-US" sz="1000"/>
              <a:t>var option = {</a:t>
            </a:r>
            <a:endParaRPr lang="zh-CN" altLang="en-US" sz="1000"/>
          </a:p>
          <a:p>
            <a:r>
              <a:rPr lang="zh-CN" altLang="en-US" sz="1000"/>
              <a:t>    title: {</a:t>
            </a:r>
            <a:endParaRPr lang="zh-CN" altLang="en-US" sz="1000"/>
          </a:p>
          <a:p>
            <a:r>
              <a:rPr lang="zh-CN" altLang="en-US" sz="1000"/>
              <a:t>        text: 'ECharts 入门示例'</a:t>
            </a:r>
            <a:endParaRPr lang="zh-CN" altLang="en-US" sz="1000"/>
          </a:p>
          <a:p>
            <a:r>
              <a:rPr lang="zh-CN" altLang="en-US" sz="1000"/>
              <a:t>    },</a:t>
            </a:r>
            <a:endParaRPr lang="zh-CN" altLang="en-US" sz="1000"/>
          </a:p>
          <a:p>
            <a:r>
              <a:rPr lang="zh-CN" altLang="en-US" sz="1000"/>
              <a:t>    toolbox: {</a:t>
            </a:r>
            <a:endParaRPr lang="zh-CN" altLang="en-US" sz="1000"/>
          </a:p>
          <a:p>
            <a:r>
              <a:rPr lang="zh-CN" altLang="en-US" sz="1000"/>
              <a:t>        show: true,</a:t>
            </a:r>
            <a:endParaRPr lang="zh-CN" altLang="en-US" sz="1000"/>
          </a:p>
          <a:p>
            <a:r>
              <a:rPr lang="zh-CN" altLang="en-US" sz="1000"/>
              <a:t>        feature: {</a:t>
            </a:r>
            <a:endParaRPr lang="zh-CN" altLang="en-US" sz="1000"/>
          </a:p>
          <a:p>
            <a:r>
              <a:rPr lang="zh-CN" altLang="en-US" sz="1000"/>
              <a:t>            saveAsImage: {</a:t>
            </a:r>
            <a:endParaRPr lang="zh-CN" altLang="en-US" sz="1000"/>
          </a:p>
          <a:p>
            <a:r>
              <a:rPr lang="zh-CN" altLang="en-US" sz="1000"/>
              <a:t>                show: true</a:t>
            </a:r>
            <a:endParaRPr lang="zh-CN" altLang="en-US" sz="1000"/>
          </a:p>
          <a:p>
            <a:r>
              <a:rPr lang="zh-CN" altLang="en-US" sz="1000"/>
              <a:t>            }</a:t>
            </a:r>
            <a:endParaRPr lang="zh-CN" altLang="en-US" sz="1000"/>
          </a:p>
          <a:p>
            <a:r>
              <a:rPr lang="zh-CN" altLang="en-US" sz="1000"/>
              <a:t>        }</a:t>
            </a:r>
            <a:endParaRPr lang="zh-CN" altLang="en-US" sz="1000"/>
          </a:p>
          <a:p>
            <a:r>
              <a:rPr lang="zh-CN" altLang="en-US" sz="1000"/>
              <a:t>    },</a:t>
            </a:r>
            <a:endParaRPr lang="zh-CN" altLang="en-US" sz="1000"/>
          </a:p>
          <a:p>
            <a:r>
              <a:rPr lang="zh-CN" altLang="en-US" sz="1000"/>
              <a:t>    legend: {</a:t>
            </a:r>
            <a:endParaRPr lang="zh-CN" altLang="en-US" sz="1000"/>
          </a:p>
          <a:p>
            <a:r>
              <a:rPr lang="zh-CN" altLang="en-US" sz="1000"/>
              <a:t>        data: ['销量']</a:t>
            </a:r>
            <a:endParaRPr lang="zh-CN" altLang="en-US" sz="1000"/>
          </a:p>
          <a:p>
            <a:r>
              <a:rPr lang="zh-CN" altLang="en-US" sz="1000"/>
              <a:t>    },</a:t>
            </a:r>
            <a:endParaRPr lang="zh-CN" altLang="en-US" sz="1000"/>
          </a:p>
          <a:p>
            <a:r>
              <a:rPr lang="zh-CN" altLang="en-US" sz="1000"/>
              <a:t>    xAxis: {</a:t>
            </a:r>
            <a:endParaRPr lang="zh-CN" altLang="en-US" sz="1000"/>
          </a:p>
          <a:p>
            <a:r>
              <a:rPr lang="zh-CN" altLang="en-US" sz="1000"/>
              <a:t>        data: ["衬衫", "羊毛衫", "雪纺衫", "裤子", "高跟鞋", "袜子"]</a:t>
            </a:r>
            <a:endParaRPr lang="zh-CN" altLang="en-US" sz="1000"/>
          </a:p>
          <a:p>
            <a:r>
              <a:rPr lang="zh-CN" altLang="en-US" sz="1000"/>
              <a:t>    },</a:t>
            </a:r>
            <a:endParaRPr lang="zh-CN" altLang="en-US" sz="1000"/>
          </a:p>
          <a:p>
            <a:r>
              <a:rPr lang="zh-CN" altLang="en-US" sz="1000"/>
              <a:t>    yAxis: {},</a:t>
            </a:r>
            <a:endParaRPr lang="zh-CN" altLang="en-US" sz="1000"/>
          </a:p>
          <a:p>
            <a:r>
              <a:rPr lang="zh-CN" altLang="en-US" sz="1000"/>
              <a:t>    series: [{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        name: '销量',</a:t>
            </a:r>
            <a:endParaRPr lang="zh-CN" altLang="en-US" sz="1000"/>
          </a:p>
          <a:p>
            <a:r>
              <a:rPr lang="zh-CN" altLang="en-US" sz="1000"/>
              <a:t>        type: 'bar',</a:t>
            </a:r>
            <a:endParaRPr lang="zh-CN" altLang="en-US" sz="1000"/>
          </a:p>
          <a:p>
            <a:r>
              <a:rPr lang="zh-CN" altLang="en-US" sz="1000"/>
              <a:t>        data: [5, 20, 36, 10, 10, 20]</a:t>
            </a:r>
            <a:endParaRPr lang="zh-CN" altLang="en-US" sz="1000"/>
          </a:p>
          <a:p>
            <a:r>
              <a:rPr lang="zh-CN" altLang="en-US" sz="1000"/>
              <a:t>    },{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        name: '产量',</a:t>
            </a:r>
            <a:endParaRPr lang="zh-CN" altLang="en-US" sz="1000"/>
          </a:p>
          <a:p>
            <a:r>
              <a:rPr lang="zh-CN" altLang="en-US" sz="1000"/>
              <a:t>        type: 'line',</a:t>
            </a:r>
            <a:endParaRPr lang="zh-CN" altLang="en-US" sz="1000"/>
          </a:p>
          <a:p>
            <a:r>
              <a:rPr lang="zh-CN" altLang="en-US" sz="1000"/>
              <a:t>        data: [7, 30, 50, 11, 40, 80]</a:t>
            </a:r>
            <a:endParaRPr lang="zh-CN" altLang="en-US" sz="1000"/>
          </a:p>
          <a:p>
            <a:r>
              <a:rPr lang="zh-CN" altLang="en-US" sz="1000"/>
              <a:t>    }]</a:t>
            </a:r>
            <a:endParaRPr lang="zh-CN" altLang="en-US" sz="1000"/>
          </a:p>
          <a:p>
            <a:r>
              <a:rPr lang="zh-CN" altLang="en-US" sz="1000"/>
              <a:t>};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// 使用刚指定的配置项和数据显示图表。</a:t>
            </a:r>
            <a:endParaRPr lang="zh-CN" altLang="en-US" sz="1000"/>
          </a:p>
          <a:p>
            <a:r>
              <a:rPr lang="zh-CN" altLang="en-US" sz="1000"/>
              <a:t>myChart.setOption(option);</a:t>
            </a:r>
            <a:endParaRPr lang="zh-CN" altLang="en-US" sz="1000"/>
          </a:p>
          <a:p>
            <a:r>
              <a:rPr lang="zh-CN" altLang="en-US" sz="1000"/>
              <a:t>&lt;/script&gt;</a:t>
            </a:r>
            <a:endParaRPr lang="zh-CN" altLang="en-US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5155" y="273050"/>
            <a:ext cx="7188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配置项（官网</a:t>
            </a:r>
            <a:r>
              <a:rPr lang="en-US" altLang="zh-CN" sz="3200" dirty="0" smtClean="0">
                <a:solidFill>
                  <a:schemeClr val="bg1"/>
                </a:solidFill>
              </a:rPr>
              <a:t>-&gt;</a:t>
            </a:r>
            <a:r>
              <a:rPr lang="zh-CN" altLang="en-US" sz="3200" dirty="0" smtClean="0">
                <a:solidFill>
                  <a:schemeClr val="bg1"/>
                </a:solidFill>
              </a:rPr>
              <a:t>文档</a:t>
            </a:r>
            <a:r>
              <a:rPr lang="en-US" altLang="zh-CN" sz="3200" dirty="0" smtClean="0">
                <a:solidFill>
                  <a:schemeClr val="bg1"/>
                </a:solidFill>
              </a:rPr>
              <a:t>-&gt;</a:t>
            </a:r>
            <a:r>
              <a:rPr lang="zh-CN" altLang="en-US" sz="3200" dirty="0" smtClean="0">
                <a:solidFill>
                  <a:schemeClr val="bg1"/>
                </a:solidFill>
              </a:rPr>
              <a:t>配置项手册）</a:t>
            </a:r>
            <a:endParaRPr lang="zh-CN" altLang="en-US" sz="3200" dirty="0" smtClean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5815" y="1214120"/>
            <a:ext cx="7185660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title</a:t>
            </a:r>
            <a:endParaRPr lang="en-US" altLang="zh-CN" sz="2800"/>
          </a:p>
          <a:p>
            <a:endParaRPr lang="en-US" altLang="zh-CN" sz="2800"/>
          </a:p>
          <a:p>
            <a:r>
              <a:rPr lang="zh-CN" altLang="en-US" sz="2800"/>
              <a:t>标题组件，包含主标题和副标题。</a:t>
            </a:r>
            <a:endParaRPr lang="zh-CN" altLang="en-US" sz="2800"/>
          </a:p>
          <a:p>
            <a:r>
              <a:rPr lang="en-US" altLang="zh-CN" sz="2800"/>
              <a:t>	text: </a:t>
            </a:r>
            <a:r>
              <a:rPr lang="zh-CN" altLang="en-US" sz="2800"/>
              <a:t>主标题文本</a:t>
            </a:r>
            <a:endParaRPr lang="zh-CN" altLang="en-US" sz="2800"/>
          </a:p>
          <a:p>
            <a:r>
              <a:rPr lang="en-US" altLang="zh-CN" sz="2800"/>
              <a:t>	textStyle: </a:t>
            </a:r>
            <a:r>
              <a:rPr lang="zh-CN" altLang="en-US" sz="2800"/>
              <a:t>主标题文本样式</a:t>
            </a:r>
            <a:endParaRPr lang="zh-CN" altLang="en-US" sz="2800"/>
          </a:p>
          <a:p>
            <a:r>
              <a:rPr lang="en-US" altLang="zh-CN" sz="2800"/>
              <a:t>	subtext: </a:t>
            </a:r>
            <a:r>
              <a:rPr lang="zh-CN" altLang="en-US" sz="2800"/>
              <a:t>副标题文本</a:t>
            </a:r>
            <a:endParaRPr lang="zh-CN" altLang="en-US" sz="2800"/>
          </a:p>
          <a:p>
            <a:r>
              <a:rPr lang="en-US" altLang="zh-CN" sz="2800"/>
              <a:t>	subtextStyle: </a:t>
            </a:r>
            <a:r>
              <a:rPr lang="zh-CN" altLang="en-US" sz="2800"/>
              <a:t>副标题文本样式</a:t>
            </a:r>
            <a:endParaRPr lang="zh-CN" altLang="en-US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7275" y="-41275"/>
            <a:ext cx="3079750" cy="685609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991475" y="963930"/>
            <a:ext cx="2100580" cy="250190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991475" y="1214120"/>
            <a:ext cx="2100580" cy="250190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991475" y="1394460"/>
            <a:ext cx="2100580" cy="250190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991475" y="1923415"/>
            <a:ext cx="2100580" cy="250190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991475" y="2118360"/>
            <a:ext cx="2100580" cy="250190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91475" y="2813685"/>
            <a:ext cx="2100580" cy="250190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991475" y="3063875"/>
            <a:ext cx="2100580" cy="250190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991475" y="3303905"/>
            <a:ext cx="2100580" cy="250190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896860" y="3957320"/>
            <a:ext cx="2100580" cy="250190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896860" y="4944745"/>
            <a:ext cx="2100580" cy="250190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991475" y="5403850"/>
            <a:ext cx="2100580" cy="250190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5155" y="273050"/>
            <a:ext cx="7188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配置项（官网</a:t>
            </a:r>
            <a:r>
              <a:rPr lang="en-US" altLang="zh-CN" sz="3200" dirty="0" smtClean="0">
                <a:solidFill>
                  <a:schemeClr val="bg1"/>
                </a:solidFill>
              </a:rPr>
              <a:t>-&gt;</a:t>
            </a:r>
            <a:r>
              <a:rPr lang="zh-CN" altLang="en-US" sz="3200" dirty="0" smtClean="0">
                <a:solidFill>
                  <a:schemeClr val="bg1"/>
                </a:solidFill>
              </a:rPr>
              <a:t>文档</a:t>
            </a:r>
            <a:r>
              <a:rPr lang="en-US" altLang="zh-CN" sz="3200" dirty="0" smtClean="0">
                <a:solidFill>
                  <a:schemeClr val="bg1"/>
                </a:solidFill>
              </a:rPr>
              <a:t>-&gt;</a:t>
            </a:r>
            <a:r>
              <a:rPr lang="zh-CN" altLang="en-US" sz="3200" dirty="0" smtClean="0">
                <a:solidFill>
                  <a:schemeClr val="bg1"/>
                </a:solidFill>
              </a:rPr>
              <a:t>配置项手册）</a:t>
            </a:r>
            <a:endParaRPr lang="zh-CN" altLang="en-US" sz="3200" dirty="0" smtClean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9785" y="1214120"/>
            <a:ext cx="7185660" cy="2122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legend</a:t>
            </a:r>
            <a:r>
              <a:rPr lang="zh-CN" altLang="en-US" sz="2800"/>
              <a:t>：图例组件。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000"/>
              <a:t>图例组件展现了不同系列的标记(symbol)，颜色和名字。可以通过点击图例控制哪些系列不显示</a:t>
            </a:r>
            <a:r>
              <a:rPr lang="zh-CN" altLang="en-US" sz="2800"/>
              <a:t>。</a:t>
            </a:r>
            <a:endParaRPr lang="zh-CN" altLang="en-US" sz="2800"/>
          </a:p>
          <a:p>
            <a:r>
              <a:rPr lang="zh-CN" altLang="en-US" sz="2800"/>
              <a:t>l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1070610" y="3251835"/>
            <a:ext cx="315214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l</a:t>
            </a:r>
            <a:r>
              <a:rPr lang="zh-CN" altLang="en-US">
                <a:sym typeface="+mn-ea"/>
              </a:rPr>
              <a:t>egend: {</a:t>
            </a:r>
            <a:endParaRPr lang="zh-CN" altLang="en-US"/>
          </a:p>
          <a:p>
            <a:r>
              <a:rPr lang="zh-CN" altLang="en-US">
                <a:sym typeface="+mn-ea"/>
              </a:rPr>
              <a:t>        type: 'scroll',</a:t>
            </a:r>
            <a:endParaRPr lang="zh-CN" altLang="en-US"/>
          </a:p>
          <a:p>
            <a:r>
              <a:rPr lang="zh-CN" altLang="en-US">
                <a:sym typeface="+mn-ea"/>
              </a:rPr>
              <a:t>        orient: 'vertical',</a:t>
            </a:r>
            <a:endParaRPr lang="zh-CN" altLang="en-US"/>
          </a:p>
          <a:p>
            <a:r>
              <a:rPr lang="zh-CN" altLang="en-US">
                <a:sym typeface="+mn-ea"/>
              </a:rPr>
              <a:t>        right: 10,</a:t>
            </a:r>
            <a:endParaRPr lang="zh-CN" altLang="en-US"/>
          </a:p>
          <a:p>
            <a:r>
              <a:rPr lang="zh-CN" altLang="en-US">
                <a:sym typeface="+mn-ea"/>
              </a:rPr>
              <a:t>        top: 20,</a:t>
            </a:r>
            <a:endParaRPr lang="zh-CN" altLang="en-US"/>
          </a:p>
          <a:p>
            <a:r>
              <a:rPr lang="zh-CN" altLang="en-US">
                <a:sym typeface="+mn-ea"/>
              </a:rPr>
              <a:t>        bottom: 20,</a:t>
            </a:r>
            <a:endParaRPr lang="zh-CN" altLang="en-US"/>
          </a:p>
          <a:p>
            <a:r>
              <a:rPr lang="zh-CN" altLang="en-US">
                <a:sym typeface="+mn-ea"/>
              </a:rPr>
              <a:t>        data: data.legendData,</a:t>
            </a:r>
            <a:endParaRPr lang="zh-CN" altLang="en-US"/>
          </a:p>
          <a:p>
            <a:r>
              <a:rPr lang="zh-CN" altLang="en-US">
                <a:sym typeface="+mn-ea"/>
              </a:rPr>
              <a:t>        selected: data.selected</a:t>
            </a:r>
            <a:endParaRPr lang="zh-CN" altLang="en-US"/>
          </a:p>
          <a:p>
            <a:r>
              <a:rPr lang="zh-CN" altLang="en-US">
                <a:sym typeface="+mn-ea"/>
              </a:rPr>
              <a:t>    }</a:t>
            </a:r>
            <a:endParaRPr lang="zh-CN" altLang="en-US">
              <a:sym typeface="+mn-ea"/>
            </a:endParaRPr>
          </a:p>
          <a:p>
            <a:r>
              <a:rPr lang="zh-CN" altLang="en-US"/>
              <a:t>参考右侧链接的例子</a:t>
            </a:r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7755" y="2761615"/>
            <a:ext cx="4438015" cy="16954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5155" y="273050"/>
            <a:ext cx="7188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配置项（官网</a:t>
            </a:r>
            <a:r>
              <a:rPr lang="en-US" altLang="zh-CN" sz="3200" dirty="0" smtClean="0">
                <a:solidFill>
                  <a:schemeClr val="bg1"/>
                </a:solidFill>
              </a:rPr>
              <a:t>-&gt;</a:t>
            </a:r>
            <a:r>
              <a:rPr lang="zh-CN" altLang="en-US" sz="3200" dirty="0" smtClean="0">
                <a:solidFill>
                  <a:schemeClr val="bg1"/>
                </a:solidFill>
              </a:rPr>
              <a:t>文档</a:t>
            </a:r>
            <a:r>
              <a:rPr lang="en-US" altLang="zh-CN" sz="3200" dirty="0" smtClean="0">
                <a:solidFill>
                  <a:schemeClr val="bg1"/>
                </a:solidFill>
              </a:rPr>
              <a:t>-&gt;</a:t>
            </a:r>
            <a:r>
              <a:rPr lang="zh-CN" altLang="en-US" sz="3200" dirty="0" smtClean="0">
                <a:solidFill>
                  <a:schemeClr val="bg1"/>
                </a:solidFill>
              </a:rPr>
              <a:t>配置项手册）</a:t>
            </a:r>
            <a:endParaRPr lang="zh-CN" altLang="en-US" sz="3200" dirty="0" smtClean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9785" y="1214120"/>
            <a:ext cx="718566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legend</a:t>
            </a:r>
            <a:r>
              <a:rPr lang="zh-CN" altLang="en-US" sz="2800"/>
              <a:t>：图例组件。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000"/>
              <a:t>data: </a:t>
            </a:r>
            <a:r>
              <a:rPr lang="zh-CN" altLang="en-US" sz="2000"/>
              <a:t>图例的数据数组。数组项通常为一个字符串，每一项代表一个系列的 name </a:t>
            </a:r>
            <a:r>
              <a:rPr lang="en-US" altLang="zh-CN" sz="2000"/>
              <a:t>(</a:t>
            </a:r>
            <a:r>
              <a:rPr lang="zh-CN" altLang="en-US" sz="2000"/>
              <a:t>和</a:t>
            </a:r>
            <a:r>
              <a:rPr lang="en-US" altLang="zh-CN" sz="2000"/>
              <a:t>series</a:t>
            </a:r>
            <a:r>
              <a:rPr lang="zh-CN" altLang="en-US" sz="2000"/>
              <a:t>中的</a:t>
            </a:r>
            <a:r>
              <a:rPr lang="en-US" altLang="zh-CN" sz="2000"/>
              <a:t>name</a:t>
            </a:r>
            <a:r>
              <a:rPr lang="zh-CN" altLang="en-US" sz="2000"/>
              <a:t>对应</a:t>
            </a:r>
            <a:r>
              <a:rPr lang="en-US" altLang="zh-CN" sz="2000"/>
              <a:t>)</a:t>
            </a:r>
            <a:endParaRPr lang="en-US" altLang="zh-CN" sz="2000"/>
          </a:p>
        </p:txBody>
      </p:sp>
      <p:sp>
        <p:nvSpPr>
          <p:cNvPr id="19" name="文本框 18"/>
          <p:cNvSpPr txBox="1"/>
          <p:nvPr/>
        </p:nvSpPr>
        <p:spPr>
          <a:xfrm>
            <a:off x="1278255" y="2959735"/>
            <a:ext cx="254000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data: [{</a:t>
            </a:r>
            <a:endParaRPr lang="zh-CN" altLang="en-US"/>
          </a:p>
          <a:p>
            <a:r>
              <a:rPr lang="zh-CN" altLang="en-US"/>
              <a:t>    name: '系列1',</a:t>
            </a:r>
            <a:endParaRPr lang="zh-CN" altLang="en-US"/>
          </a:p>
          <a:p>
            <a:r>
              <a:rPr lang="zh-CN" altLang="en-US"/>
              <a:t>    // 强制设置图形为圆。</a:t>
            </a:r>
            <a:endParaRPr lang="zh-CN" altLang="en-US"/>
          </a:p>
          <a:p>
            <a:r>
              <a:rPr lang="zh-CN" altLang="en-US"/>
              <a:t>    icon: 'circle',</a:t>
            </a:r>
            <a:endParaRPr lang="zh-CN" altLang="en-US"/>
          </a:p>
          <a:p>
            <a:r>
              <a:rPr lang="zh-CN" altLang="en-US"/>
              <a:t>    // 设置文本为红色</a:t>
            </a:r>
            <a:endParaRPr lang="zh-CN" altLang="en-US"/>
          </a:p>
          <a:p>
            <a:r>
              <a:rPr lang="zh-CN" altLang="en-US"/>
              <a:t>    textStyle: {</a:t>
            </a:r>
            <a:endParaRPr lang="zh-CN" altLang="en-US"/>
          </a:p>
          <a:p>
            <a:r>
              <a:rPr lang="zh-CN" altLang="en-US"/>
              <a:t>        color: 'red'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}]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6225" y="2959735"/>
            <a:ext cx="6514465" cy="38188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5155" y="273050"/>
            <a:ext cx="7188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配置项（官网</a:t>
            </a:r>
            <a:r>
              <a:rPr lang="en-US" altLang="zh-CN" sz="3200" dirty="0" smtClean="0">
                <a:solidFill>
                  <a:schemeClr val="bg1"/>
                </a:solidFill>
              </a:rPr>
              <a:t>-&gt;</a:t>
            </a:r>
            <a:r>
              <a:rPr lang="zh-CN" altLang="en-US" sz="3200" dirty="0" smtClean="0">
                <a:solidFill>
                  <a:schemeClr val="bg1"/>
                </a:solidFill>
              </a:rPr>
              <a:t>文档</a:t>
            </a:r>
            <a:r>
              <a:rPr lang="en-US" altLang="zh-CN" sz="3200" dirty="0" smtClean="0">
                <a:solidFill>
                  <a:schemeClr val="bg1"/>
                </a:solidFill>
              </a:rPr>
              <a:t>-&gt;</a:t>
            </a:r>
            <a:r>
              <a:rPr lang="zh-CN" altLang="en-US" sz="3200" dirty="0" smtClean="0">
                <a:solidFill>
                  <a:schemeClr val="bg1"/>
                </a:solidFill>
              </a:rPr>
              <a:t>配置项手册）</a:t>
            </a:r>
            <a:endParaRPr lang="zh-CN" altLang="en-US" sz="3200" dirty="0" smtClean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9785" y="1214120"/>
            <a:ext cx="718566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xAxis</a:t>
            </a:r>
            <a:r>
              <a:rPr lang="zh-CN" altLang="en-US" sz="2800"/>
              <a:t>：直角坐标系 grid 中的 x 轴。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000"/>
              <a:t>data: </a:t>
            </a:r>
            <a:r>
              <a:rPr lang="zh-CN" altLang="en-US" sz="2000"/>
              <a:t>图例的数据数组。数组项通常为一个字符串，每一项代表一个系列的 name </a:t>
            </a:r>
            <a:r>
              <a:rPr lang="en-US" altLang="zh-CN" sz="2000"/>
              <a:t>(</a:t>
            </a:r>
            <a:r>
              <a:rPr lang="zh-CN" altLang="en-US" sz="2000"/>
              <a:t>和</a:t>
            </a:r>
            <a:r>
              <a:rPr lang="en-US" altLang="zh-CN" sz="2000"/>
              <a:t>series</a:t>
            </a:r>
            <a:r>
              <a:rPr lang="zh-CN" altLang="en-US" sz="2000"/>
              <a:t>中的</a:t>
            </a:r>
            <a:r>
              <a:rPr lang="en-US" altLang="zh-CN" sz="2000"/>
              <a:t>name</a:t>
            </a:r>
            <a:r>
              <a:rPr lang="zh-CN" altLang="en-US" sz="2000"/>
              <a:t>对应</a:t>
            </a:r>
            <a:r>
              <a:rPr lang="en-US" altLang="zh-CN" sz="2000"/>
              <a:t>)</a:t>
            </a:r>
            <a:endParaRPr lang="en-US" altLang="zh-CN" sz="2000"/>
          </a:p>
        </p:txBody>
      </p:sp>
      <p:sp>
        <p:nvSpPr>
          <p:cNvPr id="19" name="文本框 18"/>
          <p:cNvSpPr txBox="1"/>
          <p:nvPr/>
        </p:nvSpPr>
        <p:spPr>
          <a:xfrm>
            <a:off x="1278255" y="2959735"/>
            <a:ext cx="721423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// 所有类目名称列表</a:t>
            </a:r>
            <a:endParaRPr lang="zh-CN" altLang="en-US"/>
          </a:p>
          <a:p>
            <a:r>
              <a:rPr lang="zh-CN" altLang="en-US"/>
              <a:t>data: ['周一', '周二', '周三', '周四', '周五', '周六', '周日']</a:t>
            </a:r>
            <a:endParaRPr lang="zh-CN" altLang="en-US"/>
          </a:p>
          <a:p>
            <a:r>
              <a:rPr lang="zh-CN" altLang="en-US"/>
              <a:t>// 每一项也可以是具体的配置项，此时取配置项中的 `value` 为类目名</a:t>
            </a:r>
            <a:endParaRPr lang="zh-CN" altLang="en-US"/>
          </a:p>
          <a:p>
            <a:r>
              <a:rPr lang="zh-CN" altLang="en-US"/>
              <a:t>data: [{</a:t>
            </a:r>
            <a:endParaRPr lang="zh-CN" altLang="en-US"/>
          </a:p>
          <a:p>
            <a:r>
              <a:rPr lang="zh-CN" altLang="en-US"/>
              <a:t>    value: '周一',</a:t>
            </a:r>
            <a:endParaRPr lang="zh-CN" altLang="en-US"/>
          </a:p>
          <a:p>
            <a:r>
              <a:rPr lang="zh-CN" altLang="en-US"/>
              <a:t>    // 突出周一</a:t>
            </a:r>
            <a:endParaRPr lang="zh-CN" altLang="en-US"/>
          </a:p>
          <a:p>
            <a:r>
              <a:rPr lang="zh-CN" altLang="en-US"/>
              <a:t>    textStyle: {</a:t>
            </a:r>
            <a:endParaRPr lang="zh-CN" altLang="en-US"/>
          </a:p>
          <a:p>
            <a:r>
              <a:rPr lang="zh-CN" altLang="en-US"/>
              <a:t>        fontSize: 20,</a:t>
            </a:r>
            <a:endParaRPr lang="zh-CN" altLang="en-US"/>
          </a:p>
          <a:p>
            <a:r>
              <a:rPr lang="zh-CN" altLang="en-US"/>
              <a:t>        color: 'red'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}, '周二', '周三', '周四', '周五', '周六', '周日']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5155" y="273050"/>
            <a:ext cx="7188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配置项（官网</a:t>
            </a:r>
            <a:r>
              <a:rPr lang="en-US" altLang="zh-CN" sz="3200" dirty="0" smtClean="0">
                <a:solidFill>
                  <a:schemeClr val="bg1"/>
                </a:solidFill>
              </a:rPr>
              <a:t>-&gt;</a:t>
            </a:r>
            <a:r>
              <a:rPr lang="zh-CN" altLang="en-US" sz="3200" dirty="0" smtClean="0">
                <a:solidFill>
                  <a:schemeClr val="bg1"/>
                </a:solidFill>
              </a:rPr>
              <a:t>文档</a:t>
            </a:r>
            <a:r>
              <a:rPr lang="en-US" altLang="zh-CN" sz="3200" dirty="0" smtClean="0">
                <a:solidFill>
                  <a:schemeClr val="bg1"/>
                </a:solidFill>
              </a:rPr>
              <a:t>-&gt;</a:t>
            </a:r>
            <a:r>
              <a:rPr lang="zh-CN" altLang="en-US" sz="3200" dirty="0" smtClean="0">
                <a:solidFill>
                  <a:schemeClr val="bg1"/>
                </a:solidFill>
              </a:rPr>
              <a:t>配置项手册）</a:t>
            </a:r>
            <a:endParaRPr lang="zh-CN" altLang="en-US" sz="3200" dirty="0" smtClean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9785" y="1214120"/>
            <a:ext cx="10538460" cy="1691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yAxis</a:t>
            </a:r>
            <a:r>
              <a:rPr lang="zh-CN" altLang="en-US" sz="2800"/>
              <a:t>：直角坐标系 grid 中的 y 轴。一般情况下单个 grid 组件最多只能放左右两个 y 轴</a:t>
            </a:r>
            <a:r>
              <a:rPr lang="en-US" altLang="zh-CN" sz="2800"/>
              <a:t>,</a:t>
            </a:r>
            <a:r>
              <a:rPr lang="zh-CN" altLang="en-US" sz="2800">
                <a:sym typeface="+mn-ea"/>
              </a:rPr>
              <a:t>默认不指定</a:t>
            </a:r>
            <a:endParaRPr lang="zh-CN" altLang="en-US" sz="2800"/>
          </a:p>
          <a:p>
            <a:endParaRPr lang="en-US" altLang="zh-CN" sz="2800"/>
          </a:p>
          <a:p>
            <a:endParaRPr lang="en-US" altLang="zh-CN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785" y="2346960"/>
            <a:ext cx="4367530" cy="41916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835" y="2346960"/>
            <a:ext cx="8472170" cy="38582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5155" y="273050"/>
            <a:ext cx="7188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配置项（官网</a:t>
            </a:r>
            <a:r>
              <a:rPr lang="en-US" altLang="zh-CN" sz="3200" dirty="0" smtClean="0">
                <a:solidFill>
                  <a:schemeClr val="bg1"/>
                </a:solidFill>
              </a:rPr>
              <a:t>-&gt;</a:t>
            </a:r>
            <a:r>
              <a:rPr lang="zh-CN" altLang="en-US" sz="3200" dirty="0" smtClean="0">
                <a:solidFill>
                  <a:schemeClr val="bg1"/>
                </a:solidFill>
              </a:rPr>
              <a:t>文档</a:t>
            </a:r>
            <a:r>
              <a:rPr lang="en-US" altLang="zh-CN" sz="3200" dirty="0" smtClean="0">
                <a:solidFill>
                  <a:schemeClr val="bg1"/>
                </a:solidFill>
              </a:rPr>
              <a:t>-&gt;</a:t>
            </a:r>
            <a:r>
              <a:rPr lang="zh-CN" altLang="en-US" sz="3200" dirty="0" smtClean="0">
                <a:solidFill>
                  <a:schemeClr val="bg1"/>
                </a:solidFill>
              </a:rPr>
              <a:t>配置项手册）</a:t>
            </a:r>
            <a:endParaRPr lang="zh-CN" altLang="en-US" sz="3200" dirty="0" smtClean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01825" y="1377315"/>
            <a:ext cx="320802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toolbox</a:t>
            </a:r>
            <a:r>
              <a:rPr lang="zh-CN" altLang="en-US" sz="2800"/>
              <a:t>：工具栏。</a:t>
            </a:r>
            <a:endParaRPr lang="zh-CN" altLang="en-US" sz="2800"/>
          </a:p>
          <a:p>
            <a:r>
              <a:rPr lang="zh-CN" altLang="en-US" sz="2800"/>
              <a:t>内置有</a:t>
            </a:r>
            <a:endParaRPr lang="zh-CN" altLang="en-US" sz="2800"/>
          </a:p>
          <a:p>
            <a:r>
              <a:rPr lang="zh-CN" altLang="en-US" sz="2800"/>
              <a:t>导出图片，</a:t>
            </a:r>
            <a:endParaRPr lang="zh-CN" altLang="en-US" sz="2800"/>
          </a:p>
          <a:p>
            <a:r>
              <a:rPr lang="zh-CN" altLang="en-US" sz="2800"/>
              <a:t>数据视图，</a:t>
            </a:r>
            <a:endParaRPr lang="zh-CN" altLang="en-US" sz="2800"/>
          </a:p>
          <a:p>
            <a:r>
              <a:rPr lang="zh-CN" altLang="en-US" sz="2800"/>
              <a:t>动态类型切换，</a:t>
            </a:r>
            <a:endParaRPr lang="zh-CN" altLang="en-US" sz="2800"/>
          </a:p>
          <a:p>
            <a:r>
              <a:rPr lang="zh-CN" altLang="en-US" sz="2800"/>
              <a:t>数据区域缩放，</a:t>
            </a:r>
            <a:endParaRPr lang="zh-CN" altLang="en-US" sz="2800"/>
          </a:p>
          <a:p>
            <a:r>
              <a:rPr lang="zh-CN" altLang="en-US" sz="2800"/>
              <a:t>重置</a:t>
            </a:r>
            <a:endParaRPr lang="zh-CN" altLang="en-US" sz="2800"/>
          </a:p>
          <a:p>
            <a:r>
              <a:rPr lang="zh-CN" altLang="en-US" sz="2800"/>
              <a:t>五个工具。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6151880" y="989965"/>
            <a:ext cx="773684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toolbox: {</a:t>
            </a:r>
            <a:endParaRPr lang="zh-CN" altLang="en-US"/>
          </a:p>
          <a:p>
            <a:r>
              <a:rPr lang="zh-CN" altLang="en-US"/>
              <a:t>        show: true,</a:t>
            </a:r>
            <a:endParaRPr lang="zh-CN" altLang="en-US"/>
          </a:p>
          <a:p>
            <a:r>
              <a:rPr lang="zh-CN" altLang="en-US"/>
              <a:t>        feature: {</a:t>
            </a:r>
            <a:endParaRPr lang="zh-CN" altLang="en-US"/>
          </a:p>
          <a:p>
            <a:r>
              <a:rPr lang="zh-CN" altLang="en-US"/>
              <a:t>            saveAsImage: {</a:t>
            </a:r>
            <a:endParaRPr lang="zh-CN" altLang="en-US"/>
          </a:p>
          <a:p>
            <a:r>
              <a:rPr lang="zh-CN" altLang="en-US"/>
              <a:t>                show: true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r>
              <a:rPr lang="zh-CN" altLang="en-US"/>
              <a:t>      或者： </a:t>
            </a:r>
            <a:r>
              <a:rPr lang="zh-CN" altLang="en-US">
                <a:sym typeface="+mn-ea"/>
              </a:rPr>
              <a:t> saveAsImage: {   },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restore: {     },</a:t>
            </a:r>
            <a:endParaRPr lang="zh-CN" altLang="en-US"/>
          </a:p>
          <a:p>
            <a:r>
              <a:rPr lang="zh-CN" altLang="en-US"/>
              <a:t>            dataView: {      },</a:t>
            </a:r>
            <a:endParaRPr lang="zh-CN" altLang="en-US"/>
          </a:p>
          <a:p>
            <a:r>
              <a:rPr lang="zh-CN" altLang="en-US"/>
              <a:t>            dataZoom: {      },</a:t>
            </a:r>
            <a:endParaRPr lang="zh-CN" altLang="en-US"/>
          </a:p>
          <a:p>
            <a:r>
              <a:rPr lang="zh-CN" altLang="en-US"/>
              <a:t>            magicType: {</a:t>
            </a:r>
            <a:endParaRPr lang="zh-CN" altLang="en-US"/>
          </a:p>
          <a:p>
            <a:r>
              <a:rPr lang="zh-CN" altLang="en-US"/>
              <a:t>                show: true,</a:t>
            </a:r>
            <a:endParaRPr lang="zh-CN" altLang="en-US"/>
          </a:p>
          <a:p>
            <a:r>
              <a:rPr lang="zh-CN" altLang="en-US"/>
              <a:t>                type: ['line'</a:t>
            </a:r>
            <a:r>
              <a:rPr lang="en-US" altLang="zh-CN"/>
              <a:t>,'bar'</a:t>
            </a:r>
            <a:r>
              <a:rPr lang="zh-CN" altLang="en-US"/>
              <a:t>]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r>
              <a:rPr lang="zh-CN" altLang="en-US"/>
              <a:t>            brush: {      },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84_26*i*1"/>
  <p:tag name="KSO_WM_TEMPLATE_CATEGORY" val="custom"/>
  <p:tag name="KSO_WM_TEMPLATE_INDEX" val="184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a"/>
  <p:tag name="KSO_WM_UNIT_INDEX" val="1"/>
  <p:tag name="KSO_WM_UNIT_ID" val="custom160463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THUMBS_INDEX" val="1、9、12、16、22、25、28、29"/>
  <p:tag name="KSO_WM_TEMPLATE_CATEGORY" val="custom"/>
  <p:tag name="KSO_WM_TEMPLATE_INDEX" val="160463"/>
  <p:tag name="KSO_WM_SLIDE_ID" val="custom16046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heme/theme1.xml><?xml version="1.0" encoding="utf-8"?>
<a:theme xmlns:a="http://schemas.openxmlformats.org/drawingml/2006/main" name="1_A000120140530A46PPBG">
  <a:themeElements>
    <a:clrScheme name="160184.184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2D9C9F"/>
      </a:accent1>
      <a:accent2>
        <a:srgbClr val="87AD83"/>
      </a:accent2>
      <a:accent3>
        <a:srgbClr val="5FACC0"/>
      </a:accent3>
      <a:accent4>
        <a:srgbClr val="B5C2D3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4577</Words>
  <Application>WPS 演示</Application>
  <PresentationFormat>自定义</PresentationFormat>
  <Paragraphs>281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黑体</vt:lpstr>
      <vt:lpstr>Webdings</vt:lpstr>
      <vt:lpstr>Calibri</vt:lpstr>
      <vt:lpstr>微软雅黑</vt:lpstr>
      <vt:lpstr>幼圆</vt:lpstr>
      <vt:lpstr>Arial Unicode MS</vt:lpstr>
      <vt:lpstr>1_A000120140530A46PPBG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564</cp:revision>
  <dcterms:created xsi:type="dcterms:W3CDTF">2016-07-25T12:06:00Z</dcterms:created>
  <dcterms:modified xsi:type="dcterms:W3CDTF">2018-11-21T08:39:17Z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2052-10.1.0.7669</vt:lpwstr>
  </property>
</Properties>
</file>