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56" r:id="rId3"/>
    <p:sldId id="322" r:id="rId4"/>
    <p:sldId id="283" r:id="rId5"/>
    <p:sldId id="282" r:id="rId6"/>
    <p:sldId id="307" r:id="rId7"/>
    <p:sldId id="304" r:id="rId8"/>
    <p:sldId id="305" r:id="rId9"/>
    <p:sldId id="311" r:id="rId10"/>
    <p:sldId id="303" r:id="rId11"/>
    <p:sldId id="289" r:id="rId12"/>
    <p:sldId id="302" r:id="rId13"/>
    <p:sldId id="312" r:id="rId14"/>
    <p:sldId id="306" r:id="rId15"/>
    <p:sldId id="293" r:id="rId16"/>
    <p:sldId id="273" r:id="rId17"/>
    <p:sldId id="315" r:id="rId18"/>
    <p:sldId id="313" r:id="rId19"/>
    <p:sldId id="310" r:id="rId20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1" d="100"/>
          <a:sy n="71" d="100"/>
        </p:scale>
        <p:origin x="-660" y="-96"/>
      </p:cViewPr>
      <p:guideLst>
        <p:guide orient="horz" pos="217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/>
        </p:nvGrpSpPr>
        <p:grpSpPr>
          <a:xfrm>
            <a:off x="-3003" y="-16648"/>
            <a:ext cx="12195003" cy="5131584"/>
            <a:chOff x="-3003" y="-16648"/>
            <a:chExt cx="9146319" cy="5131584"/>
          </a:xfrm>
        </p:grpSpPr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003" y="-16648"/>
              <a:ext cx="9144000" cy="3438144"/>
            </a:xfrm>
            <a:prstGeom prst="rect">
              <a:avLst/>
            </a:prstGeom>
          </p:spPr>
        </p:pic>
        <p:sp>
          <p:nvSpPr>
            <p:cNvPr id="16" name="矩形 15"/>
            <p:cNvSpPr/>
            <p:nvPr/>
          </p:nvSpPr>
          <p:spPr>
            <a:xfrm>
              <a:off x="-3003" y="-9734"/>
              <a:ext cx="9144000" cy="3390487"/>
            </a:xfrm>
            <a:prstGeom prst="rect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grpSp>
          <p:nvGrpSpPr>
            <p:cNvPr id="17" name="组合 16"/>
            <p:cNvGrpSpPr/>
            <p:nvPr/>
          </p:nvGrpSpPr>
          <p:grpSpPr>
            <a:xfrm>
              <a:off x="-684" y="1735224"/>
              <a:ext cx="9144000" cy="3379712"/>
              <a:chOff x="0" y="1814345"/>
              <a:chExt cx="9144000" cy="3379712"/>
            </a:xfrm>
          </p:grpSpPr>
          <p:sp>
            <p:nvSpPr>
              <p:cNvPr id="18" name="任意多边形 17"/>
              <p:cNvSpPr/>
              <p:nvPr/>
            </p:nvSpPr>
            <p:spPr>
              <a:xfrm>
                <a:off x="0" y="1928703"/>
                <a:ext cx="2673708" cy="2490937"/>
              </a:xfrm>
              <a:custGeom>
                <a:avLst/>
                <a:gdLst>
                  <a:gd name="connsiteX0" fmla="*/ 1246338 w 2673708"/>
                  <a:gd name="connsiteY0" fmla="*/ 0 h 2522180"/>
                  <a:gd name="connsiteX1" fmla="*/ 2673708 w 2673708"/>
                  <a:gd name="connsiteY1" fmla="*/ 1261090 h 2522180"/>
                  <a:gd name="connsiteX2" fmla="*/ 1246338 w 2673708"/>
                  <a:gd name="connsiteY2" fmla="*/ 2522180 h 2522180"/>
                  <a:gd name="connsiteX3" fmla="*/ 62740 w 2673708"/>
                  <a:gd name="connsiteY3" fmla="*/ 1966178 h 2522180"/>
                  <a:gd name="connsiteX4" fmla="*/ 0 w 2673708"/>
                  <a:gd name="connsiteY4" fmla="*/ 1874935 h 2522180"/>
                  <a:gd name="connsiteX5" fmla="*/ 0 w 2673708"/>
                  <a:gd name="connsiteY5" fmla="*/ 647246 h 2522180"/>
                  <a:gd name="connsiteX6" fmla="*/ 62740 w 2673708"/>
                  <a:gd name="connsiteY6" fmla="*/ 556003 h 2522180"/>
                  <a:gd name="connsiteX7" fmla="*/ 1246338 w 2673708"/>
                  <a:gd name="connsiteY7" fmla="*/ 0 h 25221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673708" h="2522180">
                    <a:moveTo>
                      <a:pt x="1246338" y="0"/>
                    </a:moveTo>
                    <a:cubicBezTo>
                      <a:pt x="2034653" y="0"/>
                      <a:pt x="2673708" y="564609"/>
                      <a:pt x="2673708" y="1261090"/>
                    </a:cubicBezTo>
                    <a:cubicBezTo>
                      <a:pt x="2673708" y="1957571"/>
                      <a:pt x="2034653" y="2522180"/>
                      <a:pt x="1246338" y="2522180"/>
                    </a:cubicBezTo>
                    <a:cubicBezTo>
                      <a:pt x="753641" y="2522180"/>
                      <a:pt x="319249" y="2301630"/>
                      <a:pt x="62740" y="1966178"/>
                    </a:cubicBezTo>
                    <a:lnTo>
                      <a:pt x="0" y="1874935"/>
                    </a:lnTo>
                    <a:lnTo>
                      <a:pt x="0" y="647246"/>
                    </a:lnTo>
                    <a:lnTo>
                      <a:pt x="62740" y="556003"/>
                    </a:lnTo>
                    <a:cubicBezTo>
                      <a:pt x="319249" y="220551"/>
                      <a:pt x="753641" y="0"/>
                      <a:pt x="1246338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rmAutofit/>
              </a:bodyPr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19" name="椭圆 18"/>
              <p:cNvSpPr/>
              <p:nvPr/>
            </p:nvSpPr>
            <p:spPr>
              <a:xfrm>
                <a:off x="1430774" y="2460737"/>
                <a:ext cx="2854740" cy="273332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20" name="椭圆 19"/>
              <p:cNvSpPr/>
              <p:nvPr/>
            </p:nvSpPr>
            <p:spPr>
              <a:xfrm>
                <a:off x="3185823" y="2163772"/>
                <a:ext cx="2854740" cy="271312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21" name="椭圆 20"/>
              <p:cNvSpPr/>
              <p:nvPr/>
            </p:nvSpPr>
            <p:spPr>
              <a:xfrm>
                <a:off x="4967948" y="1814345"/>
                <a:ext cx="2854740" cy="280080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22" name="任意多边形 21"/>
              <p:cNvSpPr/>
              <p:nvPr/>
            </p:nvSpPr>
            <p:spPr>
              <a:xfrm>
                <a:off x="6368242" y="2449779"/>
                <a:ext cx="2775758" cy="2522180"/>
              </a:xfrm>
              <a:custGeom>
                <a:avLst/>
                <a:gdLst>
                  <a:gd name="connsiteX0" fmla="*/ 1427370 w 2775758"/>
                  <a:gd name="connsiteY0" fmla="*/ 0 h 2522180"/>
                  <a:gd name="connsiteX1" fmla="*/ 2742570 w 2775758"/>
                  <a:gd name="connsiteY1" fmla="*/ 770217 h 2522180"/>
                  <a:gd name="connsiteX2" fmla="*/ 2775758 w 2775758"/>
                  <a:gd name="connsiteY2" fmla="*/ 850330 h 2522180"/>
                  <a:gd name="connsiteX3" fmla="*/ 2775758 w 2775758"/>
                  <a:gd name="connsiteY3" fmla="*/ 1671851 h 2522180"/>
                  <a:gd name="connsiteX4" fmla="*/ 2742570 w 2775758"/>
                  <a:gd name="connsiteY4" fmla="*/ 1751964 h 2522180"/>
                  <a:gd name="connsiteX5" fmla="*/ 1427370 w 2775758"/>
                  <a:gd name="connsiteY5" fmla="*/ 2522180 h 2522180"/>
                  <a:gd name="connsiteX6" fmla="*/ 0 w 2775758"/>
                  <a:gd name="connsiteY6" fmla="*/ 1261090 h 2522180"/>
                  <a:gd name="connsiteX7" fmla="*/ 1427370 w 2775758"/>
                  <a:gd name="connsiteY7" fmla="*/ 0 h 25221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775758" h="2522180">
                    <a:moveTo>
                      <a:pt x="1427370" y="0"/>
                    </a:moveTo>
                    <a:cubicBezTo>
                      <a:pt x="2018607" y="0"/>
                      <a:pt x="2525884" y="317593"/>
                      <a:pt x="2742570" y="770217"/>
                    </a:cubicBezTo>
                    <a:lnTo>
                      <a:pt x="2775758" y="850330"/>
                    </a:lnTo>
                    <a:lnTo>
                      <a:pt x="2775758" y="1671851"/>
                    </a:lnTo>
                    <a:lnTo>
                      <a:pt x="2742570" y="1751964"/>
                    </a:lnTo>
                    <a:cubicBezTo>
                      <a:pt x="2525884" y="2204588"/>
                      <a:pt x="2018607" y="2522180"/>
                      <a:pt x="1427370" y="2522180"/>
                    </a:cubicBezTo>
                    <a:cubicBezTo>
                      <a:pt x="639055" y="2522180"/>
                      <a:pt x="0" y="1957571"/>
                      <a:pt x="0" y="1261090"/>
                    </a:cubicBezTo>
                    <a:cubicBezTo>
                      <a:pt x="0" y="564609"/>
                      <a:pt x="639055" y="0"/>
                      <a:pt x="142737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rmAutofit/>
              </a:bodyPr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黑体" panose="02010609060101010101" pitchFamily="49" charset="-122"/>
                </a:endParaRPr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55964" y="2763981"/>
            <a:ext cx="10280073" cy="1669808"/>
          </a:xfrm>
        </p:spPr>
        <p:txBody>
          <a:bodyPr anchor="b">
            <a:normAutofit/>
          </a:bodyPr>
          <a:lstStyle>
            <a:lvl1pPr algn="ctr">
              <a:defRPr sz="6000"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21916" y="4567429"/>
            <a:ext cx="5948168" cy="579771"/>
          </a:xfrm>
          <a:prstGeom prst="roundRect">
            <a:avLst>
              <a:gd name="adj" fmla="val 50000"/>
            </a:avLst>
          </a:prstGeom>
          <a:ln>
            <a:solidFill>
              <a:schemeClr val="tx1">
                <a:lumMod val="20000"/>
                <a:lumOff val="8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FA993C43-75C7-4C5E-B22E-E14D8C915D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58A7524-64CE-4578-965F-7117C4BC7015}" type="slidenum">
              <a:rPr lang="zh-CN" altLang="en-US" smtClean="0"/>
            </a:fld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>
          <a:xfrm rot="5400000">
            <a:off x="5887846" y="5444165"/>
            <a:ext cx="416308" cy="416308"/>
            <a:chOff x="4125910" y="5085713"/>
            <a:chExt cx="546840" cy="546840"/>
          </a:xfrm>
        </p:grpSpPr>
        <p:sp>
          <p:nvSpPr>
            <p:cNvPr id="25" name="椭圆 24">
              <a:hlinkClick r:id="" action="ppaction://hlinkshowjump?jump=nextslide"/>
            </p:cNvPr>
            <p:cNvSpPr/>
            <p:nvPr/>
          </p:nvSpPr>
          <p:spPr>
            <a:xfrm>
              <a:off x="4125910" y="5085713"/>
              <a:ext cx="546840" cy="546840"/>
            </a:xfrm>
            <a:prstGeom prst="ellipse">
              <a:avLst/>
            </a:prstGeom>
            <a:solidFill>
              <a:schemeClr val="accent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8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26" name="燕尾形 25">
              <a:hlinkClick r:id="" action="ppaction://hlinkshowjump?jump=nextslide"/>
            </p:cNvPr>
            <p:cNvSpPr/>
            <p:nvPr/>
          </p:nvSpPr>
          <p:spPr>
            <a:xfrm>
              <a:off x="4303845" y="5213845"/>
              <a:ext cx="217130" cy="290576"/>
            </a:xfrm>
            <a:prstGeom prst="chevron">
              <a:avLst>
                <a:gd name="adj" fmla="val 5809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algn="ctr"/>
              <a:endParaRPr lang="zh-CN" altLang="en-US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</p:spPr>
        <p:txBody>
          <a:bodyPr/>
          <a:lstStyle/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  <p:sp>
        <p:nvSpPr>
          <p:cNvPr id="9" name="内容占位符 7"/>
          <p:cNvSpPr>
            <a:spLocks noGrp="1"/>
          </p:cNvSpPr>
          <p:nvPr>
            <p:ph sz="quarter" idx="13"/>
          </p:nvPr>
        </p:nvSpPr>
        <p:spPr>
          <a:xfrm>
            <a:off x="838201" y="571503"/>
            <a:ext cx="10515601" cy="56499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3C43-75C7-4C5E-B22E-E14D8C915D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A7524-64CE-4578-965F-7117C4BC70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038600" y="2268537"/>
            <a:ext cx="7308850" cy="1183747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8600" y="3473066"/>
            <a:ext cx="7308850" cy="1500187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FA993C43-75C7-4C5E-B22E-E14D8C915D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58A7524-64CE-4578-965F-7117C4BC7015}" type="slidenum">
              <a:rPr lang="zh-CN" altLang="en-US" smtClean="0"/>
            </a:fld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0" y="2034117"/>
            <a:ext cx="12192000" cy="2789767"/>
            <a:chOff x="0" y="2409825"/>
            <a:chExt cx="9144000" cy="2092325"/>
          </a:xfrm>
        </p:grpSpPr>
        <p:sp>
          <p:nvSpPr>
            <p:cNvPr id="7" name="MH_Others_1"/>
            <p:cNvSpPr>
              <a:spLocks noChangeArrowheads="1"/>
            </p:cNvSpPr>
            <p:nvPr/>
          </p:nvSpPr>
          <p:spPr bwMode="auto">
            <a:xfrm>
              <a:off x="2778125" y="3652838"/>
              <a:ext cx="263525" cy="263525"/>
            </a:xfrm>
            <a:prstGeom prst="ellipse">
              <a:avLst/>
            </a:prstGeom>
            <a:solidFill>
              <a:srgbClr val="A0E2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>
              <a:normAutofit fontScale="62500" lnSpcReduction="20000"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cxnSp>
          <p:nvCxnSpPr>
            <p:cNvPr id="8" name="MH_Others_2"/>
            <p:cNvCxnSpPr>
              <a:cxnSpLocks noChangeShapeType="1"/>
            </p:cNvCxnSpPr>
            <p:nvPr/>
          </p:nvCxnSpPr>
          <p:spPr bwMode="auto">
            <a:xfrm>
              <a:off x="0" y="3473450"/>
              <a:ext cx="9144000" cy="0"/>
            </a:xfrm>
            <a:prstGeom prst="line">
              <a:avLst/>
            </a:prstGeom>
            <a:noFill/>
            <a:ln w="3175" cmpd="sng">
              <a:solidFill>
                <a:srgbClr val="A0E2E4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" name="MH_Others_3"/>
            <p:cNvCxnSpPr>
              <a:cxnSpLocks noChangeShapeType="1"/>
            </p:cNvCxnSpPr>
            <p:nvPr/>
          </p:nvCxnSpPr>
          <p:spPr bwMode="auto">
            <a:xfrm>
              <a:off x="2486025" y="2409825"/>
              <a:ext cx="0" cy="2092325"/>
            </a:xfrm>
            <a:prstGeom prst="line">
              <a:avLst/>
            </a:prstGeom>
            <a:noFill/>
            <a:ln w="3175" cmpd="sng">
              <a:solidFill>
                <a:srgbClr val="A0E2E4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" name="MH_Others_4"/>
            <p:cNvSpPr>
              <a:spLocks noChangeArrowheads="1"/>
            </p:cNvSpPr>
            <p:nvPr/>
          </p:nvSpPr>
          <p:spPr bwMode="auto">
            <a:xfrm>
              <a:off x="2068513" y="3040063"/>
              <a:ext cx="833437" cy="83185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>
              <a:norm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097280"/>
            <a:ext cx="5181600" cy="507968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097280"/>
            <a:ext cx="5181600" cy="507968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3C43-75C7-4C5E-B22E-E14D8C915D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A7524-64CE-4578-965F-7117C4BC70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87036"/>
            <a:ext cx="10515600" cy="62345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223962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047873"/>
            <a:ext cx="5157787" cy="402041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223962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047873"/>
            <a:ext cx="5183188" cy="402041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3C43-75C7-4C5E-B22E-E14D8C915D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A7524-64CE-4578-965F-7117C4BC70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3C43-75C7-4C5E-B22E-E14D8C915D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A7524-64CE-4578-965F-7117C4BC7015}" type="slidenum">
              <a:rPr lang="zh-CN" altLang="en-US" smtClean="0"/>
            </a:fld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3333750" y="2407971"/>
            <a:ext cx="5524500" cy="2042059"/>
            <a:chOff x="2628900" y="1930400"/>
            <a:chExt cx="3848100" cy="1422400"/>
          </a:xfrm>
        </p:grpSpPr>
        <p:sp>
          <p:nvSpPr>
            <p:cNvPr id="10" name="矩形 4"/>
            <p:cNvSpPr>
              <a:spLocks noChangeArrowheads="1"/>
            </p:cNvSpPr>
            <p:nvPr/>
          </p:nvSpPr>
          <p:spPr bwMode="auto">
            <a:xfrm>
              <a:off x="2628900" y="1930400"/>
              <a:ext cx="3848100" cy="13985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normAutofit/>
            </a:bodyPr>
            <a:lstStyle>
              <a:lvl1pPr algn="just">
                <a:lnSpc>
                  <a:spcPct val="110000"/>
                </a:lnSpc>
                <a:spcBef>
                  <a:spcPts val="1800"/>
                </a:spcBef>
                <a:buClr>
                  <a:srgbClr val="227577"/>
                </a:buClr>
                <a:buSzPct val="90000"/>
                <a:buFont typeface="Webdings" panose="05030102010509060703" pitchFamily="18" charset="2"/>
                <a:buChar char="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 algn="just">
                <a:lnSpc>
                  <a:spcPct val="130000"/>
                </a:lnSpc>
                <a:spcAft>
                  <a:spcPts val="600"/>
                </a:spcAft>
                <a:buClr>
                  <a:srgbClr val="B7CEB5"/>
                </a:buClr>
                <a:buFont typeface="幼圆" panose="02010509060101010101" pitchFamily="49" charset="-122"/>
                <a:buChar char=" "/>
                <a:defRPr sz="1600">
                  <a:solidFill>
                    <a:srgbClr val="7D7D7D"/>
                  </a:solidFill>
                  <a:latin typeface="幼圆" panose="02010509060101010101" pitchFamily="49" charset="-122"/>
                  <a:ea typeface="幼圆" panose="02010509060101010101" pitchFamily="49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幼圆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66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0000"/>
                    </a:srgbClr>
                  </a:outerShdw>
                </a:effectLst>
                <a:ea typeface="黑体" panose="02010609060101010101" pitchFamily="49" charset="-122"/>
              </a:endParaRPr>
            </a:p>
          </p:txBody>
        </p:sp>
        <p:cxnSp>
          <p:nvCxnSpPr>
            <p:cNvPr id="11" name="直接连接符 6"/>
            <p:cNvCxnSpPr>
              <a:cxnSpLocks noChangeShapeType="1"/>
            </p:cNvCxnSpPr>
            <p:nvPr/>
          </p:nvCxnSpPr>
          <p:spPr bwMode="auto">
            <a:xfrm>
              <a:off x="2628900" y="3352800"/>
              <a:ext cx="3848100" cy="0"/>
            </a:xfrm>
            <a:prstGeom prst="line">
              <a:avLst/>
            </a:prstGeom>
            <a:noFill/>
            <a:ln w="12700" cmpd="sng">
              <a:solidFill>
                <a:srgbClr val="B0DABC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333750" y="2394567"/>
            <a:ext cx="5524500" cy="2042059"/>
          </a:xfrm>
        </p:spPr>
        <p:txBody>
          <a:bodyPr>
            <a:normAutofit/>
          </a:bodyPr>
          <a:lstStyle>
            <a:lvl1pPr algn="ctr">
              <a:defRPr sz="6600"/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3C43-75C7-4C5E-B22E-E14D8C915D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A7524-64CE-4578-965F-7117C4BC70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6075" y="457201"/>
            <a:ext cx="9319851" cy="706582"/>
          </a:xfrm>
        </p:spPr>
        <p:txBody>
          <a:bodyPr anchor="ctr" anchorCtr="0"/>
          <a:lstStyle>
            <a:lvl1pPr>
              <a:defRPr sz="3200"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85108" y="1673379"/>
            <a:ext cx="5199556" cy="4652234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96872" y="1673379"/>
            <a:ext cx="2948564" cy="4652234"/>
          </a:xfrm>
          <a:solidFill>
            <a:schemeClr val="accent1"/>
          </a:solidFill>
        </p:spPr>
        <p:txBody>
          <a:bodyPr anchor="ctr" anchorCtr="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3C43-75C7-4C5E-B22E-E14D8C915D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A7524-64CE-4578-965F-7117C4BC7015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/>
          <p:cNvCxnSpPr>
            <a:cxnSpLocks noChangeShapeType="1"/>
          </p:cNvCxnSpPr>
          <p:nvPr>
            <p:custDataLst>
              <p:tags r:id="rId2"/>
            </p:custDataLst>
          </p:nvPr>
        </p:nvCxnSpPr>
        <p:spPr bwMode="auto">
          <a:xfrm>
            <a:off x="1435371" y="1423121"/>
            <a:ext cx="9321259" cy="0"/>
          </a:xfrm>
          <a:prstGeom prst="line">
            <a:avLst/>
          </a:prstGeom>
          <a:noFill/>
          <a:ln w="28575" cmpd="sng">
            <a:solidFill>
              <a:srgbClr val="A0E2E4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10226040" y="976745"/>
            <a:ext cx="1127760" cy="5200218"/>
          </a:xfrm>
        </p:spPr>
        <p:txBody>
          <a:bodyPr vert="eaVert"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976745"/>
            <a:ext cx="9265920" cy="5200218"/>
          </a:xfr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3C43-75C7-4C5E-B22E-E14D8C915D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A7524-64CE-4578-965F-7117C4BC701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tags" Target="../tags/tag3.xml"/><Relationship Id="rId11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组合 36"/>
          <p:cNvGrpSpPr/>
          <p:nvPr/>
        </p:nvGrpSpPr>
        <p:grpSpPr>
          <a:xfrm>
            <a:off x="-3003" y="-25357"/>
            <a:ext cx="12195003" cy="5160510"/>
            <a:chOff x="-3003" y="-25357"/>
            <a:chExt cx="12195003" cy="5160510"/>
          </a:xfrm>
        </p:grpSpPr>
        <p:sp>
          <p:nvSpPr>
            <p:cNvPr id="8" name="矩形 7"/>
            <p:cNvSpPr/>
            <p:nvPr/>
          </p:nvSpPr>
          <p:spPr>
            <a:xfrm>
              <a:off x="-3003" y="-25357"/>
              <a:ext cx="12190999" cy="3390487"/>
            </a:xfrm>
            <a:prstGeom prst="rect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-3003" y="649776"/>
              <a:ext cx="12195003" cy="1365441"/>
              <a:chOff x="-3003" y="408837"/>
              <a:chExt cx="9261914" cy="1088268"/>
            </a:xfrm>
          </p:grpSpPr>
          <p:grpSp>
            <p:nvGrpSpPr>
              <p:cNvPr id="10" name="组合 9"/>
              <p:cNvGrpSpPr/>
              <p:nvPr/>
            </p:nvGrpSpPr>
            <p:grpSpPr>
              <a:xfrm>
                <a:off x="-3003" y="478752"/>
                <a:ext cx="2943359" cy="1000935"/>
                <a:chOff x="0" y="2084498"/>
                <a:chExt cx="9144000" cy="3109559"/>
              </a:xfrm>
            </p:grpSpPr>
            <p:sp>
              <p:nvSpPr>
                <p:cNvPr id="29" name="任意多边形 28"/>
                <p:cNvSpPr/>
                <p:nvPr/>
              </p:nvSpPr>
              <p:spPr>
                <a:xfrm>
                  <a:off x="0" y="2084498"/>
                  <a:ext cx="2673708" cy="2522180"/>
                </a:xfrm>
                <a:custGeom>
                  <a:avLst/>
                  <a:gdLst>
                    <a:gd name="connsiteX0" fmla="*/ 1246338 w 2673708"/>
                    <a:gd name="connsiteY0" fmla="*/ 0 h 2522180"/>
                    <a:gd name="connsiteX1" fmla="*/ 2673708 w 2673708"/>
                    <a:gd name="connsiteY1" fmla="*/ 1261090 h 2522180"/>
                    <a:gd name="connsiteX2" fmla="*/ 1246338 w 2673708"/>
                    <a:gd name="connsiteY2" fmla="*/ 2522180 h 2522180"/>
                    <a:gd name="connsiteX3" fmla="*/ 62740 w 2673708"/>
                    <a:gd name="connsiteY3" fmla="*/ 1966178 h 2522180"/>
                    <a:gd name="connsiteX4" fmla="*/ 0 w 2673708"/>
                    <a:gd name="connsiteY4" fmla="*/ 1874935 h 2522180"/>
                    <a:gd name="connsiteX5" fmla="*/ 0 w 2673708"/>
                    <a:gd name="connsiteY5" fmla="*/ 647246 h 2522180"/>
                    <a:gd name="connsiteX6" fmla="*/ 62740 w 2673708"/>
                    <a:gd name="connsiteY6" fmla="*/ 556003 h 2522180"/>
                    <a:gd name="connsiteX7" fmla="*/ 1246338 w 2673708"/>
                    <a:gd name="connsiteY7" fmla="*/ 0 h 2522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673708" h="2522180">
                      <a:moveTo>
                        <a:pt x="1246338" y="0"/>
                      </a:moveTo>
                      <a:cubicBezTo>
                        <a:pt x="2034653" y="0"/>
                        <a:pt x="2673708" y="564609"/>
                        <a:pt x="2673708" y="1261090"/>
                      </a:cubicBezTo>
                      <a:cubicBezTo>
                        <a:pt x="2673708" y="1957571"/>
                        <a:pt x="2034653" y="2522180"/>
                        <a:pt x="1246338" y="2522180"/>
                      </a:cubicBezTo>
                      <a:cubicBezTo>
                        <a:pt x="753641" y="2522180"/>
                        <a:pt x="319249" y="2301630"/>
                        <a:pt x="62740" y="1966178"/>
                      </a:cubicBezTo>
                      <a:lnTo>
                        <a:pt x="0" y="1874935"/>
                      </a:lnTo>
                      <a:lnTo>
                        <a:pt x="0" y="647246"/>
                      </a:lnTo>
                      <a:lnTo>
                        <a:pt x="62740" y="556003"/>
                      </a:lnTo>
                      <a:cubicBezTo>
                        <a:pt x="319249" y="220551"/>
                        <a:pt x="753641" y="0"/>
                        <a:pt x="1246338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30" name="椭圆 29"/>
                <p:cNvSpPr/>
                <p:nvPr/>
              </p:nvSpPr>
              <p:spPr>
                <a:xfrm>
                  <a:off x="1430774" y="2460737"/>
                  <a:ext cx="2854740" cy="273332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31" name="椭圆 30"/>
                <p:cNvSpPr/>
                <p:nvPr/>
              </p:nvSpPr>
              <p:spPr>
                <a:xfrm>
                  <a:off x="3185823" y="2437844"/>
                  <a:ext cx="2854740" cy="252217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32" name="椭圆 31"/>
                <p:cNvSpPr/>
                <p:nvPr/>
              </p:nvSpPr>
              <p:spPr>
                <a:xfrm>
                  <a:off x="4967948" y="2155313"/>
                  <a:ext cx="2854740" cy="252217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33" name="任意多边形 32"/>
                <p:cNvSpPr/>
                <p:nvPr/>
              </p:nvSpPr>
              <p:spPr>
                <a:xfrm>
                  <a:off x="6368242" y="2532907"/>
                  <a:ext cx="2775758" cy="2522180"/>
                </a:xfrm>
                <a:custGeom>
                  <a:avLst/>
                  <a:gdLst>
                    <a:gd name="connsiteX0" fmla="*/ 1427370 w 2775758"/>
                    <a:gd name="connsiteY0" fmla="*/ 0 h 2522180"/>
                    <a:gd name="connsiteX1" fmla="*/ 2742570 w 2775758"/>
                    <a:gd name="connsiteY1" fmla="*/ 770217 h 2522180"/>
                    <a:gd name="connsiteX2" fmla="*/ 2775758 w 2775758"/>
                    <a:gd name="connsiteY2" fmla="*/ 850330 h 2522180"/>
                    <a:gd name="connsiteX3" fmla="*/ 2775758 w 2775758"/>
                    <a:gd name="connsiteY3" fmla="*/ 1671851 h 2522180"/>
                    <a:gd name="connsiteX4" fmla="*/ 2742570 w 2775758"/>
                    <a:gd name="connsiteY4" fmla="*/ 1751964 h 2522180"/>
                    <a:gd name="connsiteX5" fmla="*/ 1427370 w 2775758"/>
                    <a:gd name="connsiteY5" fmla="*/ 2522180 h 2522180"/>
                    <a:gd name="connsiteX6" fmla="*/ 0 w 2775758"/>
                    <a:gd name="connsiteY6" fmla="*/ 1261090 h 2522180"/>
                    <a:gd name="connsiteX7" fmla="*/ 1427370 w 2775758"/>
                    <a:gd name="connsiteY7" fmla="*/ 0 h 2522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775758" h="2522180">
                      <a:moveTo>
                        <a:pt x="1427370" y="0"/>
                      </a:moveTo>
                      <a:cubicBezTo>
                        <a:pt x="2018607" y="0"/>
                        <a:pt x="2525884" y="317593"/>
                        <a:pt x="2742570" y="770217"/>
                      </a:cubicBezTo>
                      <a:lnTo>
                        <a:pt x="2775758" y="850330"/>
                      </a:lnTo>
                      <a:lnTo>
                        <a:pt x="2775758" y="1671851"/>
                      </a:lnTo>
                      <a:lnTo>
                        <a:pt x="2742570" y="1751964"/>
                      </a:lnTo>
                      <a:cubicBezTo>
                        <a:pt x="2525884" y="2204588"/>
                        <a:pt x="2018607" y="2522180"/>
                        <a:pt x="1427370" y="2522180"/>
                      </a:cubicBezTo>
                      <a:cubicBezTo>
                        <a:pt x="639055" y="2522180"/>
                        <a:pt x="0" y="1957571"/>
                        <a:pt x="0" y="1261090"/>
                      </a:cubicBezTo>
                      <a:cubicBezTo>
                        <a:pt x="0" y="564609"/>
                        <a:pt x="639055" y="0"/>
                        <a:pt x="1427370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</p:grpSp>
          <p:grpSp>
            <p:nvGrpSpPr>
              <p:cNvPr id="11" name="组合 10"/>
              <p:cNvGrpSpPr/>
              <p:nvPr/>
            </p:nvGrpSpPr>
            <p:grpSpPr>
              <a:xfrm>
                <a:off x="2686050" y="496170"/>
                <a:ext cx="2943359" cy="1000935"/>
                <a:chOff x="0" y="2084498"/>
                <a:chExt cx="9144000" cy="3109559"/>
              </a:xfrm>
            </p:grpSpPr>
            <p:sp>
              <p:nvSpPr>
                <p:cNvPr id="24" name="任意多边形 23"/>
                <p:cNvSpPr/>
                <p:nvPr/>
              </p:nvSpPr>
              <p:spPr>
                <a:xfrm>
                  <a:off x="0" y="2084498"/>
                  <a:ext cx="2673708" cy="2522180"/>
                </a:xfrm>
                <a:custGeom>
                  <a:avLst/>
                  <a:gdLst>
                    <a:gd name="connsiteX0" fmla="*/ 1246338 w 2673708"/>
                    <a:gd name="connsiteY0" fmla="*/ 0 h 2522180"/>
                    <a:gd name="connsiteX1" fmla="*/ 2673708 w 2673708"/>
                    <a:gd name="connsiteY1" fmla="*/ 1261090 h 2522180"/>
                    <a:gd name="connsiteX2" fmla="*/ 1246338 w 2673708"/>
                    <a:gd name="connsiteY2" fmla="*/ 2522180 h 2522180"/>
                    <a:gd name="connsiteX3" fmla="*/ 62740 w 2673708"/>
                    <a:gd name="connsiteY3" fmla="*/ 1966178 h 2522180"/>
                    <a:gd name="connsiteX4" fmla="*/ 0 w 2673708"/>
                    <a:gd name="connsiteY4" fmla="*/ 1874935 h 2522180"/>
                    <a:gd name="connsiteX5" fmla="*/ 0 w 2673708"/>
                    <a:gd name="connsiteY5" fmla="*/ 647246 h 2522180"/>
                    <a:gd name="connsiteX6" fmla="*/ 62740 w 2673708"/>
                    <a:gd name="connsiteY6" fmla="*/ 556003 h 2522180"/>
                    <a:gd name="connsiteX7" fmla="*/ 1246338 w 2673708"/>
                    <a:gd name="connsiteY7" fmla="*/ 0 h 2522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673708" h="2522180">
                      <a:moveTo>
                        <a:pt x="1246338" y="0"/>
                      </a:moveTo>
                      <a:cubicBezTo>
                        <a:pt x="2034653" y="0"/>
                        <a:pt x="2673708" y="564609"/>
                        <a:pt x="2673708" y="1261090"/>
                      </a:cubicBezTo>
                      <a:cubicBezTo>
                        <a:pt x="2673708" y="1957571"/>
                        <a:pt x="2034653" y="2522180"/>
                        <a:pt x="1246338" y="2522180"/>
                      </a:cubicBezTo>
                      <a:cubicBezTo>
                        <a:pt x="753641" y="2522180"/>
                        <a:pt x="319249" y="2301630"/>
                        <a:pt x="62740" y="1966178"/>
                      </a:cubicBezTo>
                      <a:lnTo>
                        <a:pt x="0" y="1874935"/>
                      </a:lnTo>
                      <a:lnTo>
                        <a:pt x="0" y="647246"/>
                      </a:lnTo>
                      <a:lnTo>
                        <a:pt x="62740" y="556003"/>
                      </a:lnTo>
                      <a:cubicBezTo>
                        <a:pt x="319249" y="220551"/>
                        <a:pt x="753641" y="0"/>
                        <a:pt x="1246338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25" name="椭圆 24"/>
                <p:cNvSpPr/>
                <p:nvPr/>
              </p:nvSpPr>
              <p:spPr>
                <a:xfrm>
                  <a:off x="1430774" y="2460737"/>
                  <a:ext cx="2854740" cy="273332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26" name="椭圆 25"/>
                <p:cNvSpPr/>
                <p:nvPr/>
              </p:nvSpPr>
              <p:spPr>
                <a:xfrm>
                  <a:off x="3185823" y="2437844"/>
                  <a:ext cx="2854740" cy="252217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27" name="椭圆 26"/>
                <p:cNvSpPr/>
                <p:nvPr/>
              </p:nvSpPr>
              <p:spPr>
                <a:xfrm>
                  <a:off x="4967948" y="2155313"/>
                  <a:ext cx="2854740" cy="252217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28" name="任意多边形 27"/>
                <p:cNvSpPr/>
                <p:nvPr/>
              </p:nvSpPr>
              <p:spPr>
                <a:xfrm>
                  <a:off x="6368242" y="2532907"/>
                  <a:ext cx="2775758" cy="2522180"/>
                </a:xfrm>
                <a:custGeom>
                  <a:avLst/>
                  <a:gdLst>
                    <a:gd name="connsiteX0" fmla="*/ 1427370 w 2775758"/>
                    <a:gd name="connsiteY0" fmla="*/ 0 h 2522180"/>
                    <a:gd name="connsiteX1" fmla="*/ 2742570 w 2775758"/>
                    <a:gd name="connsiteY1" fmla="*/ 770217 h 2522180"/>
                    <a:gd name="connsiteX2" fmla="*/ 2775758 w 2775758"/>
                    <a:gd name="connsiteY2" fmla="*/ 850330 h 2522180"/>
                    <a:gd name="connsiteX3" fmla="*/ 2775758 w 2775758"/>
                    <a:gd name="connsiteY3" fmla="*/ 1671851 h 2522180"/>
                    <a:gd name="connsiteX4" fmla="*/ 2742570 w 2775758"/>
                    <a:gd name="connsiteY4" fmla="*/ 1751964 h 2522180"/>
                    <a:gd name="connsiteX5" fmla="*/ 1427370 w 2775758"/>
                    <a:gd name="connsiteY5" fmla="*/ 2522180 h 2522180"/>
                    <a:gd name="connsiteX6" fmla="*/ 0 w 2775758"/>
                    <a:gd name="connsiteY6" fmla="*/ 1261090 h 2522180"/>
                    <a:gd name="connsiteX7" fmla="*/ 1427370 w 2775758"/>
                    <a:gd name="connsiteY7" fmla="*/ 0 h 2522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775758" h="2522180">
                      <a:moveTo>
                        <a:pt x="1427370" y="0"/>
                      </a:moveTo>
                      <a:cubicBezTo>
                        <a:pt x="2018607" y="0"/>
                        <a:pt x="2525884" y="317593"/>
                        <a:pt x="2742570" y="770217"/>
                      </a:cubicBezTo>
                      <a:lnTo>
                        <a:pt x="2775758" y="850330"/>
                      </a:lnTo>
                      <a:lnTo>
                        <a:pt x="2775758" y="1671851"/>
                      </a:lnTo>
                      <a:lnTo>
                        <a:pt x="2742570" y="1751964"/>
                      </a:lnTo>
                      <a:cubicBezTo>
                        <a:pt x="2525884" y="2204588"/>
                        <a:pt x="2018607" y="2522180"/>
                        <a:pt x="1427370" y="2522180"/>
                      </a:cubicBezTo>
                      <a:cubicBezTo>
                        <a:pt x="639055" y="2522180"/>
                        <a:pt x="0" y="1957571"/>
                        <a:pt x="0" y="1261090"/>
                      </a:cubicBezTo>
                      <a:cubicBezTo>
                        <a:pt x="0" y="564609"/>
                        <a:pt x="639055" y="0"/>
                        <a:pt x="1427370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</p:grpSp>
          <p:grpSp>
            <p:nvGrpSpPr>
              <p:cNvPr id="12" name="组合 11"/>
              <p:cNvGrpSpPr/>
              <p:nvPr/>
            </p:nvGrpSpPr>
            <p:grpSpPr>
              <a:xfrm>
                <a:off x="5368290" y="496170"/>
                <a:ext cx="2943359" cy="1000935"/>
                <a:chOff x="0" y="2084498"/>
                <a:chExt cx="9144000" cy="3109559"/>
              </a:xfrm>
            </p:grpSpPr>
            <p:sp>
              <p:nvSpPr>
                <p:cNvPr id="19" name="任意多边形 18"/>
                <p:cNvSpPr/>
                <p:nvPr/>
              </p:nvSpPr>
              <p:spPr>
                <a:xfrm>
                  <a:off x="0" y="2084498"/>
                  <a:ext cx="2673708" cy="2522180"/>
                </a:xfrm>
                <a:custGeom>
                  <a:avLst/>
                  <a:gdLst>
                    <a:gd name="connsiteX0" fmla="*/ 1246338 w 2673708"/>
                    <a:gd name="connsiteY0" fmla="*/ 0 h 2522180"/>
                    <a:gd name="connsiteX1" fmla="*/ 2673708 w 2673708"/>
                    <a:gd name="connsiteY1" fmla="*/ 1261090 h 2522180"/>
                    <a:gd name="connsiteX2" fmla="*/ 1246338 w 2673708"/>
                    <a:gd name="connsiteY2" fmla="*/ 2522180 h 2522180"/>
                    <a:gd name="connsiteX3" fmla="*/ 62740 w 2673708"/>
                    <a:gd name="connsiteY3" fmla="*/ 1966178 h 2522180"/>
                    <a:gd name="connsiteX4" fmla="*/ 0 w 2673708"/>
                    <a:gd name="connsiteY4" fmla="*/ 1874935 h 2522180"/>
                    <a:gd name="connsiteX5" fmla="*/ 0 w 2673708"/>
                    <a:gd name="connsiteY5" fmla="*/ 647246 h 2522180"/>
                    <a:gd name="connsiteX6" fmla="*/ 62740 w 2673708"/>
                    <a:gd name="connsiteY6" fmla="*/ 556003 h 2522180"/>
                    <a:gd name="connsiteX7" fmla="*/ 1246338 w 2673708"/>
                    <a:gd name="connsiteY7" fmla="*/ 0 h 2522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673708" h="2522180">
                      <a:moveTo>
                        <a:pt x="1246338" y="0"/>
                      </a:moveTo>
                      <a:cubicBezTo>
                        <a:pt x="2034653" y="0"/>
                        <a:pt x="2673708" y="564609"/>
                        <a:pt x="2673708" y="1261090"/>
                      </a:cubicBezTo>
                      <a:cubicBezTo>
                        <a:pt x="2673708" y="1957571"/>
                        <a:pt x="2034653" y="2522180"/>
                        <a:pt x="1246338" y="2522180"/>
                      </a:cubicBezTo>
                      <a:cubicBezTo>
                        <a:pt x="753641" y="2522180"/>
                        <a:pt x="319249" y="2301630"/>
                        <a:pt x="62740" y="1966178"/>
                      </a:cubicBezTo>
                      <a:lnTo>
                        <a:pt x="0" y="1874935"/>
                      </a:lnTo>
                      <a:lnTo>
                        <a:pt x="0" y="647246"/>
                      </a:lnTo>
                      <a:lnTo>
                        <a:pt x="62740" y="556003"/>
                      </a:lnTo>
                      <a:cubicBezTo>
                        <a:pt x="319249" y="220551"/>
                        <a:pt x="753641" y="0"/>
                        <a:pt x="1246338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20" name="椭圆 19"/>
                <p:cNvSpPr/>
                <p:nvPr/>
              </p:nvSpPr>
              <p:spPr>
                <a:xfrm>
                  <a:off x="1430774" y="2460737"/>
                  <a:ext cx="2854740" cy="273332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21" name="椭圆 20"/>
                <p:cNvSpPr/>
                <p:nvPr/>
              </p:nvSpPr>
              <p:spPr>
                <a:xfrm>
                  <a:off x="3185823" y="2437844"/>
                  <a:ext cx="2854740" cy="252217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22" name="椭圆 21"/>
                <p:cNvSpPr/>
                <p:nvPr/>
              </p:nvSpPr>
              <p:spPr>
                <a:xfrm>
                  <a:off x="4967948" y="2155313"/>
                  <a:ext cx="2854740" cy="252217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23" name="任意多边形 22"/>
                <p:cNvSpPr/>
                <p:nvPr/>
              </p:nvSpPr>
              <p:spPr>
                <a:xfrm>
                  <a:off x="6368242" y="2532907"/>
                  <a:ext cx="2775758" cy="2522180"/>
                </a:xfrm>
                <a:custGeom>
                  <a:avLst/>
                  <a:gdLst>
                    <a:gd name="connsiteX0" fmla="*/ 1427370 w 2775758"/>
                    <a:gd name="connsiteY0" fmla="*/ 0 h 2522180"/>
                    <a:gd name="connsiteX1" fmla="*/ 2742570 w 2775758"/>
                    <a:gd name="connsiteY1" fmla="*/ 770217 h 2522180"/>
                    <a:gd name="connsiteX2" fmla="*/ 2775758 w 2775758"/>
                    <a:gd name="connsiteY2" fmla="*/ 850330 h 2522180"/>
                    <a:gd name="connsiteX3" fmla="*/ 2775758 w 2775758"/>
                    <a:gd name="connsiteY3" fmla="*/ 1671851 h 2522180"/>
                    <a:gd name="connsiteX4" fmla="*/ 2742570 w 2775758"/>
                    <a:gd name="connsiteY4" fmla="*/ 1751964 h 2522180"/>
                    <a:gd name="connsiteX5" fmla="*/ 1427370 w 2775758"/>
                    <a:gd name="connsiteY5" fmla="*/ 2522180 h 2522180"/>
                    <a:gd name="connsiteX6" fmla="*/ 0 w 2775758"/>
                    <a:gd name="connsiteY6" fmla="*/ 1261090 h 2522180"/>
                    <a:gd name="connsiteX7" fmla="*/ 1427370 w 2775758"/>
                    <a:gd name="connsiteY7" fmla="*/ 0 h 2522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775758" h="2522180">
                      <a:moveTo>
                        <a:pt x="1427370" y="0"/>
                      </a:moveTo>
                      <a:cubicBezTo>
                        <a:pt x="2018607" y="0"/>
                        <a:pt x="2525884" y="317593"/>
                        <a:pt x="2742570" y="770217"/>
                      </a:cubicBezTo>
                      <a:lnTo>
                        <a:pt x="2775758" y="850330"/>
                      </a:lnTo>
                      <a:lnTo>
                        <a:pt x="2775758" y="1671851"/>
                      </a:lnTo>
                      <a:lnTo>
                        <a:pt x="2742570" y="1751964"/>
                      </a:lnTo>
                      <a:cubicBezTo>
                        <a:pt x="2525884" y="2204588"/>
                        <a:pt x="2018607" y="2522180"/>
                        <a:pt x="1427370" y="2522180"/>
                      </a:cubicBezTo>
                      <a:cubicBezTo>
                        <a:pt x="639055" y="2522180"/>
                        <a:pt x="0" y="1957571"/>
                        <a:pt x="0" y="1261090"/>
                      </a:cubicBezTo>
                      <a:cubicBezTo>
                        <a:pt x="0" y="564609"/>
                        <a:pt x="639055" y="0"/>
                        <a:pt x="1427370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</p:grpSp>
          <p:grpSp>
            <p:nvGrpSpPr>
              <p:cNvPr id="13" name="组合 12"/>
              <p:cNvGrpSpPr/>
              <p:nvPr/>
            </p:nvGrpSpPr>
            <p:grpSpPr>
              <a:xfrm>
                <a:off x="6315552" y="408837"/>
                <a:ext cx="2943359" cy="1000935"/>
                <a:chOff x="0" y="2084498"/>
                <a:chExt cx="9144000" cy="3109559"/>
              </a:xfrm>
            </p:grpSpPr>
            <p:sp>
              <p:nvSpPr>
                <p:cNvPr id="14" name="任意多边形 13"/>
                <p:cNvSpPr/>
                <p:nvPr/>
              </p:nvSpPr>
              <p:spPr>
                <a:xfrm>
                  <a:off x="0" y="2084498"/>
                  <a:ext cx="2673708" cy="2522180"/>
                </a:xfrm>
                <a:custGeom>
                  <a:avLst/>
                  <a:gdLst>
                    <a:gd name="connsiteX0" fmla="*/ 1246338 w 2673708"/>
                    <a:gd name="connsiteY0" fmla="*/ 0 h 2522180"/>
                    <a:gd name="connsiteX1" fmla="*/ 2673708 w 2673708"/>
                    <a:gd name="connsiteY1" fmla="*/ 1261090 h 2522180"/>
                    <a:gd name="connsiteX2" fmla="*/ 1246338 w 2673708"/>
                    <a:gd name="connsiteY2" fmla="*/ 2522180 h 2522180"/>
                    <a:gd name="connsiteX3" fmla="*/ 62740 w 2673708"/>
                    <a:gd name="connsiteY3" fmla="*/ 1966178 h 2522180"/>
                    <a:gd name="connsiteX4" fmla="*/ 0 w 2673708"/>
                    <a:gd name="connsiteY4" fmla="*/ 1874935 h 2522180"/>
                    <a:gd name="connsiteX5" fmla="*/ 0 w 2673708"/>
                    <a:gd name="connsiteY5" fmla="*/ 647246 h 2522180"/>
                    <a:gd name="connsiteX6" fmla="*/ 62740 w 2673708"/>
                    <a:gd name="connsiteY6" fmla="*/ 556003 h 2522180"/>
                    <a:gd name="connsiteX7" fmla="*/ 1246338 w 2673708"/>
                    <a:gd name="connsiteY7" fmla="*/ 0 h 2522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673708" h="2522180">
                      <a:moveTo>
                        <a:pt x="1246338" y="0"/>
                      </a:moveTo>
                      <a:cubicBezTo>
                        <a:pt x="2034653" y="0"/>
                        <a:pt x="2673708" y="564609"/>
                        <a:pt x="2673708" y="1261090"/>
                      </a:cubicBezTo>
                      <a:cubicBezTo>
                        <a:pt x="2673708" y="1957571"/>
                        <a:pt x="2034653" y="2522180"/>
                        <a:pt x="1246338" y="2522180"/>
                      </a:cubicBezTo>
                      <a:cubicBezTo>
                        <a:pt x="753641" y="2522180"/>
                        <a:pt x="319249" y="2301630"/>
                        <a:pt x="62740" y="1966178"/>
                      </a:cubicBezTo>
                      <a:lnTo>
                        <a:pt x="0" y="1874935"/>
                      </a:lnTo>
                      <a:lnTo>
                        <a:pt x="0" y="647246"/>
                      </a:lnTo>
                      <a:lnTo>
                        <a:pt x="62740" y="556003"/>
                      </a:lnTo>
                      <a:cubicBezTo>
                        <a:pt x="319249" y="220551"/>
                        <a:pt x="753641" y="0"/>
                        <a:pt x="1246338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15" name="椭圆 14"/>
                <p:cNvSpPr/>
                <p:nvPr/>
              </p:nvSpPr>
              <p:spPr>
                <a:xfrm>
                  <a:off x="1430774" y="2460737"/>
                  <a:ext cx="2854740" cy="273332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16" name="椭圆 15"/>
                <p:cNvSpPr/>
                <p:nvPr/>
              </p:nvSpPr>
              <p:spPr>
                <a:xfrm>
                  <a:off x="3185823" y="2437844"/>
                  <a:ext cx="2854740" cy="252217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17" name="椭圆 16"/>
                <p:cNvSpPr/>
                <p:nvPr/>
              </p:nvSpPr>
              <p:spPr>
                <a:xfrm>
                  <a:off x="4967948" y="2155313"/>
                  <a:ext cx="2854740" cy="252217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18" name="任意多边形 17"/>
                <p:cNvSpPr/>
                <p:nvPr/>
              </p:nvSpPr>
              <p:spPr>
                <a:xfrm>
                  <a:off x="6368242" y="2532907"/>
                  <a:ext cx="2775758" cy="2522180"/>
                </a:xfrm>
                <a:custGeom>
                  <a:avLst/>
                  <a:gdLst>
                    <a:gd name="connsiteX0" fmla="*/ 1427370 w 2775758"/>
                    <a:gd name="connsiteY0" fmla="*/ 0 h 2522180"/>
                    <a:gd name="connsiteX1" fmla="*/ 2742570 w 2775758"/>
                    <a:gd name="connsiteY1" fmla="*/ 770217 h 2522180"/>
                    <a:gd name="connsiteX2" fmla="*/ 2775758 w 2775758"/>
                    <a:gd name="connsiteY2" fmla="*/ 850330 h 2522180"/>
                    <a:gd name="connsiteX3" fmla="*/ 2775758 w 2775758"/>
                    <a:gd name="connsiteY3" fmla="*/ 1671851 h 2522180"/>
                    <a:gd name="connsiteX4" fmla="*/ 2742570 w 2775758"/>
                    <a:gd name="connsiteY4" fmla="*/ 1751964 h 2522180"/>
                    <a:gd name="connsiteX5" fmla="*/ 1427370 w 2775758"/>
                    <a:gd name="connsiteY5" fmla="*/ 2522180 h 2522180"/>
                    <a:gd name="connsiteX6" fmla="*/ 0 w 2775758"/>
                    <a:gd name="connsiteY6" fmla="*/ 1261090 h 2522180"/>
                    <a:gd name="connsiteX7" fmla="*/ 1427370 w 2775758"/>
                    <a:gd name="connsiteY7" fmla="*/ 0 h 2522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775758" h="2522180">
                      <a:moveTo>
                        <a:pt x="1427370" y="0"/>
                      </a:moveTo>
                      <a:cubicBezTo>
                        <a:pt x="2018607" y="0"/>
                        <a:pt x="2525884" y="317593"/>
                        <a:pt x="2742570" y="770217"/>
                      </a:cubicBezTo>
                      <a:lnTo>
                        <a:pt x="2775758" y="850330"/>
                      </a:lnTo>
                      <a:lnTo>
                        <a:pt x="2775758" y="1671851"/>
                      </a:lnTo>
                      <a:lnTo>
                        <a:pt x="2742570" y="1751964"/>
                      </a:lnTo>
                      <a:cubicBezTo>
                        <a:pt x="2525884" y="2204588"/>
                        <a:pt x="2018607" y="2522180"/>
                        <a:pt x="1427370" y="2522180"/>
                      </a:cubicBezTo>
                      <a:cubicBezTo>
                        <a:pt x="639055" y="2522180"/>
                        <a:pt x="0" y="1957571"/>
                        <a:pt x="0" y="1261090"/>
                      </a:cubicBezTo>
                      <a:cubicBezTo>
                        <a:pt x="0" y="564609"/>
                        <a:pt x="639055" y="0"/>
                        <a:pt x="1427370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rmAutofit/>
                </a:bodyPr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</p:grpSp>
        </p:grpSp>
        <p:sp>
          <p:nvSpPr>
            <p:cNvPr id="34" name="矩形 33"/>
            <p:cNvSpPr/>
            <p:nvPr/>
          </p:nvSpPr>
          <p:spPr>
            <a:xfrm>
              <a:off x="1001" y="1019604"/>
              <a:ext cx="12190999" cy="41155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55602"/>
            <a:ext cx="10515600" cy="7267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064484"/>
            <a:ext cx="10515600" cy="51124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993C43-75C7-4C5E-B22E-E14D8C915D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8A7524-64CE-4578-965F-7117C4BC701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Webdings" panose="05030102010509060703" pitchFamily="18" charset="2"/>
        <a:buChar char="×"/>
        <a:defRPr sz="2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2001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hyperlink" Target="https://www.aliyun.com/" TargetMode="External"/><Relationship Id="rId3" Type="http://schemas.openxmlformats.org/officeDocument/2006/relationships/hyperlink" Target="https://www.tmall.com/" TargetMode="External"/><Relationship Id="rId2" Type="http://schemas.openxmlformats.org/officeDocument/2006/relationships/hyperlink" Target="https://www.jd.com/" TargetMode="External"/><Relationship Id="rId1" Type="http://schemas.openxmlformats.org/officeDocument/2006/relationships/hyperlink" Target="https://www.teambition.com/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808047" y="3643858"/>
            <a:ext cx="10280073" cy="59137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2D9C9F">
                    <a:lumMod val="75000"/>
                  </a:srgbClr>
                </a:solidFill>
                <a:latin typeface="Arial" panose="020B0604020202020204" pitchFamily="34" charset="0"/>
                <a:ea typeface="+mn-ea"/>
                <a:cs typeface="+mn-ea"/>
              </a:defRPr>
            </a:lvl1pPr>
          </a:lstStyle>
          <a:p>
            <a:r>
              <a:rPr lang="zh-CN" altLang="en-US" b="0" dirty="0"/>
              <a:t> </a:t>
            </a:r>
            <a:endParaRPr lang="en-US" altLang="zh-CN" b="0" dirty="0" smtClean="0"/>
          </a:p>
          <a:p>
            <a:r>
              <a:rPr lang="en-US" altLang="zh-CN" sz="17600" dirty="0" err="1" smtClean="0">
                <a:solidFill>
                  <a:schemeClr val="accent1"/>
                </a:solidFill>
              </a:rPr>
              <a:t>Javascript</a:t>
            </a:r>
            <a:r>
              <a:rPr lang="zh-CN" altLang="zh-CN" sz="17600" dirty="0">
                <a:solidFill>
                  <a:schemeClr val="accent1"/>
                </a:solidFill>
              </a:rPr>
              <a:t>模块化编程</a:t>
            </a:r>
            <a:endParaRPr lang="en-US" altLang="zh-CN" sz="17600" dirty="0">
              <a:solidFill>
                <a:schemeClr val="accent1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/>
              <a:t>CMD</a:t>
            </a:r>
            <a:endParaRPr lang="en-US" altLang="zh-CN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9491" y="1465729"/>
            <a:ext cx="10798803" cy="5257799"/>
          </a:xfrm>
        </p:spPr>
        <p:txBody>
          <a:bodyPr>
            <a:noAutofit/>
          </a:bodyPr>
          <a:lstStyle/>
          <a:p>
            <a:pPr marL="342900" lvl="1">
              <a:lnSpc>
                <a:spcPct val="130000"/>
              </a:lnSpc>
              <a:spcBef>
                <a:spcPts val="1000"/>
              </a:spcBef>
              <a:buClr>
                <a:schemeClr val="accent1"/>
              </a:buClr>
              <a:buFont typeface="Webdings" panose="05030102010509060703" pitchFamily="18" charset="2"/>
              <a:buChar char="×"/>
            </a:pPr>
            <a:r>
              <a:rPr lang="en-US" altLang="zh-CN" sz="18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CMD 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即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Common Module Definition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通用模块</a:t>
            </a:r>
            <a:r>
              <a:rPr lang="zh-CN" altLang="en-US" sz="18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定义</a:t>
            </a:r>
            <a:endParaRPr lang="en-US" altLang="zh-CN" sz="1800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lvl="1">
              <a:lnSpc>
                <a:spcPct val="130000"/>
              </a:lnSpc>
              <a:spcBef>
                <a:spcPts val="1000"/>
              </a:spcBef>
              <a:buClr>
                <a:schemeClr val="accent1"/>
              </a:buClr>
              <a:buFont typeface="Webdings" panose="05030102010509060703" pitchFamily="18" charset="2"/>
              <a:buChar char="×"/>
            </a:pPr>
            <a:r>
              <a:rPr lang="en-US" altLang="zh-CN" sz="18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CMD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规范是国内发展出来的</a:t>
            </a:r>
            <a:r>
              <a:rPr lang="zh-CN" altLang="en-US" sz="18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lang="en-US" altLang="zh-CN" sz="18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CMD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有个浏览器的实现</a:t>
            </a:r>
            <a:r>
              <a:rPr lang="en-US" altLang="zh-CN" sz="1800" dirty="0" err="1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SeaJS</a:t>
            </a:r>
            <a:endParaRPr lang="en-US" altLang="zh-CN" sz="18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lvl="1">
              <a:lnSpc>
                <a:spcPct val="130000"/>
              </a:lnSpc>
              <a:spcBef>
                <a:spcPts val="1000"/>
              </a:spcBef>
              <a:buClr>
                <a:schemeClr val="accent1"/>
              </a:buClr>
              <a:buFont typeface="Webdings" panose="05030102010509060703" pitchFamily="18" charset="2"/>
              <a:buChar char="×"/>
            </a:pPr>
            <a:r>
              <a:rPr lang="zh-CN" altLang="en-US" sz="18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在 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CMD 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规范中，一个模块就是一个文件</a:t>
            </a:r>
            <a:r>
              <a:rPr lang="zh-CN" altLang="en-US" sz="18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en-US" altLang="zh-CN" sz="1800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lvl="1">
              <a:lnSpc>
                <a:spcPct val="130000"/>
              </a:lnSpc>
              <a:spcBef>
                <a:spcPts val="1000"/>
              </a:spcBef>
              <a:buClr>
                <a:schemeClr val="accent1"/>
              </a:buClr>
              <a:buFont typeface="Webdings" panose="05030102010509060703" pitchFamily="18" charset="2"/>
              <a:buChar char="×"/>
            </a:pPr>
            <a:r>
              <a:rPr lang="en-US" altLang="zh-CN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Sea.js 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是一个成熟的开源项目，核心目标是给前端开发提供简单、极致的模块化开发体验。这里不多做介绍，有兴趣的可以查看官方文档。</a:t>
            </a:r>
            <a:endParaRPr lang="zh-CN" altLang="en-US" sz="18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lvl="1">
              <a:lnSpc>
                <a:spcPct val="130000"/>
              </a:lnSpc>
              <a:spcBef>
                <a:spcPts val="1000"/>
              </a:spcBef>
              <a:buClr>
                <a:schemeClr val="accent1"/>
              </a:buClr>
              <a:buFont typeface="Webdings" panose="05030102010509060703" pitchFamily="18" charset="2"/>
              <a:buChar char="×"/>
            </a:pPr>
            <a:r>
              <a:rPr lang="zh-CN" altLang="en-US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使用 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Sea.js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，在书写文件时，需要遵守 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CMD 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Common Module Definition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）模块定义规范。一个文件就是一个模块。</a:t>
            </a:r>
            <a:endParaRPr lang="zh-CN" altLang="en-US" sz="18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lvl="1">
              <a:lnSpc>
                <a:spcPct val="130000"/>
              </a:lnSpc>
              <a:spcBef>
                <a:spcPts val="1000"/>
              </a:spcBef>
              <a:buClr>
                <a:schemeClr val="accent1"/>
              </a:buClr>
              <a:buFont typeface="Webdings" panose="05030102010509060703" pitchFamily="18" charset="2"/>
              <a:buChar char="×"/>
            </a:pPr>
            <a:r>
              <a:rPr lang="zh-CN" altLang="en-US" sz="18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首先要在页面中引入 </a:t>
            </a:r>
            <a:r>
              <a:rPr lang="en-US" altLang="zh-CN" sz="18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sea.js </a:t>
            </a:r>
            <a:r>
              <a:rPr lang="zh-CN" altLang="en-US" sz="18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文件，这一般通过页头全局把控，也方便更新维护。想在页面中使用某个组件时，只要通过 </a:t>
            </a:r>
            <a:r>
              <a:rPr lang="en-US" altLang="zh-CN" sz="1800" dirty="0" err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seajs.use</a:t>
            </a:r>
            <a:r>
              <a:rPr lang="zh-CN" altLang="en-US" sz="18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 方法调用。</a:t>
            </a:r>
            <a:endParaRPr lang="zh-CN" altLang="en-US" sz="18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1" indent="0">
              <a:lnSpc>
                <a:spcPct val="130000"/>
              </a:lnSpc>
              <a:spcBef>
                <a:spcPts val="1000"/>
              </a:spcBef>
              <a:buClr>
                <a:schemeClr val="accent1"/>
              </a:buClr>
              <a:buNone/>
            </a:pPr>
            <a:br>
              <a:rPr lang="zh-CN" altLang="en-US" sz="1800" dirty="0"/>
            </a:br>
            <a:endParaRPr lang="zh-CN" altLang="en-US" sz="18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lvl="1">
              <a:lnSpc>
                <a:spcPct val="130000"/>
              </a:lnSpc>
              <a:spcBef>
                <a:spcPts val="1000"/>
              </a:spcBef>
              <a:buClr>
                <a:schemeClr val="accent1"/>
              </a:buClr>
              <a:buFont typeface="Webdings" panose="05030102010509060703" pitchFamily="18" charset="2"/>
              <a:buChar char="×"/>
            </a:pPr>
            <a:endParaRPr lang="en-US" altLang="zh-CN" sz="1800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lvl="1">
              <a:lnSpc>
                <a:spcPct val="130000"/>
              </a:lnSpc>
              <a:spcBef>
                <a:spcPts val="1000"/>
              </a:spcBef>
              <a:buClr>
                <a:schemeClr val="accent1"/>
              </a:buClr>
              <a:buFont typeface="Webdings" panose="05030102010509060703" pitchFamily="18" charset="2"/>
              <a:buChar char="×"/>
            </a:pPr>
            <a:endParaRPr lang="zh-CN" altLang="en-US" sz="18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/>
              <a:t>CMD</a:t>
            </a:r>
            <a:r>
              <a:rPr lang="zh-CN" altLang="en-US" sz="3200" dirty="0">
                <a:latin typeface="微软雅黑" panose="020B0503020204020204" charset="-122"/>
                <a:ea typeface="微软雅黑" panose="020B0503020204020204" charset="-122"/>
              </a:rPr>
              <a:t>语法 </a:t>
            </a:r>
            <a:endParaRPr lang="en-US" altLang="zh-CN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9260" y="1091565"/>
            <a:ext cx="7516495" cy="563181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定义模块</a:t>
            </a:r>
            <a:br>
              <a:rPr lang="zh-CN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</a:br>
            <a:r>
              <a:rPr lang="en-US" altLang="zh-CN" sz="20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define(function( require,exports,module){}) </a:t>
            </a:r>
            <a:endParaRPr lang="en-US" altLang="zh-CN" sz="2000" b="1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400050" lvl="1">
              <a:lnSpc>
                <a:spcPct val="100000"/>
              </a:lnSpc>
              <a:spcBef>
                <a:spcPts val="1000"/>
              </a:spcBef>
            </a:pPr>
            <a:r>
              <a:rPr lang="en-US" altLang="zh-CN" sz="16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factory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是一个函数，有三个参数：</a:t>
            </a:r>
            <a:endParaRPr lang="en-US" altLang="zh-CN" sz="1600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800100" lvl="2" indent="-342900">
              <a:lnSpc>
                <a:spcPct val="100000"/>
              </a:lnSpc>
              <a:spcBef>
                <a:spcPts val="1000"/>
              </a:spcBef>
              <a:buFont typeface="+mj-lt"/>
              <a:buAutoNum type="arabicPeriod"/>
            </a:pP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require 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是一个方法，接受 模块标识 作为唯一参数，用来获取其他模块提供的接口：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require(id)</a:t>
            </a:r>
            <a:endParaRPr lang="en-US" altLang="zh-CN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800100" lvl="2" indent="-342900">
              <a:lnSpc>
                <a:spcPct val="100000"/>
              </a:lnSpc>
              <a:spcBef>
                <a:spcPts val="1000"/>
              </a:spcBef>
              <a:buFont typeface="+mj-lt"/>
              <a:buAutoNum type="arabicPeriod"/>
            </a:pP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exports 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是一个对象，用来向外提供模块接口</a:t>
            </a:r>
            <a:endParaRPr lang="zh-CN" altLang="en-US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800100" lvl="2" indent="-342900">
              <a:lnSpc>
                <a:spcPct val="100000"/>
              </a:lnSpc>
              <a:spcBef>
                <a:spcPts val="1000"/>
              </a:spcBef>
              <a:buFont typeface="+mj-lt"/>
              <a:buAutoNum type="arabicPeriod"/>
            </a:pP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module 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是一个对象，上面存储了与当前模块相关联的一些属性和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方法</a:t>
            </a:r>
            <a:endParaRPr lang="en-US" altLang="zh-CN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lvl="2" indent="0">
              <a:lnSpc>
                <a:spcPct val="100000"/>
              </a:lnSpc>
              <a:spcBef>
                <a:spcPts val="1000"/>
              </a:spcBef>
              <a:buNone/>
            </a:pPr>
            <a:endParaRPr lang="zh-CN" altLang="en-US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lvl="2" indent="0">
              <a:lnSpc>
                <a:spcPct val="100000"/>
              </a:lnSpc>
              <a:spcBef>
                <a:spcPts val="1000"/>
              </a:spcBef>
              <a:buNone/>
            </a:pPr>
            <a:endParaRPr lang="en-US" altLang="zh-CN" sz="1600" b="1" dirty="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lvl="2" indent="0">
              <a:lnSpc>
                <a:spcPct val="100000"/>
              </a:lnSpc>
              <a:spcBef>
                <a:spcPts val="1000"/>
              </a:spcBef>
              <a:buNone/>
            </a:pPr>
            <a:endParaRPr lang="zh-CN" altLang="en-US" sz="16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lvl="1">
              <a:lnSpc>
                <a:spcPct val="130000"/>
              </a:lnSpc>
              <a:spcBef>
                <a:spcPts val="1000"/>
              </a:spcBef>
              <a:buClr>
                <a:schemeClr val="accent1"/>
              </a:buClr>
              <a:buFont typeface="Webdings" panose="05030102010509060703" pitchFamily="18" charset="2"/>
              <a:buChar char="×"/>
            </a:pPr>
            <a:endParaRPr lang="zh-CN" altLang="en-US" sz="18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5825" y="1258652"/>
            <a:ext cx="4105319" cy="2689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/>
              <a:t>CMD</a:t>
            </a:r>
            <a:endParaRPr lang="en-US" altLang="zh-CN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6140" y="1465729"/>
            <a:ext cx="9802907" cy="5257799"/>
          </a:xfrm>
        </p:spPr>
        <p:txBody>
          <a:bodyPr>
            <a:noAutofit/>
          </a:bodyPr>
          <a:lstStyle/>
          <a:p>
            <a:pPr marL="342900" lvl="1">
              <a:lnSpc>
                <a:spcPct val="130000"/>
              </a:lnSpc>
              <a:spcBef>
                <a:spcPts val="1000"/>
              </a:spcBef>
              <a:buClr>
                <a:schemeClr val="accent1"/>
              </a:buClr>
              <a:buFont typeface="Webdings" panose="05030102010509060703" pitchFamily="18" charset="2"/>
              <a:buChar char="×"/>
            </a:pPr>
            <a:r>
              <a:rPr lang="en-US" altLang="zh-CN" sz="18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Sea.js 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带来的两大好处：</a:t>
            </a:r>
            <a:endParaRPr lang="zh-CN" altLang="en-US" sz="18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lvl="1">
              <a:lnSpc>
                <a:spcPct val="130000"/>
              </a:lnSpc>
              <a:spcBef>
                <a:spcPts val="1000"/>
              </a:spcBef>
              <a:buClr>
                <a:schemeClr val="accent1"/>
              </a:buClr>
              <a:buFont typeface="+mj-lt"/>
              <a:buAutoNum type="arabicPeriod"/>
            </a:pPr>
            <a:r>
              <a:rPr lang="zh-CN" altLang="en-US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通过 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exports 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暴露接口。这意味着不需要命名空间了，更不需要全局变量。这是一种彻底的命名冲突解决方案。</a:t>
            </a:r>
            <a:endParaRPr lang="zh-CN" altLang="en-US" sz="18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lvl="1">
              <a:lnSpc>
                <a:spcPct val="130000"/>
              </a:lnSpc>
              <a:spcBef>
                <a:spcPts val="1000"/>
              </a:spcBef>
              <a:buClr>
                <a:schemeClr val="accent1"/>
              </a:buClr>
              <a:buFont typeface="+mj-lt"/>
              <a:buAutoNum type="arabicPeriod"/>
            </a:pPr>
            <a:r>
              <a:rPr lang="zh-CN" altLang="en-US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通过 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require 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引入依赖。这可以让依赖内置，开发者只需关心当前模块的依赖，其他事情 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Sea.js 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都会自动处理好。对模块开发者来说，这是一种很好的 关注度分离，能让程序员更多地享受编码的乐趣。</a:t>
            </a:r>
            <a:endParaRPr lang="zh-CN" altLang="en-US" sz="18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1" indent="0">
              <a:lnSpc>
                <a:spcPct val="130000"/>
              </a:lnSpc>
              <a:spcBef>
                <a:spcPts val="1000"/>
              </a:spcBef>
              <a:buClr>
                <a:schemeClr val="accent1"/>
              </a:buClr>
              <a:buNone/>
            </a:pPr>
            <a:br>
              <a:rPr lang="zh-CN" altLang="en-US" sz="1800" dirty="0"/>
            </a:br>
            <a:endParaRPr lang="zh-CN" altLang="en-US" sz="18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lvl="1">
              <a:lnSpc>
                <a:spcPct val="130000"/>
              </a:lnSpc>
              <a:spcBef>
                <a:spcPts val="1000"/>
              </a:spcBef>
              <a:buClr>
                <a:schemeClr val="accent1"/>
              </a:buClr>
              <a:buFont typeface="Webdings" panose="05030102010509060703" pitchFamily="18" charset="2"/>
              <a:buChar char="×"/>
            </a:pPr>
            <a:endParaRPr lang="en-US" altLang="zh-CN" sz="1800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lvl="1">
              <a:lnSpc>
                <a:spcPct val="130000"/>
              </a:lnSpc>
              <a:spcBef>
                <a:spcPts val="1000"/>
              </a:spcBef>
              <a:buClr>
                <a:schemeClr val="accent1"/>
              </a:buClr>
              <a:buFont typeface="Webdings" panose="05030102010509060703" pitchFamily="18" charset="2"/>
              <a:buChar char="×"/>
            </a:pPr>
            <a:endParaRPr lang="zh-CN" altLang="en-US" sz="18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/>
              <a:t>AMD</a:t>
            </a:r>
            <a:r>
              <a:rPr lang="zh-CN" altLang="en-US" sz="3200" dirty="0"/>
              <a:t>与</a:t>
            </a:r>
            <a:r>
              <a:rPr lang="en-US" altLang="zh-CN" sz="3200" dirty="0" smtClean="0"/>
              <a:t>CMD</a:t>
            </a:r>
            <a:r>
              <a:rPr lang="zh-CN" altLang="en-US" sz="3200" dirty="0" smtClean="0"/>
              <a:t>的区别</a:t>
            </a:r>
            <a:endParaRPr lang="en-US" altLang="zh-CN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44668" y="1519517"/>
            <a:ext cx="10187792" cy="5204011"/>
          </a:xfrm>
        </p:spPr>
        <p:txBody>
          <a:bodyPr>
            <a:noAutofit/>
          </a:bodyPr>
          <a:lstStyle/>
          <a:p>
            <a:pPr marL="342900" lvl="1">
              <a:lnSpc>
                <a:spcPct val="130000"/>
              </a:lnSpc>
              <a:spcBef>
                <a:spcPts val="1000"/>
              </a:spcBef>
              <a:buClr>
                <a:schemeClr val="accent1"/>
              </a:buClr>
              <a:buFont typeface="Webdings" panose="05030102010509060703" pitchFamily="18" charset="2"/>
              <a:buChar char="×"/>
            </a:pPr>
            <a:r>
              <a:rPr lang="en-US" altLang="zh-CN" sz="18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1.AMD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推崇依赖前置。 在定义模块的时候就要声明其依赖的</a:t>
            </a:r>
            <a:r>
              <a:rPr lang="zh-CN" altLang="en-US" sz="18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模块；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18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CMD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推崇依赖就近，只有在用到某个模块的时候再去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require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 ；</a:t>
            </a:r>
            <a:endParaRPr lang="en-US" altLang="zh-CN" sz="1800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lvl="1">
              <a:lnSpc>
                <a:spcPct val="130000"/>
              </a:lnSpc>
              <a:spcBef>
                <a:spcPts val="1000"/>
              </a:spcBef>
              <a:buClr>
                <a:schemeClr val="accent1"/>
              </a:buClr>
              <a:buFont typeface="Webdings" panose="05030102010509060703" pitchFamily="18" charset="2"/>
              <a:buChar char="×"/>
            </a:pPr>
            <a:r>
              <a:rPr lang="en-US" altLang="zh-CN" sz="18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2.AMD</a:t>
            </a:r>
            <a:r>
              <a:rPr lang="zh-CN" altLang="en-US" sz="18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依赖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模块的执行顺序和书写顺序不一定</a:t>
            </a:r>
            <a:r>
              <a:rPr lang="zh-CN" altLang="en-US" sz="18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一致；</a:t>
            </a:r>
            <a:r>
              <a:rPr lang="en-US" altLang="zh-CN" sz="18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CMD</a:t>
            </a:r>
            <a:r>
              <a:rPr lang="zh-CN" altLang="en-US" sz="18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模块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的执行顺序和书写顺序是完全一致</a:t>
            </a:r>
            <a:r>
              <a:rPr lang="zh-CN" altLang="en-US" sz="18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的</a:t>
            </a:r>
            <a:endParaRPr lang="en-US" altLang="zh-CN" sz="1800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lvl="1">
              <a:lnSpc>
                <a:spcPct val="130000"/>
              </a:lnSpc>
              <a:spcBef>
                <a:spcPts val="1000"/>
              </a:spcBef>
              <a:buClr>
                <a:schemeClr val="accent1"/>
              </a:buClr>
              <a:buFont typeface="Webdings" panose="05030102010509060703" pitchFamily="18" charset="2"/>
              <a:buChar char="×"/>
            </a:pPr>
            <a:r>
              <a:rPr lang="en-US" altLang="zh-CN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3.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对于依赖的模块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AMD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是提前执行，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CMD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是延迟执行。不过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RequireJS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从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2.0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开始，也改成可以延迟执行（根据写法不同，处理方式不通过）。 </a:t>
            </a:r>
            <a:endParaRPr lang="en-US" altLang="zh-CN" sz="18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lvl="1">
              <a:lnSpc>
                <a:spcPct val="130000"/>
              </a:lnSpc>
              <a:spcBef>
                <a:spcPts val="1000"/>
              </a:spcBef>
              <a:buClr>
                <a:schemeClr val="accent1"/>
              </a:buClr>
              <a:buFont typeface="Webdings" panose="05030102010509060703" pitchFamily="18" charset="2"/>
              <a:buChar char="×"/>
            </a:pPr>
            <a:endParaRPr lang="en-US" altLang="zh-CN" sz="18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lvl="1">
              <a:lnSpc>
                <a:spcPct val="130000"/>
              </a:lnSpc>
              <a:spcBef>
                <a:spcPts val="1000"/>
              </a:spcBef>
              <a:buClr>
                <a:schemeClr val="accent1"/>
              </a:buClr>
              <a:buFont typeface="Webdings" panose="05030102010509060703" pitchFamily="18" charset="2"/>
              <a:buChar char="×"/>
            </a:pPr>
            <a:endParaRPr lang="en-US" altLang="zh-CN" sz="18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lvl="1">
              <a:lnSpc>
                <a:spcPct val="130000"/>
              </a:lnSpc>
              <a:spcBef>
                <a:spcPts val="1000"/>
              </a:spcBef>
              <a:buClr>
                <a:schemeClr val="accent1"/>
              </a:buClr>
              <a:buFont typeface="Webdings" panose="05030102010509060703" pitchFamily="18" charset="2"/>
              <a:buChar char="×"/>
            </a:pPr>
            <a:endParaRPr lang="zh-CN" altLang="en-US" sz="18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lvl="1">
              <a:lnSpc>
                <a:spcPct val="130000"/>
              </a:lnSpc>
              <a:spcBef>
                <a:spcPts val="1000"/>
              </a:spcBef>
              <a:buClr>
                <a:schemeClr val="accent1"/>
              </a:buClr>
              <a:buFont typeface="Webdings" panose="05030102010509060703" pitchFamily="18" charset="2"/>
              <a:buChar char="×"/>
            </a:pPr>
            <a:endParaRPr lang="en-US" altLang="zh-CN" sz="18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lvl="1">
              <a:lnSpc>
                <a:spcPct val="130000"/>
              </a:lnSpc>
              <a:spcBef>
                <a:spcPts val="1000"/>
              </a:spcBef>
              <a:buClr>
                <a:schemeClr val="accent1"/>
              </a:buClr>
              <a:buFont typeface="Webdings" panose="05030102010509060703" pitchFamily="18" charset="2"/>
              <a:buChar char="×"/>
            </a:pPr>
            <a:endParaRPr lang="zh-CN" altLang="en-US" sz="18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/>
              <a:t>UMD</a:t>
            </a:r>
            <a:r>
              <a:rPr lang="en-US" altLang="zh-CN" sz="3200" dirty="0"/>
              <a:t>: </a:t>
            </a:r>
            <a:r>
              <a:rPr lang="zh-CN" altLang="en-US" sz="3200" dirty="0"/>
              <a:t>通用模块</a:t>
            </a:r>
            <a:r>
              <a:rPr lang="zh-CN" altLang="en-US" sz="3200" dirty="0" smtClean="0"/>
              <a:t>规范</a:t>
            </a:r>
            <a:endParaRPr lang="en-US" altLang="zh-CN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0535" y="1519555"/>
            <a:ext cx="5498465" cy="5203825"/>
          </a:xfrm>
        </p:spPr>
        <p:txBody>
          <a:bodyPr>
            <a:noAutofit/>
          </a:bodyPr>
          <a:lstStyle/>
          <a:p>
            <a:pPr marL="342900" lvl="1">
              <a:lnSpc>
                <a:spcPct val="130000"/>
              </a:lnSpc>
              <a:spcBef>
                <a:spcPts val="1000"/>
              </a:spcBef>
              <a:buClr>
                <a:schemeClr val="accent1"/>
              </a:buClr>
              <a:buFont typeface="Webdings" panose="05030102010509060703" pitchFamily="18" charset="2"/>
              <a:buChar char="×"/>
            </a:pPr>
            <a:r>
              <a:rPr lang="en-US" altLang="zh-CN" sz="18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UMD</a:t>
            </a:r>
            <a:r>
              <a:rPr lang="en-US" altLang="zh-CN" sz="1800" dirty="0"/>
              <a:t> </a:t>
            </a:r>
            <a:r>
              <a:rPr lang="zh-CN" altLang="en-US" sz="1800" dirty="0">
                <a:solidFill>
                  <a:schemeClr val="tx1"/>
                </a:solidFill>
              </a:rPr>
              <a:t>（</a:t>
            </a:r>
            <a:r>
              <a:rPr lang="en-US" altLang="zh-CN" sz="1800" dirty="0">
                <a:solidFill>
                  <a:schemeClr val="tx1"/>
                </a:solidFill>
              </a:rPr>
              <a:t>Universal Module 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Definition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）通用模块规范</a:t>
            </a:r>
            <a:endParaRPr lang="en-US" altLang="zh-CN" sz="18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lvl="1">
              <a:lnSpc>
                <a:spcPct val="130000"/>
              </a:lnSpc>
              <a:spcBef>
                <a:spcPts val="1000"/>
              </a:spcBef>
              <a:buClr>
                <a:schemeClr val="accent1"/>
              </a:buClr>
              <a:buFont typeface="Webdings" panose="05030102010509060703" pitchFamily="18" charset="2"/>
              <a:buChar char="×"/>
            </a:pPr>
            <a:r>
              <a:rPr lang="zh-CN" altLang="en-US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是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AMD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和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CommonJS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两者的</a:t>
            </a:r>
            <a:r>
              <a:rPr lang="zh-CN" altLang="en-US" sz="18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结合</a:t>
            </a:r>
            <a:endParaRPr lang="en-US" altLang="zh-CN" sz="18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lvl="1">
              <a:lnSpc>
                <a:spcPct val="130000"/>
              </a:lnSpc>
              <a:spcBef>
                <a:spcPts val="1000"/>
              </a:spcBef>
              <a:buClr>
                <a:schemeClr val="accent1"/>
              </a:buClr>
              <a:buFont typeface="Webdings" panose="05030102010509060703" pitchFamily="18" charset="2"/>
              <a:buChar char="×"/>
            </a:pPr>
            <a:r>
              <a:rPr lang="zh-CN" altLang="en-US" sz="18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这个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模式中加入了当前存在哪种规范的判断，所以能够“通用”，它兼容了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AMD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和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CommonJS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，同时还支持老式的“全局”变量规范</a:t>
            </a:r>
            <a:r>
              <a:rPr lang="zh-CN" altLang="en-US" sz="18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：</a:t>
            </a:r>
            <a:endParaRPr lang="en-US" altLang="zh-CN" sz="1800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lvl="1">
              <a:lnSpc>
                <a:spcPct val="130000"/>
              </a:lnSpc>
              <a:spcBef>
                <a:spcPts val="1000"/>
              </a:spcBef>
              <a:buClr>
                <a:schemeClr val="accent1"/>
              </a:buClr>
              <a:buFont typeface="Webdings" panose="05030102010509060703" pitchFamily="18" charset="2"/>
              <a:buChar char="×"/>
            </a:pPr>
            <a:r>
              <a:rPr lang="zh-CN" altLang="zh-CN" sz="18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应用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UMD</a:t>
            </a:r>
            <a:r>
              <a:rPr lang="zh-CN" altLang="zh-CN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规范的</a:t>
            </a:r>
            <a:r>
              <a:rPr lang="en-US" altLang="zh-CN" sz="1800" dirty="0" err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js</a:t>
            </a:r>
            <a:r>
              <a:rPr lang="zh-CN" altLang="zh-CN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文件其实就是一个立即执行函数。在执行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UMD</a:t>
            </a:r>
            <a:r>
              <a:rPr lang="zh-CN" altLang="zh-CN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规范时，会优先判断当前环境是否支持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AMD</a:t>
            </a:r>
            <a:r>
              <a:rPr lang="zh-CN" altLang="zh-CN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环境，然后再检验是否支持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CommonJS</a:t>
            </a:r>
            <a:r>
              <a:rPr lang="zh-CN" altLang="zh-CN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环境，否则认为当前环境为浏览器环境（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 window </a:t>
            </a:r>
            <a:r>
              <a:rPr lang="zh-CN" altLang="zh-CN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）。当然具体的判断顺序其实是可以调换的。</a:t>
            </a:r>
            <a:endParaRPr lang="zh-CN" altLang="zh-CN" sz="18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18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lvl="1">
              <a:lnSpc>
                <a:spcPct val="130000"/>
              </a:lnSpc>
              <a:spcBef>
                <a:spcPts val="1000"/>
              </a:spcBef>
              <a:buClr>
                <a:schemeClr val="accent1"/>
              </a:buClr>
              <a:buFont typeface="Webdings" panose="05030102010509060703" pitchFamily="18" charset="2"/>
              <a:buChar char="×"/>
            </a:pPr>
            <a:endParaRPr lang="zh-CN" altLang="en-US" sz="18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lvl="1">
              <a:lnSpc>
                <a:spcPct val="130000"/>
              </a:lnSpc>
              <a:spcBef>
                <a:spcPts val="1000"/>
              </a:spcBef>
              <a:buClr>
                <a:schemeClr val="accent1"/>
              </a:buClr>
              <a:buFont typeface="Webdings" panose="05030102010509060703" pitchFamily="18" charset="2"/>
              <a:buChar char="×"/>
            </a:pPr>
            <a:endParaRPr lang="zh-CN" altLang="en-US" sz="18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7365" y="248977"/>
            <a:ext cx="5582734" cy="4626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4230" y="1452283"/>
            <a:ext cx="10515600" cy="4055708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72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优点</a:t>
            </a:r>
            <a:r>
              <a:rPr lang="zh-CN" altLang="en-US" sz="7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： </a:t>
            </a:r>
            <a:br>
              <a:rPr lang="zh-CN" altLang="en-US" sz="7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</a:br>
            <a:r>
              <a:rPr lang="zh-CN" altLang="en-US" sz="7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可维护性 </a:t>
            </a:r>
            <a:br>
              <a:rPr lang="zh-CN" altLang="en-US" sz="7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</a:br>
            <a:r>
              <a:rPr lang="en-US" altLang="zh-CN" sz="72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	1.</a:t>
            </a:r>
            <a:r>
              <a:rPr lang="zh-CN" altLang="en-US" sz="72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灵活架构，焦点分离 </a:t>
            </a:r>
            <a:br>
              <a:rPr lang="zh-CN" altLang="en-US" sz="72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</a:br>
            <a:r>
              <a:rPr lang="en-US" altLang="zh-CN" sz="72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	2.</a:t>
            </a:r>
            <a:r>
              <a:rPr lang="zh-CN" altLang="en-US" sz="72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方便模块间组合、分解 </a:t>
            </a:r>
            <a:br>
              <a:rPr lang="zh-CN" altLang="en-US" sz="72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</a:br>
            <a:r>
              <a:rPr lang="en-US" altLang="zh-CN" sz="72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	3.</a:t>
            </a:r>
            <a:r>
              <a:rPr lang="zh-CN" altLang="en-US" sz="72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方便单个模块功能调试、升级 </a:t>
            </a:r>
            <a:br>
              <a:rPr lang="zh-CN" altLang="en-US" sz="72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</a:br>
            <a:r>
              <a:rPr lang="en-US" altLang="zh-CN" sz="72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	4.</a:t>
            </a:r>
            <a:r>
              <a:rPr lang="zh-CN" altLang="en-US" sz="72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多人协作互不干扰 </a:t>
            </a:r>
            <a:br>
              <a:rPr lang="zh-CN" altLang="en-US" sz="7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</a:br>
            <a:r>
              <a:rPr lang="zh-CN" altLang="en-US" sz="7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可测试性 </a:t>
            </a:r>
            <a:br>
              <a:rPr lang="zh-CN" altLang="en-US" sz="7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</a:br>
            <a:r>
              <a:rPr lang="en-US" altLang="zh-CN" sz="72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	1</a:t>
            </a:r>
            <a:r>
              <a:rPr lang="en-US" altLang="zh-CN" sz="7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.</a:t>
            </a:r>
            <a:r>
              <a:rPr lang="zh-CN" altLang="en-US" sz="7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可分单元测试 </a:t>
            </a:r>
            <a:br>
              <a:rPr lang="zh-CN" altLang="en-US" sz="7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</a:br>
            <a:br>
              <a:rPr lang="zh-CN" altLang="en-US" sz="7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</a:br>
            <a:r>
              <a:rPr lang="zh-CN" altLang="en-US" sz="72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缺点</a:t>
            </a:r>
            <a:r>
              <a:rPr lang="zh-CN" altLang="en-US" sz="7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： </a:t>
            </a:r>
            <a:br>
              <a:rPr lang="zh-CN" altLang="en-US" sz="7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</a:br>
            <a:r>
              <a:rPr lang="zh-CN" altLang="en-US" sz="7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性能损耗 </a:t>
            </a:r>
            <a:br>
              <a:rPr lang="zh-CN" altLang="en-US" sz="7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</a:br>
            <a:r>
              <a:rPr lang="en-US" altLang="zh-CN" sz="72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	1</a:t>
            </a:r>
            <a:r>
              <a:rPr lang="en-US" altLang="zh-CN" sz="7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.</a:t>
            </a:r>
            <a:r>
              <a:rPr lang="zh-CN" altLang="en-US" sz="7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系统分层，调用链会很长 </a:t>
            </a:r>
            <a:br>
              <a:rPr lang="zh-CN" altLang="en-US" sz="7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</a:br>
            <a:r>
              <a:rPr lang="en-US" altLang="zh-CN" sz="72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	2</a:t>
            </a:r>
            <a:r>
              <a:rPr lang="en-US" altLang="zh-CN" sz="7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.</a:t>
            </a:r>
            <a:r>
              <a:rPr lang="zh-CN" altLang="en-US" sz="7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模块间通信</a:t>
            </a:r>
            <a:r>
              <a:rPr lang="en-US" altLang="zh-CN" sz="7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,</a:t>
            </a:r>
            <a:r>
              <a:rPr lang="zh-CN" altLang="en-US" sz="7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模块间发送消息会很耗性能 </a:t>
            </a:r>
            <a:endParaRPr lang="en-US" altLang="zh-CN" sz="72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87506" y="121024"/>
            <a:ext cx="47064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前端模块化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的优缺点</a:t>
            </a:r>
            <a:endParaRPr lang="zh-CN" altLang="en-US" sz="2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>
                <a:latin typeface="微软雅黑" panose="020B0503020204020204" charset="-122"/>
                <a:ea typeface="微软雅黑" panose="020B0503020204020204" charset="-122"/>
              </a:rPr>
              <a:t>前端模块化的优缺点</a:t>
            </a:r>
            <a:endParaRPr lang="zh-CN" altLang="en-US" sz="32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44668" y="1519517"/>
            <a:ext cx="10187792" cy="5204011"/>
          </a:xfrm>
        </p:spPr>
        <p:txBody>
          <a:bodyPr>
            <a:noAutofit/>
          </a:bodyPr>
          <a:lstStyle/>
          <a:p>
            <a:pPr marL="342900" lvl="1">
              <a:lnSpc>
                <a:spcPct val="130000"/>
              </a:lnSpc>
              <a:spcBef>
                <a:spcPts val="1000"/>
              </a:spcBef>
              <a:buClr>
                <a:schemeClr val="accent1"/>
              </a:buClr>
              <a:buFont typeface="Webdings" panose="05030102010509060703" pitchFamily="18" charset="2"/>
              <a:buChar char="×"/>
            </a:pPr>
            <a:r>
              <a:rPr lang="zh-CN" altLang="en-US" sz="18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更好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的</a:t>
            </a:r>
            <a:r>
              <a:rPr lang="zh-CN" altLang="en-US" sz="18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分离</a:t>
            </a:r>
            <a:endParaRPr lang="en-US" altLang="zh-CN" sz="1800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742950" lvl="2">
              <a:lnSpc>
                <a:spcPct val="130000"/>
              </a:lnSpc>
              <a:spcBef>
                <a:spcPts val="1000"/>
              </a:spcBef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如果要加载多个就得放置多个 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script 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标签，如果是加载模块的话，对于 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HTML 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和 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JavaScript 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分离很有好处，在某些场景下这个分离度很重要。</a:t>
            </a:r>
            <a:endParaRPr lang="en-US" altLang="zh-CN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lvl="1">
              <a:lnSpc>
                <a:spcPct val="130000"/>
              </a:lnSpc>
              <a:spcBef>
                <a:spcPts val="1000"/>
              </a:spcBef>
              <a:buClr>
                <a:schemeClr val="accent1"/>
              </a:buClr>
              <a:buFont typeface="Webdings" panose="05030102010509060703" pitchFamily="18" charset="2"/>
              <a:buChar char="×"/>
            </a:pPr>
            <a:r>
              <a:rPr lang="zh-CN" altLang="en-US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更好的代码组织</a:t>
            </a:r>
            <a:r>
              <a:rPr lang="zh-CN" altLang="en-US" sz="18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方式</a:t>
            </a:r>
            <a:endParaRPr lang="en-US" altLang="zh-CN" sz="1800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742950" lvl="2">
              <a:lnSpc>
                <a:spcPct val="130000"/>
              </a:lnSpc>
              <a:spcBef>
                <a:spcPts val="1000"/>
              </a:spcBef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如果单个文件越来越大，维护起来出问题的几率也会越来越大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，如果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是多人开发，不同的代码风格，超多的业务逻辑混杂在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一起，不要说维护了，光想想感觉都很麻烦。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模块式的开发，一个文件就是一个模块，控制了文件的粒度，每个模块可以专注于一个功能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en-US" altLang="zh-CN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lvl="1">
              <a:lnSpc>
                <a:spcPct val="130000"/>
              </a:lnSpc>
              <a:spcBef>
                <a:spcPts val="1000"/>
              </a:spcBef>
              <a:buClr>
                <a:schemeClr val="accent1"/>
              </a:buClr>
              <a:buFont typeface="Webdings" panose="05030102010509060703" pitchFamily="18" charset="2"/>
              <a:buChar char="×"/>
            </a:pPr>
            <a:r>
              <a:rPr lang="zh-CN" altLang="en-US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按需加载</a:t>
            </a:r>
            <a:endParaRPr lang="en-US" altLang="zh-CN" sz="18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lvl="1">
              <a:lnSpc>
                <a:spcPct val="130000"/>
              </a:lnSpc>
              <a:spcBef>
                <a:spcPts val="1000"/>
              </a:spcBef>
              <a:buClr>
                <a:schemeClr val="accent1"/>
              </a:buClr>
              <a:buFont typeface="Webdings" panose="05030102010509060703" pitchFamily="18" charset="2"/>
              <a:buChar char="×"/>
            </a:pPr>
            <a:r>
              <a:rPr lang="zh-CN" altLang="en-US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避免命名</a:t>
            </a:r>
            <a:r>
              <a:rPr lang="zh-CN" altLang="en-US" sz="18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冲突</a:t>
            </a:r>
            <a:endParaRPr lang="en-US" altLang="zh-CN" sz="18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lvl="1">
              <a:lnSpc>
                <a:spcPct val="130000"/>
              </a:lnSpc>
              <a:spcBef>
                <a:spcPts val="1000"/>
              </a:spcBef>
              <a:buClr>
                <a:schemeClr val="accent1"/>
              </a:buClr>
              <a:buFont typeface="Webdings" panose="05030102010509060703" pitchFamily="18" charset="2"/>
              <a:buChar char="×"/>
            </a:pPr>
            <a:r>
              <a:rPr lang="zh-CN" altLang="en-US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更好的依赖处理</a:t>
            </a:r>
            <a:endParaRPr lang="en-US" altLang="zh-CN" sz="18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lvl="1">
              <a:lnSpc>
                <a:spcPct val="130000"/>
              </a:lnSpc>
              <a:spcBef>
                <a:spcPts val="1000"/>
              </a:spcBef>
              <a:buClr>
                <a:schemeClr val="accent1"/>
              </a:buClr>
              <a:buFont typeface="Webdings" panose="05030102010509060703" pitchFamily="18" charset="2"/>
              <a:buChar char="×"/>
            </a:pPr>
            <a:endParaRPr lang="en-US" altLang="zh-CN" sz="18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lvl="1">
              <a:lnSpc>
                <a:spcPct val="130000"/>
              </a:lnSpc>
              <a:spcBef>
                <a:spcPts val="1000"/>
              </a:spcBef>
              <a:buClr>
                <a:schemeClr val="accent1"/>
              </a:buClr>
              <a:buFont typeface="Webdings" panose="05030102010509060703" pitchFamily="18" charset="2"/>
              <a:buChar char="×"/>
            </a:pPr>
            <a:endParaRPr lang="zh-CN" altLang="en-US" sz="18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lvl="1">
              <a:lnSpc>
                <a:spcPct val="130000"/>
              </a:lnSpc>
              <a:spcBef>
                <a:spcPts val="1000"/>
              </a:spcBef>
              <a:buClr>
                <a:schemeClr val="accent1"/>
              </a:buClr>
              <a:buFont typeface="Webdings" panose="05030102010509060703" pitchFamily="18" charset="2"/>
              <a:buChar char="×"/>
            </a:pPr>
            <a:endParaRPr lang="en-US" altLang="zh-CN" sz="18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lvl="1">
              <a:lnSpc>
                <a:spcPct val="130000"/>
              </a:lnSpc>
              <a:spcBef>
                <a:spcPts val="1000"/>
              </a:spcBef>
              <a:buClr>
                <a:schemeClr val="accent1"/>
              </a:buClr>
              <a:buFont typeface="Webdings" panose="05030102010509060703" pitchFamily="18" charset="2"/>
              <a:buChar char="×"/>
            </a:pPr>
            <a:endParaRPr lang="zh-CN" altLang="en-US" sz="18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54740" y="1680881"/>
            <a:ext cx="10385089" cy="38271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 smtClean="0">
                <a:hlinkClick r:id="rId1"/>
              </a:rPr>
              <a:t>https</a:t>
            </a:r>
            <a:r>
              <a:rPr lang="en-US" altLang="zh-CN" sz="2000" dirty="0">
                <a:hlinkClick r:id="rId1"/>
              </a:rPr>
              <a:t>://</a:t>
            </a:r>
            <a:r>
              <a:rPr lang="en-US" altLang="zh-CN" sz="2000" dirty="0" smtClean="0">
                <a:hlinkClick r:id="rId1"/>
              </a:rPr>
              <a:t>www.teambition.com/</a:t>
            </a:r>
            <a:r>
              <a:rPr lang="en-US" altLang="zh-CN" sz="2000" dirty="0" smtClean="0"/>
              <a:t>  </a:t>
            </a:r>
            <a:r>
              <a:rPr lang="en-US" altLang="zh-CN" sz="2000" dirty="0" err="1" smtClean="0"/>
              <a:t>cmd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umd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>
                <a:hlinkClick r:id="rId2"/>
              </a:rPr>
              <a:t>https://www.jd.com</a:t>
            </a:r>
            <a:r>
              <a:rPr lang="en-US" altLang="zh-CN" sz="2000" dirty="0" smtClean="0">
                <a:hlinkClick r:id="rId2"/>
              </a:rPr>
              <a:t>/</a:t>
            </a:r>
            <a:r>
              <a:rPr lang="en-US" altLang="zh-CN" sz="2000" dirty="0" smtClean="0"/>
              <a:t>  </a:t>
            </a:r>
            <a:r>
              <a:rPr lang="en-US" altLang="zh-CN" sz="2000" dirty="0" err="1" smtClean="0"/>
              <a:t>cmd</a:t>
            </a:r>
            <a:r>
              <a:rPr lang="en-US" altLang="zh-CN" sz="2000" dirty="0" smtClean="0"/>
              <a:t>  sea.js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>
                <a:hlinkClick r:id="rId3"/>
              </a:rPr>
              <a:t>https://www.tmall.com</a:t>
            </a:r>
            <a:r>
              <a:rPr lang="en-US" altLang="zh-CN" sz="2000" dirty="0" smtClean="0">
                <a:hlinkClick r:id="rId3"/>
              </a:rPr>
              <a:t>/</a:t>
            </a:r>
            <a:r>
              <a:rPr lang="en-US" altLang="zh-CN" sz="2000" dirty="0" smtClean="0"/>
              <a:t>  </a:t>
            </a:r>
            <a:r>
              <a:rPr lang="en-US" altLang="zh-CN" sz="2000" dirty="0" err="1" smtClean="0"/>
              <a:t>umd</a:t>
            </a:r>
            <a:r>
              <a:rPr lang="en-US" altLang="zh-CN" sz="2000" dirty="0" smtClean="0"/>
              <a:t>  </a:t>
            </a:r>
            <a:r>
              <a:rPr lang="en-US" altLang="zh-CN" sz="2000" dirty="0" err="1" smtClean="0"/>
              <a:t>amd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>
                <a:hlinkClick r:id="rId4"/>
              </a:rPr>
              <a:t>https://www.aliyun.com</a:t>
            </a:r>
            <a:r>
              <a:rPr lang="en-US" altLang="zh-CN" sz="2000" dirty="0" smtClean="0">
                <a:hlinkClick r:id="rId4"/>
              </a:rPr>
              <a:t>/</a:t>
            </a:r>
            <a:r>
              <a:rPr lang="en-US" altLang="zh-CN" sz="2000" dirty="0" smtClean="0"/>
              <a:t>  </a:t>
            </a:r>
            <a:r>
              <a:rPr lang="en-US" altLang="zh-CN" sz="2000" dirty="0" err="1" smtClean="0"/>
              <a:t>umd</a:t>
            </a:r>
            <a:r>
              <a:rPr lang="en-US" altLang="zh-CN" sz="2000" dirty="0" smtClean="0"/>
              <a:t> </a:t>
            </a: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endParaRPr lang="en-US" altLang="zh-CN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605118" y="147917"/>
            <a:ext cx="53250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</a:rPr>
              <a:t>在线网站用了什么模块规范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4230" y="2945765"/>
            <a:ext cx="10515600" cy="2562225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zh-CN" sz="7200"/>
              <a:t>Thanks!</a:t>
            </a:r>
            <a:endParaRPr lang="en-US" altLang="zh-CN" sz="7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发展历程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51835" y="1323975"/>
            <a:ext cx="6845300" cy="5358765"/>
          </a:xfrm>
        </p:spPr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zh-CN" altLang="en-US" b="1" dirty="0" smtClean="0">
                <a:solidFill>
                  <a:schemeClr val="tx1"/>
                </a:solidFill>
                <a:latin typeface="等线" pitchFamily="2" charset="-122"/>
                <a:ea typeface="等线" pitchFamily="2" charset="-122"/>
              </a:rPr>
              <a:t>面向过程的常规写法</a:t>
            </a:r>
            <a:endParaRPr lang="en-US" altLang="zh-CN" b="1" dirty="0" smtClean="0">
              <a:solidFill>
                <a:schemeClr val="tx1"/>
              </a:solidFill>
              <a:latin typeface="等线" pitchFamily="2" charset="-122"/>
              <a:ea typeface="等线" pitchFamily="2" charset="-122"/>
            </a:endParaRPr>
          </a:p>
          <a:p>
            <a:pPr algn="ctr">
              <a:buNone/>
            </a:pPr>
            <a:endParaRPr lang="en-US" altLang="zh-CN" b="1" dirty="0" smtClean="0">
              <a:solidFill>
                <a:schemeClr val="tx1"/>
              </a:solidFill>
              <a:latin typeface="等线" pitchFamily="2" charset="-122"/>
              <a:ea typeface="等线" pitchFamily="2" charset="-122"/>
            </a:endParaRPr>
          </a:p>
          <a:p>
            <a:pPr algn="ctr">
              <a:buNone/>
            </a:pPr>
            <a:r>
              <a:rPr lang="zh-CN" altLang="en-US" b="1" dirty="0" smtClean="0">
                <a:solidFill>
                  <a:schemeClr val="tx1"/>
                </a:solidFill>
                <a:latin typeface="等线" pitchFamily="2" charset="-122"/>
                <a:ea typeface="等线" pitchFamily="2" charset="-122"/>
              </a:rPr>
              <a:t>面向过程的函数封装与调用</a:t>
            </a:r>
            <a:endParaRPr lang="en-US" altLang="zh-CN" b="1" dirty="0" smtClean="0">
              <a:solidFill>
                <a:schemeClr val="tx1"/>
              </a:solidFill>
              <a:latin typeface="等线" pitchFamily="2" charset="-122"/>
              <a:ea typeface="等线" pitchFamily="2" charset="-122"/>
            </a:endParaRPr>
          </a:p>
          <a:p>
            <a:pPr algn="ctr">
              <a:buNone/>
            </a:pPr>
            <a:endParaRPr lang="en-US" altLang="zh-CN" b="1" dirty="0" smtClean="0">
              <a:solidFill>
                <a:schemeClr val="tx1"/>
              </a:solidFill>
              <a:latin typeface="等线" pitchFamily="2" charset="-122"/>
              <a:ea typeface="等线" pitchFamily="2" charset="-122"/>
            </a:endParaRPr>
          </a:p>
          <a:p>
            <a:pPr algn="ctr">
              <a:buNone/>
            </a:pPr>
            <a:r>
              <a:rPr lang="zh-CN" altLang="en-US" b="1" dirty="0" smtClean="0">
                <a:solidFill>
                  <a:schemeClr val="tx1"/>
                </a:solidFill>
                <a:latin typeface="等线" pitchFamily="2" charset="-122"/>
                <a:ea typeface="等线" pitchFamily="2" charset="-122"/>
              </a:rPr>
              <a:t>面向对象的方式封装</a:t>
            </a:r>
            <a:endParaRPr lang="en-US" altLang="zh-CN" b="1" dirty="0" smtClean="0">
              <a:solidFill>
                <a:schemeClr val="tx1"/>
              </a:solidFill>
              <a:latin typeface="等线" pitchFamily="2" charset="-122"/>
              <a:ea typeface="等线" pitchFamily="2" charset="-122"/>
            </a:endParaRPr>
          </a:p>
          <a:p>
            <a:pPr algn="ctr">
              <a:buNone/>
            </a:pPr>
            <a:endParaRPr lang="en-US" altLang="zh-CN" b="1" dirty="0" smtClean="0">
              <a:solidFill>
                <a:schemeClr val="tx1"/>
              </a:solidFill>
              <a:latin typeface="等线" pitchFamily="2" charset="-122"/>
              <a:ea typeface="等线" pitchFamily="2" charset="-122"/>
            </a:endParaRPr>
          </a:p>
          <a:p>
            <a:pPr algn="ctr">
              <a:buNone/>
            </a:pPr>
            <a:r>
              <a:rPr lang="zh-CN" altLang="en-US" b="1" dirty="0" smtClean="0">
                <a:solidFill>
                  <a:schemeClr val="tx1"/>
                </a:solidFill>
                <a:latin typeface="等线" pitchFamily="2" charset="-122"/>
                <a:ea typeface="等线" pitchFamily="2" charset="-122"/>
              </a:rPr>
              <a:t>自执行函数的方式封装</a:t>
            </a:r>
            <a:endParaRPr lang="en-US" altLang="zh-CN" b="1" dirty="0" smtClean="0">
              <a:solidFill>
                <a:schemeClr val="tx1"/>
              </a:solidFill>
              <a:latin typeface="等线" pitchFamily="2" charset="-122"/>
              <a:ea typeface="等线" pitchFamily="2" charset="-122"/>
            </a:endParaRPr>
          </a:p>
          <a:p>
            <a:pPr algn="ctr">
              <a:buNone/>
            </a:pPr>
            <a:endParaRPr lang="en-US" altLang="zh-CN" b="1" dirty="0" smtClean="0">
              <a:solidFill>
                <a:schemeClr val="tx1"/>
              </a:solidFill>
              <a:latin typeface="等线" pitchFamily="2" charset="-122"/>
              <a:ea typeface="等线" pitchFamily="2" charset="-122"/>
            </a:endParaRPr>
          </a:p>
          <a:p>
            <a:pPr algn="ctr">
              <a:buNone/>
            </a:pPr>
            <a:r>
              <a:rPr lang="zh-CN" altLang="en-US" b="1" dirty="0" smtClean="0">
                <a:solidFill>
                  <a:schemeClr val="tx1"/>
                </a:solidFill>
                <a:latin typeface="等线" pitchFamily="2" charset="-122"/>
                <a:ea typeface="等线" pitchFamily="2" charset="-122"/>
              </a:rPr>
              <a:t>闭包的方式封装</a:t>
            </a:r>
            <a:endParaRPr lang="en-US" altLang="zh-CN" b="1" dirty="0" smtClean="0">
              <a:solidFill>
                <a:schemeClr val="tx1"/>
              </a:solidFill>
              <a:latin typeface="等线" pitchFamily="2" charset="-122"/>
              <a:ea typeface="等线" pitchFamily="2" charset="-122"/>
            </a:endParaRPr>
          </a:p>
          <a:p>
            <a:pPr algn="ctr">
              <a:buNone/>
            </a:pPr>
            <a:endParaRPr lang="en-US" altLang="zh-CN" b="1" dirty="0" smtClean="0">
              <a:solidFill>
                <a:schemeClr val="tx1"/>
              </a:solidFill>
              <a:latin typeface="等线" pitchFamily="2" charset="-122"/>
              <a:ea typeface="等线" pitchFamily="2" charset="-122"/>
            </a:endParaRPr>
          </a:p>
          <a:p>
            <a:pPr algn="ctr">
              <a:buNone/>
            </a:pPr>
            <a:r>
              <a:rPr lang="zh-CN" altLang="en-US" b="1" dirty="0" smtClean="0">
                <a:solidFill>
                  <a:schemeClr val="tx1"/>
                </a:solidFill>
                <a:latin typeface="等线" pitchFamily="2" charset="-122"/>
                <a:ea typeface="等线" pitchFamily="2" charset="-122"/>
              </a:rPr>
              <a:t>以</a:t>
            </a:r>
            <a:r>
              <a:rPr lang="en-US" altLang="zh-CN" b="1" dirty="0" err="1" smtClean="0">
                <a:solidFill>
                  <a:schemeClr val="tx1"/>
                </a:solidFill>
                <a:latin typeface="等线" pitchFamily="2" charset="-122"/>
                <a:ea typeface="等线" pitchFamily="2" charset="-122"/>
              </a:rPr>
              <a:t>jquery</a:t>
            </a:r>
            <a:r>
              <a:rPr lang="zh-CN" altLang="en-US" b="1" dirty="0" smtClean="0">
                <a:solidFill>
                  <a:schemeClr val="tx1"/>
                </a:solidFill>
                <a:latin typeface="等线" pitchFamily="2" charset="-122"/>
                <a:ea typeface="等线" pitchFamily="2" charset="-122"/>
              </a:rPr>
              <a:t>扩展的方式封装插件</a:t>
            </a:r>
            <a:endParaRPr lang="en-US" altLang="zh-CN" b="1" dirty="0" smtClean="0">
              <a:solidFill>
                <a:schemeClr val="tx1"/>
              </a:solidFill>
              <a:latin typeface="等线" pitchFamily="2" charset="-122"/>
              <a:ea typeface="等线" pitchFamily="2" charset="-122"/>
            </a:endParaRPr>
          </a:p>
          <a:p>
            <a:pPr algn="ctr">
              <a:buNone/>
            </a:pPr>
            <a:endParaRPr lang="en-US" altLang="zh-CN" b="1" dirty="0" smtClean="0">
              <a:solidFill>
                <a:schemeClr val="tx1"/>
              </a:solidFill>
              <a:latin typeface="等线" pitchFamily="2" charset="-122"/>
              <a:ea typeface="等线" pitchFamily="2" charset="-122"/>
            </a:endParaRPr>
          </a:p>
          <a:p>
            <a:pPr algn="ctr">
              <a:buNone/>
            </a:pPr>
            <a:r>
              <a:rPr lang="zh-CN" altLang="en-US" b="1" dirty="0" smtClean="0">
                <a:solidFill>
                  <a:schemeClr val="tx1"/>
                </a:solidFill>
                <a:latin typeface="等线" pitchFamily="2" charset="-122"/>
                <a:ea typeface="等线" pitchFamily="2" charset="-122"/>
              </a:rPr>
              <a:t>模块化</a:t>
            </a:r>
            <a:endParaRPr lang="zh-CN" altLang="en-US" b="1" dirty="0">
              <a:solidFill>
                <a:schemeClr val="tx1"/>
              </a:solidFill>
              <a:latin typeface="等线" pitchFamily="2" charset="-122"/>
              <a:ea typeface="等线" pitchFamily="2" charset="-122"/>
            </a:endParaRPr>
          </a:p>
        </p:txBody>
      </p:sp>
      <p:sp>
        <p:nvSpPr>
          <p:cNvPr id="8" name="下箭头 7"/>
          <p:cNvSpPr/>
          <p:nvPr/>
        </p:nvSpPr>
        <p:spPr>
          <a:xfrm>
            <a:off x="6497744" y="2527111"/>
            <a:ext cx="257036" cy="3252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下箭头 19"/>
          <p:cNvSpPr/>
          <p:nvPr/>
        </p:nvSpPr>
        <p:spPr>
          <a:xfrm>
            <a:off x="6486371" y="1710520"/>
            <a:ext cx="257036" cy="3252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下箭头 20"/>
          <p:cNvSpPr/>
          <p:nvPr/>
        </p:nvSpPr>
        <p:spPr>
          <a:xfrm>
            <a:off x="6500018" y="3293660"/>
            <a:ext cx="257036" cy="3252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下箭头 21"/>
          <p:cNvSpPr/>
          <p:nvPr/>
        </p:nvSpPr>
        <p:spPr>
          <a:xfrm>
            <a:off x="6502292" y="4073858"/>
            <a:ext cx="257036" cy="3252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下箭头 22"/>
          <p:cNvSpPr/>
          <p:nvPr/>
        </p:nvSpPr>
        <p:spPr>
          <a:xfrm>
            <a:off x="6545510" y="4854055"/>
            <a:ext cx="257036" cy="3252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下箭头 23"/>
          <p:cNvSpPr/>
          <p:nvPr/>
        </p:nvSpPr>
        <p:spPr>
          <a:xfrm>
            <a:off x="6534137" y="5675195"/>
            <a:ext cx="257036" cy="3252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06730" y="3549015"/>
            <a:ext cx="351790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chemeClr val="accent1"/>
                </a:solidFill>
              </a:rPr>
              <a:t>js</a:t>
            </a:r>
            <a:r>
              <a:rPr lang="zh-CN" altLang="en-US" sz="2400">
                <a:solidFill>
                  <a:schemeClr val="accent1"/>
                </a:solidFill>
              </a:rPr>
              <a:t>插件写法的演变史：</a:t>
            </a:r>
            <a:endParaRPr lang="zh-CN" altLang="en-US" sz="2400">
              <a:solidFill>
                <a:schemeClr val="accent1"/>
              </a:solidFill>
            </a:endParaRPr>
          </a:p>
        </p:txBody>
      </p:sp>
      <p:sp>
        <p:nvSpPr>
          <p:cNvPr id="5" name="左大括号 4"/>
          <p:cNvSpPr/>
          <p:nvPr/>
        </p:nvSpPr>
        <p:spPr>
          <a:xfrm>
            <a:off x="3857625" y="1323975"/>
            <a:ext cx="537210" cy="490728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为什么</a:t>
            </a:r>
            <a:r>
              <a:rPr lang="zh-CN" altLang="en-US" dirty="0"/>
              <a:t>要模块化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52244" y="1186815"/>
            <a:ext cx="9824721" cy="540224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zh-CN" altLang="en-US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在模块化这东西没出来之前，前端脚本引用大概是这样</a:t>
            </a:r>
            <a:r>
              <a:rPr lang="zh-CN" altLang="en-US" sz="18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的</a:t>
            </a:r>
            <a:r>
              <a:rPr lang="en-US" altLang="zh-CN" sz="18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(</a:t>
            </a:r>
            <a:r>
              <a:rPr lang="zh-CN" altLang="en-US" sz="18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全局方式）：</a:t>
            </a:r>
            <a:endParaRPr lang="en-US" altLang="zh-CN" sz="1800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endParaRPr lang="en-US" altLang="zh-CN" sz="1800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endParaRPr lang="en-US" altLang="zh-CN" sz="18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endParaRPr lang="en-US" altLang="zh-CN" sz="1800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endParaRPr lang="en-US" altLang="zh-CN" sz="1800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endParaRPr lang="en-US" altLang="zh-CN" sz="18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00000"/>
              </a:lnSpc>
            </a:pPr>
            <a:endParaRPr lang="en-US" altLang="zh-CN" sz="1800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8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模块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把接口暴露到全局对象下（比如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window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），各个模块可以通过全局对象访问各个依赖的接口，但是也存在一些问题</a:t>
            </a:r>
            <a:r>
              <a:rPr lang="zh-CN" altLang="en-US" sz="18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：</a:t>
            </a:r>
            <a:endParaRPr lang="zh-CN" altLang="en-US" sz="18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lnSpc>
                <a:spcPct val="100000"/>
              </a:lnSpc>
            </a:pPr>
            <a:r>
              <a:rPr lang="en-US" altLang="zh-CN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sz="18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zh-CN" altLang="en-US" sz="1800" dirty="0">
                <a:solidFill>
                  <a:schemeClr val="tx1"/>
                </a:solidFill>
              </a:rPr>
              <a:t>全局对象中的变量</a:t>
            </a:r>
            <a:r>
              <a:rPr lang="zh-CN" altLang="en-US" sz="1800" dirty="0" smtClean="0">
                <a:solidFill>
                  <a:schemeClr val="tx1"/>
                </a:solidFill>
              </a:rPr>
              <a:t>冲突</a:t>
            </a:r>
            <a:endParaRPr lang="en-US" altLang="zh-CN" sz="1800" dirty="0" smtClean="0">
              <a:solidFill>
                <a:schemeClr val="tx1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altLang="zh-CN" sz="1800" dirty="0" smtClean="0">
                <a:solidFill>
                  <a:schemeClr val="tx1"/>
                </a:solidFill>
              </a:rPr>
              <a:t>2</a:t>
            </a:r>
            <a:r>
              <a:rPr lang="zh-CN" altLang="en-US" sz="1800" dirty="0" smtClean="0">
                <a:solidFill>
                  <a:schemeClr val="tx1"/>
                </a:solidFill>
              </a:rPr>
              <a:t>、</a:t>
            </a:r>
            <a:r>
              <a:rPr lang="zh-CN" altLang="en-US" sz="1800" dirty="0">
                <a:solidFill>
                  <a:schemeClr val="tx1"/>
                </a:solidFill>
              </a:rPr>
              <a:t>按需加载的问题</a:t>
            </a:r>
            <a:endParaRPr lang="en-US" altLang="zh-CN" sz="1800" dirty="0" smtClean="0">
              <a:solidFill>
                <a:schemeClr val="tx1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altLang="zh-CN" sz="18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altLang="en-US" sz="18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各个脚本加载的必须严格按照依赖顺序，不然可能就玩不转</a:t>
            </a:r>
            <a:endParaRPr lang="zh-CN" altLang="en-US" sz="18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lnSpc>
                <a:spcPct val="100000"/>
              </a:lnSpc>
            </a:pPr>
            <a:r>
              <a:rPr lang="en-US" altLang="zh-CN" sz="18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4</a:t>
            </a:r>
            <a:r>
              <a:rPr lang="zh-CN" altLang="en-US" sz="18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在一个特别大的项目中，引用的脚本就会特别多，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script 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标签就会特别多，并且难以维护</a:t>
            </a:r>
            <a:r>
              <a:rPr lang="zh-CN" altLang="en-US" sz="18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en-US" altLang="zh-CN" sz="1800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lvl="1">
              <a:lnSpc>
                <a:spcPct val="160000"/>
              </a:lnSpc>
              <a:spcBef>
                <a:spcPts val="1000"/>
              </a:spcBef>
              <a:buClr>
                <a:schemeClr val="accent1"/>
              </a:buClr>
              <a:buFont typeface="Webdings" panose="05030102010509060703" pitchFamily="18" charset="2"/>
              <a:buChar char="×"/>
            </a:pPr>
            <a:r>
              <a:rPr lang="zh-CN" altLang="en-US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为了解决这些问题，各种模块化的方案都出来了</a:t>
            </a:r>
            <a:endParaRPr lang="zh-CN" altLang="en-US" sz="18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lnSpc>
                <a:spcPct val="100000"/>
              </a:lnSpc>
              <a:buNone/>
            </a:pPr>
            <a:endParaRPr lang="zh-CN" altLang="en-US" sz="18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7742" y="1527194"/>
            <a:ext cx="5662611" cy="2136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/>
              <a:t>JavaScript</a:t>
            </a:r>
            <a:r>
              <a:rPr lang="zh-CN" altLang="en-US" sz="3200" dirty="0"/>
              <a:t>中的各种模块化</a:t>
            </a:r>
            <a:r>
              <a:rPr lang="zh-CN" altLang="en-US" sz="3200" dirty="0" smtClean="0"/>
              <a:t>规范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65505" y="1317625"/>
            <a:ext cx="6891020" cy="5231130"/>
          </a:xfrm>
        </p:spPr>
        <p:txBody>
          <a:bodyPr>
            <a:normAutofit fontScale="90000"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sz="18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一个模块就是实现特定功能的文件，有了模块，我们就可以更方便地使用别人的代码，想要什么功能，就加载什么模块。模块开发需要遵循一定的规范，否则就都乱套了。</a:t>
            </a:r>
            <a:endParaRPr lang="zh-CN" altLang="en-US" sz="1800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8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前端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发展到今天，已经有不少模块化的方案，</a:t>
            </a:r>
            <a:r>
              <a:rPr lang="zh-CN" altLang="en-US" sz="18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比如</a:t>
            </a:r>
            <a:endParaRPr lang="en-US" altLang="zh-CN" sz="1800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CommonJS</a:t>
            </a:r>
            <a:r>
              <a:rPr lang="zh-CN" altLang="en-US" sz="18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常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用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在服务器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端，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同步的，如</a:t>
            </a:r>
            <a:r>
              <a:rPr lang="en-US" altLang="zh-CN" sz="16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nodejs</a:t>
            </a:r>
            <a:r>
              <a:rPr lang="zh-CN" altLang="en-US" sz="18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en-US" altLang="zh-CN" sz="18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AMD</a:t>
            </a:r>
            <a:r>
              <a:rPr lang="zh-CN" altLang="en-US" sz="18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常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用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在浏览器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端，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异步的，如</a:t>
            </a:r>
            <a:r>
              <a:rPr lang="en-US" altLang="zh-CN" sz="1600" dirty="0" err="1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requirejs</a:t>
            </a:r>
            <a:r>
              <a:rPr lang="zh-CN" altLang="en-US" sz="18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（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Asynchronous Module Definition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）</a:t>
            </a:r>
            <a:endParaRPr lang="en-US" altLang="zh-CN" sz="18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18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CMD</a:t>
            </a:r>
            <a:r>
              <a:rPr lang="zh-CN" altLang="en-US" sz="18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常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用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在浏览器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端，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异步的，如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seajs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zh-CN" altLang="en-US" sz="18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（Common Module Definition）</a:t>
            </a:r>
            <a:endParaRPr lang="en-US" altLang="zh-CN" sz="18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18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UMD</a:t>
            </a:r>
            <a:r>
              <a:rPr lang="zh-CN" altLang="en-US" sz="18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AMD&amp;&amp; </a:t>
            </a:r>
            <a:r>
              <a:rPr lang="en-US" altLang="zh-CN" sz="16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CommonJS</a:t>
            </a:r>
            <a:r>
              <a:rPr lang="zh-CN" altLang="en-US" sz="18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en-US" altLang="zh-CN" sz="1800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altLang="zh-CN" sz="1800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8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这些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模块化规范的核心价值都是让 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JavaScript 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的模块化开发变得简单和</a:t>
            </a:r>
            <a:r>
              <a:rPr lang="zh-CN" altLang="en-US" sz="18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自然。</a:t>
            </a:r>
            <a:endParaRPr lang="en-US" altLang="zh-CN" sz="1800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730" y="1349075"/>
            <a:ext cx="3711884" cy="45423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55602"/>
            <a:ext cx="10515600" cy="589857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latin typeface="微软雅黑" panose="020B0503020204020204" charset="-122"/>
                <a:ea typeface="微软雅黑" panose="020B0503020204020204" charset="-122"/>
              </a:rPr>
              <a:t>服务器端模块 </a:t>
            </a:r>
            <a:r>
              <a:rPr lang="en-US" altLang="zh-CN" sz="3200" dirty="0" err="1">
                <a:latin typeface="微软雅黑" panose="020B0503020204020204" charset="-122"/>
                <a:ea typeface="微软雅黑" panose="020B0503020204020204" charset="-122"/>
              </a:rPr>
              <a:t>vs</a:t>
            </a:r>
            <a:r>
              <a:rPr lang="en-US" altLang="zh-CN" sz="3200" dirty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3200" dirty="0">
                <a:latin typeface="微软雅黑" panose="020B0503020204020204" charset="-122"/>
                <a:ea typeface="微软雅黑" panose="020B0503020204020204" charset="-122"/>
              </a:rPr>
              <a:t>浏览器端模块</a:t>
            </a:r>
            <a:r>
              <a:rPr lang="en-US" altLang="zh-CN" sz="3200" dirty="0">
                <a:latin typeface="微软雅黑" panose="020B0503020204020204" charset="-122"/>
                <a:ea typeface="微软雅黑" panose="020B0503020204020204" charset="-122"/>
              </a:rPr>
              <a:t>:</a:t>
            </a:r>
            <a:endParaRPr lang="en-US" altLang="zh-CN" sz="32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65690" y="1371600"/>
            <a:ext cx="10994615" cy="517711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服务器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端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模块 </a:t>
            </a:r>
            <a:endParaRPr lang="en-US" altLang="zh-CN" sz="2000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18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在服务器端，所有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的模块都存放在本地硬盘，可以同步加载完成，等待时间就是硬盘的读取时间</a:t>
            </a:r>
            <a:r>
              <a:rPr lang="zh-CN" altLang="en-US" sz="18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en-US" altLang="zh-CN" sz="1800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altLang="zh-CN" sz="1800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lvl="1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Font typeface="Webdings" panose="05030102010509060703" pitchFamily="18" charset="2"/>
              <a:buChar char="×"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浏览器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端模块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:</a:t>
            </a:r>
            <a:endParaRPr lang="en-US" altLang="zh-CN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lnSpc>
                <a:spcPct val="150000"/>
              </a:lnSpc>
              <a:buClr>
                <a:schemeClr val="accent1"/>
              </a:buClr>
            </a:pPr>
            <a:r>
              <a:rPr lang="zh-CN" altLang="en-US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在浏览器端，所有的模块都放在服务器端，同步</a:t>
            </a:r>
            <a:r>
              <a:rPr lang="zh-CN" altLang="en-US" sz="18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加载，等待时间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取决于网速的快慢，可能要等很长时间，浏览器处于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"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假死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"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状态。因此，浏览器端的模块，不能采用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"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同步加载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"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synchronous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），只能采用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"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异步加载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"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asynchronous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）。</a:t>
            </a:r>
            <a:endParaRPr lang="en-US" altLang="zh-CN" sz="18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lvl="1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Font typeface="Webdings" panose="05030102010509060703" pitchFamily="18" charset="2"/>
              <a:buChar char="×"/>
            </a:pPr>
            <a:endParaRPr lang="en-US" altLang="zh-CN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lnSpc>
                <a:spcPct val="150000"/>
              </a:lnSpc>
            </a:pPr>
            <a:endParaRPr lang="zh-CN" altLang="en-US" sz="18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>
                <a:latin typeface="微软雅黑" panose="020B0503020204020204" charset="-122"/>
                <a:ea typeface="微软雅黑" panose="020B0503020204020204" charset="-122"/>
              </a:rPr>
              <a:t>CommonJS (</a:t>
            </a:r>
            <a:r>
              <a:rPr lang="zh-CN" altLang="zh-CN" sz="3200" dirty="0" smtClean="0">
                <a:latin typeface="微软雅黑" panose="020B0503020204020204" charset="-122"/>
                <a:ea typeface="微软雅黑" panose="020B0503020204020204" charset="-122"/>
              </a:rPr>
              <a:t>自行了解</a:t>
            </a:r>
            <a:r>
              <a:rPr lang="en-US" altLang="zh-CN" sz="3200" dirty="0" smtClean="0">
                <a:latin typeface="微软雅黑" panose="020B0503020204020204" charset="-122"/>
                <a:ea typeface="微软雅黑" panose="020B0503020204020204" charset="-122"/>
              </a:rPr>
              <a:t>)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5661" y="1288472"/>
            <a:ext cx="9771679" cy="4964577"/>
          </a:xfrm>
        </p:spPr>
        <p:txBody>
          <a:bodyPr>
            <a:noAutofit/>
          </a:bodyPr>
          <a:lstStyle/>
          <a:p>
            <a:pPr>
              <a:lnSpc>
                <a:spcPct val="130000"/>
              </a:lnSpc>
            </a:pPr>
            <a:r>
              <a:rPr lang="en-US" altLang="zh-CN" sz="1800" dirty="0" err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CommonJs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是服务器端模块的规范，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Node.js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采用了这个规范。</a:t>
            </a:r>
            <a:endParaRPr lang="en-US" altLang="zh-CN" sz="18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CommonJS 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加载模块是同步的，所以只有加载完成才能执行后面的操作</a:t>
            </a:r>
            <a:r>
              <a:rPr lang="zh-CN" altLang="en-US" sz="18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en-US" altLang="zh-CN" sz="1800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lnSpc>
                <a:spcPct val="130000"/>
              </a:lnSpc>
            </a:pPr>
            <a:r>
              <a:rPr lang="zh-CN" altLang="en-US" sz="18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像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Node.js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主要用于服务器的编程，加载的模块文件一般都已经存在本地硬盘，所以加载起来比较快，不用考虑异步加载的方式，所以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CommonJS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规范比较适用</a:t>
            </a:r>
            <a:r>
              <a:rPr lang="zh-CN" altLang="en-US" sz="18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 </a:t>
            </a:r>
            <a:endParaRPr lang="en-US" altLang="zh-CN" sz="1400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lvl="1">
              <a:lnSpc>
                <a:spcPct val="130000"/>
              </a:lnSpc>
              <a:spcBef>
                <a:spcPts val="1000"/>
              </a:spcBef>
              <a:buClr>
                <a:schemeClr val="accent1"/>
              </a:buClr>
              <a:buFont typeface="Webdings" panose="05030102010509060703" pitchFamily="18" charset="2"/>
              <a:buChar char="×"/>
            </a:pPr>
            <a:r>
              <a:rPr lang="en-US" altLang="zh-CN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CommonJS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模块的特点如下：</a:t>
            </a:r>
            <a:endParaRPr lang="zh-CN" altLang="en-US" sz="18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lnSpc>
                <a:spcPct val="130000"/>
              </a:lnSpc>
            </a:pPr>
            <a:r>
              <a:rPr lang="zh-CN" altLang="en-US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所有代码都运行在模块作用域，不会污染全局作用域。</a:t>
            </a:r>
            <a:endParaRPr lang="zh-CN" altLang="en-US" sz="18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lnSpc>
                <a:spcPct val="130000"/>
              </a:lnSpc>
            </a:pPr>
            <a:r>
              <a:rPr lang="zh-CN" altLang="en-US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模块可以多次加载，但是只会在第一次加载时运行一次，然后运行结果就被缓存了，以后再加载，就直接读取缓存结果。</a:t>
            </a:r>
            <a:endParaRPr lang="zh-CN" altLang="en-US" sz="18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lnSpc>
                <a:spcPct val="130000"/>
              </a:lnSpc>
            </a:pPr>
            <a:r>
              <a:rPr lang="zh-CN" altLang="en-US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模块加载的顺序，按照其在代码中出现的顺序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en-US" altLang="zh-CN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endParaRPr lang="zh-CN" altLang="en-US" sz="18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lnSpc>
                <a:spcPct val="130000"/>
              </a:lnSpc>
            </a:pPr>
            <a:endParaRPr lang="zh-CN" altLang="en-US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>
                <a:latin typeface="微软雅黑" panose="020B0503020204020204" charset="-122"/>
                <a:ea typeface="微软雅黑" panose="020B0503020204020204" charset="-122"/>
              </a:rPr>
              <a:t>CommonJS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4150" y="1119505"/>
            <a:ext cx="7750175" cy="5452110"/>
          </a:xfrm>
        </p:spPr>
        <p:txBody>
          <a:bodyPr>
            <a:noAutofit/>
          </a:bodyPr>
          <a:lstStyle/>
          <a:p>
            <a:pPr>
              <a:lnSpc>
                <a:spcPct val="130000"/>
              </a:lnSpc>
            </a:pPr>
            <a:r>
              <a:rPr lang="en-US" altLang="zh-CN" sz="18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CommonJS</a:t>
            </a:r>
            <a:endParaRPr lang="en-US" altLang="zh-CN" sz="1800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zh-CN" sz="16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、定义模块 </a:t>
            </a:r>
            <a:b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</a:br>
            <a:r>
              <a:rPr lang="en-US" altLang="zh-CN" sz="16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根据</a:t>
            </a:r>
            <a:r>
              <a:rPr lang="en-US" altLang="zh-CN" sz="16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CommonJS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规范，</a:t>
            </a:r>
            <a:r>
              <a:rPr lang="zh-CN" altLang="en-US" sz="16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每个文件就是一个模块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，有自己的作用域。在一个文件里面定义的变量、函数、都是私有的，对其他文件不可见。</a:t>
            </a:r>
            <a:r>
              <a:rPr lang="zh-CN" altLang="en-US" sz="12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如果想在多个文件分享变量，必须定义为顶层对象的属性，如：</a:t>
            </a:r>
            <a:r>
              <a:rPr lang="en-US" altLang="zh-CN" sz="12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global.warning = true;</a:t>
            </a:r>
            <a:r>
              <a:rPr lang="zh-CN" altLang="en-US" sz="12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上面代码的</a:t>
            </a:r>
            <a:r>
              <a:rPr lang="en-US" altLang="zh-CN" sz="12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warning</a:t>
            </a:r>
            <a:r>
              <a:rPr lang="zh-CN" altLang="en-US" sz="12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变量，可以被所有文件读取。当然，这样写法是不推荐的。</a:t>
            </a:r>
            <a:endParaRPr lang="en-US" altLang="zh-CN" sz="1200" dirty="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、模块的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接口</a:t>
            </a:r>
            <a:b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</a:br>
            <a:r>
              <a:rPr lang="en-US" altLang="zh-CN" sz="16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	CommonJS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规范规定，每个模块内部，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module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变量代表当前模块。这个变量是一个对象，它的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exports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属性（即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module.exports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）是对外的接口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。加载某个模块，其实是加载该模块的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module.exports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属性。</a:t>
            </a:r>
            <a:endParaRPr lang="en-US" altLang="zh-CN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zh-CN" sz="16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、加载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模块</a:t>
            </a:r>
            <a:b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</a:br>
            <a:r>
              <a:rPr lang="en-US" altLang="zh-CN" sz="16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zh-CN" altLang="en-US" sz="16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加载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模块使用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require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方法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，该方法读取</a:t>
            </a:r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一个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文件并执行，返回文件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内部</a:t>
            </a:r>
            <a:r>
              <a:rPr lang="en-US" altLang="zh-CN" sz="16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module.exports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对象</a:t>
            </a:r>
            <a:endParaRPr lang="en-US" altLang="zh-CN" sz="1600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6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注：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不同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的实现对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require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时的路径有不同要求，一般情况可以省略</a:t>
            </a:r>
            <a:r>
              <a:rPr lang="en-US" altLang="zh-CN" sz="1600" dirty="0" err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js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拓展名，可以使用相对路径，也可以使用绝对路径，甚至可以省略路径直接使用模块名（前提是该模块是系统内置模块）</a:t>
            </a:r>
            <a:endParaRPr lang="en-US" altLang="zh-CN" sz="1600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lnSpc>
                <a:spcPct val="130000"/>
              </a:lnSpc>
            </a:pPr>
            <a:endParaRPr lang="zh-CN" altLang="en-US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0225" y="1119505"/>
            <a:ext cx="3691890" cy="526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400" b="1" dirty="0" smtClean="0"/>
              <a:t>AMD</a:t>
            </a:r>
            <a:endParaRPr lang="en-US" altLang="zh-CN" sz="24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44668" y="1411941"/>
            <a:ext cx="10187792" cy="5311587"/>
          </a:xfrm>
        </p:spPr>
        <p:txBody>
          <a:bodyPr>
            <a:noAutofit/>
          </a:bodyPr>
          <a:lstStyle/>
          <a:p>
            <a:pPr marL="342900" lvl="1">
              <a:lnSpc>
                <a:spcPct val="130000"/>
              </a:lnSpc>
              <a:spcBef>
                <a:spcPts val="1000"/>
              </a:spcBef>
              <a:buClr>
                <a:schemeClr val="accent1"/>
              </a:buClr>
              <a:buFont typeface="Webdings" panose="05030102010509060703" pitchFamily="18" charset="2"/>
              <a:buChar char="×"/>
            </a:pPr>
            <a:r>
              <a:rPr lang="en-US" altLang="zh-CN" sz="18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AMD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是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"Asynchronous Module Definition"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的缩写，意思就是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"</a:t>
            </a:r>
            <a:r>
              <a:rPr lang="zh-CN" altLang="en-US" sz="18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异步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模块定义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".</a:t>
            </a:r>
            <a:endParaRPr lang="en-US" altLang="zh-CN" sz="18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lvl="1">
              <a:lnSpc>
                <a:spcPct val="130000"/>
              </a:lnSpc>
              <a:spcBef>
                <a:spcPts val="1000"/>
              </a:spcBef>
              <a:buClr>
                <a:schemeClr val="accent1"/>
              </a:buClr>
              <a:buFont typeface="Webdings" panose="05030102010509060703" pitchFamily="18" charset="2"/>
              <a:buChar char="×"/>
            </a:pPr>
            <a:r>
              <a:rPr lang="en-US" altLang="zh-CN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RequireJS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是一个工具库，主要用于客户端的模块管理。它可以让客户端的代码分成一个个模块，实现异步或动态加载，从而提高代码的性能和可维护性。它的模块管理遵守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AMD</a:t>
            </a:r>
            <a:r>
              <a:rPr lang="zh-CN" altLang="en-US" sz="18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规范。</a:t>
            </a:r>
            <a:endParaRPr lang="en-US" altLang="zh-CN" sz="1800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lvl="1">
              <a:lnSpc>
                <a:spcPct val="130000"/>
              </a:lnSpc>
              <a:spcBef>
                <a:spcPts val="1000"/>
              </a:spcBef>
              <a:buClr>
                <a:schemeClr val="accent1"/>
              </a:buClr>
              <a:buFont typeface="Webdings" panose="05030102010509060703" pitchFamily="18" charset="2"/>
              <a:buChar char="×"/>
            </a:pPr>
            <a:r>
              <a:rPr lang="en-US" altLang="zh-CN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RequireJS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的基本思想是，</a:t>
            </a:r>
            <a:r>
              <a:rPr lang="zh-CN" altLang="en-US" sz="18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通过</a:t>
            </a:r>
            <a:r>
              <a:rPr lang="en-US" altLang="zh-CN" sz="18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define</a:t>
            </a:r>
            <a:r>
              <a:rPr lang="zh-CN" altLang="en-US" sz="18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方法，将代码定义为模块；通过</a:t>
            </a:r>
            <a:r>
              <a:rPr lang="en-US" altLang="zh-CN" sz="18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require</a:t>
            </a:r>
            <a:r>
              <a:rPr lang="zh-CN" altLang="en-US" sz="18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方法，实现代码的模块加载</a:t>
            </a:r>
            <a:r>
              <a:rPr lang="zh-CN" altLang="en-US" sz="18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zh-CN" altLang="en-US" sz="1800" dirty="0" smtClean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lvl="1">
              <a:lnSpc>
                <a:spcPct val="130000"/>
              </a:lnSpc>
              <a:spcBef>
                <a:spcPts val="1000"/>
              </a:spcBef>
              <a:buClr>
                <a:schemeClr val="accent1"/>
              </a:buClr>
              <a:buFont typeface="Webdings" panose="05030102010509060703" pitchFamily="18" charset="2"/>
              <a:buChar char="×"/>
            </a:pPr>
            <a:r>
              <a:rPr lang="zh-CN" altLang="en-US" sz="18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首先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，将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require.js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嵌入网页，然后就能在网页中进行模块化编程了。</a:t>
            </a:r>
            <a:br>
              <a:rPr lang="zh-CN" altLang="en-US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</a:br>
            <a:r>
              <a:rPr lang="en-US" altLang="zh-CN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&lt;script data-main="scripts/main" </a:t>
            </a:r>
            <a:r>
              <a:rPr lang="en-US" altLang="zh-CN" sz="1800" dirty="0" err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src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="scripts/require.js"&gt;&lt;/script&gt;</a:t>
            </a:r>
            <a:br>
              <a:rPr lang="en-US" altLang="zh-CN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</a:br>
            <a:r>
              <a:rPr lang="zh-CN" altLang="en-US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上面代码的</a:t>
            </a:r>
            <a:r>
              <a:rPr lang="en-US" altLang="zh-CN" sz="18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data-main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属性可省略，用于</a:t>
            </a:r>
            <a:r>
              <a:rPr lang="zh-CN" altLang="en-US" sz="18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指定主代码所在的脚本文件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，在上例中为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scripts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子目录下的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main.js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文件。用户自定义的代码就放在这个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main.js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文件中。</a:t>
            </a:r>
            <a:br>
              <a:rPr lang="zh-CN" altLang="en-US" sz="1800" dirty="0"/>
            </a:br>
            <a:endParaRPr lang="zh-CN" altLang="en-US" sz="18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1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/>
              <a:t>AMD</a:t>
            </a:r>
            <a:r>
              <a:rPr lang="zh-CN" altLang="en-US" sz="3200" dirty="0" smtClean="0">
                <a:latin typeface="微软雅黑" panose="020B0503020204020204" charset="-122"/>
                <a:ea typeface="微软雅黑" panose="020B0503020204020204" charset="-122"/>
              </a:rPr>
              <a:t>语法</a:t>
            </a:r>
            <a:endParaRPr lang="en-US" altLang="zh-CN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8600" y="1205230"/>
            <a:ext cx="7522845" cy="5410835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lang="zh-CN" altLang="en-US" sz="1600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定义模块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1600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define(id</a:t>
            </a:r>
            <a:r>
              <a:rPr lang="en-US" altLang="zh-CN" sz="16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?, dependencies?, factory);</a:t>
            </a:r>
            <a:endParaRPr lang="en-US" altLang="zh-CN" sz="16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6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id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：可选参数，用来定义模块的标识，如果没有提供该参数，使用脚本文件名（去掉拓展名）</a:t>
            </a:r>
            <a:endParaRPr lang="zh-CN" altLang="en-US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dependencies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：是一个数组，表示当前模块的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依赖</a:t>
            </a:r>
            <a:endParaRPr lang="en-US" altLang="zh-CN" sz="1600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6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factory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：工厂方法，</a:t>
            </a:r>
            <a:r>
              <a:rPr lang="zh-CN" altLang="en-US" sz="16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模块初始化要执行的函数或对象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。如果为函数，它应该只被执行一次。如果是对象，此对象应该为模块的输出值 </a:t>
            </a:r>
            <a:endParaRPr lang="en-US" altLang="zh-CN" sz="1600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lvl="1" indent="-285750">
              <a:spcBef>
                <a:spcPts val="1000"/>
              </a:spcBef>
              <a:buClr>
                <a:schemeClr val="accent1"/>
              </a:buClr>
              <a:buFont typeface="Wingdings" panose="05000000000000000000" pitchFamily="2" charset="2"/>
              <a:buChar char="u"/>
            </a:pPr>
            <a:r>
              <a:rPr lang="zh-CN" altLang="en-US" sz="1600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加载</a:t>
            </a:r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模块</a:t>
            </a:r>
            <a:endParaRPr lang="en-US" altLang="zh-CN" sz="16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lnSpc>
                <a:spcPct val="150000"/>
              </a:lnSpc>
              <a:buClr>
                <a:schemeClr val="accent1"/>
              </a:buClr>
            </a:pP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16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require([dependencies], function(){}); </a:t>
            </a:r>
            <a:endParaRPr lang="en-US" altLang="zh-CN" sz="16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第一个参数是一个数组，表示所依赖的模块</a:t>
            </a:r>
            <a:endParaRPr lang="zh-CN" altLang="en-US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第二个参数是一个回调函数，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当前面指定的模块都加载成功后，它将被调用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。加载的模块会以参数形式传入该函数，从而在回调函数内部就可以使用这些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模块</a:t>
            </a:r>
            <a:endParaRPr lang="en-US" altLang="zh-CN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lvl="2" indent="-342900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zh-CN" altLang="en-US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7573" y="877029"/>
            <a:ext cx="4013921" cy="5747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84_26*i*1"/>
  <p:tag name="KSO_WM_TEMPLATE_CATEGORY" val="custom"/>
  <p:tag name="KSO_WM_TEMPLATE_INDEX" val="184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160463"/>
</p:tagLst>
</file>

<file path=ppt/tags/tag3.xml><?xml version="1.0" encoding="utf-8"?>
<p:tagLst xmlns:p="http://schemas.openxmlformats.org/presentationml/2006/main">
  <p:tag name="KSO_WM_TAG_VERSION" val="1.0"/>
  <p:tag name="KSO_WM_TEMPLATE_CATEGORY" val="custom"/>
  <p:tag name="KSO_WM_TEMPLATE_INDEX" val="160463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63"/>
  <p:tag name="KSO_WM_UNIT_TYPE" val="a"/>
  <p:tag name="KSO_WM_UNIT_INDEX" val="1"/>
  <p:tag name="KSO_WM_UNIT_ID" val="custom160463_1*a*1"/>
  <p:tag name="KSO_WM_UNIT_CLEAR" val="1"/>
  <p:tag name="KSO_WM_UNIT_LAYERLEVEL" val="1"/>
  <p:tag name="KSO_WM_UNIT_VALUE" val="28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.xml><?xml version="1.0" encoding="utf-8"?>
<p:tagLst xmlns:p="http://schemas.openxmlformats.org/presentationml/2006/main">
  <p:tag name="KSO_WM_TEMPLATE_THUMBS_INDEX" val="1、9、12、16、22、25、28、29"/>
  <p:tag name="KSO_WM_TEMPLATE_CATEGORY" val="custom"/>
  <p:tag name="KSO_WM_TEMPLATE_INDEX" val="160463"/>
  <p:tag name="KSO_WM_SLIDE_ID" val="custom160463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TAG_VERSION" val="1.0"/>
</p:tagLst>
</file>

<file path=ppt/theme/theme1.xml><?xml version="1.0" encoding="utf-8"?>
<a:theme xmlns:a="http://schemas.openxmlformats.org/drawingml/2006/main" name="1_A000120140530A46PPBG">
  <a:themeElements>
    <a:clrScheme name="160184.184">
      <a:dk1>
        <a:srgbClr val="47494B"/>
      </a:dk1>
      <a:lt1>
        <a:srgbClr val="FFFFFF"/>
      </a:lt1>
      <a:dk2>
        <a:srgbClr val="454749"/>
      </a:dk2>
      <a:lt2>
        <a:srgbClr val="EAF5FC"/>
      </a:lt2>
      <a:accent1>
        <a:srgbClr val="2D9C9F"/>
      </a:accent1>
      <a:accent2>
        <a:srgbClr val="87AD83"/>
      </a:accent2>
      <a:accent3>
        <a:srgbClr val="5FACC0"/>
      </a:accent3>
      <a:accent4>
        <a:srgbClr val="B5C2D3"/>
      </a:accent4>
      <a:accent5>
        <a:srgbClr val="84ADE4"/>
      </a:accent5>
      <a:accent6>
        <a:srgbClr val="FFC000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3863</Words>
  <Application>WPS 演示</Application>
  <PresentationFormat>自定义</PresentationFormat>
  <Paragraphs>186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9" baseType="lpstr">
      <vt:lpstr>Arial</vt:lpstr>
      <vt:lpstr>宋体</vt:lpstr>
      <vt:lpstr>Wingdings</vt:lpstr>
      <vt:lpstr>黑体</vt:lpstr>
      <vt:lpstr>Webdings</vt:lpstr>
      <vt:lpstr>Calibri</vt:lpstr>
      <vt:lpstr>微软雅黑</vt:lpstr>
      <vt:lpstr>幼圆</vt:lpstr>
      <vt:lpstr>等线</vt:lpstr>
      <vt:lpstr>Arial Unicode MS</vt:lpstr>
      <vt:lpstr>1_A000120140530A46PPBG</vt:lpstr>
      <vt:lpstr>PowerPoint 演示文稿</vt:lpstr>
      <vt:lpstr>发展历程</vt:lpstr>
      <vt:lpstr>为什么要模块化</vt:lpstr>
      <vt:lpstr>JavaScript中的各种模块化规范</vt:lpstr>
      <vt:lpstr>服务器端模块 vs 浏览器端模块:</vt:lpstr>
      <vt:lpstr>CommonJS (自行了解)</vt:lpstr>
      <vt:lpstr>CommonJS</vt:lpstr>
      <vt:lpstr>AMD</vt:lpstr>
      <vt:lpstr>AMD语法</vt:lpstr>
      <vt:lpstr>CMD</vt:lpstr>
      <vt:lpstr>CMD语法 </vt:lpstr>
      <vt:lpstr>CMD</vt:lpstr>
      <vt:lpstr>AMD与CMD的区别</vt:lpstr>
      <vt:lpstr>UMD: 通用模块规范</vt:lpstr>
      <vt:lpstr>PowerPoint 演示文稿</vt:lpstr>
      <vt:lpstr>前端模块化的优缺点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544</cp:revision>
  <dcterms:created xsi:type="dcterms:W3CDTF">2016-07-25T12:06:00Z</dcterms:created>
  <dcterms:modified xsi:type="dcterms:W3CDTF">2019-04-17T08:37:48Z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2052-11.1.0.8612</vt:lpwstr>
  </property>
</Properties>
</file>