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4" r:id="rId3"/>
    <p:sldId id="274" r:id="rId5"/>
    <p:sldId id="283" r:id="rId6"/>
    <p:sldId id="275" r:id="rId7"/>
    <p:sldId id="281" r:id="rId8"/>
    <p:sldId id="279" r:id="rId9"/>
    <p:sldId id="277" r:id="rId10"/>
    <p:sldId id="284" r:id="rId11"/>
    <p:sldId id="280" r:id="rId12"/>
    <p:sldId id="286" r:id="rId13"/>
    <p:sldId id="287" r:id="rId14"/>
    <p:sldId id="285" r:id="rId15"/>
    <p:sldId id="288" r:id="rId16"/>
    <p:sldId id="295" r:id="rId17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4C5052"/>
    <a:srgbClr val="848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E3182D4-5F3B-44C9-A318-23FF20CFD7C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C9A8F6-39F1-4BE6-9764-B5761D7656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1"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147" name="幻灯片编号占位符 3"/>
          <p:cNvSpPr>
            <a:spLocks noGrp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AD8152-7DA3-6A41-843C-905F6EE1D19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4402578" y="2133600"/>
            <a:ext cx="6737184" cy="14700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l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4402578" y="3886200"/>
            <a:ext cx="6737184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>
              <a:buNone/>
              <a:defRPr>
                <a:solidFill>
                  <a:schemeClr val="bg1"/>
                </a:solidFill>
              </a:defRPr>
            </a:lvl1pPr>
            <a:lvl2pPr marL="257175" lvl="1" indent="0" algn="ctr">
              <a:buNone/>
              <a:defRPr>
                <a:solidFill>
                  <a:srgbClr val="4D4D4D"/>
                </a:solidFill>
              </a:defRPr>
            </a:lvl2pPr>
            <a:lvl3pPr marL="514350" lvl="2" indent="0" algn="ctr">
              <a:buNone/>
              <a:defRPr>
                <a:solidFill>
                  <a:srgbClr val="4D4D4D"/>
                </a:solidFill>
              </a:defRPr>
            </a:lvl3pPr>
            <a:lvl4pPr marL="771525" lvl="3" indent="0" algn="ctr">
              <a:buNone/>
              <a:defRPr>
                <a:solidFill>
                  <a:srgbClr val="4D4D4D"/>
                </a:solidFill>
              </a:defRPr>
            </a:lvl4pPr>
            <a:lvl5pPr marL="1028700" lvl="4" indent="0" algn="ctr">
              <a:buNone/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7169"/>
          <p:cNvSpPr>
            <a:spLocks noChangeArrowheads="1"/>
          </p:cNvSpPr>
          <p:nvPr userDrawn="1"/>
        </p:nvSpPr>
        <p:spPr bwMode="auto">
          <a:xfrm>
            <a:off x="1588" y="1584325"/>
            <a:ext cx="5280237" cy="3060700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b="1" smtClean="0">
                <a:solidFill>
                  <a:srgbClr val="3862CE"/>
                </a:solidFill>
                <a:latin typeface="微软雅黑" panose="020B0503020204020204" charset="-122"/>
                <a:ea typeface="微软雅黑" panose="020B0503020204020204" charset="-122"/>
              </a:rPr>
              <a:t>本讲目录</a:t>
            </a:r>
            <a:br>
              <a:rPr lang="en-US" altLang="zh-CN" sz="3200" smtClean="0">
                <a:solidFill>
                  <a:srgbClr val="3862CE"/>
                </a:solidFill>
              </a:rPr>
            </a:br>
            <a:r>
              <a:rPr lang="zh-CN" altLang="en-US" sz="100" smtClean="0">
                <a:solidFill>
                  <a:srgbClr val="3862CE"/>
                </a:solidFill>
              </a:rPr>
              <a:t> </a:t>
            </a:r>
            <a:r>
              <a:rPr lang="en-US" altLang="zh-CN" sz="100" smtClean="0">
                <a:solidFill>
                  <a:srgbClr val="3862CE"/>
                </a:solidFill>
              </a:rPr>
              <a:t>CONTENTS</a:t>
            </a:r>
            <a:endParaRPr lang="zh-CN" altLang="en-US" sz="100" smtClean="0">
              <a:solidFill>
                <a:srgbClr val="3862CE"/>
              </a:solidFill>
            </a:endParaRPr>
          </a:p>
        </p:txBody>
      </p:sp>
      <p:sp>
        <p:nvSpPr>
          <p:cNvPr id="3" name="矩形 2" descr="7"/>
          <p:cNvSpPr>
            <a:spLocks noChangeArrowheads="1"/>
          </p:cNvSpPr>
          <p:nvPr userDrawn="1"/>
        </p:nvSpPr>
        <p:spPr bwMode="auto">
          <a:xfrm>
            <a:off x="5102484" y="608013"/>
            <a:ext cx="7087929" cy="535305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43" tIns="51421" rIns="102843" bIns="5142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600" smtClean="0">
              <a:solidFill>
                <a:srgbClr val="262626"/>
              </a:solidFill>
              <a:latin typeface="Calibri" panose="020F0502020204030204" charset="0"/>
            </a:endParaRPr>
          </a:p>
        </p:txBody>
      </p:sp>
      <p:sp>
        <p:nvSpPr>
          <p:cNvPr id="4" name="等腰三角形 7172"/>
          <p:cNvSpPr>
            <a:spLocks noChangeArrowheads="1"/>
          </p:cNvSpPr>
          <p:nvPr userDrawn="1"/>
        </p:nvSpPr>
        <p:spPr bwMode="auto">
          <a:xfrm rot="1860000">
            <a:off x="1726750" y="4645025"/>
            <a:ext cx="577700" cy="34607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00" smtClean="0"/>
              <a:t>  </a:t>
            </a:r>
            <a:endParaRPr lang="zh-CN" altLang="en-US" sz="10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027" name="Rectangle 3"/>
          <p:cNvSpPr>
            <a:spLocks noGrp="1"/>
          </p:cNvSpPr>
          <p:nvPr>
            <p:ph type="body" idx="13"/>
          </p:nvPr>
        </p:nvSpPr>
        <p:spPr>
          <a:xfrm>
            <a:off x="609441" y="1427163"/>
            <a:ext cx="10973117" cy="4810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217"/>
          <p:cNvSpPr>
            <a:spLocks noChangeArrowheads="1"/>
          </p:cNvSpPr>
          <p:nvPr userDrawn="1"/>
        </p:nvSpPr>
        <p:spPr bwMode="auto">
          <a:xfrm>
            <a:off x="7016511" y="3422650"/>
            <a:ext cx="966535" cy="655638"/>
          </a:xfrm>
          <a:prstGeom prst="rect">
            <a:avLst/>
          </a:prstGeom>
          <a:pattFill prst="pct5">
            <a:fgClr>
              <a:srgbClr val="0066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00" smtClean="0"/>
          </a:p>
        </p:txBody>
      </p:sp>
      <p:sp>
        <p:nvSpPr>
          <p:cNvPr id="3" name="椭圆 9218"/>
          <p:cNvSpPr>
            <a:spLocks noChangeArrowheads="1"/>
          </p:cNvSpPr>
          <p:nvPr userDrawn="1"/>
        </p:nvSpPr>
        <p:spPr bwMode="auto">
          <a:xfrm>
            <a:off x="296786" y="2327275"/>
            <a:ext cx="625312" cy="625475"/>
          </a:xfrm>
          <a:prstGeom prst="ellipse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00" smtClean="0"/>
          </a:p>
        </p:txBody>
      </p:sp>
      <p:sp>
        <p:nvSpPr>
          <p:cNvPr id="4" name="矩形 9219" descr="背景"/>
          <p:cNvSpPr>
            <a:spLocks noGrp="1" noChangeArrowheads="1"/>
          </p:cNvSpPr>
          <p:nvPr userDrawn="1"/>
        </p:nvSpPr>
        <p:spPr bwMode="auto">
          <a:xfrm>
            <a:off x="609441" y="2757488"/>
            <a:ext cx="10973117" cy="763587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14" tIns="25707" rIns="51414" bIns="2570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smtClean="0">
                <a:solidFill>
                  <a:schemeClr val="bg1"/>
                </a:solidFill>
                <a:ea typeface="微软雅黑" panose="020B0503020204020204" charset="-122"/>
              </a:rPr>
              <a:t>Thank you for watching !</a:t>
            </a:r>
            <a:endParaRPr lang="zh-CN" altLang="en-US" sz="2800" smtClean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pic>
        <p:nvPicPr>
          <p:cNvPr id="5" name="图片 9220" descr="LOGO竖版-拷贝-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476" y="1882775"/>
            <a:ext cx="936381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等腰三角形 9221"/>
          <p:cNvSpPr>
            <a:spLocks noChangeArrowheads="1"/>
          </p:cNvSpPr>
          <p:nvPr userDrawn="1"/>
        </p:nvSpPr>
        <p:spPr bwMode="auto">
          <a:xfrm rot="1860000">
            <a:off x="10744577" y="1755775"/>
            <a:ext cx="577700" cy="34607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00" smtClean="0"/>
              <a:t>  </a:t>
            </a:r>
            <a:endParaRPr lang="zh-CN" altLang="en-US" sz="100" smtClean="0"/>
          </a:p>
        </p:txBody>
      </p:sp>
      <p:sp>
        <p:nvSpPr>
          <p:cNvPr id="7" name="矩形 9222"/>
          <p:cNvSpPr>
            <a:spLocks noGrp="1" noChangeArrowheads="1"/>
          </p:cNvSpPr>
          <p:nvPr userDrawn="1"/>
        </p:nvSpPr>
        <p:spPr bwMode="auto">
          <a:xfrm>
            <a:off x="4218476" y="4078288"/>
            <a:ext cx="481839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151" tIns="25393" rIns="50151" bIns="25393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smtClean="0">
                <a:solidFill>
                  <a:schemeClr val="bg1"/>
                </a:solidFill>
                <a:ea typeface="微软雅黑" panose="020B0503020204020204" charset="-122"/>
              </a:rPr>
              <a:t>主讲人：金静</a:t>
            </a:r>
            <a:endParaRPr lang="zh-CN" altLang="en-US" sz="2000" smtClean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背景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441" y="431800"/>
            <a:ext cx="10973117" cy="763588"/>
          </a:xfrm>
          <a:prstGeom prst="rect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28" tIns="25714" rIns="51428" bIns="25714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441" y="1427163"/>
            <a:ext cx="10973117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165" tIns="25400" rIns="50165" bIns="2540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r>
              <a:rPr lang="en-US" altLang="zh-CN"/>
              <a:t>1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r>
              <a:rPr lang="en-US" altLang="zh-CN"/>
              <a:t>1</a:t>
            </a:r>
            <a:endParaRPr lang="en-US" altLang="zh-CN"/>
          </a:p>
          <a:p>
            <a:pPr lvl="3"/>
            <a:endParaRPr lang="en-US" altLang="zh-CN"/>
          </a:p>
        </p:txBody>
      </p:sp>
      <p:pic>
        <p:nvPicPr>
          <p:cNvPr id="1028" name="图片 1027" descr="LOGO竖版-拷贝-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837" y="6237288"/>
            <a:ext cx="388836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028" descr="底部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3" t="-1666" r="1645" b="-98334"/>
          <a:stretch>
            <a:fillRect/>
          </a:stretch>
        </p:blipFill>
        <p:spPr bwMode="auto">
          <a:xfrm>
            <a:off x="612615" y="6505575"/>
            <a:ext cx="10973117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51435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2pPr>
      <a:lvl3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3pPr>
      <a:lvl4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4pPr>
      <a:lvl5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193675" indent="-193675" algn="l" defTabSz="514350" rtl="0" eaLnBrk="0" fontAlgn="base" hangingPunct="0">
        <a:lnSpc>
          <a:spcPct val="120000"/>
        </a:lnSpc>
        <a:spcBef>
          <a:spcPct val="0"/>
        </a:spcBef>
        <a:spcAft>
          <a:spcPts val="25"/>
        </a:spcAft>
        <a:defRPr sz="2000" kern="1200">
          <a:solidFill>
            <a:srgbClr val="4D4D4D"/>
          </a:solidFill>
          <a:latin typeface="+mn-lt"/>
          <a:ea typeface="+mn-ea"/>
          <a:cs typeface="+mn-cs"/>
        </a:defRPr>
      </a:lvl1pPr>
      <a:lvl2pPr marL="417830" lvl="1" indent="-16065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 kern="1200">
          <a:solidFill>
            <a:srgbClr val="4D4D4D"/>
          </a:solidFill>
          <a:latin typeface="+mn-lt"/>
          <a:ea typeface="+mn-ea"/>
          <a:cs typeface="+mn-cs"/>
        </a:defRPr>
      </a:lvl2pPr>
      <a:lvl3pPr marL="643255" lvl="2" indent="-12890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 kern="1200">
          <a:solidFill>
            <a:srgbClr val="4D4D4D"/>
          </a:solidFill>
          <a:latin typeface="+mn-lt"/>
          <a:ea typeface="+mn-ea"/>
          <a:cs typeface="+mn-cs"/>
        </a:defRPr>
      </a:lvl3pPr>
      <a:lvl4pPr marL="900430" lvl="3" indent="-12890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1157605" lvl="4" indent="-12890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3965" lvl="5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2971165" lvl="6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7pPr>
      <a:lvl8pPr marL="3428365" lvl="7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8pPr>
      <a:lvl9pPr marL="3884930" lvl="8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0965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165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365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2565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76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6965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6145" descr="背景"/>
          <p:cNvSpPr>
            <a:spLocks noGrp="1" noChangeArrowheads="1"/>
          </p:cNvSpPr>
          <p:nvPr>
            <p:ph type="title"/>
          </p:nvPr>
        </p:nvSpPr>
        <p:spPr>
          <a:xfrm>
            <a:off x="3985174" y="2181550"/>
            <a:ext cx="7472004" cy="1445836"/>
          </a:xfr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</a:extLst>
        </p:spPr>
        <p:txBody>
          <a:bodyPr/>
          <a:lstStyle/>
          <a:p>
            <a:pPr algn="l" eaLnBrk="1" hangingPunct="1"/>
            <a:r>
              <a:rPr sz="2800" b="1" dirty="0"/>
              <a:t>模板引擎ejs</a:t>
            </a:r>
            <a:endParaRPr sz="2800" b="1" dirty="0"/>
          </a:p>
        </p:txBody>
      </p:sp>
      <p:sp>
        <p:nvSpPr>
          <p:cNvPr id="5126" name="直接连接符 6149"/>
          <p:cNvSpPr>
            <a:spLocks noChangeShapeType="1"/>
          </p:cNvSpPr>
          <p:nvPr/>
        </p:nvSpPr>
        <p:spPr bwMode="auto">
          <a:xfrm>
            <a:off x="4031199" y="3216330"/>
            <a:ext cx="4773957" cy="0"/>
          </a:xfrm>
          <a:prstGeom prst="line">
            <a:avLst/>
          </a:prstGeom>
          <a:noFill/>
          <a:ln w="19050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"/>
          </a:p>
        </p:txBody>
      </p:sp>
      <p:grpSp>
        <p:nvGrpSpPr>
          <p:cNvPr id="5127" name="组合 6150"/>
          <p:cNvGrpSpPr/>
          <p:nvPr/>
        </p:nvGrpSpPr>
        <p:grpSpPr bwMode="auto">
          <a:xfrm>
            <a:off x="8602009" y="3341711"/>
            <a:ext cx="279327" cy="172992"/>
            <a:chOff x="0" y="0"/>
            <a:chExt cx="440" cy="274"/>
          </a:xfrm>
        </p:grpSpPr>
        <p:sp>
          <p:nvSpPr>
            <p:cNvPr id="5130" name="等腰三角形 6151"/>
            <p:cNvSpPr>
              <a:spLocks noChangeArrowheads="1"/>
            </p:cNvSpPr>
            <p:nvPr/>
          </p:nvSpPr>
          <p:spPr bwMode="auto">
            <a:xfrm rot="10800000">
              <a:off x="120" y="0"/>
              <a:ext cx="320" cy="274"/>
            </a:xfrm>
            <a:prstGeom prst="triangle">
              <a:avLst>
                <a:gd name="adj" fmla="val 50000"/>
              </a:avLst>
            </a:prstGeom>
            <a:pattFill prst="dkDnDiag">
              <a:fgClr>
                <a:schemeClr val="bg1"/>
              </a:fgClr>
              <a:bgClr>
                <a:srgbClr val="7399E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Aft>
                  <a:spcPts val="25"/>
                </a:spcAft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16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31" name="等腰三角形 6152"/>
            <p:cNvSpPr>
              <a:spLocks noChangeArrowheads="1"/>
            </p:cNvSpPr>
            <p:nvPr/>
          </p:nvSpPr>
          <p:spPr bwMode="auto">
            <a:xfrm rot="10800000">
              <a:off x="0" y="0"/>
              <a:ext cx="320" cy="27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Aft>
                  <a:spcPts val="25"/>
                </a:spcAft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16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5128" name="图片 6153" descr="LOGO竖版-拷贝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354" y="1797475"/>
            <a:ext cx="906226" cy="77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副标题 6146"/>
          <p:cNvSpPr>
            <a:spLocks noGrp="1" noChangeArrowheads="1"/>
          </p:cNvSpPr>
          <p:nvPr/>
        </p:nvSpPr>
        <p:spPr>
          <a:xfrm>
            <a:off x="4046753" y="3296320"/>
            <a:ext cx="4819982" cy="517390"/>
          </a:xfrm>
          <a:prstGeom prst="rect">
            <a:avLst/>
          </a:prstGeom>
          <a:noFill/>
          <a:ln>
            <a:noFill/>
          </a:ln>
        </p:spPr>
        <p:txBody>
          <a:bodyPr vert="horz" wrap="square" lIns="50151" tIns="25393" rIns="50151" bIns="25393" numCol="1" anchor="t" anchorCtr="0" compatLnSpc="1"/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en-US" altLang="zh-CN" sz="1800" dirty="0">
                <a:solidFill>
                  <a:schemeClr val="bg1"/>
                </a:solidFill>
              </a:rPr>
              <a:t>HTML5</a:t>
            </a:r>
            <a:r>
              <a:rPr lang="zh-CN" altLang="en-US" sz="1800" dirty="0">
                <a:solidFill>
                  <a:schemeClr val="bg1"/>
                </a:solidFill>
              </a:rPr>
              <a:t>课程 版本</a:t>
            </a:r>
            <a:r>
              <a:rPr lang="en-US" altLang="zh-CN" sz="1800" dirty="0">
                <a:solidFill>
                  <a:schemeClr val="bg1"/>
                </a:solidFill>
              </a:rPr>
              <a:t>V2.0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ejs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模板引擎特点</a:t>
            </a:r>
            <a:endParaRPr lang="zh-CN" altLang="en-US"/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2193" y="2963797"/>
            <a:ext cx="10465951" cy="645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813985" y="1537606"/>
            <a:ext cx="11378015" cy="461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快速编译和渲染</a:t>
            </a:r>
            <a:endParaRPr lang="zh-CN" alt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简单的模板标签</a:t>
            </a:r>
            <a:endParaRPr lang="zh-CN" alt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自定义标记分隔符</a:t>
            </a:r>
            <a:endParaRPr lang="zh-CN" alt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支持文本包含</a:t>
            </a:r>
            <a:endParaRPr lang="zh-CN" alt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支持浏览器端和服务器端</a:t>
            </a:r>
            <a:endParaRPr lang="zh-CN" alt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模板静态缓存</a:t>
            </a:r>
            <a:endParaRPr lang="zh-CN" alt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支持</a:t>
            </a:r>
            <a:r>
              <a:rPr lang="en-US" altLang="zh-CN" sz="2800" dirty="0" smtClean="0">
                <a:solidFill>
                  <a:srgbClr val="FF0000"/>
                </a:solidFill>
              </a:rPr>
              <a:t>express</a:t>
            </a:r>
            <a:r>
              <a:rPr lang="zh-CN" altLang="en-US" sz="2800" dirty="0" smtClean="0"/>
              <a:t>视图系统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ejs模板引擎浏览器端示例</a:t>
            </a:r>
            <a:endParaRPr lang="zh-CN" altLang="en-US"/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2193" y="2963797"/>
            <a:ext cx="10465951" cy="645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1205780" y="1622696"/>
            <a:ext cx="8985108" cy="3969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&lt;script </a:t>
            </a:r>
            <a:r>
              <a:rPr lang="en-US" sz="2800" dirty="0" err="1" smtClean="0"/>
              <a:t>src</a:t>
            </a:r>
            <a:r>
              <a:rPr lang="en-US" sz="2800" dirty="0" smtClean="0"/>
              <a:t>="ejs.js"&gt;&lt;/script&gt;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&lt;script&gt;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err="1" smtClean="0"/>
              <a:t>var</a:t>
            </a:r>
            <a:r>
              <a:rPr lang="en-US" sz="2800" dirty="0" smtClean="0"/>
              <a:t> people = ['</a:t>
            </a:r>
            <a:r>
              <a:rPr lang="en-US" sz="2800" dirty="0" err="1" smtClean="0"/>
              <a:t>geddy</a:t>
            </a:r>
            <a:r>
              <a:rPr lang="en-US" sz="2800" dirty="0" smtClean="0"/>
              <a:t>', '</a:t>
            </a:r>
            <a:r>
              <a:rPr lang="en-US" sz="2800" dirty="0" err="1" smtClean="0"/>
              <a:t>neil</a:t>
            </a:r>
            <a:r>
              <a:rPr lang="en-US" sz="2800" dirty="0" smtClean="0"/>
              <a:t>', '</a:t>
            </a:r>
            <a:r>
              <a:rPr lang="en-US" sz="2800" dirty="0" err="1" smtClean="0"/>
              <a:t>alex</a:t>
            </a:r>
            <a:r>
              <a:rPr lang="en-US" sz="2800" dirty="0" smtClean="0"/>
              <a:t>'],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	html = </a:t>
            </a:r>
            <a:r>
              <a:rPr lang="en-US" sz="2800" dirty="0" err="1" smtClean="0"/>
              <a:t>ejs.render</a:t>
            </a:r>
            <a:r>
              <a:rPr lang="en-US" sz="2800" dirty="0" smtClean="0"/>
              <a:t>('&lt;%= </a:t>
            </a:r>
            <a:r>
              <a:rPr lang="en-US" sz="2800" dirty="0" err="1" smtClean="0"/>
              <a:t>people.join</a:t>
            </a:r>
            <a:r>
              <a:rPr lang="en-US" sz="2800" dirty="0" smtClean="0"/>
              <a:t>(", "); %&gt;', {people: people});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&lt;/script&gt;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EJS成员函数：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>
              <a:buFont typeface="Wingdings" panose="05000000000000000000" pitchFamily="2" charset="2"/>
              <a:buChar char="l"/>
            </a:pPr>
            <a:r>
              <a:rPr lang="en-US" sz="2400" dirty="0" smtClean="0">
                <a:sym typeface="+mn-ea"/>
              </a:rPr>
              <a:t>Render(</a:t>
            </a:r>
            <a:r>
              <a:rPr lang="en-US" sz="2400" dirty="0" err="1" smtClean="0">
                <a:sym typeface="+mn-ea"/>
              </a:rPr>
              <a:t>str,data</a:t>
            </a:r>
            <a:r>
              <a:rPr lang="en-US" sz="2400" dirty="0" smtClean="0">
                <a:sym typeface="+mn-ea"/>
              </a:rPr>
              <a:t>,[option]):</a:t>
            </a:r>
            <a:r>
              <a:rPr lang="zh-CN" altLang="en-US" sz="2400" dirty="0" smtClean="0">
                <a:sym typeface="+mn-ea"/>
              </a:rPr>
              <a:t>直接渲染字符串并生成</a:t>
            </a:r>
            <a:r>
              <a:rPr lang="en-US" sz="2400" dirty="0" smtClean="0">
                <a:sym typeface="+mn-ea"/>
              </a:rPr>
              <a:t>html</a:t>
            </a:r>
            <a:br>
              <a:rPr lang="en-US" sz="2400" dirty="0" smtClean="0">
                <a:sym typeface="+mn-ea"/>
              </a:rPr>
            </a:br>
            <a:r>
              <a:rPr lang="en-US" sz="2400" dirty="0" smtClean="0">
                <a:sym typeface="+mn-ea"/>
              </a:rPr>
              <a:t>	</a:t>
            </a:r>
            <a:r>
              <a:rPr lang="en-US" sz="2400" dirty="0" err="1" smtClean="0">
                <a:sym typeface="+mn-ea"/>
              </a:rPr>
              <a:t>str</a:t>
            </a:r>
            <a:r>
              <a:rPr lang="en-US" sz="2400" dirty="0" smtClean="0">
                <a:sym typeface="+mn-ea"/>
              </a:rPr>
              <a:t>：</a:t>
            </a:r>
            <a:r>
              <a:rPr lang="zh-CN" altLang="en-US" sz="2400" dirty="0" smtClean="0">
                <a:sym typeface="+mn-ea"/>
              </a:rPr>
              <a:t>需要解析的字符串模板</a:t>
            </a:r>
            <a:br>
              <a:rPr lang="zh-CN" altLang="en-US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	</a:t>
            </a:r>
            <a:r>
              <a:rPr lang="en-US" sz="2400" dirty="0" smtClean="0">
                <a:sym typeface="+mn-ea"/>
              </a:rPr>
              <a:t>data：</a:t>
            </a:r>
            <a:r>
              <a:rPr lang="zh-CN" altLang="en-US" sz="2400" dirty="0" smtClean="0">
                <a:sym typeface="+mn-ea"/>
              </a:rPr>
              <a:t>数据</a:t>
            </a:r>
            <a:r>
              <a:rPr lang="en-US" altLang="zh-CN" sz="2400" dirty="0" smtClean="0">
                <a:sym typeface="+mn-ea"/>
              </a:rPr>
              <a:t>	</a:t>
            </a:r>
            <a:endParaRPr lang="en-US" altLang="zh-CN" sz="2400" dirty="0" smtClean="0"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 smtClean="0">
                <a:sym typeface="+mn-ea"/>
              </a:rPr>
              <a:t>      option：</a:t>
            </a:r>
            <a:r>
              <a:rPr lang="zh-CN" altLang="en-US" sz="2800" dirty="0" smtClean="0">
                <a:sym typeface="+mn-ea"/>
              </a:rPr>
              <a:t>配置选项</a:t>
            </a:r>
            <a:endParaRPr lang="zh-CN" altLang="en-US" sz="2800" dirty="0" smtClean="0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sz="2800" dirty="0" smtClean="0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sz="2400" dirty="0" smtClean="0">
                <a:sym typeface="+mn-ea"/>
              </a:rPr>
              <a:t>Compile(</a:t>
            </a:r>
            <a:r>
              <a:rPr lang="en-US" sz="2400" dirty="0" err="1" smtClean="0">
                <a:sym typeface="+mn-ea"/>
              </a:rPr>
              <a:t>str</a:t>
            </a:r>
            <a:r>
              <a:rPr lang="en-US" sz="2400" dirty="0" smtClean="0">
                <a:sym typeface="+mn-ea"/>
              </a:rPr>
              <a:t>,[option]):</a:t>
            </a:r>
            <a:r>
              <a:rPr lang="zh-CN" altLang="en-US" sz="2400" dirty="0" smtClean="0">
                <a:sym typeface="+mn-ea"/>
              </a:rPr>
              <a:t>编译字符串得到模板函数</a:t>
            </a:r>
            <a:br>
              <a:rPr lang="zh-CN" altLang="en-US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	</a:t>
            </a:r>
            <a:r>
              <a:rPr lang="en-US" sz="2400" dirty="0" err="1" smtClean="0">
                <a:sym typeface="+mn-ea"/>
              </a:rPr>
              <a:t>str</a:t>
            </a:r>
            <a:r>
              <a:rPr lang="en-US" sz="2400" dirty="0" smtClean="0">
                <a:sym typeface="+mn-ea"/>
              </a:rPr>
              <a:t>：</a:t>
            </a:r>
            <a:r>
              <a:rPr lang="zh-CN" altLang="en-US" sz="2400" dirty="0" smtClean="0">
                <a:sym typeface="+mn-ea"/>
              </a:rPr>
              <a:t>需要解析的字符串模板</a:t>
            </a:r>
            <a:br>
              <a:rPr lang="zh-CN" altLang="en-US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	</a:t>
            </a:r>
            <a:r>
              <a:rPr lang="en-US" sz="2400" dirty="0" smtClean="0">
                <a:sym typeface="+mn-ea"/>
              </a:rPr>
              <a:t>option：</a:t>
            </a:r>
            <a:r>
              <a:rPr lang="zh-CN" altLang="en-US" sz="2400" dirty="0" smtClean="0">
                <a:sym typeface="+mn-ea"/>
              </a:rPr>
              <a:t>配置选项</a:t>
            </a:r>
            <a:endParaRPr lang="zh-CN" altLang="en-US" sz="2400" dirty="0" smtClean="0">
              <a:sym typeface="+mn-ea"/>
            </a:endParaRPr>
          </a:p>
          <a:p>
            <a:endParaRPr lang="zh-CN" altLang="en-US"/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EJS常用标签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ym typeface="+mn-ea"/>
              </a:rPr>
              <a:t>&lt;% %&gt;</a:t>
            </a:r>
            <a:r>
              <a:rPr lang="zh-CN" altLang="en-US" sz="2800" dirty="0" smtClean="0">
                <a:sym typeface="+mn-ea"/>
              </a:rPr>
              <a:t>流程控制标签</a:t>
            </a:r>
            <a:endParaRPr lang="zh-CN" altLang="en-US" sz="2800" dirty="0" smtClean="0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ym typeface="+mn-ea"/>
              </a:rPr>
              <a:t>&lt;%= %&gt;</a:t>
            </a:r>
            <a:r>
              <a:rPr lang="zh-CN" altLang="en-US" sz="2400" dirty="0" smtClean="0">
                <a:sym typeface="+mn-ea"/>
              </a:rPr>
              <a:t>输出标签（原文输出</a:t>
            </a:r>
            <a:r>
              <a:rPr lang="en-US" altLang="zh-CN" sz="2400" dirty="0" smtClean="0">
                <a:sym typeface="+mn-ea"/>
              </a:rPr>
              <a:t>HTML</a:t>
            </a:r>
            <a:r>
              <a:rPr lang="zh-CN" altLang="en-US" sz="2800" dirty="0" smtClean="0">
                <a:sym typeface="+mn-ea"/>
              </a:rPr>
              <a:t>标签）</a:t>
            </a:r>
            <a:endParaRPr lang="zh-CN" altLang="en-US" sz="2800" dirty="0" smtClean="0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ym typeface="+mn-ea"/>
              </a:rPr>
              <a:t>&lt;%- %&gt;</a:t>
            </a:r>
            <a:r>
              <a:rPr lang="zh-CN" altLang="en-US" sz="2400" dirty="0" smtClean="0">
                <a:sym typeface="+mn-ea"/>
              </a:rPr>
              <a:t>输出标签（</a:t>
            </a:r>
            <a:r>
              <a:rPr lang="en-US" altLang="zh-CN" sz="2400" dirty="0" smtClean="0">
                <a:sym typeface="+mn-ea"/>
              </a:rPr>
              <a:t>HTML</a:t>
            </a:r>
            <a:r>
              <a:rPr lang="zh-CN" altLang="en-US" sz="2800" dirty="0" smtClean="0">
                <a:sym typeface="+mn-ea"/>
              </a:rPr>
              <a:t>会被浏览器解析）</a:t>
            </a:r>
            <a:endParaRPr lang="zh-CN" altLang="en-US" sz="2800" dirty="0" smtClean="0">
              <a:sym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sz="2800" dirty="0" smtClean="0">
              <a:sym typeface="+mn-ea"/>
            </a:endParaRPr>
          </a:p>
          <a:p>
            <a:r>
              <a:rPr lang="en-US" sz="2400" dirty="0" err="1" smtClean="0">
                <a:solidFill>
                  <a:srgbClr val="FF0000"/>
                </a:solidFill>
                <a:sym typeface="+mn-ea"/>
              </a:rPr>
              <a:t>ejs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中的逻辑代码全部用</a:t>
            </a:r>
            <a:r>
              <a:rPr lang="en-US" sz="2400" dirty="0" smtClean="0">
                <a:solidFill>
                  <a:srgbClr val="FF0000"/>
                </a:solidFill>
                <a:sym typeface="+mn-ea"/>
              </a:rPr>
              <a:t>JavaScript</a:t>
            </a:r>
            <a:endParaRPr lang="en-US" altLang="en-US" sz="2400" dirty="0" smtClean="0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24577"/>
          <p:cNvSpPr>
            <a:spLocks noChangeArrowheads="1"/>
          </p:cNvSpPr>
          <p:nvPr/>
        </p:nvSpPr>
        <p:spPr bwMode="auto">
          <a:xfrm>
            <a:off x="7016511" y="3422652"/>
            <a:ext cx="966535" cy="655467"/>
          </a:xfrm>
          <a:prstGeom prst="rect">
            <a:avLst/>
          </a:prstGeom>
          <a:pattFill prst="pct5">
            <a:fgClr>
              <a:srgbClr val="0066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38" name="椭圆 24578"/>
          <p:cNvSpPr>
            <a:spLocks noChangeArrowheads="1"/>
          </p:cNvSpPr>
          <p:nvPr/>
        </p:nvSpPr>
        <p:spPr bwMode="auto">
          <a:xfrm>
            <a:off x="296786" y="2327562"/>
            <a:ext cx="625312" cy="625312"/>
          </a:xfrm>
          <a:prstGeom prst="ellipse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39" name="矩形 24579" descr="背景"/>
          <p:cNvSpPr>
            <a:spLocks noGrp="1" noChangeArrowheads="1"/>
          </p:cNvSpPr>
          <p:nvPr/>
        </p:nvSpPr>
        <p:spPr bwMode="auto">
          <a:xfrm>
            <a:off x="609441" y="2757663"/>
            <a:ext cx="10973117" cy="763388"/>
          </a:xfrm>
          <a:prstGeom prst="rect">
            <a:avLst/>
          </a:prstGeom>
          <a:blipFill dpi="0" rotWithShape="0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14" tIns="25707" rIns="51414" bIns="25707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2800" b="1">
                <a:solidFill>
                  <a:schemeClr val="bg1"/>
                </a:solidFill>
              </a:rPr>
              <a:t>Thank you for watching !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14340" name="图片 24580" descr="LOGO竖版-拷贝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476" y="1883178"/>
            <a:ext cx="936381" cy="80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等腰三角形 24581"/>
          <p:cNvSpPr>
            <a:spLocks noChangeArrowheads="1"/>
          </p:cNvSpPr>
          <p:nvPr/>
        </p:nvSpPr>
        <p:spPr bwMode="auto">
          <a:xfrm rot="1860000">
            <a:off x="10744577" y="1756211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2" name="矩形 24582"/>
          <p:cNvSpPr>
            <a:spLocks noGrp="1" noChangeArrowheads="1"/>
          </p:cNvSpPr>
          <p:nvPr/>
        </p:nvSpPr>
        <p:spPr bwMode="auto">
          <a:xfrm>
            <a:off x="4218476" y="4078119"/>
            <a:ext cx="4818395" cy="51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151" tIns="25393" rIns="50151" bIns="25393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lang="zh-CN" altLang="en-US">
                <a:solidFill>
                  <a:schemeClr val="bg1"/>
                </a:solidFill>
              </a:rPr>
              <a:t>主讲人：金静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模板引擎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zh-CN" altLang="en-US" sz="2400" dirty="0" smtClean="0">
                <a:sym typeface="+mn-ea"/>
              </a:rPr>
              <a:t>模板引擎（这里特指用于</a:t>
            </a:r>
            <a:r>
              <a:rPr lang="en-US" altLang="zh-CN" sz="2400" dirty="0" smtClean="0">
                <a:sym typeface="+mn-ea"/>
              </a:rPr>
              <a:t>Web</a:t>
            </a:r>
            <a:r>
              <a:rPr lang="zh-CN" altLang="en-US" sz="2400" dirty="0" smtClean="0">
                <a:sym typeface="+mn-ea"/>
              </a:rPr>
              <a:t>开发的模板引擎）是为了使</a:t>
            </a:r>
            <a:r>
              <a:rPr lang="zh-CN" altLang="en-US" sz="2400" b="1" dirty="0" smtClean="0">
                <a:sym typeface="+mn-ea"/>
              </a:rPr>
              <a:t>用户界面</a:t>
            </a:r>
            <a:r>
              <a:rPr lang="zh-CN" altLang="en-US" sz="2400" dirty="0" smtClean="0">
                <a:sym typeface="+mn-ea"/>
              </a:rPr>
              <a:t>与</a:t>
            </a:r>
            <a:r>
              <a:rPr lang="zh-CN" altLang="en-US" sz="2400" b="1" dirty="0" smtClean="0">
                <a:sym typeface="+mn-ea"/>
              </a:rPr>
              <a:t>业务数据</a:t>
            </a:r>
            <a:r>
              <a:rPr lang="zh-CN" altLang="en-US" sz="2400" dirty="0" smtClean="0">
                <a:sym typeface="+mn-ea"/>
              </a:rPr>
              <a:t>（内容）分离而产生的，它可以生成特定格式的文档，用于网站的模板引擎就会生成一个标准的</a:t>
            </a:r>
            <a:r>
              <a:rPr lang="en-US" altLang="zh-CN" sz="2400" dirty="0" smtClean="0">
                <a:sym typeface="+mn-ea"/>
              </a:rPr>
              <a:t>HTML</a:t>
            </a:r>
            <a:r>
              <a:rPr lang="zh-CN" altLang="en-US" sz="2800" dirty="0" smtClean="0">
                <a:sym typeface="+mn-ea"/>
              </a:rPr>
              <a:t>文档。</a:t>
            </a:r>
            <a:endParaRPr lang="zh-CN" altLang="en-US" sz="2800" dirty="0" smtClean="0">
              <a:sym typeface="+mn-ea"/>
            </a:endParaRPr>
          </a:p>
          <a:p>
            <a:endParaRPr lang="zh-CN" altLang="en-US" sz="2800" dirty="0" smtClean="0"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模板引擎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endParaRPr lang="zh-CN" altLang="en-US" sz="2800" b="1" dirty="0" smtClean="0">
              <a:sym typeface="+mn-ea"/>
            </a:endParaRPr>
          </a:p>
          <a:p>
            <a:r>
              <a:rPr lang="zh-CN" altLang="en-US" sz="2800" b="1" dirty="0" smtClean="0">
                <a:sym typeface="+mn-ea"/>
              </a:rPr>
              <a:t>数据（动态）             结构（静态）</a:t>
            </a:r>
            <a:endParaRPr lang="zh-CN" altLang="en-US" sz="2800" b="1" dirty="0" smtClean="0">
              <a:sym typeface="+mn-ea"/>
            </a:endParaRPr>
          </a:p>
          <a:p>
            <a:endParaRPr lang="zh-CN" altLang="en-US" b="1" dirty="0"/>
          </a:p>
          <a:p>
            <a:endParaRPr lang="zh-CN" altLang="en-US"/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87145" y="3794125"/>
            <a:ext cx="1408430" cy="254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加号 7"/>
          <p:cNvSpPr/>
          <p:nvPr/>
        </p:nvSpPr>
        <p:spPr>
          <a:xfrm>
            <a:off x="2749890" y="1718944"/>
            <a:ext cx="1146412" cy="11464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5400000">
            <a:off x="1627783" y="3004415"/>
            <a:ext cx="409433" cy="777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于号 10"/>
          <p:cNvSpPr/>
          <p:nvPr/>
        </p:nvSpPr>
        <p:spPr>
          <a:xfrm>
            <a:off x="6356284" y="1964595"/>
            <a:ext cx="982639" cy="65509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8120" y="1195705"/>
            <a:ext cx="1805940" cy="240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右箭头 11"/>
          <p:cNvSpPr/>
          <p:nvPr/>
        </p:nvSpPr>
        <p:spPr>
          <a:xfrm rot="5400000">
            <a:off x="5281201" y="3040318"/>
            <a:ext cx="409433" cy="777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3305" y="4513769"/>
            <a:ext cx="34099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右箭头 13"/>
          <p:cNvSpPr/>
          <p:nvPr/>
        </p:nvSpPr>
        <p:spPr>
          <a:xfrm rot="5400000">
            <a:off x="8584018" y="3610114"/>
            <a:ext cx="409433" cy="777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标注 14"/>
          <p:cNvSpPr/>
          <p:nvPr/>
        </p:nvSpPr>
        <p:spPr>
          <a:xfrm rot="10800000">
            <a:off x="4400465" y="4203510"/>
            <a:ext cx="2347415" cy="122829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27587" y="455675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模板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模板引擎用来解决什么问题？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en-US" sz="1500" dirty="0" err="1" smtClean="0">
                <a:sym typeface="+mn-ea"/>
              </a:rPr>
              <a:t>var</a:t>
            </a:r>
            <a:r>
              <a:rPr lang="en-US" sz="1500" dirty="0" smtClean="0">
                <a:sym typeface="+mn-ea"/>
              </a:rPr>
              <a:t> </a:t>
            </a:r>
            <a:r>
              <a:rPr lang="en-US" sz="1500" dirty="0" err="1" smtClean="0">
                <a:sym typeface="+mn-ea"/>
              </a:rPr>
              <a:t>contractTextHtml</a:t>
            </a:r>
            <a:r>
              <a:rPr lang="en-US" sz="1500" dirty="0" smtClean="0">
                <a:sym typeface="+mn-ea"/>
              </a:rPr>
              <a:t>=""; </a:t>
            </a:r>
            <a:endParaRPr lang="en-US" sz="1500" dirty="0" smtClean="0">
              <a:sym typeface="+mn-ea"/>
            </a:endParaRPr>
          </a:p>
          <a:p>
            <a:r>
              <a:rPr lang="en-US" sz="1500" dirty="0" smtClean="0">
                <a:sym typeface="+mn-ea"/>
              </a:rPr>
              <a:t>$.each(</a:t>
            </a:r>
            <a:r>
              <a:rPr lang="en-US" sz="1500" dirty="0" err="1" smtClean="0">
                <a:sym typeface="+mn-ea"/>
              </a:rPr>
              <a:t>jsonObject.cl,function</a:t>
            </a:r>
            <a:r>
              <a:rPr lang="en-US" sz="1500" dirty="0" smtClean="0">
                <a:sym typeface="+mn-ea"/>
              </a:rPr>
              <a:t>(</a:t>
            </a:r>
            <a:r>
              <a:rPr lang="en-US" sz="1500" dirty="0" err="1" smtClean="0">
                <a:sym typeface="+mn-ea"/>
              </a:rPr>
              <a:t>i,n</a:t>
            </a:r>
            <a:r>
              <a:rPr lang="en-US" sz="1500" dirty="0" smtClean="0">
                <a:sym typeface="+mn-ea"/>
              </a:rPr>
              <a:t>){ </a:t>
            </a:r>
            <a:r>
              <a:rPr lang="en-US" sz="1500" dirty="0" err="1" smtClean="0">
                <a:sym typeface="+mn-ea"/>
              </a:rPr>
              <a:t>contractTextHtml</a:t>
            </a:r>
            <a:r>
              <a:rPr lang="en-US" sz="1500" dirty="0" smtClean="0">
                <a:sym typeface="+mn-ea"/>
              </a:rPr>
              <a:t>=""; //</a:t>
            </a:r>
            <a:r>
              <a:rPr lang="zh-CN" altLang="en-US" sz="1500" dirty="0" smtClean="0">
                <a:sym typeface="+mn-ea"/>
              </a:rPr>
              <a:t>插入合同文本数据 </a:t>
            </a:r>
            <a:endParaRPr lang="zh-CN" altLang="en-US" sz="1500" dirty="0" smtClean="0">
              <a:sym typeface="+mn-ea"/>
            </a:endParaRPr>
          </a:p>
          <a:p>
            <a:r>
              <a:rPr lang="en-US" sz="1500" dirty="0" err="1" smtClean="0">
                <a:sym typeface="+mn-ea"/>
              </a:rPr>
              <a:t>contractTextHtml</a:t>
            </a:r>
            <a:r>
              <a:rPr lang="en-US" sz="1500" dirty="0" smtClean="0">
                <a:sym typeface="+mn-ea"/>
              </a:rPr>
              <a:t>+="&lt;div title='</a:t>
            </a:r>
            <a:r>
              <a:rPr lang="zh-CN" altLang="en-US" sz="1500" dirty="0" smtClean="0">
                <a:sym typeface="+mn-ea"/>
              </a:rPr>
              <a:t>出借人信息</a:t>
            </a:r>
            <a:r>
              <a:rPr lang="en-US" altLang="zh-CN" sz="1500" dirty="0" smtClean="0">
                <a:sym typeface="+mn-ea"/>
              </a:rPr>
              <a:t>---"+</a:t>
            </a:r>
            <a:r>
              <a:rPr lang="en-US" sz="1500" dirty="0" err="1" smtClean="0">
                <a:sym typeface="+mn-ea"/>
              </a:rPr>
              <a:t>hiddenNull</a:t>
            </a:r>
            <a:r>
              <a:rPr lang="en-US" sz="1500" dirty="0" smtClean="0">
                <a:sym typeface="+mn-ea"/>
              </a:rPr>
              <a:t>(</a:t>
            </a:r>
            <a:r>
              <a:rPr lang="en-US" sz="1500" dirty="0" err="1" smtClean="0">
                <a:sym typeface="+mn-ea"/>
              </a:rPr>
              <a:t>n.cm.lenderName</a:t>
            </a:r>
            <a:r>
              <a:rPr lang="en-US" sz="1500" dirty="0" smtClean="0">
                <a:sym typeface="+mn-ea"/>
              </a:rPr>
              <a:t>)+"' style='overflow:auto;padding:5px;'&gt;"; </a:t>
            </a:r>
            <a:r>
              <a:rPr lang="en-US" sz="1500" dirty="0" err="1" smtClean="0">
                <a:sym typeface="+mn-ea"/>
              </a:rPr>
              <a:t>contractTextHtml</a:t>
            </a:r>
            <a:r>
              <a:rPr lang="en-US" sz="1500" dirty="0" smtClean="0">
                <a:sym typeface="+mn-ea"/>
              </a:rPr>
              <a:t>+="&lt;table class='</a:t>
            </a:r>
            <a:r>
              <a:rPr lang="en-US" sz="1500" dirty="0" err="1" smtClean="0">
                <a:sym typeface="+mn-ea"/>
              </a:rPr>
              <a:t>ui</a:t>
            </a:r>
            <a:r>
              <a:rPr lang="en-US" sz="1500" dirty="0" smtClean="0">
                <a:sym typeface="+mn-ea"/>
              </a:rPr>
              <a:t>-table </a:t>
            </a:r>
            <a:r>
              <a:rPr lang="en-US" sz="1500" dirty="0" err="1" smtClean="0">
                <a:sym typeface="+mn-ea"/>
              </a:rPr>
              <a:t>ui</a:t>
            </a:r>
            <a:r>
              <a:rPr lang="en-US" sz="1500" dirty="0" smtClean="0">
                <a:sym typeface="+mn-ea"/>
              </a:rPr>
              <a:t>-table-</a:t>
            </a:r>
            <a:r>
              <a:rPr lang="en-US" sz="1500" dirty="0" err="1" smtClean="0">
                <a:sym typeface="+mn-ea"/>
              </a:rPr>
              <a:t>noborder</a:t>
            </a:r>
            <a:r>
              <a:rPr lang="en-US" sz="1500" dirty="0" smtClean="0">
                <a:sym typeface="+mn-ea"/>
              </a:rPr>
              <a:t>'&gt;"; </a:t>
            </a:r>
            <a:r>
              <a:rPr lang="en-US" sz="1500" dirty="0" err="1" smtClean="0">
                <a:sym typeface="+mn-ea"/>
              </a:rPr>
              <a:t>contractTextHtml</a:t>
            </a:r>
            <a:r>
              <a:rPr lang="en-US" sz="1500" dirty="0" smtClean="0">
                <a:sym typeface="+mn-ea"/>
              </a:rPr>
              <a:t>+="&lt;</a:t>
            </a:r>
            <a:r>
              <a:rPr lang="en-US" sz="1500" dirty="0" err="1" smtClean="0">
                <a:sym typeface="+mn-ea"/>
              </a:rPr>
              <a:t>tbody</a:t>
            </a:r>
            <a:r>
              <a:rPr lang="en-US" sz="1500" dirty="0" smtClean="0">
                <a:sym typeface="+mn-ea"/>
              </a:rPr>
              <a:t>&gt;"; </a:t>
            </a:r>
            <a:endParaRPr lang="en-US" sz="1500" dirty="0" smtClean="0">
              <a:sym typeface="+mn-ea"/>
            </a:endParaRPr>
          </a:p>
          <a:p>
            <a:r>
              <a:rPr lang="en-US" sz="1500" dirty="0" err="1" smtClean="0">
                <a:sym typeface="+mn-ea"/>
              </a:rPr>
              <a:t>contractTextHtml</a:t>
            </a:r>
            <a:r>
              <a:rPr lang="en-US" sz="1500" dirty="0" smtClean="0">
                <a:sym typeface="+mn-ea"/>
              </a:rPr>
              <a:t>+="&lt;</a:t>
            </a:r>
            <a:r>
              <a:rPr lang="en-US" sz="1500" dirty="0" err="1" smtClean="0">
                <a:sym typeface="+mn-ea"/>
              </a:rPr>
              <a:t>tr</a:t>
            </a:r>
            <a:r>
              <a:rPr lang="en-US" sz="1500" dirty="0" smtClean="0">
                <a:sym typeface="+mn-ea"/>
              </a:rPr>
              <a:t>&gt;&lt;td&gt;</a:t>
            </a:r>
            <a:r>
              <a:rPr lang="zh-CN" altLang="en-US" sz="1500" dirty="0" smtClean="0">
                <a:sym typeface="+mn-ea"/>
              </a:rPr>
              <a:t>合同编号：</a:t>
            </a:r>
            <a:r>
              <a:rPr lang="en-US" altLang="zh-CN" sz="1500" dirty="0" smtClean="0">
                <a:sym typeface="+mn-ea"/>
              </a:rPr>
              <a:t>&lt;/</a:t>
            </a:r>
            <a:r>
              <a:rPr lang="en-US" sz="1500" dirty="0" smtClean="0">
                <a:sym typeface="+mn-ea"/>
              </a:rPr>
              <a:t>td&gt;&lt;td&gt;&lt;p&gt;"+</a:t>
            </a:r>
            <a:r>
              <a:rPr lang="en-US" sz="1500" dirty="0" err="1" smtClean="0">
                <a:sym typeface="+mn-ea"/>
              </a:rPr>
              <a:t>hiddenNull</a:t>
            </a:r>
            <a:r>
              <a:rPr lang="en-US" sz="1500" dirty="0" smtClean="0">
                <a:sym typeface="+mn-ea"/>
              </a:rPr>
              <a:t>(</a:t>
            </a:r>
            <a:r>
              <a:rPr lang="en-US" sz="1500" dirty="0" err="1" smtClean="0">
                <a:sym typeface="+mn-ea"/>
              </a:rPr>
              <a:t>n.cm.contractId</a:t>
            </a:r>
            <a:r>
              <a:rPr lang="en-US" sz="1500" dirty="0" smtClean="0">
                <a:sym typeface="+mn-ea"/>
              </a:rPr>
              <a:t>)+"&lt;/p&gt;&lt;/td&gt;&lt;/</a:t>
            </a:r>
            <a:r>
              <a:rPr lang="en-US" sz="1500" dirty="0" err="1" smtClean="0">
                <a:sym typeface="+mn-ea"/>
              </a:rPr>
              <a:t>tr</a:t>
            </a:r>
            <a:r>
              <a:rPr lang="en-US" sz="1500" dirty="0" smtClean="0">
                <a:sym typeface="+mn-ea"/>
              </a:rPr>
              <a:t>&gt;"; </a:t>
            </a:r>
            <a:r>
              <a:rPr lang="en-US" sz="1500" dirty="0" err="1" smtClean="0">
                <a:sym typeface="+mn-ea"/>
              </a:rPr>
              <a:t>contractTextHtml</a:t>
            </a:r>
            <a:r>
              <a:rPr lang="en-US" sz="1500" dirty="0" smtClean="0">
                <a:sym typeface="+mn-ea"/>
              </a:rPr>
              <a:t>+="&lt;</a:t>
            </a:r>
            <a:r>
              <a:rPr lang="en-US" sz="1500" dirty="0" err="1" smtClean="0">
                <a:sym typeface="+mn-ea"/>
              </a:rPr>
              <a:t>tr</a:t>
            </a:r>
            <a:r>
              <a:rPr lang="en-US" sz="1500" dirty="0" smtClean="0">
                <a:sym typeface="+mn-ea"/>
              </a:rPr>
              <a:t> class='</a:t>
            </a:r>
            <a:r>
              <a:rPr lang="en-US" sz="1500" dirty="0" err="1" smtClean="0">
                <a:sym typeface="+mn-ea"/>
              </a:rPr>
              <a:t>ui</a:t>
            </a:r>
            <a:r>
              <a:rPr lang="en-US" sz="1500" dirty="0" smtClean="0">
                <a:sym typeface="+mn-ea"/>
              </a:rPr>
              <a:t>-table-split'&gt;&lt;td&gt;</a:t>
            </a:r>
            <a:r>
              <a:rPr lang="zh-CN" altLang="en-US" sz="1500" dirty="0" smtClean="0">
                <a:sym typeface="+mn-ea"/>
              </a:rPr>
              <a:t>出借人姓名：</a:t>
            </a:r>
            <a:r>
              <a:rPr lang="en-US" altLang="zh-CN" sz="1500" dirty="0" smtClean="0">
                <a:sym typeface="+mn-ea"/>
              </a:rPr>
              <a:t>&lt;/</a:t>
            </a:r>
            <a:r>
              <a:rPr lang="en-US" sz="1500" dirty="0" smtClean="0">
                <a:sym typeface="+mn-ea"/>
              </a:rPr>
              <a:t>td&gt;&lt;td&gt;&lt;p&gt;"+</a:t>
            </a:r>
            <a:r>
              <a:rPr lang="en-US" sz="1500" dirty="0" err="1" smtClean="0">
                <a:sym typeface="+mn-ea"/>
              </a:rPr>
              <a:t>hiddenNull</a:t>
            </a:r>
            <a:r>
              <a:rPr lang="en-US" sz="1500" dirty="0" smtClean="0">
                <a:sym typeface="+mn-ea"/>
              </a:rPr>
              <a:t>(</a:t>
            </a:r>
            <a:r>
              <a:rPr lang="en-US" sz="1500" dirty="0" err="1" smtClean="0">
                <a:sym typeface="+mn-ea"/>
              </a:rPr>
              <a:t>n.cm.lenderName</a:t>
            </a:r>
            <a:r>
              <a:rPr lang="en-US" sz="1500" dirty="0" smtClean="0">
                <a:sym typeface="+mn-ea"/>
              </a:rPr>
              <a:t>)+"&lt;/p&gt;&lt;/td&gt;&lt;/</a:t>
            </a:r>
            <a:r>
              <a:rPr lang="en-US" sz="1500" dirty="0" err="1" smtClean="0">
                <a:sym typeface="+mn-ea"/>
              </a:rPr>
              <a:t>tr</a:t>
            </a:r>
            <a:r>
              <a:rPr lang="en-US" sz="1500" dirty="0" smtClean="0">
                <a:sym typeface="+mn-ea"/>
              </a:rPr>
              <a:t>&gt;"; </a:t>
            </a:r>
            <a:endParaRPr lang="en-US" sz="1500" dirty="0" smtClean="0">
              <a:sym typeface="+mn-ea"/>
            </a:endParaRPr>
          </a:p>
          <a:p>
            <a:r>
              <a:rPr lang="en-US" sz="1500" dirty="0" err="1" smtClean="0">
                <a:sym typeface="+mn-ea"/>
              </a:rPr>
              <a:t>contractTextHtml</a:t>
            </a:r>
            <a:r>
              <a:rPr lang="en-US" sz="1500" dirty="0" smtClean="0">
                <a:sym typeface="+mn-ea"/>
              </a:rPr>
              <a:t>+="&lt;</a:t>
            </a:r>
            <a:r>
              <a:rPr lang="en-US" sz="1500" dirty="0" err="1" smtClean="0">
                <a:sym typeface="+mn-ea"/>
              </a:rPr>
              <a:t>tr</a:t>
            </a:r>
            <a:r>
              <a:rPr lang="en-US" sz="1500" dirty="0" smtClean="0">
                <a:sym typeface="+mn-ea"/>
              </a:rPr>
              <a:t>&gt;&lt;td&gt;</a:t>
            </a:r>
            <a:r>
              <a:rPr lang="zh-CN" altLang="en-US" sz="1500" dirty="0" smtClean="0">
                <a:sym typeface="+mn-ea"/>
              </a:rPr>
              <a:t>出借人证件类型：</a:t>
            </a:r>
            <a:r>
              <a:rPr lang="en-US" altLang="zh-CN" sz="1500" dirty="0" smtClean="0">
                <a:sym typeface="+mn-ea"/>
              </a:rPr>
              <a:t>&lt;/</a:t>
            </a:r>
            <a:r>
              <a:rPr lang="en-US" sz="1500" dirty="0" smtClean="0">
                <a:sym typeface="+mn-ea"/>
              </a:rPr>
              <a:t>td&gt;&lt;td&gt;&lt;p&gt;"+</a:t>
            </a:r>
            <a:r>
              <a:rPr lang="en-US" sz="1500" dirty="0" err="1" smtClean="0">
                <a:sym typeface="+mn-ea"/>
              </a:rPr>
              <a:t>hiddenNull</a:t>
            </a:r>
            <a:r>
              <a:rPr lang="en-US" sz="1500" dirty="0" smtClean="0">
                <a:sym typeface="+mn-ea"/>
              </a:rPr>
              <a:t>(</a:t>
            </a:r>
            <a:r>
              <a:rPr lang="en-US" sz="1500" dirty="0" err="1" smtClean="0">
                <a:sym typeface="+mn-ea"/>
              </a:rPr>
              <a:t>n.cm.lenderIdType</a:t>
            </a:r>
            <a:r>
              <a:rPr lang="en-US" sz="1500" dirty="0" smtClean="0">
                <a:sym typeface="+mn-ea"/>
              </a:rPr>
              <a:t>)+"&lt;/p&gt;&lt;/td&gt;&lt;/</a:t>
            </a:r>
            <a:r>
              <a:rPr lang="en-US" sz="1500" dirty="0" err="1" smtClean="0">
                <a:sym typeface="+mn-ea"/>
              </a:rPr>
              <a:t>tr</a:t>
            </a:r>
            <a:r>
              <a:rPr lang="en-US" sz="1500" dirty="0" smtClean="0">
                <a:sym typeface="+mn-ea"/>
              </a:rPr>
              <a:t>&gt;"; </a:t>
            </a:r>
            <a:r>
              <a:rPr lang="en-US" sz="1500" dirty="0" err="1" smtClean="0">
                <a:sym typeface="+mn-ea"/>
              </a:rPr>
              <a:t>contractTextHtml</a:t>
            </a:r>
            <a:r>
              <a:rPr lang="en-US" sz="1500" dirty="0" smtClean="0">
                <a:sym typeface="+mn-ea"/>
              </a:rPr>
              <a:t>+="&lt;</a:t>
            </a:r>
            <a:r>
              <a:rPr lang="en-US" sz="1500" dirty="0" err="1" smtClean="0">
                <a:sym typeface="+mn-ea"/>
              </a:rPr>
              <a:t>tr</a:t>
            </a:r>
            <a:r>
              <a:rPr lang="en-US" sz="1500" dirty="0" smtClean="0">
                <a:sym typeface="+mn-ea"/>
              </a:rPr>
              <a:t> class='</a:t>
            </a:r>
            <a:r>
              <a:rPr lang="en-US" sz="1500" dirty="0" err="1" smtClean="0">
                <a:sym typeface="+mn-ea"/>
              </a:rPr>
              <a:t>ui</a:t>
            </a:r>
            <a:r>
              <a:rPr lang="en-US" sz="1500" dirty="0" smtClean="0">
                <a:sym typeface="+mn-ea"/>
              </a:rPr>
              <a:t>-table-split'&gt;&lt;td&gt;</a:t>
            </a:r>
            <a:r>
              <a:rPr lang="zh-CN" altLang="en-US" sz="1500" dirty="0" smtClean="0">
                <a:sym typeface="+mn-ea"/>
              </a:rPr>
              <a:t>出借人证件号：</a:t>
            </a:r>
            <a:r>
              <a:rPr lang="en-US" altLang="zh-CN" sz="1500" dirty="0" smtClean="0">
                <a:sym typeface="+mn-ea"/>
              </a:rPr>
              <a:t>&lt;/</a:t>
            </a:r>
            <a:r>
              <a:rPr lang="en-US" sz="1500" dirty="0" smtClean="0">
                <a:sym typeface="+mn-ea"/>
              </a:rPr>
              <a:t>td&gt;&lt;td&gt;&lt;p&gt;"+</a:t>
            </a:r>
            <a:r>
              <a:rPr lang="en-US" sz="1500" dirty="0" err="1" smtClean="0">
                <a:sym typeface="+mn-ea"/>
              </a:rPr>
              <a:t>hiddenNull</a:t>
            </a:r>
            <a:r>
              <a:rPr lang="en-US" sz="1500" dirty="0" smtClean="0">
                <a:sym typeface="+mn-ea"/>
              </a:rPr>
              <a:t>(</a:t>
            </a:r>
            <a:r>
              <a:rPr lang="en-US" sz="1500" dirty="0" err="1" smtClean="0">
                <a:sym typeface="+mn-ea"/>
              </a:rPr>
              <a:t>n.cm.lenderIdNum</a:t>
            </a:r>
            <a:r>
              <a:rPr lang="en-US" sz="1500" dirty="0" smtClean="0">
                <a:sym typeface="+mn-ea"/>
              </a:rPr>
              <a:t>)+"&lt;/p&gt;&lt;/td&gt;&lt;/</a:t>
            </a:r>
            <a:r>
              <a:rPr lang="en-US" sz="1500" dirty="0" err="1" smtClean="0">
                <a:sym typeface="+mn-ea"/>
              </a:rPr>
              <a:t>tr</a:t>
            </a:r>
            <a:r>
              <a:rPr lang="en-US" sz="1500" dirty="0" smtClean="0">
                <a:sym typeface="+mn-ea"/>
              </a:rPr>
              <a:t>&gt;"; </a:t>
            </a:r>
            <a:endParaRPr lang="en-US" sz="1500" dirty="0" smtClean="0">
              <a:sym typeface="+mn-ea"/>
            </a:endParaRPr>
          </a:p>
          <a:p>
            <a:r>
              <a:rPr lang="en-US" sz="1500" dirty="0" err="1" smtClean="0">
                <a:sym typeface="+mn-ea"/>
              </a:rPr>
              <a:t>contractTextHtml</a:t>
            </a:r>
            <a:r>
              <a:rPr lang="en-US" sz="1500" dirty="0" smtClean="0">
                <a:sym typeface="+mn-ea"/>
              </a:rPr>
              <a:t>+="&lt;</a:t>
            </a:r>
            <a:r>
              <a:rPr lang="en-US" sz="1500" dirty="0" err="1" smtClean="0">
                <a:sym typeface="+mn-ea"/>
              </a:rPr>
              <a:t>tr</a:t>
            </a:r>
            <a:r>
              <a:rPr lang="en-US" sz="1500" dirty="0" smtClean="0">
                <a:sym typeface="+mn-ea"/>
              </a:rPr>
              <a:t>&gt;&lt;td&gt;</a:t>
            </a:r>
            <a:r>
              <a:rPr lang="zh-CN" altLang="en-US" sz="1500" dirty="0" smtClean="0">
                <a:sym typeface="+mn-ea"/>
              </a:rPr>
              <a:t>出借金额：</a:t>
            </a:r>
            <a:r>
              <a:rPr lang="en-US" altLang="zh-CN" sz="1500" dirty="0" smtClean="0">
                <a:sym typeface="+mn-ea"/>
              </a:rPr>
              <a:t>&lt;/</a:t>
            </a:r>
            <a:r>
              <a:rPr lang="en-US" sz="1500" dirty="0" smtClean="0">
                <a:sym typeface="+mn-ea"/>
              </a:rPr>
              <a:t>td&gt;&lt;td&gt;&lt;p&gt;"+</a:t>
            </a:r>
            <a:r>
              <a:rPr lang="en-US" sz="1500" dirty="0" err="1" smtClean="0">
                <a:sym typeface="+mn-ea"/>
              </a:rPr>
              <a:t>hiddenNull</a:t>
            </a:r>
            <a:r>
              <a:rPr lang="en-US" sz="1500" dirty="0" smtClean="0">
                <a:sym typeface="+mn-ea"/>
              </a:rPr>
              <a:t>(</a:t>
            </a:r>
            <a:r>
              <a:rPr lang="en-US" sz="1500" dirty="0" err="1" smtClean="0">
                <a:sym typeface="+mn-ea"/>
              </a:rPr>
              <a:t>n.cm.lenderAmount</a:t>
            </a:r>
            <a:r>
              <a:rPr lang="en-US" sz="1500" dirty="0" smtClean="0">
                <a:sym typeface="+mn-ea"/>
              </a:rPr>
              <a:t>)+"&lt;/p&gt;&lt;/td&gt;&lt;/</a:t>
            </a:r>
            <a:r>
              <a:rPr lang="en-US" sz="1500" dirty="0" err="1" smtClean="0">
                <a:sym typeface="+mn-ea"/>
              </a:rPr>
              <a:t>tr</a:t>
            </a:r>
            <a:r>
              <a:rPr lang="en-US" sz="1500" dirty="0" smtClean="0">
                <a:sym typeface="+mn-ea"/>
              </a:rPr>
              <a:t>&gt;"; </a:t>
            </a:r>
            <a:r>
              <a:rPr lang="en-US" sz="1500" dirty="0" err="1" smtClean="0">
                <a:sym typeface="+mn-ea"/>
              </a:rPr>
              <a:t>contractTextHtml</a:t>
            </a:r>
            <a:r>
              <a:rPr lang="en-US" sz="1500" dirty="0" smtClean="0">
                <a:sym typeface="+mn-ea"/>
              </a:rPr>
              <a:t>+="&lt;</a:t>
            </a:r>
            <a:r>
              <a:rPr lang="en-US" sz="1500" dirty="0" err="1" smtClean="0">
                <a:sym typeface="+mn-ea"/>
              </a:rPr>
              <a:t>tr</a:t>
            </a:r>
            <a:r>
              <a:rPr lang="en-US" sz="1500" dirty="0" smtClean="0">
                <a:sym typeface="+mn-ea"/>
              </a:rPr>
              <a:t> class='</a:t>
            </a:r>
            <a:r>
              <a:rPr lang="en-US" sz="1500" dirty="0" err="1" smtClean="0">
                <a:sym typeface="+mn-ea"/>
              </a:rPr>
              <a:t>ui</a:t>
            </a:r>
            <a:r>
              <a:rPr lang="en-US" sz="1500" dirty="0" smtClean="0">
                <a:sym typeface="+mn-ea"/>
              </a:rPr>
              <a:t>-table-split'&gt;&lt;td&gt;</a:t>
            </a:r>
            <a:r>
              <a:rPr lang="zh-CN" altLang="en-US" sz="1500" dirty="0" smtClean="0">
                <a:sym typeface="+mn-ea"/>
              </a:rPr>
              <a:t>出借人编号：</a:t>
            </a:r>
            <a:r>
              <a:rPr lang="en-US" altLang="zh-CN" sz="1500" dirty="0" smtClean="0">
                <a:sym typeface="+mn-ea"/>
              </a:rPr>
              <a:t>&lt;/</a:t>
            </a:r>
            <a:r>
              <a:rPr lang="en-US" sz="1500" dirty="0" smtClean="0">
                <a:sym typeface="+mn-ea"/>
              </a:rPr>
              <a:t>td&gt;&lt;td&gt;&lt;p&gt;"+</a:t>
            </a:r>
            <a:r>
              <a:rPr lang="en-US" sz="1500" dirty="0" err="1" smtClean="0">
                <a:sym typeface="+mn-ea"/>
              </a:rPr>
              <a:t>hiddenNull</a:t>
            </a:r>
            <a:r>
              <a:rPr lang="en-US" sz="1500" dirty="0" smtClean="0">
                <a:sym typeface="+mn-ea"/>
              </a:rPr>
              <a:t>(</a:t>
            </a:r>
            <a:r>
              <a:rPr lang="en-US" sz="1500" dirty="0" err="1" smtClean="0">
                <a:sym typeface="+mn-ea"/>
              </a:rPr>
              <a:t>n.cm.lenderNo</a:t>
            </a:r>
            <a:r>
              <a:rPr lang="en-US" sz="1500" dirty="0" smtClean="0">
                <a:sym typeface="+mn-ea"/>
              </a:rPr>
              <a:t>)+"&lt;/p&gt;&lt;/td&gt;&lt;/</a:t>
            </a:r>
            <a:r>
              <a:rPr lang="en-US" sz="1500" dirty="0" err="1" smtClean="0">
                <a:sym typeface="+mn-ea"/>
              </a:rPr>
              <a:t>tr</a:t>
            </a:r>
            <a:r>
              <a:rPr lang="en-US" sz="1500" dirty="0" smtClean="0">
                <a:sym typeface="+mn-ea"/>
              </a:rPr>
              <a:t>&gt;"; </a:t>
            </a:r>
            <a:endParaRPr lang="en-US" sz="1500" dirty="0" smtClean="0">
              <a:sym typeface="+mn-ea"/>
            </a:endParaRPr>
          </a:p>
          <a:p>
            <a:r>
              <a:rPr lang="en-US" sz="1500" dirty="0" err="1" smtClean="0">
                <a:sym typeface="+mn-ea"/>
              </a:rPr>
              <a:t>contractTextHtml</a:t>
            </a:r>
            <a:r>
              <a:rPr lang="en-US" sz="1500" dirty="0" smtClean="0">
                <a:sym typeface="+mn-ea"/>
              </a:rPr>
              <a:t>+="&lt;</a:t>
            </a:r>
            <a:r>
              <a:rPr lang="en-US" sz="1500" dirty="0" err="1" smtClean="0">
                <a:sym typeface="+mn-ea"/>
              </a:rPr>
              <a:t>tr</a:t>
            </a:r>
            <a:r>
              <a:rPr lang="en-US" sz="1500" dirty="0" smtClean="0">
                <a:sym typeface="+mn-ea"/>
              </a:rPr>
              <a:t>&gt;&lt;td&gt;</a:t>
            </a:r>
            <a:r>
              <a:rPr lang="zh-CN" altLang="en-US" sz="1500" dirty="0" smtClean="0">
                <a:sym typeface="+mn-ea"/>
              </a:rPr>
              <a:t>出借人银行帐号：</a:t>
            </a:r>
            <a:r>
              <a:rPr lang="en-US" altLang="zh-CN" sz="1500" dirty="0" smtClean="0">
                <a:sym typeface="+mn-ea"/>
              </a:rPr>
              <a:t>&lt;/</a:t>
            </a:r>
            <a:r>
              <a:rPr lang="en-US" sz="1500" dirty="0" smtClean="0">
                <a:sym typeface="+mn-ea"/>
              </a:rPr>
              <a:t>td&gt;&lt;td&gt;&lt;p&gt;"+</a:t>
            </a:r>
            <a:r>
              <a:rPr lang="en-US" sz="1500" dirty="0" err="1" smtClean="0">
                <a:sym typeface="+mn-ea"/>
              </a:rPr>
              <a:t>hiddenNull</a:t>
            </a:r>
            <a:r>
              <a:rPr lang="en-US" sz="1500" dirty="0" smtClean="0">
                <a:sym typeface="+mn-ea"/>
              </a:rPr>
              <a:t>(</a:t>
            </a:r>
            <a:r>
              <a:rPr lang="en-US" sz="1500" dirty="0" err="1" smtClean="0">
                <a:sym typeface="+mn-ea"/>
              </a:rPr>
              <a:t>n.cm.lenderBankAccount</a:t>
            </a:r>
            <a:r>
              <a:rPr lang="en-US" sz="1500" dirty="0" smtClean="0">
                <a:sym typeface="+mn-ea"/>
              </a:rPr>
              <a:t>)+"&lt;/p&gt;&lt;/td&gt;&lt;/</a:t>
            </a:r>
            <a:r>
              <a:rPr lang="en-US" sz="1500" dirty="0" err="1" smtClean="0">
                <a:sym typeface="+mn-ea"/>
              </a:rPr>
              <a:t>tr</a:t>
            </a:r>
            <a:r>
              <a:rPr lang="en-US" sz="1500" dirty="0" smtClean="0">
                <a:sym typeface="+mn-ea"/>
              </a:rPr>
              <a:t>&gt;"; </a:t>
            </a:r>
            <a:endParaRPr lang="en-US" sz="1500" dirty="0" smtClean="0">
              <a:sym typeface="+mn-ea"/>
            </a:endParaRPr>
          </a:p>
          <a:p>
            <a:r>
              <a:rPr lang="en-US" sz="1500" dirty="0" err="1" smtClean="0">
                <a:sym typeface="+mn-ea"/>
              </a:rPr>
              <a:t>contractTextHtml</a:t>
            </a:r>
            <a:r>
              <a:rPr lang="en-US" sz="1500" dirty="0" smtClean="0">
                <a:sym typeface="+mn-ea"/>
              </a:rPr>
              <a:t>+="&lt;</a:t>
            </a:r>
            <a:r>
              <a:rPr lang="en-US" sz="1500" dirty="0" err="1" smtClean="0">
                <a:sym typeface="+mn-ea"/>
              </a:rPr>
              <a:t>tr</a:t>
            </a:r>
            <a:r>
              <a:rPr lang="en-US" sz="1500" dirty="0" smtClean="0">
                <a:sym typeface="+mn-ea"/>
              </a:rPr>
              <a:t> class='</a:t>
            </a:r>
            <a:r>
              <a:rPr lang="en-US" sz="1500" dirty="0" err="1" smtClean="0">
                <a:sym typeface="+mn-ea"/>
              </a:rPr>
              <a:t>ui</a:t>
            </a:r>
            <a:r>
              <a:rPr lang="en-US" sz="1500" dirty="0" smtClean="0">
                <a:sym typeface="+mn-ea"/>
              </a:rPr>
              <a:t>-table-split'&gt;&lt;td&gt;</a:t>
            </a:r>
            <a:r>
              <a:rPr lang="zh-CN" altLang="en-US" sz="1500" dirty="0" smtClean="0">
                <a:sym typeface="+mn-ea"/>
              </a:rPr>
              <a:t>撮合编号：</a:t>
            </a:r>
            <a:r>
              <a:rPr lang="en-US" altLang="zh-CN" sz="1500" dirty="0" smtClean="0">
                <a:sym typeface="+mn-ea"/>
              </a:rPr>
              <a:t>&lt;/</a:t>
            </a:r>
            <a:r>
              <a:rPr lang="en-US" sz="1500" dirty="0" smtClean="0">
                <a:sym typeface="+mn-ea"/>
              </a:rPr>
              <a:t>td&gt;&lt;td&gt;&lt;p&gt;"+</a:t>
            </a:r>
            <a:r>
              <a:rPr lang="en-US" sz="1500" dirty="0" err="1" smtClean="0">
                <a:sym typeface="+mn-ea"/>
              </a:rPr>
              <a:t>hiddenNull</a:t>
            </a:r>
            <a:r>
              <a:rPr lang="en-US" sz="1500" dirty="0" smtClean="0">
                <a:sym typeface="+mn-ea"/>
              </a:rPr>
              <a:t>(</a:t>
            </a:r>
            <a:r>
              <a:rPr lang="en-US" sz="1500" dirty="0" err="1" smtClean="0">
                <a:sym typeface="+mn-ea"/>
              </a:rPr>
              <a:t>n.cm.makeMatchNo</a:t>
            </a:r>
            <a:r>
              <a:rPr lang="en-US" sz="1500" dirty="0" smtClean="0">
                <a:sym typeface="+mn-ea"/>
              </a:rPr>
              <a:t>)+"&lt;/p&gt;&lt;/td&gt;&lt;/</a:t>
            </a:r>
            <a:r>
              <a:rPr lang="en-US" sz="1500" dirty="0" err="1" smtClean="0">
                <a:sym typeface="+mn-ea"/>
              </a:rPr>
              <a:t>tr</a:t>
            </a:r>
            <a:r>
              <a:rPr lang="en-US" sz="1500" dirty="0" smtClean="0">
                <a:sym typeface="+mn-ea"/>
              </a:rPr>
              <a:t>&gt;"; </a:t>
            </a:r>
            <a:endParaRPr lang="en-US" sz="1500" dirty="0" smtClean="0">
              <a:sym typeface="+mn-ea"/>
            </a:endParaRPr>
          </a:p>
          <a:p>
            <a:r>
              <a:rPr lang="en-US" sz="1500" dirty="0" err="1" smtClean="0">
                <a:sym typeface="+mn-ea"/>
              </a:rPr>
              <a:t>contractTextHtml</a:t>
            </a:r>
            <a:r>
              <a:rPr lang="en-US" sz="1500" dirty="0" smtClean="0">
                <a:sym typeface="+mn-ea"/>
              </a:rPr>
              <a:t>+="&lt;/</a:t>
            </a:r>
            <a:r>
              <a:rPr lang="en-US" sz="1500" dirty="0" err="1" smtClean="0">
                <a:sym typeface="+mn-ea"/>
              </a:rPr>
              <a:t>tbody</a:t>
            </a:r>
            <a:r>
              <a:rPr lang="en-US" sz="1500" dirty="0" smtClean="0">
                <a:sym typeface="+mn-ea"/>
              </a:rPr>
              <a:t>&gt;"; </a:t>
            </a:r>
            <a:r>
              <a:rPr lang="en-US" sz="1500" dirty="0" err="1" smtClean="0">
                <a:sym typeface="+mn-ea"/>
              </a:rPr>
              <a:t>contractTextHtml</a:t>
            </a:r>
            <a:r>
              <a:rPr lang="en-US" sz="1500" dirty="0" smtClean="0">
                <a:sym typeface="+mn-ea"/>
              </a:rPr>
              <a:t>+="&lt;/table&gt;"; </a:t>
            </a:r>
            <a:endParaRPr lang="en-US" sz="1500" dirty="0" smtClean="0">
              <a:sym typeface="+mn-ea"/>
            </a:endParaRPr>
          </a:p>
          <a:p>
            <a:r>
              <a:rPr lang="en-US" sz="1500" dirty="0" err="1" smtClean="0">
                <a:sym typeface="+mn-ea"/>
              </a:rPr>
              <a:t>contractTextHtml</a:t>
            </a:r>
            <a:r>
              <a:rPr lang="en-US" sz="1500" dirty="0" smtClean="0">
                <a:sym typeface="+mn-ea"/>
              </a:rPr>
              <a:t>+="&lt;/div&gt;"; $("#</a:t>
            </a:r>
            <a:r>
              <a:rPr lang="en-US" sz="1500" dirty="0" err="1" smtClean="0">
                <a:sym typeface="+mn-ea"/>
              </a:rPr>
              <a:t>textList</a:t>
            </a:r>
            <a:r>
              <a:rPr lang="en-US" sz="1500" dirty="0" smtClean="0">
                <a:sym typeface="+mn-ea"/>
              </a:rPr>
              <a:t>").append(</a:t>
            </a:r>
            <a:r>
              <a:rPr lang="en-US" sz="1500" dirty="0" err="1" smtClean="0">
                <a:sym typeface="+mn-ea"/>
              </a:rPr>
              <a:t>contractTextHtml</a:t>
            </a:r>
            <a:r>
              <a:rPr lang="en-US" sz="1500" dirty="0" smtClean="0">
                <a:sym typeface="+mn-ea"/>
              </a:rPr>
              <a:t>); });</a:t>
            </a:r>
            <a:endParaRPr lang="en-US" altLang="en-US" sz="1500" dirty="0" smtClean="0">
              <a:sym typeface="+mn-ea"/>
            </a:endParaRPr>
          </a:p>
          <a:p>
            <a:endParaRPr lang="en-US" altLang="en-US" sz="1500" dirty="0" smtClean="0"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模板引擎作用和优点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sym typeface="+mn-ea"/>
              </a:rPr>
              <a:t>用户界面与业务逻辑相分离</a:t>
            </a:r>
            <a:endParaRPr lang="zh-CN" altLang="en-US" sz="2800" dirty="0" smtClean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sym typeface="+mn-ea"/>
              </a:rPr>
              <a:t>便于维护和开发</a:t>
            </a:r>
            <a:endParaRPr lang="zh-CN" altLang="en-US" sz="2800" dirty="0" smtClean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ym typeface="+mn-ea"/>
              </a:rPr>
              <a:t>代码复用性高</a:t>
            </a:r>
            <a:endParaRPr lang="zh-CN" altLang="en-US" sz="2400" dirty="0" smtClean="0">
              <a:sym typeface="+mn-ea"/>
            </a:endParaRPr>
          </a:p>
          <a:p>
            <a:endParaRPr lang="zh-CN" altLang="en-US"/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模板引擎的原理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dirty="0" smtClean="0">
                <a:sym typeface="+mn-ea"/>
              </a:rPr>
              <a:t>思考：利用正则替换指定标签</a:t>
            </a:r>
            <a:r>
              <a:rPr lang="en-US" altLang="zh-CN" dirty="0" smtClean="0">
                <a:sym typeface="+mn-ea"/>
              </a:rPr>
              <a:t>?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91345" y="2444234"/>
            <a:ext cx="10465951" cy="460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利用正则表达式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替换模板当中事先定义好的标签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常见的模板引擎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ym typeface="+mn-ea"/>
              </a:rPr>
              <a:t>PHP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en-US" altLang="zh-CN" sz="2400" dirty="0" smtClean="0">
                <a:sym typeface="+mn-ea"/>
              </a:rPr>
              <a:t>Smarty  </a:t>
            </a:r>
            <a:r>
              <a:rPr lang="en-US" altLang="zh-CN" sz="2800" dirty="0" err="1" smtClean="0">
                <a:sym typeface="+mn-ea"/>
              </a:rPr>
              <a:t>SimpleTemplate</a:t>
            </a:r>
            <a:endParaRPr lang="en-US" altLang="zh-CN" sz="2800" dirty="0" err="1" smtClean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ym typeface="+mn-ea"/>
              </a:rPr>
              <a:t>JAVA:  Velocity  </a:t>
            </a:r>
            <a:r>
              <a:rPr lang="en-US" altLang="zh-CN" sz="2800" dirty="0" err="1" smtClean="0">
                <a:sym typeface="+mn-ea"/>
              </a:rPr>
              <a:t>FreeMarker</a:t>
            </a:r>
            <a:endParaRPr lang="en-US" altLang="zh-CN" sz="2800" dirty="0" err="1" smtClean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sz="2400" dirty="0" smtClean="0">
                <a:sym typeface="+mn-ea"/>
              </a:rPr>
              <a:t>C# :     </a:t>
            </a:r>
            <a:r>
              <a:rPr lang="en-US" sz="2400" dirty="0" err="1" smtClean="0">
                <a:sym typeface="+mn-ea"/>
              </a:rPr>
              <a:t>SharpDom</a:t>
            </a:r>
            <a:r>
              <a:rPr lang="en-US" sz="2800" dirty="0" smtClean="0">
                <a:sym typeface="+mn-ea"/>
              </a:rPr>
              <a:t>  Razor</a:t>
            </a:r>
            <a:endParaRPr lang="en-US" sz="2800" dirty="0" smtClean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ym typeface="+mn-ea"/>
              </a:rPr>
              <a:t>JAVASCRIPT:  </a:t>
            </a:r>
            <a:r>
              <a:rPr lang="en-US" altLang="zh-CN" sz="2400" b="1" dirty="0" smtClean="0">
                <a:sym typeface="+mn-ea"/>
              </a:rPr>
              <a:t>?</a:t>
            </a:r>
            <a:endParaRPr lang="en-US" altLang="zh-CN" sz="2400" b="1" dirty="0" smtClean="0"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常见的js模板引擎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ym typeface="+mn-ea"/>
              </a:rPr>
              <a:t>Jade(</a:t>
            </a:r>
            <a:r>
              <a:rPr lang="zh-CN" altLang="en-US" sz="2400" dirty="0" smtClean="0">
                <a:sym typeface="+mn-ea"/>
              </a:rPr>
              <a:t>已经更名为</a:t>
            </a:r>
            <a:r>
              <a:rPr lang="en-US" altLang="zh-CN" sz="2400" dirty="0" smtClean="0">
                <a:sym typeface="+mn-ea"/>
              </a:rPr>
              <a:t>pug—</a:t>
            </a:r>
            <a:r>
              <a:rPr lang="zh-CN" altLang="en-US" sz="2400" dirty="0" smtClean="0">
                <a:sym typeface="+mn-ea"/>
              </a:rPr>
              <a:t>哈巴狗</a:t>
            </a:r>
            <a:r>
              <a:rPr lang="en-US" altLang="zh-CN" sz="2800" dirty="0" smtClean="0">
                <a:sym typeface="+mn-ea"/>
              </a:rPr>
              <a:t>)</a:t>
            </a:r>
            <a:endParaRPr lang="en-US" altLang="zh-CN" sz="2800" dirty="0" smtClean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sym typeface="+mn-ea"/>
              </a:rPr>
              <a:t>Handlebar</a:t>
            </a:r>
            <a:endParaRPr lang="en-US" altLang="zh-CN" sz="2800" dirty="0" smtClean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 err="1" smtClean="0">
                <a:sym typeface="+mn-ea"/>
              </a:rPr>
              <a:t>Ejs</a:t>
            </a:r>
            <a:endParaRPr lang="en-US" altLang="zh-CN" sz="2800" dirty="0" err="1" smtClean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sz="2800" dirty="0" err="1" smtClean="0">
                <a:sym typeface="+mn-ea"/>
              </a:rPr>
              <a:t>baiduTemplate</a:t>
            </a:r>
            <a:endParaRPr lang="en-US" sz="2800" dirty="0" err="1" smtClean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 err="1" smtClean="0">
                <a:sym typeface="+mn-ea"/>
              </a:rPr>
              <a:t>Tmpl</a:t>
            </a:r>
            <a:endParaRPr lang="en-US" altLang="zh-CN" sz="2800" dirty="0" err="1" smtClean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 err="1" smtClean="0">
                <a:sym typeface="+mn-ea"/>
              </a:rPr>
              <a:t>artTemplate</a:t>
            </a:r>
            <a:endParaRPr lang="en-US" altLang="zh-CN" sz="2800" dirty="0" err="1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ym typeface="+mn-ea"/>
              </a:rPr>
              <a:t>……</a:t>
            </a:r>
            <a:endParaRPr lang="en-US" altLang="zh-CN" sz="2800" dirty="0" smtClean="0">
              <a:sym typeface="+mn-ea"/>
            </a:endParaRPr>
          </a:p>
          <a:p>
            <a:endParaRPr lang="en-US" altLang="zh-CN" sz="2800" dirty="0" smtClean="0"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ejs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模板引擎</a:t>
            </a:r>
            <a:endParaRPr lang="zh-CN" altLang="en-US"/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2193" y="2963797"/>
            <a:ext cx="10465951" cy="645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813985" y="1537606"/>
            <a:ext cx="1137801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EJS</a:t>
            </a:r>
            <a:r>
              <a:rPr lang="zh-CN" altLang="en-US" sz="2800" dirty="0" smtClean="0"/>
              <a:t>是一个简单高效的模板语言，通过</a:t>
            </a:r>
            <a:r>
              <a:rPr lang="en-US" altLang="zh-CN" sz="2800" dirty="0" smtClean="0"/>
              <a:t>JSON</a:t>
            </a:r>
            <a:r>
              <a:rPr lang="zh-CN" altLang="en-US" sz="2800" dirty="0" smtClean="0"/>
              <a:t>数据和模板，可以生成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标记文本。可以说</a:t>
            </a:r>
            <a:r>
              <a:rPr lang="en-US" altLang="zh-CN" sz="2800" dirty="0" smtClean="0"/>
              <a:t>EJS</a:t>
            </a:r>
            <a:r>
              <a:rPr lang="zh-CN" altLang="en-US" sz="2800" dirty="0" smtClean="0"/>
              <a:t>是一个</a:t>
            </a:r>
            <a:r>
              <a:rPr lang="en-US" altLang="zh-CN" sz="2800" dirty="0" smtClean="0"/>
              <a:t>JavaScript</a:t>
            </a:r>
            <a:r>
              <a:rPr lang="zh-CN" altLang="en-US" sz="2800" dirty="0" smtClean="0"/>
              <a:t>库，</a:t>
            </a:r>
            <a:r>
              <a:rPr lang="en-US" altLang="zh-CN" sz="2800" dirty="0" smtClean="0"/>
              <a:t>EJS</a:t>
            </a:r>
            <a:r>
              <a:rPr lang="zh-CN" altLang="en-US" sz="2800" dirty="0" smtClean="0"/>
              <a:t>可以同时运行在客户端和服务器端，客户端安装直接引入文件即可，服务器端用</a:t>
            </a:r>
            <a:r>
              <a:rPr lang="en-US" altLang="zh-CN" sz="2800" dirty="0" err="1" smtClean="0"/>
              <a:t>npm</a:t>
            </a:r>
            <a:r>
              <a:rPr lang="zh-CN" altLang="en-US" sz="2800" dirty="0" smtClean="0"/>
              <a:t>包安装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http://ejs.co/</a:t>
            </a: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2310</Words>
  <Application>WPS 演示</Application>
  <PresentationFormat>自定义</PresentationFormat>
  <Paragraphs>117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默认设计模板</vt:lpstr>
      <vt:lpstr>模板引擎ejs</vt:lpstr>
      <vt:lpstr>模板引擎</vt:lpstr>
      <vt:lpstr>模板引擎</vt:lpstr>
      <vt:lpstr>模板引擎用来解决什么问题？</vt:lpstr>
      <vt:lpstr>模板引擎作用和优点</vt:lpstr>
      <vt:lpstr>模板引擎的原理</vt:lpstr>
      <vt:lpstr>常见的模板引擎</vt:lpstr>
      <vt:lpstr>常见的js模板引擎</vt:lpstr>
      <vt:lpstr>ejs模板引擎</vt:lpstr>
      <vt:lpstr>ejs模板引擎特点</vt:lpstr>
      <vt:lpstr>ejs模板引擎浏览器端示例</vt:lpstr>
      <vt:lpstr>EJS成员函数：</vt:lpstr>
      <vt:lpstr>EJS常用标签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675</cp:revision>
  <dcterms:created xsi:type="dcterms:W3CDTF">2016-07-25T11:11:00Z</dcterms:created>
  <dcterms:modified xsi:type="dcterms:W3CDTF">2019-04-19T01:38:00Z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