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4B57E5-894D-44FE-AFD5-89A652F54F0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EE29574-5B5B-4176-BC2C-A19AEF0EF46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2F5C5B8-C1A6-482F-A3F8-AC378B5FA9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15BDA2B-67EA-4D24-9879-36B840DBD6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5374064-81A1-4E96-B56D-7D3860D3674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B9D95F5-443A-4B9C-AC68-20C10CC02AF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9FB9E93-C3A7-41BB-8287-7479C42E7F4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CA6EA74-C1FB-4F0C-933D-4554E80FE78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EF41CE1-D1D9-400A-BFF3-3B80FD750A0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39D9C1F-E4DD-4EFE-AF2C-71121EE78A9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541CA0C-10F9-43EE-9D36-60957521BCF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C732DAC-F5C3-4D9F-9CBD-76C92D695FF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8900A09-E669-4603-A2EE-F318BDD20B6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F1A1458-52E1-40DB-98DA-CFE7D9A48B9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1953091-2A5E-4804-A8F9-3CA31F7939A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3C645EE-8E97-4444-9C09-4DFF0131DCA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08799CC-8DCB-4CA5-B4F7-E24A3CB489C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1C48E10-CD44-42BC-8C3A-03447F01B62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FE70F53-F79E-4DB5-9230-BBAD1A76DF4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09169E3-E0D2-4438-BCC6-8BC6AEBD31A8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9E6761E-A99C-49A7-B8D1-5D2008FAC35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D131008-461C-452A-BC83-BC00268D24F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2D7CE92-134A-4306-A4BD-707A8BFAAA7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F35BF6C-5F6F-4CEC-92A9-CA104613DD7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0839CE4-692F-4DED-9B7A-0FD096E20A8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DD27437-5468-44D9-97DF-E1F5375BB2D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0108840-F74B-4D69-BECE-C6771151495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6D13073-BDBB-4D34-B5FE-3012BA4B9CE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F3884E5-18B9-4AF5-B26B-B2B166FADD9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E4365F7-E61C-4FB8-979B-460119ED810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CB94657-A57B-4578-A3A3-E617844C95C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8C537A0-E3F4-4021-839F-8032E9A2565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00FD968-26C3-4B4A-8CFD-2DD93D5DE6A7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162274A-AB74-4643-965C-8707667AD8C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Franklin Gothic Book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16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39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Franklin Gothic Book"/>
              </a:rPr>
              <a:t>2/10/15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F973C93A-BD8C-47E5-917D-C57F58A44AFC}" type="slidenum">
              <a:rPr lang="en-US" sz="1650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Franklin Gothic Book"/>
              </a:rPr>
              <a:t>Click to edit the title text format</a:t>
            </a:r>
            <a:endParaRPr/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16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32600" y="2706480"/>
            <a:ext cx="4592160" cy="640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103b64"/>
                </a:solidFill>
                <a:latin typeface="Lucida Console"/>
              </a:rPr>
              <a:t>MapReduce Joins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r>
              <a:rPr b="1" lang="en-US" sz="3600">
                <a:solidFill>
                  <a:srgbClr val="103b64"/>
                </a:solidFill>
                <a:latin typeface="Lucida Console"/>
              </a:rPr>
              <a:t>	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336440" y="5301360"/>
            <a:ext cx="1522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103b64"/>
                </a:solidFill>
                <a:latin typeface="Lucida Console"/>
              </a:rPr>
              <a:t>Shalish.V.J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Sample Data Sets : A &amp; B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19520" y="1143000"/>
            <a:ext cx="8914680" cy="420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Two data sets A and B, with the foreign key defined as f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133000"/>
            <a:ext cx="2808000" cy="3384000"/>
          </a:xfrm>
          <a:prstGeom prst="rect">
            <a:avLst/>
          </a:prstGeom>
          <a:ln>
            <a:noFill/>
          </a:ln>
        </p:spPr>
      </p:pic>
      <p:pic>
        <p:nvPicPr>
          <p:cNvPr id="10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00" y="2277000"/>
            <a:ext cx="3600000" cy="30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Reduce Side Join : Driver Code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957680"/>
            <a:ext cx="8568720" cy="16560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51640" y="908640"/>
            <a:ext cx="849672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MultipleInputs data types : allows to create a mapper class and input format for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different data sources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Mappers</a:t>
            </a: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4160" y="3213000"/>
            <a:ext cx="6117840" cy="71964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323640" y="908640"/>
            <a:ext cx="842472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Each mapper class outputs the user ID as the foreign key and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entire record as the value along with a single character to flag which record came from what set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323640" y="2565000"/>
            <a:ext cx="2021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UserJoinMapper</a:t>
            </a:r>
            <a:endParaRPr/>
          </a:p>
        </p:txBody>
      </p:sp>
      <p:pic>
        <p:nvPicPr>
          <p:cNvPr id="11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40" y="4941000"/>
            <a:ext cx="6264360" cy="79164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302400" y="4365000"/>
            <a:ext cx="2576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CommentJoinMapper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Reducer 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323640" y="764640"/>
            <a:ext cx="8568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Reducer copies all values for each group in memory, keeping track of which record came from what data set</a:t>
            </a:r>
            <a:endParaRPr/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640" y="1484640"/>
            <a:ext cx="6264360" cy="791640"/>
          </a:xfrm>
          <a:prstGeom prst="rect">
            <a:avLst/>
          </a:prstGeom>
          <a:ln>
            <a:noFill/>
          </a:ln>
        </p:spPr>
      </p:pic>
      <p:pic>
        <p:nvPicPr>
          <p:cNvPr id="12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40" y="2421000"/>
            <a:ext cx="734436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Reducer – Inner Join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95640" y="836640"/>
            <a:ext cx="8352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For an inner join, a joined record is output if all the lists are not empty</a:t>
            </a:r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2120" y="2709000"/>
            <a:ext cx="6912360" cy="15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Reducer – Left Outer Join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277000"/>
            <a:ext cx="7920360" cy="259200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395640" y="836640"/>
            <a:ext cx="8352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the right list is not empty, join A with B.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the right list is empty, output each record of A with an empty string.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Reducer – Right Outer Join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395640" y="836640"/>
            <a:ext cx="8352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the left list is not empty, join A with B.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the left list is empty, output each record of A with an empty string.</a:t>
            </a: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061000"/>
            <a:ext cx="7632360" cy="27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Reducer – Full Outer Join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5640" y="836640"/>
            <a:ext cx="835272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list A is not empty, then for every element in A,  join with B when the B list is not empty,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or output A by itself.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A is empty, then just output B.</a:t>
            </a:r>
            <a:endParaRPr/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2205000"/>
            <a:ext cx="5400360" cy="1583640"/>
          </a:xfrm>
          <a:prstGeom prst="rect">
            <a:avLst/>
          </a:prstGeom>
          <a:ln>
            <a:noFill/>
          </a:ln>
        </p:spPr>
      </p:pic>
      <p:pic>
        <p:nvPicPr>
          <p:cNvPr id="13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40" y="3861000"/>
            <a:ext cx="684036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d97bb"/>
                </a:solidFill>
                <a:latin typeface="Verdana"/>
                <a:ea typeface="ＭＳ Ｐゴシック"/>
              </a:rPr>
              <a:t>Reduce Side Join : Reducer – AntiJoin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836640"/>
            <a:ext cx="8352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For an antijoin, if at least one of the lists is empty,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output the records from the nonempty list with an empty Text object.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277000"/>
            <a:ext cx="727236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Performance Analysis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67640" y="1484640"/>
            <a:ext cx="806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A plain reduce side join puts a lot of strain on the cluster’s network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A Refresher on Joins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10160" y="685800"/>
            <a:ext cx="8914680" cy="50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A join is an operation that combines records from two or more data sets based on a field or set of fields, known as the foreign key</a:t>
            </a: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The foreign key is the field in a relational table </a:t>
            </a: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that matches the column of another table</a:t>
            </a:r>
            <a:endParaRPr/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Join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23640" y="1124640"/>
            <a:ext cx="8496720" cy="941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Join operation between one large and many small data sets that can be performed on the map-side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Completely eliminates the need to shuffle any data to the reduce phase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All the data sets except the very large one are essentially read into memory during the setup phase of each map task, which is limited by the JVM heap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Join is done entirely in the map phase, with the very large data set being the input for the MapReduce job.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Restriction : a replicated join is really useful only for an inner or a left outer join where the large data set is the “left” data 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Output is a number of part files equivalent to the number of map tasks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Join : Applicability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23640" y="1124640"/>
            <a:ext cx="8496720" cy="58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The type of join to execute is an inner join or a left outer join, with the large input data set being the “left” part of the operation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All of the data sets, except for the large one, can be fit into main memory of each map task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Join : Structure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23640" y="1124640"/>
            <a:ext cx="849672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395640" y="980640"/>
            <a:ext cx="8424720" cy="585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The mapper is responsible for reading all files from the distributed cache during the setup phase and storing them into in-memory lookup tables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Mapper processes each record and joins it with all the data stored in-memory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Join : Structure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323640" y="1124640"/>
            <a:ext cx="849672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40" y="1319040"/>
            <a:ext cx="5720040" cy="421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user-comment example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23640" y="1124640"/>
            <a:ext cx="849672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23640" y="980640"/>
            <a:ext cx="8496720" cy="749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Small set of user information and a large set of comment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join operation between one large and many  data sets performed on the map-sides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eliminates the need to shuffle any data to the reduce phase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useful only for an inner or a left outer join where the large data set is the “left” data 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Join : Mapper : setup </a:t>
            </a:r>
            <a:endParaRPr/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00" y="2349000"/>
            <a:ext cx="7920360" cy="2376000"/>
          </a:xfrm>
          <a:prstGeom prst="rect">
            <a:avLst/>
          </a:prstGeom>
          <a:ln>
            <a:noFill/>
          </a:ln>
        </p:spPr>
      </p:pic>
      <p:pic>
        <p:nvPicPr>
          <p:cNvPr id="15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20" y="5157360"/>
            <a:ext cx="8604000" cy="37116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687600" y="584640"/>
            <a:ext cx="792036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All the data sets except the very large one are read into memory during the setup phase of each map task which is limited by the JVM heap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user ID is pulled out of the record.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user ID and record are added to a HashMap for retrieval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in the map method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Replicated Join : Mapper : map</a:t>
            </a:r>
            <a:endParaRPr/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3069000"/>
            <a:ext cx="5976360" cy="28800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539640" y="843840"/>
            <a:ext cx="806436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consecutive calls to the map method are performed. For each input record,the user ID is pulled from the comment.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This user ID is then used to retrieve a value from the HashMap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a value is found, the input value is output along with the retrieved value.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If a value is not found, but a left outer join is being executed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Composite Join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23640" y="836640"/>
            <a:ext cx="8424720" cy="941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Join operation that can be performed on the map-side with many very large formatted inputs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Eliminates the need to shuffle and sort all the data to the reduce phase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Data sets must first be sorted by foreign key, partitioned by foreign key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Hadoop has built in support for a composite join using the CompositeInputFormat.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This join utility is restricted to only inner and full outer joins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The inputs for each mapper must be partitioned and sorted in a specific way, and each input dataset must be divided into the same number of partitions.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All the records for a particular foreign key must be in the same partition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Composite Join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95640" y="980640"/>
            <a:ext cx="8280720" cy="85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Driver code handles most of the work in the job configuration stage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It sets up the type of input format used to parse the data sets, as well as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the join type to execute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The framework then handles executing the actual join when the data is read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Mapper is very trivial. The two values are retrieved from the input tuple and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simply output to the file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Output is a number of part files equivalent to the number of map tasks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Performance Analysis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67640" y="1484640"/>
            <a:ext cx="806436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Composite join can be executed relatively quickly over large data sets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Data preparation needs to taken into account in the performance of this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analytic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Sample Data Sets : A &amp; B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19520" y="1143000"/>
            <a:ext cx="8914680" cy="420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Two data sets A and B, with the foreign key defined as f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133000"/>
            <a:ext cx="2808000" cy="3384000"/>
          </a:xfrm>
          <a:prstGeom prst="rect">
            <a:avLst/>
          </a:prstGeom>
          <a:ln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00" y="2277000"/>
            <a:ext cx="3600000" cy="30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Composite user comment join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39920" y="980640"/>
            <a:ext cx="8064360" cy="80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user and comment data sets have been preprocessed by MapReduce and output using the TextOutputFormat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key of each data set is the user ID, and the value is the user comment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Each data set was sorted by the foreign key,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Each data set was then gzipped to prevent it from being split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two large formatted data sets of user information and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CompositeInputFormat utilizes the older mapred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Composite Join</a:t>
            </a:r>
            <a:endParaRPr/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71880" y="785880"/>
            <a:ext cx="4800240" cy="52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Composite Join : Mapper</a:t>
            </a:r>
            <a:endParaRPr/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2853000"/>
            <a:ext cx="8352720" cy="266400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395640" y="836640"/>
            <a:ext cx="835272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Input to the mapper is the foreign key and a TupleWritable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Tuple contains a number of Text objects equivalent to the number of data sets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First input path is the zeroth index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24080" y="1411200"/>
            <a:ext cx="601920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175c8d"/>
                </a:solidFill>
                <a:latin typeface="Candara"/>
                <a:ea typeface="ＭＳ Ｐゴシック"/>
              </a:rPr>
              <a:t>Thank YOU !!!</a:t>
            </a:r>
            <a:endParaRPr/>
          </a:p>
        </p:txBody>
      </p:sp>
      <p:sp>
        <p:nvSpPr>
          <p:cNvPr id="175" name="Line 2"/>
          <p:cNvSpPr/>
          <p:nvPr/>
        </p:nvSpPr>
        <p:spPr>
          <a:xfrm>
            <a:off x="0" y="3047760"/>
            <a:ext cx="9144000" cy="0"/>
          </a:xfrm>
          <a:prstGeom prst="line">
            <a:avLst/>
          </a:prstGeom>
          <a:ln w="38160">
            <a:solidFill>
              <a:srgbClr val="348de0"/>
            </a:solidFill>
            <a:round/>
          </a:ln>
        </p:spPr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Inner Join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5920" y="1845000"/>
            <a:ext cx="856872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Outer Joins : Left &amp; Right</a:t>
            </a:r>
            <a:endParaRPr/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9520" y="1268640"/>
            <a:ext cx="8496720" cy="1618920"/>
          </a:xfrm>
          <a:prstGeom prst="rect">
            <a:avLst/>
          </a:prstGeom>
          <a:ln>
            <a:noFill/>
          </a:ln>
        </p:spPr>
      </p:pic>
      <p:pic>
        <p:nvPicPr>
          <p:cNvPr id="9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3717000"/>
            <a:ext cx="8496720" cy="181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Full Outer &amp; Anti Joins</a:t>
            </a:r>
            <a:endParaRPr/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052640"/>
            <a:ext cx="8352720" cy="2016000"/>
          </a:xfrm>
          <a:prstGeom prst="rect">
            <a:avLst/>
          </a:prstGeom>
          <a:ln>
            <a:noFill/>
          </a:ln>
        </p:spPr>
      </p:pic>
      <p:pic>
        <p:nvPicPr>
          <p:cNvPr id="9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4221000"/>
            <a:ext cx="835272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Reduce Side Join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395640" y="1268640"/>
            <a:ext cx="8208720" cy="58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Join large multiple data sets together by some foreign key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Can be used to execute any of the types of joins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No limitation on the size of data sets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Require a large amount of network 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Reduce Side Join : Structure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67640" y="980640"/>
            <a:ext cx="8352720" cy="886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Mapper prepares the join operation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Takes each input record from each of the data sets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Extracts foreign key from each record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output key : foreign key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output value : entire input record which is flagged by some unique identifier for the data 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Reducer performs the desired join operation by collecting the values of each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     </a:t>
            </a:r>
            <a:r>
              <a:rPr lang="en-US">
                <a:solidFill>
                  <a:srgbClr val="000000"/>
                </a:solidFill>
                <a:latin typeface="Franklin Gothic Book"/>
              </a:rPr>
              <a:t>input group into temporary lists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lists are then iterated over and the records from both sets are joined together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Franklin Gothic Book"/>
              </a:rPr>
              <a:t>output is a number of part files equivalent to the number of reduce tasks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440" y="181080"/>
            <a:ext cx="9038520" cy="42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d97bb"/>
                </a:solidFill>
                <a:latin typeface="Verdana"/>
                <a:ea typeface="ＭＳ Ｐゴシック"/>
              </a:rPr>
              <a:t>Reduce Side Join : Structure</a:t>
            </a:r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86040" y="1556640"/>
            <a:ext cx="5371920" cy="405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