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  <a:r>
              <a: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rPr>
              <a:t>Количество компаний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Количество компаний</c:v>
                </c:pt>
              </c:strCache>
            </c:strRef>
          </c:tx>
          <c:spPr>
            <a:solidFill>
              <a:srgbClr val="052f61"/>
            </a:solidFill>
            <a:ln w="0">
              <a:noFill/>
            </a:ln>
          </c:spPr>
          <c:invertIfNegative val="0"/>
          <c:dLbls>
            <c:numFmt formatCode="General" sourceLinked="0"/>
            <c:txPr>
              <a:bodyPr wrap="square"/>
              <a:lstStyle/>
              <a:p>
                <a:pPr>
                  <a:defRPr b="0" lang="ru-RU" sz="1195" spc="-1" strike="noStrike">
                    <a:solidFill>
                      <a:srgbClr val="ffffff"/>
                    </a:solidFill>
                    <a:latin typeface="Century Gothic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2016 год</c:v>
                </c:pt>
                <c:pt idx="1">
                  <c:v>2019 год</c:v>
                </c:pt>
                <c:pt idx="2">
                  <c:v>2020 год</c:v>
                </c:pt>
                <c:pt idx="3">
                  <c:v>2021 год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152</c:v>
                </c:pt>
                <c:pt idx="1">
                  <c:v>504</c:v>
                </c:pt>
                <c:pt idx="2">
                  <c:v>886</c:v>
                </c:pt>
                <c:pt idx="3">
                  <c:v>1054</c:v>
                </c:pt>
              </c:numCache>
            </c:numRef>
          </c:val>
        </c:ser>
        <c:gapWidth val="219"/>
        <c:overlap val="-27"/>
        <c:axId val="1986142"/>
        <c:axId val="68954562"/>
      </c:barChart>
      <c:catAx>
        <c:axId val="1986142"/>
        <c:scaling>
          <c:orientation val="minMax"/>
        </c:scaling>
        <c:delete val="0"/>
        <c:axPos val="b"/>
        <c:numFmt formatCode="[$-419]dd/mm/yyyy" sourceLinked="0"/>
        <c:majorTickMark val="none"/>
        <c:minorTickMark val="none"/>
        <c:tickLblPos val="nextTo"/>
        <c:spPr>
          <a:ln w="9360">
            <a:solidFill>
              <a:srgbClr val="ffffff"/>
            </a:solidFill>
            <a:round/>
          </a:ln>
        </c:spPr>
        <c:txPr>
          <a:bodyPr/>
          <a:lstStyle/>
          <a:p>
            <a:pPr>
              <a:defRPr b="0" lang="ru-RU" sz="1195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</a:p>
        </c:txPr>
        <c:crossAx val="68954562"/>
        <c:crosses val="autoZero"/>
        <c:auto val="1"/>
        <c:lblAlgn val="ctr"/>
        <c:lblOffset val="100"/>
        <c:noMultiLvlLbl val="0"/>
      </c:catAx>
      <c:valAx>
        <c:axId val="68954562"/>
        <c:scaling>
          <c:orientation val="minMax"/>
          <c:max val="1300"/>
          <c:min val="0"/>
        </c:scaling>
        <c:delete val="0"/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lang="ru-RU" sz="1195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</a:p>
        </c:txPr>
        <c:crossAx val="1986142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  <a:r>
              <a: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rPr>
              <a:t>Количество компаний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052f61"/>
            </a:solidFill>
            <a:ln w="0">
              <a:noFill/>
            </a:ln>
          </c:spPr>
          <c:invertIfNegative val="0"/>
          <c:dLbls>
            <c:numFmt formatCode="General" sourceLinked="0"/>
            <c:txPr>
              <a:bodyPr wrap="square"/>
              <a:lstStyle/>
              <a:p>
                <a:pPr>
                  <a:defRPr b="0" lang="ru-RU" sz="1195" spc="-1" strike="noStrike">
                    <a:solidFill>
                      <a:srgbClr val="ffffff"/>
                    </a:solidFill>
                    <a:latin typeface="Century Gothic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8"/>
                <c:pt idx="0">
                  <c:v>2014 год</c:v>
                </c:pt>
                <c:pt idx="1">
                  <c:v>2015 год</c:v>
                </c:pt>
                <c:pt idx="2">
                  <c:v>2016 год</c:v>
                </c:pt>
                <c:pt idx="3">
                  <c:v>2017 год</c:v>
                </c:pt>
                <c:pt idx="4">
                  <c:v>2018 год</c:v>
                </c:pt>
                <c:pt idx="5">
                  <c:v>2019 год</c:v>
                </c:pt>
                <c:pt idx="6">
                  <c:v>2020 год</c:v>
                </c:pt>
                <c:pt idx="7">
                  <c:v>2021 год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850</c:v>
                </c:pt>
                <c:pt idx="1">
                  <c:v>930</c:v>
                </c:pt>
                <c:pt idx="2">
                  <c:v>1093</c:v>
                </c:pt>
                <c:pt idx="3">
                  <c:v>1185</c:v>
                </c:pt>
                <c:pt idx="4">
                  <c:v>1343</c:v>
                </c:pt>
                <c:pt idx="5">
                  <c:v>1522</c:v>
                </c:pt>
                <c:pt idx="6">
                  <c:v>1676</c:v>
                </c:pt>
                <c:pt idx="7">
                  <c:v>1789</c:v>
                </c:pt>
              </c:numCache>
            </c:numRef>
          </c:val>
        </c:ser>
        <c:gapWidth val="219"/>
        <c:overlap val="-27"/>
        <c:axId val="68052903"/>
        <c:axId val="25238554"/>
      </c:barChart>
      <c:catAx>
        <c:axId val="68052903"/>
        <c:scaling>
          <c:orientation val="minMax"/>
        </c:scaling>
        <c:delete val="0"/>
        <c:axPos val="b"/>
        <c:numFmt formatCode="[$-419]dd/mm/yyyy" sourceLinked="0"/>
        <c:majorTickMark val="none"/>
        <c:minorTickMark val="none"/>
        <c:tickLblPos val="nextTo"/>
        <c:spPr>
          <a:ln w="9360">
            <a:solidFill>
              <a:srgbClr val="ffffff"/>
            </a:solidFill>
            <a:round/>
          </a:ln>
        </c:spPr>
        <c:txPr>
          <a:bodyPr/>
          <a:lstStyle/>
          <a:p>
            <a:pPr>
              <a:defRPr b="0" lang="ru-RU" sz="1195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</a:p>
        </c:txPr>
        <c:crossAx val="25238554"/>
        <c:crosses val="autoZero"/>
        <c:auto val="1"/>
        <c:lblAlgn val="ctr"/>
        <c:lblOffset val="100"/>
        <c:noMultiLvlLbl val="0"/>
      </c:catAx>
      <c:valAx>
        <c:axId val="25238554"/>
        <c:scaling>
          <c:orientation val="minMax"/>
        </c:scaling>
        <c:delete val="0"/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lang="ru-RU" sz="1195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</a:p>
        </c:txPr>
        <c:crossAx val="68052903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  <a:r>
              <a: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rPr>
              <a:t>Распределение компаний по под-отраслям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Распределение компаний по под-отрослям</c:v>
                </c:pt>
              </c:strCache>
            </c:strRef>
          </c:tx>
          <c:spPr>
            <a:solidFill>
              <a:srgbClr val="052f61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52f6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a50e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14967c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6a9e1f"/>
              </a:solidFill>
              <a:ln w="0">
                <a:noFill/>
              </a:ln>
            </c:spPr>
          </c:dPt>
          <c:dPt>
            <c:idx val="4"/>
            <c:spPr>
              <a:solidFill>
                <a:srgbClr val="e87d37"/>
              </a:solidFill>
              <a:ln w="0">
                <a:noFill/>
              </a:ln>
            </c:spPr>
          </c:dPt>
          <c:dLbls>
            <c:numFmt formatCode="0%" sourceLinked="0"/>
            <c:dLbl>
              <c:idx val="0"/>
              <c:numFmt formatCode="0%" sourceLinked="0"/>
              <c:txPr>
                <a:bodyPr wrap="square"/>
                <a:lstStyle/>
                <a:p>
                  <a:pPr>
                    <a:defRPr b="0" lang="ru-RU" sz="1195" spc="-1" strike="noStrike">
                      <a:solidFill>
                        <a:srgbClr val="ffffff"/>
                      </a:solidFill>
                      <a:latin typeface="Century Gothic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1"/>
              <c:numFmt formatCode="0%" sourceLinked="0"/>
              <c:txPr>
                <a:bodyPr wrap="square"/>
                <a:lstStyle/>
                <a:p>
                  <a:pPr>
                    <a:defRPr b="0" lang="ru-RU" sz="1195" spc="-1" strike="noStrike">
                      <a:solidFill>
                        <a:srgbClr val="ffffff"/>
                      </a:solidFill>
                      <a:latin typeface="Century Gothic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2"/>
              <c:numFmt formatCode="0%" sourceLinked="0"/>
              <c:txPr>
                <a:bodyPr wrap="square"/>
                <a:lstStyle/>
                <a:p>
                  <a:pPr>
                    <a:defRPr b="0" lang="ru-RU" sz="1195" spc="-1" strike="noStrike">
                      <a:solidFill>
                        <a:srgbClr val="ffffff"/>
                      </a:solidFill>
                      <a:latin typeface="Century Gothic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3"/>
              <c:numFmt formatCode="0%" sourceLinked="0"/>
              <c:txPr>
                <a:bodyPr wrap="square"/>
                <a:lstStyle/>
                <a:p>
                  <a:pPr>
                    <a:defRPr b="0" lang="ru-RU" sz="1195" spc="-1" strike="noStrike">
                      <a:solidFill>
                        <a:srgbClr val="ffffff"/>
                      </a:solidFill>
                      <a:latin typeface="Century Gothic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4"/>
              <c:numFmt formatCode="0%" sourceLinked="0"/>
              <c:txPr>
                <a:bodyPr wrap="square"/>
                <a:lstStyle/>
                <a:p>
                  <a:pPr>
                    <a:defRPr b="0" lang="ru-RU" sz="1195" spc="-1" strike="noStrike">
                      <a:solidFill>
                        <a:srgbClr val="ffffff"/>
                      </a:solidFill>
                      <a:latin typeface="Century Gothic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lang="ru-RU" sz="1195" spc="-1" strike="noStrike">
                    <a:solidFill>
                      <a:srgbClr val="ffffff"/>
                    </a:solidFill>
                    <a:latin typeface="Century Gothic"/>
                    <a:ea typeface="DejaVu San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eparator>
</c:separator>
            <c:showLeaderLines val="0"/>
          </c:dLbls>
          <c:cat>
            <c:strRef>
              <c:f>categories</c:f>
              <c:strCache>
                <c:ptCount val="5"/>
                <c:pt idx="0">
                  <c:v>Телекоммуникации</c:v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>ПО, в т.ч. B2B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0.41</c:v>
                </c:pt>
                <c:pt idx="1">
                  <c:v>0.34</c:v>
                </c:pt>
                <c:pt idx="2">
                  <c:v>0.25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lang="ru-RU" sz="1195" spc="-1" strike="noStrike">
              <a:solidFill>
                <a:srgbClr val="ffffff"/>
              </a:solidFill>
              <a:latin typeface="Century Gothic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  <a:r>
              <a: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rPr>
              <a:t>Импорт и экспорт ИКТ услуг в Беларуси, млн долларов США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Импорт</c:v>
                </c:pt>
              </c:strCache>
            </c:strRef>
          </c:tx>
          <c:spPr>
            <a:solidFill>
              <a:srgbClr val="052f61"/>
            </a:solidFill>
            <a:ln w="0">
              <a:noFill/>
            </a:ln>
          </c:spPr>
          <c:invertIfNegative val="0"/>
          <c:dLbls>
            <c:numFmt formatCode="General" sourceLinked="0"/>
            <c:txPr>
              <a:bodyPr wrap="square"/>
              <a:lstStyle/>
              <a:p>
                <a:pPr>
                  <a:defRPr b="0" lang="ru-RU" sz="1195" spc="-1" strike="noStrike">
                    <a:solidFill>
                      <a:srgbClr val="ffffff"/>
                    </a:solidFill>
                    <a:latin typeface="Century Gothic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2010 год</c:v>
                </c:pt>
                <c:pt idx="1">
                  <c:v>2016 год</c:v>
                </c:pt>
                <c:pt idx="2">
                  <c:v>2017 год</c:v>
                </c:pt>
                <c:pt idx="3">
                  <c:v>2020 год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155.4</c:v>
                </c:pt>
                <c:pt idx="1">
                  <c:v>237.9</c:v>
                </c:pt>
                <c:pt idx="2">
                  <c:v>234.3</c:v>
                </c:pt>
                <c:pt idx="3">
                  <c:v>289.8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Экспорт</c:v>
                </c:pt>
              </c:strCache>
            </c:strRef>
          </c:tx>
          <c:spPr>
            <a:solidFill>
              <a:srgbClr val="a50e82"/>
            </a:solidFill>
            <a:ln w="0">
              <a:noFill/>
            </a:ln>
          </c:spPr>
          <c:invertIfNegative val="0"/>
          <c:dLbls>
            <c:numFmt formatCode="General" sourceLinked="0"/>
            <c:txPr>
              <a:bodyPr wrap="square"/>
              <a:lstStyle/>
              <a:p>
                <a:pPr>
                  <a:defRPr b="0" lang="ru-RU" sz="1195" spc="-1" strike="noStrike">
                    <a:solidFill>
                      <a:srgbClr val="ffffff"/>
                    </a:solidFill>
                    <a:latin typeface="Century Gothic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2010 год</c:v>
                </c:pt>
                <c:pt idx="1">
                  <c:v>2016 год</c:v>
                </c:pt>
                <c:pt idx="2">
                  <c:v>2017 год</c:v>
                </c:pt>
                <c:pt idx="3">
                  <c:v>2020 год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390.3</c:v>
                </c:pt>
                <c:pt idx="1">
                  <c:v>1159.6</c:v>
                </c:pt>
                <c:pt idx="2">
                  <c:v>1455.4</c:v>
                </c:pt>
                <c:pt idx="3">
                  <c:v>2685.2</c:v>
                </c:pt>
              </c:numCache>
            </c:numRef>
          </c:val>
        </c:ser>
        <c:gapWidth val="219"/>
        <c:overlap val="-27"/>
        <c:axId val="76200977"/>
        <c:axId val="72297594"/>
      </c:barChart>
      <c:catAx>
        <c:axId val="76200977"/>
        <c:scaling>
          <c:orientation val="minMax"/>
        </c:scaling>
        <c:delete val="0"/>
        <c:axPos val="b"/>
        <c:numFmt formatCode="[$-419]dd/mm/yyyy" sourceLinked="0"/>
        <c:majorTickMark val="none"/>
        <c:minorTickMark val="none"/>
        <c:tickLblPos val="nextTo"/>
        <c:spPr>
          <a:ln w="9360">
            <a:solidFill>
              <a:srgbClr val="ffffff"/>
            </a:solidFill>
            <a:round/>
          </a:ln>
        </c:spPr>
        <c:txPr>
          <a:bodyPr/>
          <a:lstStyle/>
          <a:p>
            <a:pPr>
              <a:defRPr b="0" lang="ru-RU" sz="1195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</a:p>
        </c:txPr>
        <c:crossAx val="72297594"/>
        <c:crosses val="autoZero"/>
        <c:auto val="1"/>
        <c:lblAlgn val="ctr"/>
        <c:lblOffset val="100"/>
        <c:noMultiLvlLbl val="0"/>
      </c:catAx>
      <c:valAx>
        <c:axId val="72297594"/>
        <c:scaling>
          <c:orientation val="minMax"/>
        </c:scaling>
        <c:delete val="0"/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lang="ru-RU" sz="1195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</a:p>
        </c:txPr>
        <c:crossAx val="76200977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lang="ru-RU" sz="1195" spc="-1" strike="noStrike">
              <a:solidFill>
                <a:srgbClr val="ffffff"/>
              </a:solidFill>
              <a:latin typeface="Century Gothic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cap="rnd" w="936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cap="rnd" w="936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cap="rnd" w="936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cap="rnd" w="2844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60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60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60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68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68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cap="rnd" w="936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cap="rnd" w="936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cap="rnd" w="936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cap="rnd" w="2844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4360" y="685800"/>
            <a:ext cx="7999560" cy="29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ru-RU" sz="4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АНАЛИЗ БЕЛОРУССКОГО РЫНКА ИКТ И ПО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4360" y="3843720"/>
            <a:ext cx="6399360" cy="19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ru-RU" sz="2100" spc="-1" strike="noStrike">
                <a:solidFill>
                  <a:srgbClr val="0f496f"/>
                </a:solidFill>
                <a:latin typeface="Century Gothic"/>
                <a:ea typeface="Unifont"/>
              </a:rPr>
              <a:t>Подготовили студенты группы </a:t>
            </a:r>
            <a:r>
              <a:rPr b="0" lang="ru-RU" sz="2100" spc="-1" strike="noStrike">
                <a:solidFill>
                  <a:srgbClr val="0f496f"/>
                </a:solidFill>
                <a:latin typeface="Century Gothic"/>
                <a:ea typeface="DejaVu Sans"/>
              </a:rPr>
              <a:t>[retracted] :3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ru-RU" sz="2100" spc="-1" strike="noStrike">
                <a:solidFill>
                  <a:srgbClr val="0f496f"/>
                </a:solidFill>
                <a:latin typeface="Century Gothic"/>
                <a:ea typeface="DejaVu Sans"/>
              </a:rPr>
              <a:t>[retracted] :3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ru-RU" sz="2100" spc="-1" strike="noStrike">
                <a:solidFill>
                  <a:srgbClr val="0f496f"/>
                </a:solidFill>
                <a:latin typeface="Century Gothic"/>
                <a:ea typeface="DejaVu Sans"/>
              </a:rPr>
              <a:t>[retracted] :3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ru-RU" sz="21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Минск, </a:t>
            </a:r>
            <a:r>
              <a:rPr b="0" lang="ru-RU" sz="2100" spc="-1" strike="noStrike">
                <a:solidFill>
                  <a:srgbClr val="0f496f"/>
                </a:solidFill>
                <a:latin typeface="Century Gothic"/>
                <a:ea typeface="DejaVu Sans"/>
              </a:rPr>
              <a:t>[retracted]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84360" y="4487400"/>
            <a:ext cx="934416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Структура белорусской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IT-</a:t>
            </a: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отрасли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13" name="Объект 8"/>
          <p:cNvGraphicFramePr/>
          <p:nvPr/>
        </p:nvGraphicFramePr>
        <p:xfrm>
          <a:off x="684360" y="685800"/>
          <a:ext cx="8533080" cy="414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Аутсорсинг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Аутсорсинг – основной род деятельности белорусских компаний.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В аутсорсинге по различным оценкам заняты от 70% до 90% </a:t>
            </a:r>
            <a:r>
              <a:rPr b="1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всех</a:t>
            </a: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IT-</a:t>
            </a: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компаний.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Даже крупнейшие игроки отрасли, такие как «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Epam Systems</a:t>
            </a: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»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занимаются аутсорсингом в большей или меньшей степени.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Примером крупной «чисто продуктовой» компании можно привести «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Wargaming</a:t>
            </a: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».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5000"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Соотношение импорта и экспорта ИКТ услуг, по ключевым годам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17" name="Объект 5"/>
          <p:cNvGraphicFramePr/>
          <p:nvPr/>
        </p:nvGraphicFramePr>
        <p:xfrm>
          <a:off x="684360" y="685800"/>
          <a:ext cx="7156800" cy="39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18" name="Picture 2" descr="Stonks | Know Your Meme"/>
          <p:cNvPicPr/>
          <p:nvPr/>
        </p:nvPicPr>
        <p:blipFill>
          <a:blip r:embed="rId2"/>
          <a:stretch/>
        </p:blipFill>
        <p:spPr>
          <a:xfrm>
            <a:off x="7982640" y="2248920"/>
            <a:ext cx="4121280" cy="232020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Резюме: положительные стороны белорусского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Беларусь является лидером среди стран СНГ по экспорту ИКТ услуг на душу населения.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У белорусских компаний хорошая репутация среди иностранных заказчиков.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Кадры, работающие в белорусских компаниях, высококвалифицированные.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Низкие издержки в отрасли.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Благоприятные условия для бизнеса.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Резюме: слабые стороны белорусского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84360" y="685800"/>
            <a:ext cx="8533080" cy="36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Небольшая ёмкость внутреннего рынка.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Абсолютное превалирование аутсорсинга в деятельности компаний. Инвесторов, как правило, больше привлекают именно продуктовые компании (что можно заметить по общемировой тенденции развития стартапов).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Недостаточно высокий уровень квалификации менеджмента. С одной стороны, это снижает издержки на менеджмент (одна из причин аутсорсинга в США), с другой – снижает эффективность бизнес-процессов.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Риск ограничения налоговых льгот.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 descr="Stock Market, Your Potty Has a Shocky Thing in It | Reaction Images | Know  Your Meme"/>
          <p:cNvPicPr/>
          <p:nvPr/>
        </p:nvPicPr>
        <p:blipFill>
          <a:blip r:embed="rId1"/>
          <a:stretch/>
        </p:blipFill>
        <p:spPr>
          <a:xfrm>
            <a:off x="2025360" y="412920"/>
            <a:ext cx="7751520" cy="58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255840" y="2382480"/>
            <a:ext cx="604836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Спасибо за внимание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Мировые тенденции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531520" y="389520"/>
            <a:ext cx="6812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Общемировой рынок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IT </a:t>
            </a:r>
            <a:r>
              <a:rPr b="0" lang="ru-RU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продолжает активно развиваться: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7" name="Рисунок 6" descr=""/>
          <p:cNvPicPr/>
          <p:nvPr/>
        </p:nvPicPr>
        <p:blipFill>
          <a:blip r:embed="rId1"/>
          <a:stretch/>
        </p:blipFill>
        <p:spPr>
          <a:xfrm>
            <a:off x="5590800" y="1151280"/>
            <a:ext cx="4942800" cy="318024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pic>
        <p:nvPicPr>
          <p:cNvPr id="98" name="Рисунок 8" descr=""/>
          <p:cNvPicPr/>
          <p:nvPr/>
        </p:nvPicPr>
        <p:blipFill>
          <a:blip r:embed="rId2"/>
          <a:stretch/>
        </p:blipFill>
        <p:spPr>
          <a:xfrm>
            <a:off x="1400400" y="744840"/>
            <a:ext cx="4188600" cy="416268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84360" y="5351040"/>
            <a:ext cx="941076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Распределение капитала по миру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0" name="Рисунок 3" descr=""/>
          <p:cNvPicPr/>
          <p:nvPr/>
        </p:nvPicPr>
        <p:blipFill>
          <a:blip r:embed="rId1"/>
          <a:stretch/>
        </p:blipFill>
        <p:spPr>
          <a:xfrm>
            <a:off x="684360" y="204120"/>
            <a:ext cx="9972720" cy="515844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84360" y="5351040"/>
            <a:ext cx="999180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Основные векторы развития отрасли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2" name="Рисунок 3" descr=""/>
          <p:cNvPicPr/>
          <p:nvPr/>
        </p:nvPicPr>
        <p:blipFill>
          <a:blip r:embed="rId1"/>
          <a:stretch/>
        </p:blipFill>
        <p:spPr>
          <a:xfrm>
            <a:off x="684360" y="232560"/>
            <a:ext cx="11091240" cy="537192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61160" y="5324760"/>
            <a:ext cx="991980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Прогнозы развития по под-отраслям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4" name="Рисунок 3" descr=""/>
          <p:cNvPicPr/>
          <p:nvPr/>
        </p:nvPicPr>
        <p:blipFill>
          <a:blip r:embed="rId1"/>
          <a:stretch/>
        </p:blipFill>
        <p:spPr>
          <a:xfrm>
            <a:off x="461160" y="384120"/>
            <a:ext cx="11176920" cy="493920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7360" y="5439960"/>
            <a:ext cx="988632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Ключевые факторы успеха в 2020 году по мнению экспертов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6" name="Рисунок 3" descr=""/>
          <p:cNvPicPr/>
          <p:nvPr/>
        </p:nvPicPr>
        <p:blipFill>
          <a:blip r:embed="rId1"/>
          <a:stretch/>
        </p:blipFill>
        <p:spPr>
          <a:xfrm>
            <a:off x="837360" y="390600"/>
            <a:ext cx="10334160" cy="518976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32000" y="2277360"/>
            <a:ext cx="562932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Ситуация в Беларуси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4360" y="4487400"/>
            <a:ext cx="888696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Общее количество резидентов ПВТ по ключевым годам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09" name="Объект 14"/>
          <p:cNvGraphicFramePr/>
          <p:nvPr/>
        </p:nvGraphicFramePr>
        <p:xfrm>
          <a:off x="684360" y="685800"/>
          <a:ext cx="8533080" cy="361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4360" y="4487400"/>
            <a:ext cx="8533080" cy="15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Общее количество компаний, занятых в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IT-</a:t>
            </a: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отрасли, по годам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11" name="Объект 5"/>
          <p:cNvGraphicFramePr/>
          <p:nvPr/>
        </p:nvGraphicFramePr>
        <p:xfrm>
          <a:off x="684360" y="685800"/>
          <a:ext cx="8533080" cy="361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Application>LibreOffice/7.1.6.2.0$Linux_X86_64 LibreOffice_project/10$Build-2</Application>
  <AppVersion>15.0000</AppVersion>
  <Words>1726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2020-09-15T17:09:00Z</dcterms:created>
  <dc:creator>Gleb</dc:creator>
  <dc:description/>
  <dc:language>ru-RU</dc:language>
  <cp:lastModifiedBy/>
  <dcterms:modified xsi:type="dcterms:W3CDTF">2021-11-25T16:27:04Z</dcterms:modified>
  <cp:revision>47</cp:revision>
  <dc:subject/>
  <dc:title>Направления деятельности IT-компаний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ICV">
    <vt:lpwstr>AE98F39420F947C3BC4B2077EDAE8D88</vt:lpwstr>
  </property>
  <property fmtid="{D5CDD505-2E9C-101B-9397-08002B2CF9AE}" pid="5" name="KSOProductBuildVer">
    <vt:lpwstr>1049-11.2.0.10265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