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2f57157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2f57157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2f57157b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2f57157b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2f57157b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2f57157b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2f57157b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2f57157b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3c765b0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3c765b0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4106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POLESTAR DATA FIESTA -3.0</a:t>
            </a:r>
            <a:endParaRPr/>
          </a:p>
          <a:p>
            <a:pPr indent="0" lvl="0" marL="0" rtl="0" algn="ctr">
              <a:spcBef>
                <a:spcPts val="0"/>
              </a:spcBef>
              <a:spcAft>
                <a:spcPts val="0"/>
              </a:spcAft>
              <a:buNone/>
            </a:pPr>
            <a:r>
              <a:rPr lang="en"/>
              <a:t>ABC Inc. &amp; </a:t>
            </a:r>
            <a:r>
              <a:rPr lang="en"/>
              <a:t>its</a:t>
            </a:r>
            <a:r>
              <a:rPr lang="en"/>
              <a:t> challenges</a:t>
            </a:r>
            <a:endParaRPr/>
          </a:p>
        </p:txBody>
      </p:sp>
      <p:sp>
        <p:nvSpPr>
          <p:cNvPr id="60" name="Google Shape;60;p13"/>
          <p:cNvSpPr txBox="1"/>
          <p:nvPr>
            <p:ph idx="1" type="subTitle"/>
          </p:nvPr>
        </p:nvSpPr>
        <p:spPr>
          <a:xfrm>
            <a:off x="775350" y="3033775"/>
            <a:ext cx="7593300" cy="3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By </a:t>
            </a:r>
            <a:r>
              <a:rPr b="1" lang="en" sz="2300"/>
              <a:t>SAGITTARIUS</a:t>
            </a:r>
            <a:endParaRPr b="1" sz="2300"/>
          </a:p>
          <a:p>
            <a:pPr indent="0" lvl="0" marL="0" rtl="0" algn="ctr">
              <a:spcBef>
                <a:spcPts val="0"/>
              </a:spcBef>
              <a:spcAft>
                <a:spcPts val="0"/>
              </a:spcAft>
              <a:buNone/>
            </a:pPr>
            <a:r>
              <a:rPr b="1" lang="en" sz="2300"/>
              <a:t>MAHARAJA SURAJMAL INSTITUTE OF TECHNOLOGY</a:t>
            </a:r>
            <a:endParaRPr b="1" sz="2300"/>
          </a:p>
          <a:p>
            <a:pPr indent="0" lvl="0" marL="0" rtl="0" algn="ctr">
              <a:spcBef>
                <a:spcPts val="0"/>
              </a:spcBef>
              <a:spcAft>
                <a:spcPts val="0"/>
              </a:spcAft>
              <a:buNone/>
            </a:pPr>
            <a:r>
              <a:rPr lang="en"/>
              <a:t>MEMBERS: TUSHITA SINGH (Team Leader)</a:t>
            </a:r>
            <a:endParaRPr/>
          </a:p>
          <a:p>
            <a:pPr indent="0" lvl="0" marL="0" rtl="0" algn="ctr">
              <a:spcBef>
                <a:spcPts val="0"/>
              </a:spcBef>
              <a:spcAft>
                <a:spcPts val="0"/>
              </a:spcAft>
              <a:buNone/>
            </a:pPr>
            <a:r>
              <a:rPr lang="en"/>
              <a:t>N SUDHA SUSHMA</a:t>
            </a:r>
            <a:endParaRPr/>
          </a:p>
          <a:p>
            <a:pPr indent="0" lvl="0" marL="0" rtl="0" algn="ctr">
              <a:spcBef>
                <a:spcPts val="0"/>
              </a:spcBef>
              <a:spcAft>
                <a:spcPts val="0"/>
              </a:spcAft>
              <a:buNone/>
            </a:pPr>
            <a:r>
              <a:rPr lang="en"/>
              <a:t>UTKARSH CHAUHAN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09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AND DISCUSSIONS:</a:t>
            </a:r>
            <a:endParaRPr/>
          </a:p>
        </p:txBody>
      </p:sp>
      <p:sp>
        <p:nvSpPr>
          <p:cNvPr id="66" name="Google Shape;66;p14"/>
          <p:cNvSpPr txBox="1"/>
          <p:nvPr>
            <p:ph idx="1" type="body"/>
          </p:nvPr>
        </p:nvSpPr>
        <p:spPr>
          <a:xfrm>
            <a:off x="209700" y="440425"/>
            <a:ext cx="8934300" cy="4703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chemeClr val="dk1"/>
                </a:solidFill>
                <a:latin typeface="Arial"/>
                <a:ea typeface="Arial"/>
                <a:cs typeface="Arial"/>
                <a:sym typeface="Arial"/>
              </a:rPr>
              <a:t>1. We can analyze which are the top N SKUs by Units. i.e. Net Sales. Top 5 SKU by units i.e. </a:t>
            </a:r>
            <a:r>
              <a:rPr b="1" lang="en" sz="1500">
                <a:solidFill>
                  <a:schemeClr val="dk1"/>
                </a:solidFill>
                <a:latin typeface="Arial"/>
                <a:ea typeface="Arial"/>
                <a:cs typeface="Arial"/>
                <a:sym typeface="Arial"/>
              </a:rPr>
              <a:t>the most sold products are WATER-CREAM, SILK CANVAS, SEPH-BOTF-2018, SKIN-MIST, PC-OIL.</a:t>
            </a:r>
            <a:endParaRPr b="1" sz="1500">
              <a:solidFill>
                <a:schemeClr val="dk1"/>
              </a:solidFill>
              <a:latin typeface="Arial"/>
              <a:ea typeface="Arial"/>
              <a:cs typeface="Arial"/>
              <a:sym typeface="Arial"/>
            </a:endParaRPr>
          </a:p>
          <a:p>
            <a:pPr indent="0" lvl="0" marL="0" rtl="0" algn="l">
              <a:spcBef>
                <a:spcPts val="1200"/>
              </a:spcBef>
              <a:spcAft>
                <a:spcPts val="0"/>
              </a:spcAft>
              <a:buNone/>
            </a:pPr>
            <a:r>
              <a:rPr lang="en" sz="1500">
                <a:solidFill>
                  <a:schemeClr val="dk1"/>
                </a:solidFill>
                <a:latin typeface="Arial"/>
                <a:ea typeface="Arial"/>
                <a:cs typeface="Arial"/>
                <a:sym typeface="Arial"/>
              </a:rPr>
              <a:t>2. We can analyze which are the top N SKUs by Volume i.e. Total Revenue. Top 5 SKU by Volume i.e. </a:t>
            </a:r>
            <a:r>
              <a:rPr b="1" lang="en" sz="1500">
                <a:solidFill>
                  <a:schemeClr val="dk1"/>
                </a:solidFill>
                <a:latin typeface="Arial"/>
                <a:ea typeface="Arial"/>
                <a:cs typeface="Arial"/>
                <a:sym typeface="Arial"/>
              </a:rPr>
              <a:t>the products that generate the greatest revenue are: WATER-CREAM, SILK CANVAS, ESSENCE, SKIN-MIST, CHANNEL 3-TSV-JUNE-2018-A305748.</a:t>
            </a:r>
            <a:endParaRPr b="1" sz="1500">
              <a:solidFill>
                <a:schemeClr val="dk1"/>
              </a:solidFill>
              <a:latin typeface="Arial"/>
              <a:ea typeface="Arial"/>
              <a:cs typeface="Arial"/>
              <a:sym typeface="Arial"/>
            </a:endParaRPr>
          </a:p>
          <a:p>
            <a:pPr indent="0" lvl="0" marL="0" rtl="0" algn="l">
              <a:spcBef>
                <a:spcPts val="1200"/>
              </a:spcBef>
              <a:spcAft>
                <a:spcPts val="0"/>
              </a:spcAft>
              <a:buNone/>
            </a:pPr>
            <a:r>
              <a:rPr lang="en" sz="1500">
                <a:solidFill>
                  <a:schemeClr val="dk1"/>
                </a:solidFill>
                <a:latin typeface="Arial"/>
                <a:ea typeface="Arial"/>
                <a:cs typeface="Arial"/>
                <a:sym typeface="Arial"/>
              </a:rPr>
              <a:t>3. Total Units i.e. Net Sales and Total Volume i.e. Total Revenue for all the SKUs per month for each year can be analyzed. Net Sales for </a:t>
            </a:r>
            <a:r>
              <a:rPr b="1" lang="en" sz="1500">
                <a:solidFill>
                  <a:schemeClr val="dk1"/>
                </a:solidFill>
                <a:latin typeface="Arial"/>
                <a:ea typeface="Arial"/>
                <a:cs typeface="Arial"/>
                <a:sym typeface="Arial"/>
              </a:rPr>
              <a:t>January 2017, 2018, and 2019 are 2.001M, 3.499M, and 4.562M</a:t>
            </a:r>
            <a:r>
              <a:rPr lang="en" sz="1500">
                <a:solidFill>
                  <a:schemeClr val="dk1"/>
                </a:solidFill>
                <a:latin typeface="Arial"/>
                <a:ea typeface="Arial"/>
                <a:cs typeface="Arial"/>
                <a:sym typeface="Arial"/>
              </a:rPr>
              <a:t> respectively. Similarly, the Total revenue for </a:t>
            </a:r>
            <a:r>
              <a:rPr b="1" lang="en" sz="1500">
                <a:solidFill>
                  <a:schemeClr val="dk1"/>
                </a:solidFill>
                <a:latin typeface="Arial"/>
                <a:ea typeface="Arial"/>
                <a:cs typeface="Arial"/>
                <a:sym typeface="Arial"/>
              </a:rPr>
              <a:t>January 2017, 2018, and 2019 are 89.204M, 168.720M, and 229.921M</a:t>
            </a:r>
            <a:r>
              <a:rPr lang="en" sz="1500">
                <a:solidFill>
                  <a:schemeClr val="dk1"/>
                </a:solidFill>
                <a:latin typeface="Arial"/>
                <a:ea typeface="Arial"/>
                <a:cs typeface="Arial"/>
                <a:sym typeface="Arial"/>
              </a:rPr>
              <a:t> respectively.</a:t>
            </a:r>
            <a:endParaRPr sz="1500">
              <a:solidFill>
                <a:schemeClr val="dk1"/>
              </a:solidFill>
              <a:latin typeface="Arial"/>
              <a:ea typeface="Arial"/>
              <a:cs typeface="Arial"/>
              <a:sym typeface="Arial"/>
            </a:endParaRPr>
          </a:p>
          <a:p>
            <a:pPr indent="0" lvl="0" marL="0" rtl="0" algn="l">
              <a:spcBef>
                <a:spcPts val="1200"/>
              </a:spcBef>
              <a:spcAft>
                <a:spcPts val="0"/>
              </a:spcAft>
              <a:buNone/>
            </a:pPr>
            <a:r>
              <a:rPr lang="en" sz="1500">
                <a:solidFill>
                  <a:schemeClr val="dk1"/>
                </a:solidFill>
                <a:latin typeface="Arial"/>
                <a:ea typeface="Arial"/>
                <a:cs typeface="Arial"/>
                <a:sym typeface="Arial"/>
              </a:rPr>
              <a:t>4. COGS% that is Net Sales * COGS per SKU for the top 3 SKU is </a:t>
            </a:r>
            <a:r>
              <a:rPr b="1" lang="en" sz="1500">
                <a:solidFill>
                  <a:schemeClr val="dk1"/>
                </a:solidFill>
                <a:latin typeface="Arial"/>
                <a:ea typeface="Arial"/>
                <a:cs typeface="Arial"/>
                <a:sym typeface="Arial"/>
              </a:rPr>
              <a:t>3608.78K for WATER-CREAM, 2678.45K for SILK-CANVAS, and 2098.98K for CHANNEL 3-TSV-JUNE-2018-A305748.</a:t>
            </a:r>
            <a:endParaRPr b="1" sz="1500">
              <a:solidFill>
                <a:schemeClr val="dk1"/>
              </a:solidFill>
              <a:latin typeface="Arial"/>
              <a:ea typeface="Arial"/>
              <a:cs typeface="Arial"/>
              <a:sym typeface="Arial"/>
            </a:endParaRPr>
          </a:p>
          <a:p>
            <a:pPr indent="0" lvl="0" marL="0" rtl="0" algn="l">
              <a:spcBef>
                <a:spcPts val="1200"/>
              </a:spcBef>
              <a:spcAft>
                <a:spcPts val="0"/>
              </a:spcAft>
              <a:buNone/>
            </a:pPr>
            <a:r>
              <a:rPr lang="en" sz="1500">
                <a:solidFill>
                  <a:schemeClr val="dk1"/>
                </a:solidFill>
                <a:latin typeface="Arial"/>
                <a:ea typeface="Arial"/>
                <a:cs typeface="Arial"/>
                <a:sym typeface="Arial"/>
              </a:rPr>
              <a:t>5. The </a:t>
            </a:r>
            <a:r>
              <a:rPr b="1" lang="en" sz="1500">
                <a:solidFill>
                  <a:schemeClr val="dk1"/>
                </a:solidFill>
                <a:latin typeface="Arial"/>
                <a:ea typeface="Arial"/>
                <a:cs typeface="Arial"/>
                <a:sym typeface="Arial"/>
              </a:rPr>
              <a:t>greatest number of sales</a:t>
            </a:r>
            <a:r>
              <a:rPr lang="en" sz="1500">
                <a:solidFill>
                  <a:schemeClr val="dk1"/>
                </a:solidFill>
                <a:latin typeface="Arial"/>
                <a:ea typeface="Arial"/>
                <a:cs typeface="Arial"/>
                <a:sym typeface="Arial"/>
              </a:rPr>
              <a:t> take place in the Northeast region followed by the Southern and the Central Region. The </a:t>
            </a:r>
            <a:r>
              <a:rPr b="1" lang="en" sz="1500">
                <a:solidFill>
                  <a:schemeClr val="dk1"/>
                </a:solidFill>
                <a:latin typeface="Arial"/>
                <a:ea typeface="Arial"/>
                <a:cs typeface="Arial"/>
                <a:sym typeface="Arial"/>
              </a:rPr>
              <a:t>maximum revenue is generated</a:t>
            </a:r>
            <a:r>
              <a:rPr lang="en" sz="1500">
                <a:solidFill>
                  <a:schemeClr val="dk1"/>
                </a:solidFill>
                <a:latin typeface="Arial"/>
                <a:ea typeface="Arial"/>
                <a:cs typeface="Arial"/>
                <a:sym typeface="Arial"/>
              </a:rPr>
              <a:t> from the Northeast region followed by the Western and the Central Region.</a:t>
            </a:r>
            <a:endParaRPr sz="1500">
              <a:solidFill>
                <a:schemeClr val="dk1"/>
              </a:solidFill>
              <a:latin typeface="Arial"/>
              <a:ea typeface="Arial"/>
              <a:cs typeface="Arial"/>
              <a:sym typeface="Arial"/>
            </a:endParaRPr>
          </a:p>
          <a:p>
            <a:pPr indent="0" lvl="0" marL="457200" rtl="0" algn="l">
              <a:spcBef>
                <a:spcPts val="1200"/>
              </a:spcBef>
              <a:spcAft>
                <a:spcPts val="1600"/>
              </a:spcAft>
              <a:buNone/>
            </a:pPr>
            <a:r>
              <a:t/>
            </a:r>
            <a:endParaRPr sz="19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149400" y="152050"/>
            <a:ext cx="8845200" cy="521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00">
                <a:solidFill>
                  <a:schemeClr val="dk1"/>
                </a:solidFill>
                <a:latin typeface="Arial"/>
                <a:ea typeface="Arial"/>
                <a:cs typeface="Arial"/>
                <a:sym typeface="Arial"/>
              </a:rPr>
              <a:t>6. The </a:t>
            </a:r>
            <a:r>
              <a:rPr b="1" lang="en" sz="1300">
                <a:solidFill>
                  <a:schemeClr val="dk1"/>
                </a:solidFill>
                <a:latin typeface="Arial"/>
                <a:ea typeface="Arial"/>
                <a:cs typeface="Arial"/>
                <a:sym typeface="Arial"/>
              </a:rPr>
              <a:t>maximum revenue</a:t>
            </a:r>
            <a:r>
              <a:rPr lang="en" sz="1300">
                <a:solidFill>
                  <a:schemeClr val="dk1"/>
                </a:solidFill>
                <a:latin typeface="Arial"/>
                <a:ea typeface="Arial"/>
                <a:cs typeface="Arial"/>
                <a:sym typeface="Arial"/>
              </a:rPr>
              <a:t> is generated from the Northeast, Western and Central regions while the </a:t>
            </a:r>
            <a:r>
              <a:rPr b="1" lang="en" sz="1300">
                <a:solidFill>
                  <a:schemeClr val="dk1"/>
                </a:solidFill>
                <a:latin typeface="Arial"/>
                <a:ea typeface="Arial"/>
                <a:cs typeface="Arial"/>
                <a:sym typeface="Arial"/>
              </a:rPr>
              <a:t>maximum profit</a:t>
            </a:r>
            <a:r>
              <a:rPr lang="en" sz="1300">
                <a:solidFill>
                  <a:schemeClr val="dk1"/>
                </a:solidFill>
                <a:latin typeface="Arial"/>
                <a:ea typeface="Arial"/>
                <a:cs typeface="Arial"/>
                <a:sym typeface="Arial"/>
              </a:rPr>
              <a:t> is generated from International Sales, Canada, and the Northeast region. Hence the sales to maximum profit regions should be increased to maximize revenue.</a:t>
            </a:r>
            <a:endParaRPr sz="1300">
              <a:solidFill>
                <a:schemeClr val="dk1"/>
              </a:solidFill>
              <a:latin typeface="Arial"/>
              <a:ea typeface="Arial"/>
              <a:cs typeface="Arial"/>
              <a:sym typeface="Arial"/>
            </a:endParaRPr>
          </a:p>
          <a:p>
            <a:pPr indent="0" lvl="0" marL="0" rtl="0" algn="l">
              <a:spcBef>
                <a:spcPts val="1200"/>
              </a:spcBef>
              <a:spcAft>
                <a:spcPts val="0"/>
              </a:spcAft>
              <a:buNone/>
            </a:pPr>
            <a:r>
              <a:rPr lang="en" sz="1300">
                <a:solidFill>
                  <a:schemeClr val="dk1"/>
                </a:solidFill>
                <a:latin typeface="Arial"/>
                <a:ea typeface="Arial"/>
                <a:cs typeface="Arial"/>
                <a:sym typeface="Arial"/>
              </a:rPr>
              <a:t>7. YOY graph can be analyzed to understand the increase or decrease in total revenue in the subsequent years</a:t>
            </a:r>
            <a:r>
              <a:rPr b="1" lang="en" sz="1300">
                <a:solidFill>
                  <a:schemeClr val="dk1"/>
                </a:solidFill>
                <a:latin typeface="Arial"/>
                <a:ea typeface="Arial"/>
                <a:cs typeface="Arial"/>
                <a:sym typeface="Arial"/>
              </a:rPr>
              <a:t>. Total Revenue increased from 14.512M in January 2017 to 19.784M in January 2018 and decreased to 18.620M in January 2019.</a:t>
            </a:r>
            <a:r>
              <a:rPr lang="en" sz="1300">
                <a:solidFill>
                  <a:schemeClr val="dk1"/>
                </a:solidFill>
                <a:latin typeface="Arial"/>
                <a:ea typeface="Arial"/>
                <a:cs typeface="Arial"/>
                <a:sym typeface="Arial"/>
              </a:rPr>
              <a:t> Similarly, we can analyze the data for different months.</a:t>
            </a:r>
            <a:endParaRPr sz="1300">
              <a:solidFill>
                <a:schemeClr val="dk1"/>
              </a:solidFill>
              <a:latin typeface="Arial"/>
              <a:ea typeface="Arial"/>
              <a:cs typeface="Arial"/>
              <a:sym typeface="Arial"/>
            </a:endParaRPr>
          </a:p>
          <a:p>
            <a:pPr indent="0" lvl="0" marL="0" rtl="0" algn="l">
              <a:spcBef>
                <a:spcPts val="1200"/>
              </a:spcBef>
              <a:spcAft>
                <a:spcPts val="0"/>
              </a:spcAft>
              <a:buNone/>
            </a:pPr>
            <a:r>
              <a:rPr lang="en" sz="1300">
                <a:solidFill>
                  <a:schemeClr val="dk1"/>
                </a:solidFill>
                <a:latin typeface="Arial"/>
                <a:ea typeface="Arial"/>
                <a:cs typeface="Arial"/>
                <a:sym typeface="Arial"/>
              </a:rPr>
              <a:t>8. </a:t>
            </a:r>
            <a:r>
              <a:rPr b="1" lang="en" sz="1300">
                <a:solidFill>
                  <a:schemeClr val="dk1"/>
                </a:solidFill>
                <a:latin typeface="Arial"/>
                <a:ea typeface="Arial"/>
                <a:cs typeface="Arial"/>
                <a:sym typeface="Arial"/>
              </a:rPr>
              <a:t>The top 5 most profitable SKUs are DRY-RITUAL-KIRI, NORM-DRY-RITUAL-KIRI-V2, SENSITIVE-COMPLETE-KIRI, NORM-RITUAL-KIRI, and NORM-COMPLETE-KIRI</a:t>
            </a:r>
            <a:r>
              <a:rPr lang="en" sz="1300">
                <a:solidFill>
                  <a:schemeClr val="dk1"/>
                </a:solidFill>
                <a:latin typeface="Arial"/>
                <a:ea typeface="Arial"/>
                <a:cs typeface="Arial"/>
                <a:sym typeface="Arial"/>
              </a:rPr>
              <a:t> with a total profit amount of 614.10, 586.71, 578.50, 578.50 and 578.50 respectively per SKU unit. Top N most profitable SKUs can be analyzed and the least profitable SKUs can be identified.</a:t>
            </a:r>
            <a:endParaRPr sz="1300">
              <a:solidFill>
                <a:schemeClr val="dk1"/>
              </a:solidFill>
              <a:latin typeface="Arial"/>
              <a:ea typeface="Arial"/>
              <a:cs typeface="Arial"/>
              <a:sym typeface="Arial"/>
            </a:endParaRPr>
          </a:p>
          <a:p>
            <a:pPr indent="0" lvl="0" marL="0" rtl="0" algn="l">
              <a:spcBef>
                <a:spcPts val="1200"/>
              </a:spcBef>
              <a:spcAft>
                <a:spcPts val="0"/>
              </a:spcAft>
              <a:buNone/>
            </a:pPr>
            <a:r>
              <a:rPr lang="en" sz="1300">
                <a:solidFill>
                  <a:schemeClr val="dk1"/>
                </a:solidFill>
                <a:latin typeface="Arial"/>
                <a:ea typeface="Arial"/>
                <a:cs typeface="Arial"/>
                <a:sym typeface="Arial"/>
              </a:rPr>
              <a:t>9. Total Amount that is Net Sales * Total Revenue describes the </a:t>
            </a:r>
            <a:r>
              <a:rPr b="1" lang="en" sz="1300">
                <a:solidFill>
                  <a:schemeClr val="dk1"/>
                </a:solidFill>
                <a:latin typeface="Arial"/>
                <a:ea typeface="Arial"/>
                <a:cs typeface="Arial"/>
                <a:sym typeface="Arial"/>
              </a:rPr>
              <a:t>total revenue generated for all the units sold</a:t>
            </a:r>
            <a:r>
              <a:rPr lang="en" sz="1300">
                <a:solidFill>
                  <a:schemeClr val="dk1"/>
                </a:solidFill>
                <a:latin typeface="Arial"/>
                <a:ea typeface="Arial"/>
                <a:cs typeface="Arial"/>
                <a:sym typeface="Arial"/>
              </a:rPr>
              <a:t>. The Total Amount </a:t>
            </a:r>
            <a:r>
              <a:rPr b="1" lang="en" sz="1300">
                <a:solidFill>
                  <a:schemeClr val="dk1"/>
                </a:solidFill>
                <a:latin typeface="Arial"/>
                <a:ea typeface="Arial"/>
                <a:cs typeface="Arial"/>
                <a:sym typeface="Arial"/>
              </a:rPr>
              <a:t>increased by 76.141%</a:t>
            </a:r>
            <a:r>
              <a:rPr lang="en" sz="1300">
                <a:solidFill>
                  <a:schemeClr val="dk1"/>
                </a:solidFill>
                <a:latin typeface="Arial"/>
                <a:ea typeface="Arial"/>
                <a:cs typeface="Arial"/>
                <a:sym typeface="Arial"/>
              </a:rPr>
              <a:t> over a span of 29 Months. The Total Amount increased from 74.69B in January 2017 to 278.39B in December 2017.  The Total Amount increased from 281.37B in January 2018 to 331.91B in December 2018.  The Total Amount increased from 297.45B in January 2019 to 313.05B in May 2019. </a:t>
            </a:r>
            <a:endParaRPr sz="1300">
              <a:solidFill>
                <a:schemeClr val="dk1"/>
              </a:solidFill>
              <a:latin typeface="Arial"/>
              <a:ea typeface="Arial"/>
              <a:cs typeface="Arial"/>
              <a:sym typeface="Arial"/>
            </a:endParaRPr>
          </a:p>
          <a:p>
            <a:pPr indent="0" lvl="0" marL="0" rtl="0" algn="l">
              <a:spcBef>
                <a:spcPts val="1200"/>
              </a:spcBef>
              <a:spcAft>
                <a:spcPts val="0"/>
              </a:spcAft>
              <a:buNone/>
            </a:pPr>
            <a:r>
              <a:rPr lang="en" sz="1300">
                <a:solidFill>
                  <a:schemeClr val="dk1"/>
                </a:solidFill>
                <a:latin typeface="Arial"/>
                <a:ea typeface="Arial"/>
                <a:cs typeface="Arial"/>
                <a:sym typeface="Arial"/>
              </a:rPr>
              <a:t>10. </a:t>
            </a:r>
            <a:r>
              <a:rPr b="1" lang="en" sz="1300">
                <a:solidFill>
                  <a:schemeClr val="dk1"/>
                </a:solidFill>
                <a:latin typeface="Arial"/>
                <a:ea typeface="Arial"/>
                <a:cs typeface="Arial"/>
                <a:sym typeface="Arial"/>
              </a:rPr>
              <a:t>Maximum Total revenue</a:t>
            </a:r>
            <a:r>
              <a:rPr lang="en" sz="1300">
                <a:solidFill>
                  <a:schemeClr val="dk1"/>
                </a:solidFill>
                <a:latin typeface="Arial"/>
                <a:ea typeface="Arial"/>
                <a:cs typeface="Arial"/>
                <a:sym typeface="Arial"/>
              </a:rPr>
              <a:t> was generated in March 2019, with the value for total revenue being </a:t>
            </a:r>
            <a:r>
              <a:rPr b="1" lang="en" sz="1300">
                <a:solidFill>
                  <a:schemeClr val="dk1"/>
                </a:solidFill>
                <a:latin typeface="Arial"/>
                <a:ea typeface="Arial"/>
                <a:cs typeface="Arial"/>
                <a:sym typeface="Arial"/>
              </a:rPr>
              <a:t>29.797M</a:t>
            </a:r>
            <a:r>
              <a:rPr lang="en" sz="1300">
                <a:solidFill>
                  <a:schemeClr val="dk1"/>
                </a:solidFill>
                <a:latin typeface="Arial"/>
                <a:ea typeface="Arial"/>
                <a:cs typeface="Arial"/>
                <a:sym typeface="Arial"/>
              </a:rPr>
              <a:t> and the </a:t>
            </a:r>
            <a:r>
              <a:rPr b="1" lang="en" sz="1300">
                <a:solidFill>
                  <a:schemeClr val="dk1"/>
                </a:solidFill>
                <a:latin typeface="Arial"/>
                <a:ea typeface="Arial"/>
                <a:cs typeface="Arial"/>
                <a:sym typeface="Arial"/>
              </a:rPr>
              <a:t>minimum Total revenue</a:t>
            </a:r>
            <a:r>
              <a:rPr lang="en" sz="1300">
                <a:solidFill>
                  <a:schemeClr val="dk1"/>
                </a:solidFill>
                <a:latin typeface="Arial"/>
                <a:ea typeface="Arial"/>
                <a:cs typeface="Arial"/>
                <a:sym typeface="Arial"/>
              </a:rPr>
              <a:t> was generated in July 2017, with the value for total revenue being </a:t>
            </a:r>
            <a:r>
              <a:rPr b="1" lang="en" sz="1300">
                <a:solidFill>
                  <a:schemeClr val="dk1"/>
                </a:solidFill>
                <a:latin typeface="Arial"/>
                <a:ea typeface="Arial"/>
                <a:cs typeface="Arial"/>
                <a:sym typeface="Arial"/>
              </a:rPr>
              <a:t>8.509M</a:t>
            </a:r>
            <a:r>
              <a:rPr lang="en" sz="1300">
                <a:solidFill>
                  <a:schemeClr val="dk1"/>
                </a:solidFill>
                <a:latin typeface="Arial"/>
                <a:ea typeface="Arial"/>
                <a:cs typeface="Arial"/>
                <a:sym typeface="Arial"/>
              </a:rPr>
              <a:t>. The months with the maximum and minimum generated revenue in each year can be analyzed for better business strategies.</a:t>
            </a:r>
            <a:endParaRPr sz="1300">
              <a:solidFill>
                <a:schemeClr val="dk1"/>
              </a:solidFill>
              <a:latin typeface="Arial"/>
              <a:ea typeface="Arial"/>
              <a:cs typeface="Arial"/>
              <a:sym typeface="Arial"/>
            </a:endParaRPr>
          </a:p>
          <a:p>
            <a:pPr indent="0" lvl="0" marL="457200" rtl="0" algn="l">
              <a:spcBef>
                <a:spcPts val="1200"/>
              </a:spcBef>
              <a:spcAft>
                <a:spcPts val="1600"/>
              </a:spcAft>
              <a:buNone/>
            </a:pPr>
            <a:r>
              <a:t/>
            </a:r>
            <a:endParaRPr sz="17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LINK:</a:t>
            </a:r>
            <a:r>
              <a:rPr lang="en" sz="1500">
                <a:latin typeface="Times New Roman"/>
                <a:ea typeface="Times New Roman"/>
                <a:cs typeface="Times New Roman"/>
                <a:sym typeface="Times New Roman"/>
              </a:rPr>
              <a:t> https://public.tableau.com/views/SalesInsightsforABCInc_1/Dashboard1?:language=en-US&amp;publish=yes&amp;:display_count=n&amp;:origin=viz_share_link</a:t>
            </a:r>
            <a:endParaRPr sz="1500">
              <a:latin typeface="Times New Roman"/>
              <a:ea typeface="Times New Roman"/>
              <a:cs typeface="Times New Roman"/>
              <a:sym typeface="Times New Roman"/>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8" name="Google Shape;78;p16"/>
          <p:cNvPicPr preferRelativeResize="0"/>
          <p:nvPr/>
        </p:nvPicPr>
        <p:blipFill>
          <a:blip r:embed="rId3">
            <a:alphaModFix/>
          </a:blip>
          <a:stretch>
            <a:fillRect/>
          </a:stretch>
        </p:blipFill>
        <p:spPr>
          <a:xfrm>
            <a:off x="0" y="938125"/>
            <a:ext cx="9144003" cy="376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LINK:</a:t>
            </a:r>
            <a:r>
              <a:rPr lang="en" sz="1500">
                <a:latin typeface="Times New Roman"/>
                <a:ea typeface="Times New Roman"/>
                <a:cs typeface="Times New Roman"/>
                <a:sym typeface="Times New Roman"/>
              </a:rPr>
              <a:t> https://public.tableau.com/views/SalesInsightsforABCInc_2/Dashboard2?:language=en-US&amp;publish=yes&amp;:display_count=n&amp;:origin=viz_share_link</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0" y="953850"/>
            <a:ext cx="9144003" cy="3749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0"/>
            <a:ext cx="8520600" cy="9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LINK:</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https://public.tableau.com/views/SalesInsightsforABCInc_3/Dashboard3?:language=en-US&amp;publish=yes&amp;:display_count=n&amp;:origin=viz_share_link</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0" y="772475"/>
            <a:ext cx="9144003" cy="3796401"/>
          </a:xfrm>
          <a:prstGeom prst="rect">
            <a:avLst/>
          </a:prstGeom>
          <a:noFill/>
          <a:ln>
            <a:noFill/>
          </a:ln>
        </p:spPr>
      </p:pic>
      <p:sp>
        <p:nvSpPr>
          <p:cNvPr id="93" name="Google Shape;93;p18"/>
          <p:cNvSpPr txBox="1"/>
          <p:nvPr/>
        </p:nvSpPr>
        <p:spPr>
          <a:xfrm>
            <a:off x="110100" y="4568875"/>
            <a:ext cx="892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Data Fiesta Calculation: https://docs.google.com/spreadsheets/d/1HG_woW1qPjDoL08HX8KNr09D4KSxZ81L-8L-pzzi34c/edit?usp=sharing</a:t>
            </a:r>
            <a:endParaRPr>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