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2f5715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2f5715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2f57157b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2f57157b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2f57157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2f57157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2f57157b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2f57157b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3c765b0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3c765b0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4106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FIESTA -3.0</a:t>
            </a:r>
            <a:endParaRPr/>
          </a:p>
          <a:p>
            <a:pPr indent="0" lvl="0" marL="0" rtl="0" algn="ctr">
              <a:spcBef>
                <a:spcPts val="0"/>
              </a:spcBef>
              <a:spcAft>
                <a:spcPts val="0"/>
              </a:spcAft>
              <a:buNone/>
            </a:pPr>
            <a:r>
              <a:rPr lang="en"/>
              <a:t>ABC Inc. &amp; it’s challenges</a:t>
            </a:r>
            <a:endParaRPr/>
          </a:p>
        </p:txBody>
      </p:sp>
      <p:sp>
        <p:nvSpPr>
          <p:cNvPr id="60" name="Google Shape;60;p13"/>
          <p:cNvSpPr txBox="1"/>
          <p:nvPr>
            <p:ph idx="1" type="subTitle"/>
          </p:nvPr>
        </p:nvSpPr>
        <p:spPr>
          <a:xfrm>
            <a:off x="775350" y="3033775"/>
            <a:ext cx="7593300" cy="3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a:t>
            </a:r>
            <a:r>
              <a:rPr b="1" lang="en" sz="2300"/>
              <a:t>SAGITTARIUS</a:t>
            </a:r>
            <a:endParaRPr b="1" sz="2300"/>
          </a:p>
          <a:p>
            <a:pPr indent="0" lvl="0" marL="0" rtl="0" algn="ctr">
              <a:spcBef>
                <a:spcPts val="0"/>
              </a:spcBef>
              <a:spcAft>
                <a:spcPts val="0"/>
              </a:spcAft>
              <a:buNone/>
            </a:pPr>
            <a:r>
              <a:rPr b="1" lang="en" sz="2300"/>
              <a:t>MAHARAJA SURAJMAL INSTITUTE OF TECHNOLOGY</a:t>
            </a:r>
            <a:endParaRPr b="1" sz="2300"/>
          </a:p>
          <a:p>
            <a:pPr indent="0" lvl="0" marL="0" rtl="0" algn="ctr">
              <a:spcBef>
                <a:spcPts val="0"/>
              </a:spcBef>
              <a:spcAft>
                <a:spcPts val="0"/>
              </a:spcAft>
              <a:buNone/>
            </a:pPr>
            <a:r>
              <a:rPr lang="en"/>
              <a:t>MEMBERS: TUSHITA SINGH (Team Leader)</a:t>
            </a:r>
            <a:endParaRPr/>
          </a:p>
          <a:p>
            <a:pPr indent="0" lvl="0" marL="0" rtl="0" algn="ctr">
              <a:spcBef>
                <a:spcPts val="0"/>
              </a:spcBef>
              <a:spcAft>
                <a:spcPts val="0"/>
              </a:spcAft>
              <a:buNone/>
            </a:pPr>
            <a:r>
              <a:rPr lang="en"/>
              <a:t>N SUDHA SUSHMA</a:t>
            </a:r>
            <a:endParaRPr/>
          </a:p>
          <a:p>
            <a:pPr indent="0" lvl="0" marL="0" rtl="0" algn="ctr">
              <a:spcBef>
                <a:spcPts val="0"/>
              </a:spcBef>
              <a:spcAft>
                <a:spcPts val="0"/>
              </a:spcAft>
              <a:buNone/>
            </a:pPr>
            <a:r>
              <a:rPr lang="en"/>
              <a:t>UTKARSH CHAUHAN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AND DISCUSSIONS:</a:t>
            </a:r>
            <a:endParaRPr/>
          </a:p>
        </p:txBody>
      </p:sp>
      <p:sp>
        <p:nvSpPr>
          <p:cNvPr id="66" name="Google Shape;66;p14"/>
          <p:cNvSpPr txBox="1"/>
          <p:nvPr>
            <p:ph idx="1" type="body"/>
          </p:nvPr>
        </p:nvSpPr>
        <p:spPr>
          <a:xfrm>
            <a:off x="390125" y="67535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t>1. </a:t>
            </a:r>
            <a:r>
              <a:rPr lang="en" sz="1500"/>
              <a:t>Top 5 SKU by units i.e. the most sold products are WATER-CREAM, SILK CANVAS, SEPH-BOTF-2018, SKIN-MIST, PC-OIL. </a:t>
            </a:r>
            <a:endParaRPr sz="1500"/>
          </a:p>
          <a:p>
            <a:pPr indent="0" lvl="0" marL="457200" rtl="0" algn="l">
              <a:spcBef>
                <a:spcPts val="1600"/>
              </a:spcBef>
              <a:spcAft>
                <a:spcPts val="0"/>
              </a:spcAft>
              <a:buNone/>
            </a:pPr>
            <a:r>
              <a:rPr lang="en" sz="1500"/>
              <a:t>2. Top 5 SKU by Volume i.e. the products that generate the greatest revenue are: WATER-CREAM, SILK CANVAS, ESSENCE, SKIN-MIST, CHANNEL 3-TSV-JUNE-2018-A305748. </a:t>
            </a:r>
            <a:endParaRPr sz="1500"/>
          </a:p>
          <a:p>
            <a:pPr indent="0" lvl="0" marL="457200" rtl="0" algn="l">
              <a:spcBef>
                <a:spcPts val="1600"/>
              </a:spcBef>
              <a:spcAft>
                <a:spcPts val="0"/>
              </a:spcAft>
              <a:buNone/>
            </a:pPr>
            <a:r>
              <a:rPr lang="en" sz="1500"/>
              <a:t>3. Net Sales (Total units) for January 2017, 2018, and 2019 are 2.001M, 3.499M, and 4.562M respectively. Similarly, the Total revenue (Total Revenue) for January 2017, 2018, and 2019 are 89.204M, 168.720M, and 229.921M respectively. </a:t>
            </a:r>
            <a:endParaRPr sz="1500"/>
          </a:p>
          <a:p>
            <a:pPr indent="0" lvl="0" marL="457200" rtl="0" algn="l">
              <a:spcBef>
                <a:spcPts val="1600"/>
              </a:spcBef>
              <a:spcAft>
                <a:spcPts val="0"/>
              </a:spcAft>
              <a:buNone/>
            </a:pPr>
            <a:r>
              <a:rPr lang="en" sz="1500"/>
              <a:t>4. COGS% (Net Sales * COGS per SKU) for the top 3 SKU is 3608.78K for WATER-CREAM, 2678.45K for SILK-CANVAS, and 2098.98K for CHANNEL 3-TSV-JUNE-2018-A305748.</a:t>
            </a:r>
            <a:endParaRPr sz="1500"/>
          </a:p>
          <a:p>
            <a:pPr indent="0" lvl="0" marL="457200" rtl="0" algn="l">
              <a:spcBef>
                <a:spcPts val="1600"/>
              </a:spcBef>
              <a:spcAft>
                <a:spcPts val="0"/>
              </a:spcAft>
              <a:buNone/>
            </a:pPr>
            <a:r>
              <a:rPr lang="en" sz="1500"/>
              <a:t>5</a:t>
            </a:r>
            <a:r>
              <a:rPr lang="en"/>
              <a:t>.</a:t>
            </a:r>
            <a:r>
              <a:rPr lang="en" sz="1500"/>
              <a:t> The greatest number of sales take place in the Northeast region followed by the Southern and the Central Region. The maximum revenue is generated from the Northeast region followed by the Western and the Central Region.</a:t>
            </a:r>
            <a:endParaRPr sz="15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0"/>
            <a:ext cx="8520600" cy="274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t>6. The maximum revenue is generated from the Northeast, Western and Central regions while the maximum profit is generated from International Sales, Canada, and the Northeast region. Hence the sales to maximum profit regions should be increased to maximize revenue.</a:t>
            </a:r>
            <a:endParaRPr sz="1500"/>
          </a:p>
          <a:p>
            <a:pPr indent="0" lvl="0" marL="457200" rtl="0" algn="l">
              <a:spcBef>
                <a:spcPts val="1600"/>
              </a:spcBef>
              <a:spcAft>
                <a:spcPts val="0"/>
              </a:spcAft>
              <a:buNone/>
            </a:pPr>
            <a:r>
              <a:rPr lang="en" sz="1500"/>
              <a:t>7. YOY graph can be analyzed to understand the increase or decrease in total revenue in the subsequent years. Total Revenue increased from 14.512M in Jan 2017 to 19.784M in Jan 2018 and decreased to 18.620M in January 2019.</a:t>
            </a:r>
            <a:endParaRPr sz="1500"/>
          </a:p>
          <a:p>
            <a:pPr indent="0" lvl="0" marL="457200" rtl="0" algn="l">
              <a:spcBef>
                <a:spcPts val="1600"/>
              </a:spcBef>
              <a:spcAft>
                <a:spcPts val="0"/>
              </a:spcAft>
              <a:buNone/>
            </a:pPr>
            <a:r>
              <a:rPr lang="en" sz="1500"/>
              <a:t>8. The top 5 most profitable SKUs are DRY-RITUAL-KIRI, NORM-DRY-RITUAL-KIRI-V2, SENSITIVE-COMPLETE-KIRI, NORM-RITUAL-KIRI, and NORM-COMPLETE-KIRI with a total profit amount of 614.10, 586.71, 578.50, 578.50 and 578.50 respectively per SKU unit. </a:t>
            </a:r>
            <a:endParaRPr sz="1500"/>
          </a:p>
          <a:p>
            <a:pPr indent="0" lvl="0" marL="457200" rtl="0" algn="l">
              <a:spcBef>
                <a:spcPts val="1600"/>
              </a:spcBef>
              <a:spcAft>
                <a:spcPts val="0"/>
              </a:spcAft>
              <a:buNone/>
            </a:pPr>
            <a:r>
              <a:rPr lang="en" sz="1500"/>
              <a:t>9. Total Amount that is Net Sales * Total Revenue describes the total revenue generated for all the units sold. The Total Amount increased by 76.141% over a span of 29 Months. The Total Amount increased from 74.69B in Jan 2017 to 278.39B in Dec 2017.   Similar calculations can be done for the subsequent years as well.</a:t>
            </a:r>
            <a:endParaRPr sz="1500"/>
          </a:p>
          <a:p>
            <a:pPr indent="0" lvl="0" marL="457200" rtl="0" algn="l">
              <a:spcBef>
                <a:spcPts val="1600"/>
              </a:spcBef>
              <a:spcAft>
                <a:spcPts val="1600"/>
              </a:spcAft>
              <a:buNone/>
            </a:pPr>
            <a:r>
              <a:rPr lang="en" sz="1500"/>
              <a:t>10. Maximum Total revenue was generated in Mar ‘19, with the value being 29.797M and the minimum Total revenue was generated in Jul ‘17, with the value for total revenue being 8.509M.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LINK: https://public.tableau.com/views/SalesInsightsforABCInc_1/Dashboard1?:language=en-US&amp;publish=yes&amp;:display_count=n&amp;:origin=viz_share_link</a:t>
            </a:r>
            <a:endParaRPr sz="150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10475" y="753725"/>
            <a:ext cx="8923026" cy="426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LINK: https://public.tableau.com/views/SalesInsightsforABCInc_2/Dashboard2?:language=en-US&amp;publish=yes&amp;:display_count=n&amp;:origin=viz_share_link</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125775" y="781450"/>
            <a:ext cx="8875649" cy="428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LINK: </a:t>
            </a:r>
            <a:r>
              <a:rPr lang="en" sz="1500">
                <a:latin typeface="Times New Roman"/>
                <a:ea typeface="Times New Roman"/>
                <a:cs typeface="Times New Roman"/>
                <a:sym typeface="Times New Roman"/>
              </a:rPr>
              <a:t>https://public.tableau.com/views/SalesInsightsforABCInc_3/Dashboard3?:language=en-US&amp;publish=yes&amp;:display_count=n&amp;:origin=viz_share_link</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87125" y="800775"/>
            <a:ext cx="8969750" cy="424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