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1" r:id="rId6"/>
    <p:sldId id="257" r:id="rId7"/>
    <p:sldId id="265" r:id="rId8"/>
    <p:sldId id="268" r:id="rId9"/>
    <p:sldId id="259" r:id="rId10"/>
    <p:sldId id="267" r:id="rId11"/>
    <p:sldId id="260" r:id="rId12"/>
    <p:sldId id="269" r:id="rId13"/>
    <p:sldId id="270" r:id="rId14"/>
    <p:sldId id="262" r:id="rId15"/>
  </p:sldIdLst>
  <p:sldSz cx="12801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5A90D-D344-4738-94C6-6644108ABDBA}" v="34" dt="2024-11-26T01:43:0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BDB55-39CE-449C-AD76-EC017D07EF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1046A4-F841-4646-A418-5F9F66532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1. What are the needs of the people and are they being met? </a:t>
          </a:r>
          <a:endParaRPr lang="en-US"/>
        </a:p>
      </dgm:t>
    </dgm:pt>
    <dgm:pt modelId="{179D0426-4345-4EE1-A73C-1BB261E1328B}" type="parTrans" cxnId="{9FAF43AD-A310-4A3F-A672-D8553073A971}">
      <dgm:prSet/>
      <dgm:spPr/>
      <dgm:t>
        <a:bodyPr/>
        <a:lstStyle/>
        <a:p>
          <a:endParaRPr lang="en-US"/>
        </a:p>
      </dgm:t>
    </dgm:pt>
    <dgm:pt modelId="{5BDB4198-A061-476F-BC62-50F7BF753907}" type="sibTrans" cxnId="{9FAF43AD-A310-4A3F-A672-D8553073A971}">
      <dgm:prSet/>
      <dgm:spPr/>
      <dgm:t>
        <a:bodyPr/>
        <a:lstStyle/>
        <a:p>
          <a:endParaRPr lang="en-US"/>
        </a:p>
      </dgm:t>
    </dgm:pt>
    <dgm:pt modelId="{5963F0BD-A1C0-4BB3-AE32-10AEB05B7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2. Does AI provide value to any potential solution?</a:t>
          </a:r>
          <a:endParaRPr lang="en-US"/>
        </a:p>
      </dgm:t>
    </dgm:pt>
    <dgm:pt modelId="{3165BCDB-4557-4289-B1D6-7CA81C58E790}" type="parTrans" cxnId="{61EE2F86-A110-43E7-81DA-B53635B8BA59}">
      <dgm:prSet/>
      <dgm:spPr/>
      <dgm:t>
        <a:bodyPr/>
        <a:lstStyle/>
        <a:p>
          <a:endParaRPr lang="en-US"/>
        </a:p>
      </dgm:t>
    </dgm:pt>
    <dgm:pt modelId="{E518726B-1200-471B-88B9-1F541DE9DA69}" type="sibTrans" cxnId="{61EE2F86-A110-43E7-81DA-B53635B8BA59}">
      <dgm:prSet/>
      <dgm:spPr/>
      <dgm:t>
        <a:bodyPr/>
        <a:lstStyle/>
        <a:p>
          <a:endParaRPr lang="en-US"/>
        </a:p>
      </dgm:t>
    </dgm:pt>
    <dgm:pt modelId="{8D42F3AE-9757-4B31-B5F0-26091C2FB5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3. What is the potential harm if any?</a:t>
          </a:r>
          <a:endParaRPr lang="en-US"/>
        </a:p>
      </dgm:t>
    </dgm:pt>
    <dgm:pt modelId="{07C33ABF-9254-4584-A812-17582C875195}" type="parTrans" cxnId="{19909CE6-B24D-4996-880F-C5F070C28D29}">
      <dgm:prSet/>
      <dgm:spPr/>
      <dgm:t>
        <a:bodyPr/>
        <a:lstStyle/>
        <a:p>
          <a:endParaRPr lang="en-US"/>
        </a:p>
      </dgm:t>
    </dgm:pt>
    <dgm:pt modelId="{DC1BDEFE-871B-44A0-AFAE-AC3E296B7AC8}" type="sibTrans" cxnId="{19909CE6-B24D-4996-880F-C5F070C28D29}">
      <dgm:prSet/>
      <dgm:spPr/>
      <dgm:t>
        <a:bodyPr/>
        <a:lstStyle/>
        <a:p>
          <a:endParaRPr lang="en-US"/>
        </a:p>
      </dgm:t>
    </dgm:pt>
    <dgm:pt modelId="{16EE1955-E711-4EB5-8BEF-A57CE415F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</a:t>
          </a:r>
          <a:r>
            <a:rPr lang="en-US" b="0" i="0"/>
            <a:t>. Provide ways to challenge the system.</a:t>
          </a:r>
          <a:endParaRPr lang="en-US"/>
        </a:p>
      </dgm:t>
    </dgm:pt>
    <dgm:pt modelId="{28BB621F-1166-491B-A0BB-7C0E631881E9}" type="parTrans" cxnId="{F9CA0DFB-52A5-41EA-AE46-BE374A3001BD}">
      <dgm:prSet/>
      <dgm:spPr/>
      <dgm:t>
        <a:bodyPr/>
        <a:lstStyle/>
        <a:p>
          <a:endParaRPr lang="en-US"/>
        </a:p>
      </dgm:t>
    </dgm:pt>
    <dgm:pt modelId="{BBE1B994-2511-4405-915E-AFBD200BF0F8}" type="sibTrans" cxnId="{F9CA0DFB-52A5-41EA-AE46-BE374A3001BD}">
      <dgm:prSet/>
      <dgm:spPr/>
      <dgm:t>
        <a:bodyPr/>
        <a:lstStyle/>
        <a:p>
          <a:endParaRPr lang="en-US"/>
        </a:p>
      </dgm:t>
    </dgm:pt>
    <dgm:pt modelId="{B6AAB61A-2934-466A-867F-594836AE0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</a:t>
          </a:r>
          <a:r>
            <a:rPr lang="en-US" b="0" i="0"/>
            <a:t>. What are the built in Safety Measures?</a:t>
          </a:r>
          <a:endParaRPr lang="en-US"/>
        </a:p>
      </dgm:t>
    </dgm:pt>
    <dgm:pt modelId="{60956CDA-0A38-4FBC-B013-2C8F1D11152F}" type="parTrans" cxnId="{470F8D21-2757-4A50-8B43-F9391A1A62B9}">
      <dgm:prSet/>
      <dgm:spPr/>
      <dgm:t>
        <a:bodyPr/>
        <a:lstStyle/>
        <a:p>
          <a:endParaRPr lang="en-US"/>
        </a:p>
      </dgm:t>
    </dgm:pt>
    <dgm:pt modelId="{66BBB935-CCB2-4F26-8337-74AB49B27B03}" type="sibTrans" cxnId="{470F8D21-2757-4A50-8B43-F9391A1A62B9}">
      <dgm:prSet/>
      <dgm:spPr/>
      <dgm:t>
        <a:bodyPr/>
        <a:lstStyle/>
        <a:p>
          <a:endParaRPr lang="en-US"/>
        </a:p>
      </dgm:t>
    </dgm:pt>
    <dgm:pt modelId="{DE87F8D9-7010-42A9-BF7E-F4917D1FD437}" type="pres">
      <dgm:prSet presAssocID="{87FBDB55-39CE-449C-AD76-EC017D07EFBB}" presName="root" presStyleCnt="0">
        <dgm:presLayoutVars>
          <dgm:dir/>
          <dgm:resizeHandles val="exact"/>
        </dgm:presLayoutVars>
      </dgm:prSet>
      <dgm:spPr/>
    </dgm:pt>
    <dgm:pt modelId="{D0F1A2B5-D218-4A55-8AE5-A2CE8B029D5D}" type="pres">
      <dgm:prSet presAssocID="{661046A4-F841-4646-A418-5F9F665320D9}" presName="compNode" presStyleCnt="0"/>
      <dgm:spPr/>
    </dgm:pt>
    <dgm:pt modelId="{5FDF98E0-6129-4DAE-9839-448506CA21AA}" type="pres">
      <dgm:prSet presAssocID="{661046A4-F841-4646-A418-5F9F665320D9}" presName="bgRect" presStyleLbl="bgShp" presStyleIdx="0" presStyleCnt="5"/>
      <dgm:spPr/>
    </dgm:pt>
    <dgm:pt modelId="{4D25CEEA-BD59-4B72-A37F-70881BB25BED}" type="pres">
      <dgm:prSet presAssocID="{661046A4-F841-4646-A418-5F9F665320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C0A8808-454E-4D99-85E4-1531C83F4E69}" type="pres">
      <dgm:prSet presAssocID="{661046A4-F841-4646-A418-5F9F665320D9}" presName="spaceRect" presStyleCnt="0"/>
      <dgm:spPr/>
    </dgm:pt>
    <dgm:pt modelId="{FEA0B3C4-C260-4F14-98A0-F5599652D7D2}" type="pres">
      <dgm:prSet presAssocID="{661046A4-F841-4646-A418-5F9F665320D9}" presName="parTx" presStyleLbl="revTx" presStyleIdx="0" presStyleCnt="5">
        <dgm:presLayoutVars>
          <dgm:chMax val="0"/>
          <dgm:chPref val="0"/>
        </dgm:presLayoutVars>
      </dgm:prSet>
      <dgm:spPr/>
    </dgm:pt>
    <dgm:pt modelId="{47F36017-4469-430A-8ADF-B71EB08EEA9E}" type="pres">
      <dgm:prSet presAssocID="{5BDB4198-A061-476F-BC62-50F7BF753907}" presName="sibTrans" presStyleCnt="0"/>
      <dgm:spPr/>
    </dgm:pt>
    <dgm:pt modelId="{83282350-9098-4E72-BCEE-2DC99DF47F66}" type="pres">
      <dgm:prSet presAssocID="{5963F0BD-A1C0-4BB3-AE32-10AEB05B7E1B}" presName="compNode" presStyleCnt="0"/>
      <dgm:spPr/>
    </dgm:pt>
    <dgm:pt modelId="{7C2E4639-039B-4645-B917-0C0B7A7A22D3}" type="pres">
      <dgm:prSet presAssocID="{5963F0BD-A1C0-4BB3-AE32-10AEB05B7E1B}" presName="bgRect" presStyleLbl="bgShp" presStyleIdx="1" presStyleCnt="5"/>
      <dgm:spPr/>
    </dgm:pt>
    <dgm:pt modelId="{B018FE64-A96C-49C5-9D37-0CF7E47BE635}" type="pres">
      <dgm:prSet presAssocID="{5963F0BD-A1C0-4BB3-AE32-10AEB05B7E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DC454D-FAC8-4854-A9CC-B1D65FEF8B7F}" type="pres">
      <dgm:prSet presAssocID="{5963F0BD-A1C0-4BB3-AE32-10AEB05B7E1B}" presName="spaceRect" presStyleCnt="0"/>
      <dgm:spPr/>
    </dgm:pt>
    <dgm:pt modelId="{9D7421EF-3BA8-4576-8AAB-227445582519}" type="pres">
      <dgm:prSet presAssocID="{5963F0BD-A1C0-4BB3-AE32-10AEB05B7E1B}" presName="parTx" presStyleLbl="revTx" presStyleIdx="1" presStyleCnt="5">
        <dgm:presLayoutVars>
          <dgm:chMax val="0"/>
          <dgm:chPref val="0"/>
        </dgm:presLayoutVars>
      </dgm:prSet>
      <dgm:spPr/>
    </dgm:pt>
    <dgm:pt modelId="{49C8821B-5AF1-4877-B54B-FC1E5BB26985}" type="pres">
      <dgm:prSet presAssocID="{E518726B-1200-471B-88B9-1F541DE9DA69}" presName="sibTrans" presStyleCnt="0"/>
      <dgm:spPr/>
    </dgm:pt>
    <dgm:pt modelId="{8042449A-6F1D-47EA-A1A4-CD714C58C7F7}" type="pres">
      <dgm:prSet presAssocID="{8D42F3AE-9757-4B31-B5F0-26091C2FB5D3}" presName="compNode" presStyleCnt="0"/>
      <dgm:spPr/>
    </dgm:pt>
    <dgm:pt modelId="{D54F9119-7065-450A-8D69-27D3CB2D4B90}" type="pres">
      <dgm:prSet presAssocID="{8D42F3AE-9757-4B31-B5F0-26091C2FB5D3}" presName="bgRect" presStyleLbl="bgShp" presStyleIdx="2" presStyleCnt="5"/>
      <dgm:spPr/>
    </dgm:pt>
    <dgm:pt modelId="{8A69BC6A-76F8-4171-AE17-775079BD2F9D}" type="pres">
      <dgm:prSet presAssocID="{8D42F3AE-9757-4B31-B5F0-26091C2FB5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E01CF549-8E87-41DE-A699-41288097E3E8}" type="pres">
      <dgm:prSet presAssocID="{8D42F3AE-9757-4B31-B5F0-26091C2FB5D3}" presName="spaceRect" presStyleCnt="0"/>
      <dgm:spPr/>
    </dgm:pt>
    <dgm:pt modelId="{7B1BF415-98C1-457C-9432-2282C0E28791}" type="pres">
      <dgm:prSet presAssocID="{8D42F3AE-9757-4B31-B5F0-26091C2FB5D3}" presName="parTx" presStyleLbl="revTx" presStyleIdx="2" presStyleCnt="5">
        <dgm:presLayoutVars>
          <dgm:chMax val="0"/>
          <dgm:chPref val="0"/>
        </dgm:presLayoutVars>
      </dgm:prSet>
      <dgm:spPr/>
    </dgm:pt>
    <dgm:pt modelId="{4EC96C7C-64CE-4D37-B395-C2097C18290E}" type="pres">
      <dgm:prSet presAssocID="{DC1BDEFE-871B-44A0-AFAE-AC3E296B7AC8}" presName="sibTrans" presStyleCnt="0"/>
      <dgm:spPr/>
    </dgm:pt>
    <dgm:pt modelId="{B02C6A43-CC6D-45B7-A9DF-C06D4F6AF1F8}" type="pres">
      <dgm:prSet presAssocID="{16EE1955-E711-4EB5-8BEF-A57CE415F6B7}" presName="compNode" presStyleCnt="0"/>
      <dgm:spPr/>
    </dgm:pt>
    <dgm:pt modelId="{2EAA16FA-7C22-446C-B7A2-B9914BEE0985}" type="pres">
      <dgm:prSet presAssocID="{16EE1955-E711-4EB5-8BEF-A57CE415F6B7}" presName="bgRect" presStyleLbl="bgShp" presStyleIdx="3" presStyleCnt="5"/>
      <dgm:spPr/>
    </dgm:pt>
    <dgm:pt modelId="{00F9E19F-7504-45B7-B798-C9CE3AED7C96}" type="pres">
      <dgm:prSet presAssocID="{16EE1955-E711-4EB5-8BEF-A57CE415F6B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F971A9B-33B9-4C98-AED5-88B61531A71B}" type="pres">
      <dgm:prSet presAssocID="{16EE1955-E711-4EB5-8BEF-A57CE415F6B7}" presName="spaceRect" presStyleCnt="0"/>
      <dgm:spPr/>
    </dgm:pt>
    <dgm:pt modelId="{42910F8D-0D03-4372-8049-A9DCD1C26CB5}" type="pres">
      <dgm:prSet presAssocID="{16EE1955-E711-4EB5-8BEF-A57CE415F6B7}" presName="parTx" presStyleLbl="revTx" presStyleIdx="3" presStyleCnt="5">
        <dgm:presLayoutVars>
          <dgm:chMax val="0"/>
          <dgm:chPref val="0"/>
        </dgm:presLayoutVars>
      </dgm:prSet>
      <dgm:spPr/>
    </dgm:pt>
    <dgm:pt modelId="{EDD313E1-E577-4389-8C27-E50163FCFA14}" type="pres">
      <dgm:prSet presAssocID="{BBE1B994-2511-4405-915E-AFBD200BF0F8}" presName="sibTrans" presStyleCnt="0"/>
      <dgm:spPr/>
    </dgm:pt>
    <dgm:pt modelId="{77BBFCFB-709E-4A54-8388-56DD2AAAAB3F}" type="pres">
      <dgm:prSet presAssocID="{B6AAB61A-2934-466A-867F-594836AE0609}" presName="compNode" presStyleCnt="0"/>
      <dgm:spPr/>
    </dgm:pt>
    <dgm:pt modelId="{81C80BD6-AEEF-461A-AB7A-4CA37885DC70}" type="pres">
      <dgm:prSet presAssocID="{B6AAB61A-2934-466A-867F-594836AE0609}" presName="bgRect" presStyleLbl="bgShp" presStyleIdx="4" presStyleCnt="5"/>
      <dgm:spPr/>
    </dgm:pt>
    <dgm:pt modelId="{3106BC8A-FA79-4656-9F42-52F709656D57}" type="pres">
      <dgm:prSet presAssocID="{B6AAB61A-2934-466A-867F-594836AE06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5EE204DC-3441-4E51-9E7A-101BA757C4C6}" type="pres">
      <dgm:prSet presAssocID="{B6AAB61A-2934-466A-867F-594836AE0609}" presName="spaceRect" presStyleCnt="0"/>
      <dgm:spPr/>
    </dgm:pt>
    <dgm:pt modelId="{435776AA-AC96-42BA-9F9E-9630248261E4}" type="pres">
      <dgm:prSet presAssocID="{B6AAB61A-2934-466A-867F-594836AE060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458F401-51DB-439F-93D8-7EB6C27375D1}" type="presOf" srcId="{5963F0BD-A1C0-4BB3-AE32-10AEB05B7E1B}" destId="{9D7421EF-3BA8-4576-8AAB-227445582519}" srcOrd="0" destOrd="0" presId="urn:microsoft.com/office/officeart/2018/2/layout/IconVerticalSolidList"/>
    <dgm:cxn modelId="{11FD7E0B-3087-4668-84F5-EDF6DBAC3EA9}" type="presOf" srcId="{B6AAB61A-2934-466A-867F-594836AE0609}" destId="{435776AA-AC96-42BA-9F9E-9630248261E4}" srcOrd="0" destOrd="0" presId="urn:microsoft.com/office/officeart/2018/2/layout/IconVerticalSolidList"/>
    <dgm:cxn modelId="{470F8D21-2757-4A50-8B43-F9391A1A62B9}" srcId="{87FBDB55-39CE-449C-AD76-EC017D07EFBB}" destId="{B6AAB61A-2934-466A-867F-594836AE0609}" srcOrd="4" destOrd="0" parTransId="{60956CDA-0A38-4FBC-B013-2C8F1D11152F}" sibTransId="{66BBB935-CCB2-4F26-8337-74AB49B27B03}"/>
    <dgm:cxn modelId="{8842833F-7358-4B72-AF8B-25153E2EDDE0}" type="presOf" srcId="{16EE1955-E711-4EB5-8BEF-A57CE415F6B7}" destId="{42910F8D-0D03-4372-8049-A9DCD1C26CB5}" srcOrd="0" destOrd="0" presId="urn:microsoft.com/office/officeart/2018/2/layout/IconVerticalSolidList"/>
    <dgm:cxn modelId="{6CECFE69-AD64-4D53-8687-B43A86A9A892}" type="presOf" srcId="{87FBDB55-39CE-449C-AD76-EC017D07EFBB}" destId="{DE87F8D9-7010-42A9-BF7E-F4917D1FD437}" srcOrd="0" destOrd="0" presId="urn:microsoft.com/office/officeart/2018/2/layout/IconVerticalSolidList"/>
    <dgm:cxn modelId="{61EE2F86-A110-43E7-81DA-B53635B8BA59}" srcId="{87FBDB55-39CE-449C-AD76-EC017D07EFBB}" destId="{5963F0BD-A1C0-4BB3-AE32-10AEB05B7E1B}" srcOrd="1" destOrd="0" parTransId="{3165BCDB-4557-4289-B1D6-7CA81C58E790}" sibTransId="{E518726B-1200-471B-88B9-1F541DE9DA69}"/>
    <dgm:cxn modelId="{32D8C28A-5A3C-4543-B013-B91C002356A6}" type="presOf" srcId="{661046A4-F841-4646-A418-5F9F665320D9}" destId="{FEA0B3C4-C260-4F14-98A0-F5599652D7D2}" srcOrd="0" destOrd="0" presId="urn:microsoft.com/office/officeart/2018/2/layout/IconVerticalSolidList"/>
    <dgm:cxn modelId="{9CD9C890-A6CF-4981-AF65-055044B9D883}" type="presOf" srcId="{8D42F3AE-9757-4B31-B5F0-26091C2FB5D3}" destId="{7B1BF415-98C1-457C-9432-2282C0E28791}" srcOrd="0" destOrd="0" presId="urn:microsoft.com/office/officeart/2018/2/layout/IconVerticalSolidList"/>
    <dgm:cxn modelId="{9FAF43AD-A310-4A3F-A672-D8553073A971}" srcId="{87FBDB55-39CE-449C-AD76-EC017D07EFBB}" destId="{661046A4-F841-4646-A418-5F9F665320D9}" srcOrd="0" destOrd="0" parTransId="{179D0426-4345-4EE1-A73C-1BB261E1328B}" sibTransId="{5BDB4198-A061-476F-BC62-50F7BF753907}"/>
    <dgm:cxn modelId="{19909CE6-B24D-4996-880F-C5F070C28D29}" srcId="{87FBDB55-39CE-449C-AD76-EC017D07EFBB}" destId="{8D42F3AE-9757-4B31-B5F0-26091C2FB5D3}" srcOrd="2" destOrd="0" parTransId="{07C33ABF-9254-4584-A812-17582C875195}" sibTransId="{DC1BDEFE-871B-44A0-AFAE-AC3E296B7AC8}"/>
    <dgm:cxn modelId="{F9CA0DFB-52A5-41EA-AE46-BE374A3001BD}" srcId="{87FBDB55-39CE-449C-AD76-EC017D07EFBB}" destId="{16EE1955-E711-4EB5-8BEF-A57CE415F6B7}" srcOrd="3" destOrd="0" parTransId="{28BB621F-1166-491B-A0BB-7C0E631881E9}" sibTransId="{BBE1B994-2511-4405-915E-AFBD200BF0F8}"/>
    <dgm:cxn modelId="{173508C0-6736-4E61-9DAD-096D9F0990F1}" type="presParOf" srcId="{DE87F8D9-7010-42A9-BF7E-F4917D1FD437}" destId="{D0F1A2B5-D218-4A55-8AE5-A2CE8B029D5D}" srcOrd="0" destOrd="0" presId="urn:microsoft.com/office/officeart/2018/2/layout/IconVerticalSolidList"/>
    <dgm:cxn modelId="{D6C862B6-ACF3-4882-A366-69D68CDD59E4}" type="presParOf" srcId="{D0F1A2B5-D218-4A55-8AE5-A2CE8B029D5D}" destId="{5FDF98E0-6129-4DAE-9839-448506CA21AA}" srcOrd="0" destOrd="0" presId="urn:microsoft.com/office/officeart/2018/2/layout/IconVerticalSolidList"/>
    <dgm:cxn modelId="{7DB5FAD3-C30F-47AE-B3B7-99CF307DB834}" type="presParOf" srcId="{D0F1A2B5-D218-4A55-8AE5-A2CE8B029D5D}" destId="{4D25CEEA-BD59-4B72-A37F-70881BB25BED}" srcOrd="1" destOrd="0" presId="urn:microsoft.com/office/officeart/2018/2/layout/IconVerticalSolidList"/>
    <dgm:cxn modelId="{038F9221-B86E-4ECE-9B78-047A185FC094}" type="presParOf" srcId="{D0F1A2B5-D218-4A55-8AE5-A2CE8B029D5D}" destId="{4C0A8808-454E-4D99-85E4-1531C83F4E69}" srcOrd="2" destOrd="0" presId="urn:microsoft.com/office/officeart/2018/2/layout/IconVerticalSolidList"/>
    <dgm:cxn modelId="{07A4BAD2-ECC8-4424-A90D-F9553F426322}" type="presParOf" srcId="{D0F1A2B5-D218-4A55-8AE5-A2CE8B029D5D}" destId="{FEA0B3C4-C260-4F14-98A0-F5599652D7D2}" srcOrd="3" destOrd="0" presId="urn:microsoft.com/office/officeart/2018/2/layout/IconVerticalSolidList"/>
    <dgm:cxn modelId="{27FA073D-5C54-4F1D-923C-E1C2B49CBE92}" type="presParOf" srcId="{DE87F8D9-7010-42A9-BF7E-F4917D1FD437}" destId="{47F36017-4469-430A-8ADF-B71EB08EEA9E}" srcOrd="1" destOrd="0" presId="urn:microsoft.com/office/officeart/2018/2/layout/IconVerticalSolidList"/>
    <dgm:cxn modelId="{32F920F2-AB96-4DB9-831D-D8C9484892BB}" type="presParOf" srcId="{DE87F8D9-7010-42A9-BF7E-F4917D1FD437}" destId="{83282350-9098-4E72-BCEE-2DC99DF47F66}" srcOrd="2" destOrd="0" presId="urn:microsoft.com/office/officeart/2018/2/layout/IconVerticalSolidList"/>
    <dgm:cxn modelId="{6DBA5702-1BA8-4FC1-BDF1-DE0E54E8F523}" type="presParOf" srcId="{83282350-9098-4E72-BCEE-2DC99DF47F66}" destId="{7C2E4639-039B-4645-B917-0C0B7A7A22D3}" srcOrd="0" destOrd="0" presId="urn:microsoft.com/office/officeart/2018/2/layout/IconVerticalSolidList"/>
    <dgm:cxn modelId="{23B71DDC-2A2E-474B-BB38-748C46D0AE0D}" type="presParOf" srcId="{83282350-9098-4E72-BCEE-2DC99DF47F66}" destId="{B018FE64-A96C-49C5-9D37-0CF7E47BE635}" srcOrd="1" destOrd="0" presId="urn:microsoft.com/office/officeart/2018/2/layout/IconVerticalSolidList"/>
    <dgm:cxn modelId="{C0E239EA-1FAA-4D5B-820D-6C08C780F933}" type="presParOf" srcId="{83282350-9098-4E72-BCEE-2DC99DF47F66}" destId="{58DC454D-FAC8-4854-A9CC-B1D65FEF8B7F}" srcOrd="2" destOrd="0" presId="urn:microsoft.com/office/officeart/2018/2/layout/IconVerticalSolidList"/>
    <dgm:cxn modelId="{E843018B-0529-4160-9468-1D059F0EEA1A}" type="presParOf" srcId="{83282350-9098-4E72-BCEE-2DC99DF47F66}" destId="{9D7421EF-3BA8-4576-8AAB-227445582519}" srcOrd="3" destOrd="0" presId="urn:microsoft.com/office/officeart/2018/2/layout/IconVerticalSolidList"/>
    <dgm:cxn modelId="{D8821328-0DFF-4F39-8351-E9DDE98C0652}" type="presParOf" srcId="{DE87F8D9-7010-42A9-BF7E-F4917D1FD437}" destId="{49C8821B-5AF1-4877-B54B-FC1E5BB26985}" srcOrd="3" destOrd="0" presId="urn:microsoft.com/office/officeart/2018/2/layout/IconVerticalSolidList"/>
    <dgm:cxn modelId="{359CEBDA-C79C-4986-B999-0A649EFF4E42}" type="presParOf" srcId="{DE87F8D9-7010-42A9-BF7E-F4917D1FD437}" destId="{8042449A-6F1D-47EA-A1A4-CD714C58C7F7}" srcOrd="4" destOrd="0" presId="urn:microsoft.com/office/officeart/2018/2/layout/IconVerticalSolidList"/>
    <dgm:cxn modelId="{9D287CAB-2373-4A99-B1A8-19CBDB6391BC}" type="presParOf" srcId="{8042449A-6F1D-47EA-A1A4-CD714C58C7F7}" destId="{D54F9119-7065-450A-8D69-27D3CB2D4B90}" srcOrd="0" destOrd="0" presId="urn:microsoft.com/office/officeart/2018/2/layout/IconVerticalSolidList"/>
    <dgm:cxn modelId="{0EBB3F83-F39C-46A8-BEF6-F071F0E082C7}" type="presParOf" srcId="{8042449A-6F1D-47EA-A1A4-CD714C58C7F7}" destId="{8A69BC6A-76F8-4171-AE17-775079BD2F9D}" srcOrd="1" destOrd="0" presId="urn:microsoft.com/office/officeart/2018/2/layout/IconVerticalSolidList"/>
    <dgm:cxn modelId="{5ADDE43D-DE3E-4747-A4A7-ED0C6F3DC48E}" type="presParOf" srcId="{8042449A-6F1D-47EA-A1A4-CD714C58C7F7}" destId="{E01CF549-8E87-41DE-A699-41288097E3E8}" srcOrd="2" destOrd="0" presId="urn:microsoft.com/office/officeart/2018/2/layout/IconVerticalSolidList"/>
    <dgm:cxn modelId="{D3A755FA-6BD3-48B6-8D53-8BCB11F78905}" type="presParOf" srcId="{8042449A-6F1D-47EA-A1A4-CD714C58C7F7}" destId="{7B1BF415-98C1-457C-9432-2282C0E28791}" srcOrd="3" destOrd="0" presId="urn:microsoft.com/office/officeart/2018/2/layout/IconVerticalSolidList"/>
    <dgm:cxn modelId="{41211C8F-8B77-42B7-96B1-3806DBEE40D5}" type="presParOf" srcId="{DE87F8D9-7010-42A9-BF7E-F4917D1FD437}" destId="{4EC96C7C-64CE-4D37-B395-C2097C18290E}" srcOrd="5" destOrd="0" presId="urn:microsoft.com/office/officeart/2018/2/layout/IconVerticalSolidList"/>
    <dgm:cxn modelId="{26F5889B-EBF6-4AE6-B371-1B2DADC31214}" type="presParOf" srcId="{DE87F8D9-7010-42A9-BF7E-F4917D1FD437}" destId="{B02C6A43-CC6D-45B7-A9DF-C06D4F6AF1F8}" srcOrd="6" destOrd="0" presId="urn:microsoft.com/office/officeart/2018/2/layout/IconVerticalSolidList"/>
    <dgm:cxn modelId="{860A1639-1B23-4F2E-9590-21E8CFCF6DB0}" type="presParOf" srcId="{B02C6A43-CC6D-45B7-A9DF-C06D4F6AF1F8}" destId="{2EAA16FA-7C22-446C-B7A2-B9914BEE0985}" srcOrd="0" destOrd="0" presId="urn:microsoft.com/office/officeart/2018/2/layout/IconVerticalSolidList"/>
    <dgm:cxn modelId="{C7534695-503E-4483-9B67-92230EF44F43}" type="presParOf" srcId="{B02C6A43-CC6D-45B7-A9DF-C06D4F6AF1F8}" destId="{00F9E19F-7504-45B7-B798-C9CE3AED7C96}" srcOrd="1" destOrd="0" presId="urn:microsoft.com/office/officeart/2018/2/layout/IconVerticalSolidList"/>
    <dgm:cxn modelId="{B020AC51-F2E7-4C99-8FB9-DB2B5023FBB7}" type="presParOf" srcId="{B02C6A43-CC6D-45B7-A9DF-C06D4F6AF1F8}" destId="{4F971A9B-33B9-4C98-AED5-88B61531A71B}" srcOrd="2" destOrd="0" presId="urn:microsoft.com/office/officeart/2018/2/layout/IconVerticalSolidList"/>
    <dgm:cxn modelId="{C8774194-539F-4412-AF8F-7C8851C47CCC}" type="presParOf" srcId="{B02C6A43-CC6D-45B7-A9DF-C06D4F6AF1F8}" destId="{42910F8D-0D03-4372-8049-A9DCD1C26CB5}" srcOrd="3" destOrd="0" presId="urn:microsoft.com/office/officeart/2018/2/layout/IconVerticalSolidList"/>
    <dgm:cxn modelId="{F667EBA6-8651-411B-8145-EC92BB6FC3B3}" type="presParOf" srcId="{DE87F8D9-7010-42A9-BF7E-F4917D1FD437}" destId="{EDD313E1-E577-4389-8C27-E50163FCFA14}" srcOrd="7" destOrd="0" presId="urn:microsoft.com/office/officeart/2018/2/layout/IconVerticalSolidList"/>
    <dgm:cxn modelId="{6764C277-22F1-49E3-B109-F29943876F86}" type="presParOf" srcId="{DE87F8D9-7010-42A9-BF7E-F4917D1FD437}" destId="{77BBFCFB-709E-4A54-8388-56DD2AAAAB3F}" srcOrd="8" destOrd="0" presId="urn:microsoft.com/office/officeart/2018/2/layout/IconVerticalSolidList"/>
    <dgm:cxn modelId="{E1571461-CA8F-400A-A99E-99741B0CBE72}" type="presParOf" srcId="{77BBFCFB-709E-4A54-8388-56DD2AAAAB3F}" destId="{81C80BD6-AEEF-461A-AB7A-4CA37885DC70}" srcOrd="0" destOrd="0" presId="urn:microsoft.com/office/officeart/2018/2/layout/IconVerticalSolidList"/>
    <dgm:cxn modelId="{61771A84-6A6D-4559-898F-FF2E3C076512}" type="presParOf" srcId="{77BBFCFB-709E-4A54-8388-56DD2AAAAB3F}" destId="{3106BC8A-FA79-4656-9F42-52F709656D57}" srcOrd="1" destOrd="0" presId="urn:microsoft.com/office/officeart/2018/2/layout/IconVerticalSolidList"/>
    <dgm:cxn modelId="{E1165778-E086-4955-91B0-CBCF20A6F6CC}" type="presParOf" srcId="{77BBFCFB-709E-4A54-8388-56DD2AAAAB3F}" destId="{5EE204DC-3441-4E51-9E7A-101BA757C4C6}" srcOrd="2" destOrd="0" presId="urn:microsoft.com/office/officeart/2018/2/layout/IconVerticalSolidList"/>
    <dgm:cxn modelId="{36C2ED26-BDD1-4800-8735-6BE33BE90A1A}" type="presParOf" srcId="{77BBFCFB-709E-4A54-8388-56DD2AAAAB3F}" destId="{435776AA-AC96-42BA-9F9E-9630248261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F98E0-6129-4DAE-9839-448506CA21AA}">
      <dsp:nvSpPr>
        <dsp:cNvPr id="0" name=""/>
        <dsp:cNvSpPr/>
      </dsp:nvSpPr>
      <dsp:spPr>
        <a:xfrm>
          <a:off x="0" y="3303"/>
          <a:ext cx="5416348" cy="703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5CEEA-BD59-4B72-A37F-70881BB25BED}">
      <dsp:nvSpPr>
        <dsp:cNvPr id="0" name=""/>
        <dsp:cNvSpPr/>
      </dsp:nvSpPr>
      <dsp:spPr>
        <a:xfrm>
          <a:off x="212821" y="161599"/>
          <a:ext cx="386947" cy="386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0B3C4-C260-4F14-98A0-F5599652D7D2}">
      <dsp:nvSpPr>
        <dsp:cNvPr id="0" name=""/>
        <dsp:cNvSpPr/>
      </dsp:nvSpPr>
      <dsp:spPr>
        <a:xfrm>
          <a:off x="812590" y="3303"/>
          <a:ext cx="4603757" cy="703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8" tIns="74458" rIns="74458" bIns="744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1. What are the needs of the people and are they being met? </a:t>
          </a:r>
          <a:endParaRPr lang="en-US" sz="1700" kern="1200"/>
        </a:p>
      </dsp:txBody>
      <dsp:txXfrm>
        <a:off x="812590" y="3303"/>
        <a:ext cx="4603757" cy="703541"/>
      </dsp:txXfrm>
    </dsp:sp>
    <dsp:sp modelId="{7C2E4639-039B-4645-B917-0C0B7A7A22D3}">
      <dsp:nvSpPr>
        <dsp:cNvPr id="0" name=""/>
        <dsp:cNvSpPr/>
      </dsp:nvSpPr>
      <dsp:spPr>
        <a:xfrm>
          <a:off x="0" y="882729"/>
          <a:ext cx="5416348" cy="703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8FE64-A96C-49C5-9D37-0CF7E47BE635}">
      <dsp:nvSpPr>
        <dsp:cNvPr id="0" name=""/>
        <dsp:cNvSpPr/>
      </dsp:nvSpPr>
      <dsp:spPr>
        <a:xfrm>
          <a:off x="212821" y="1041026"/>
          <a:ext cx="386947" cy="386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21EF-3BA8-4576-8AAB-227445582519}">
      <dsp:nvSpPr>
        <dsp:cNvPr id="0" name=""/>
        <dsp:cNvSpPr/>
      </dsp:nvSpPr>
      <dsp:spPr>
        <a:xfrm>
          <a:off x="812590" y="882729"/>
          <a:ext cx="4603757" cy="703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8" tIns="74458" rIns="74458" bIns="744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2. Does AI provide value to any potential solution?</a:t>
          </a:r>
          <a:endParaRPr lang="en-US" sz="1700" kern="1200"/>
        </a:p>
      </dsp:txBody>
      <dsp:txXfrm>
        <a:off x="812590" y="882729"/>
        <a:ext cx="4603757" cy="703541"/>
      </dsp:txXfrm>
    </dsp:sp>
    <dsp:sp modelId="{D54F9119-7065-450A-8D69-27D3CB2D4B90}">
      <dsp:nvSpPr>
        <dsp:cNvPr id="0" name=""/>
        <dsp:cNvSpPr/>
      </dsp:nvSpPr>
      <dsp:spPr>
        <a:xfrm>
          <a:off x="0" y="1762156"/>
          <a:ext cx="5416348" cy="703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9BC6A-76F8-4171-AE17-775079BD2F9D}">
      <dsp:nvSpPr>
        <dsp:cNvPr id="0" name=""/>
        <dsp:cNvSpPr/>
      </dsp:nvSpPr>
      <dsp:spPr>
        <a:xfrm>
          <a:off x="212821" y="1920453"/>
          <a:ext cx="386947" cy="386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BF415-98C1-457C-9432-2282C0E28791}">
      <dsp:nvSpPr>
        <dsp:cNvPr id="0" name=""/>
        <dsp:cNvSpPr/>
      </dsp:nvSpPr>
      <dsp:spPr>
        <a:xfrm>
          <a:off x="812590" y="1762156"/>
          <a:ext cx="4603757" cy="703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8" tIns="74458" rIns="74458" bIns="744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3. What is the potential harm if any?</a:t>
          </a:r>
          <a:endParaRPr lang="en-US" sz="1700" kern="1200"/>
        </a:p>
      </dsp:txBody>
      <dsp:txXfrm>
        <a:off x="812590" y="1762156"/>
        <a:ext cx="4603757" cy="703541"/>
      </dsp:txXfrm>
    </dsp:sp>
    <dsp:sp modelId="{2EAA16FA-7C22-446C-B7A2-B9914BEE0985}">
      <dsp:nvSpPr>
        <dsp:cNvPr id="0" name=""/>
        <dsp:cNvSpPr/>
      </dsp:nvSpPr>
      <dsp:spPr>
        <a:xfrm>
          <a:off x="0" y="2641583"/>
          <a:ext cx="5416348" cy="703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9E19F-7504-45B7-B798-C9CE3AED7C96}">
      <dsp:nvSpPr>
        <dsp:cNvPr id="0" name=""/>
        <dsp:cNvSpPr/>
      </dsp:nvSpPr>
      <dsp:spPr>
        <a:xfrm>
          <a:off x="212821" y="2799880"/>
          <a:ext cx="386947" cy="386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10F8D-0D03-4372-8049-A9DCD1C26CB5}">
      <dsp:nvSpPr>
        <dsp:cNvPr id="0" name=""/>
        <dsp:cNvSpPr/>
      </dsp:nvSpPr>
      <dsp:spPr>
        <a:xfrm>
          <a:off x="812590" y="2641583"/>
          <a:ext cx="4603757" cy="703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8" tIns="74458" rIns="74458" bIns="744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</a:t>
          </a:r>
          <a:r>
            <a:rPr lang="en-US" sz="1700" b="0" i="0" kern="1200"/>
            <a:t>. Provide ways to challenge the system.</a:t>
          </a:r>
          <a:endParaRPr lang="en-US" sz="1700" kern="1200"/>
        </a:p>
      </dsp:txBody>
      <dsp:txXfrm>
        <a:off x="812590" y="2641583"/>
        <a:ext cx="4603757" cy="703541"/>
      </dsp:txXfrm>
    </dsp:sp>
    <dsp:sp modelId="{81C80BD6-AEEF-461A-AB7A-4CA37885DC70}">
      <dsp:nvSpPr>
        <dsp:cNvPr id="0" name=""/>
        <dsp:cNvSpPr/>
      </dsp:nvSpPr>
      <dsp:spPr>
        <a:xfrm>
          <a:off x="0" y="3521010"/>
          <a:ext cx="5416348" cy="7035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6BC8A-FA79-4656-9F42-52F709656D57}">
      <dsp:nvSpPr>
        <dsp:cNvPr id="0" name=""/>
        <dsp:cNvSpPr/>
      </dsp:nvSpPr>
      <dsp:spPr>
        <a:xfrm>
          <a:off x="212821" y="3679307"/>
          <a:ext cx="386947" cy="3869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776AA-AC96-42BA-9F9E-9630248261E4}">
      <dsp:nvSpPr>
        <dsp:cNvPr id="0" name=""/>
        <dsp:cNvSpPr/>
      </dsp:nvSpPr>
      <dsp:spPr>
        <a:xfrm>
          <a:off x="812590" y="3521010"/>
          <a:ext cx="4603757" cy="703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458" tIns="74458" rIns="74458" bIns="7445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</a:t>
          </a:r>
          <a:r>
            <a:rPr lang="en-US" sz="1700" b="0" i="0" kern="1200"/>
            <a:t>. What are the built in Safety Measures?</a:t>
          </a:r>
          <a:endParaRPr lang="en-US" sz="1700" kern="1200"/>
        </a:p>
      </dsp:txBody>
      <dsp:txXfrm>
        <a:off x="812590" y="3521010"/>
        <a:ext cx="4603757" cy="703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3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4D740-EBEE-4FA7-912F-E4617CEFEAE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382FD-2741-4F1E-AAD0-18339293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pbiecek.github.io/xai_stories/story-compas.html#fairness" TargetMode="External"/><Relationship Id="rId4" Type="http://schemas.openxmlformats.org/officeDocument/2006/relationships/hyperlink" Target="https://pbiecek.github.io/xai_stories/story-heloc-credi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tulane.edu/pr/ai-sentencing-cut-jail-time-low-risk-offenders-study-finds-racial-bias-persisted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nhregister.com/news/article/criminal-justice-algorithms-being-race-neutral-19916473.php" TargetMode="External"/><Relationship Id="rId4" Type="http://schemas.openxmlformats.org/officeDocument/2006/relationships/hyperlink" Target="https://edrm.net/2024/08/prosecutors-and-ai-navigating-justice-in-the-age-of-algorithm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fraenkel.github.io/fairness-book/content/03-harm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amdaa/compas-unfair-algorithm-812702ed6a6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D313-15AD-9175-3571-D1C3D968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115" y="5011774"/>
            <a:ext cx="10987971" cy="1478744"/>
          </a:xfrm>
          <a:noFill/>
        </p:spPr>
        <p:txBody>
          <a:bodyPr>
            <a:normAutofit/>
          </a:bodyPr>
          <a:lstStyle/>
          <a:p>
            <a:r>
              <a:rPr lang="en-US" sz="4766" b="1" kern="100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for Recidivism and Judicial outcomes</a:t>
            </a:r>
            <a:br>
              <a:rPr lang="en-US" sz="4766" b="1" kern="100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76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6F3F-802D-3390-FB91-8E7B060F5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515" y="6292371"/>
            <a:ext cx="11038042" cy="62696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1390" b="1" dirty="0"/>
              <a:t>Sushika Reddy Gade</a:t>
            </a:r>
          </a:p>
          <a:p>
            <a:pPr algn="l"/>
            <a:r>
              <a:rPr lang="en-US" sz="1390" b="1" dirty="0"/>
              <a:t>1361635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7E2BC-C4E0-43E5-DDC6-CC7C46B50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7" r="-2" b="3105"/>
          <a:stretch/>
        </p:blipFill>
        <p:spPr>
          <a:xfrm>
            <a:off x="2630864" y="419123"/>
            <a:ext cx="7116619" cy="42012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315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79839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A7486-F737-4C74-EB32-05BDFEBA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0977" y="91497"/>
            <a:ext cx="11455122" cy="10318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 defTabSz="914400"/>
            <a:r>
              <a:rPr lang="en-US" sz="4500" dirty="0"/>
              <a:t>Compliance Laws for a High Risk – AI system: 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584" y="2097440"/>
            <a:ext cx="3456432" cy="20727"/>
          </a:xfrm>
          <a:custGeom>
            <a:avLst/>
            <a:gdLst>
              <a:gd name="connsiteX0" fmla="*/ 0 w 3456432"/>
              <a:gd name="connsiteY0" fmla="*/ 0 h 20727"/>
              <a:gd name="connsiteX1" fmla="*/ 691286 w 3456432"/>
              <a:gd name="connsiteY1" fmla="*/ 0 h 20727"/>
              <a:gd name="connsiteX2" fmla="*/ 1348008 w 3456432"/>
              <a:gd name="connsiteY2" fmla="*/ 0 h 20727"/>
              <a:gd name="connsiteX3" fmla="*/ 2004731 w 3456432"/>
              <a:gd name="connsiteY3" fmla="*/ 0 h 20727"/>
              <a:gd name="connsiteX4" fmla="*/ 2765146 w 3456432"/>
              <a:gd name="connsiteY4" fmla="*/ 0 h 20727"/>
              <a:gd name="connsiteX5" fmla="*/ 3456432 w 3456432"/>
              <a:gd name="connsiteY5" fmla="*/ 0 h 20727"/>
              <a:gd name="connsiteX6" fmla="*/ 3456432 w 3456432"/>
              <a:gd name="connsiteY6" fmla="*/ 20727 h 20727"/>
              <a:gd name="connsiteX7" fmla="*/ 2765146 w 3456432"/>
              <a:gd name="connsiteY7" fmla="*/ 20727 h 20727"/>
              <a:gd name="connsiteX8" fmla="*/ 2177552 w 3456432"/>
              <a:gd name="connsiteY8" fmla="*/ 20727 h 20727"/>
              <a:gd name="connsiteX9" fmla="*/ 1520830 w 3456432"/>
              <a:gd name="connsiteY9" fmla="*/ 20727 h 20727"/>
              <a:gd name="connsiteX10" fmla="*/ 864108 w 3456432"/>
              <a:gd name="connsiteY10" fmla="*/ 20727 h 20727"/>
              <a:gd name="connsiteX11" fmla="*/ 0 w 3456432"/>
              <a:gd name="connsiteY11" fmla="*/ 20727 h 20727"/>
              <a:gd name="connsiteX12" fmla="*/ 0 w 3456432"/>
              <a:gd name="connsiteY12" fmla="*/ 0 h 2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56432" h="20727" fill="none" extrusionOk="0">
                <a:moveTo>
                  <a:pt x="0" y="0"/>
                </a:moveTo>
                <a:cubicBezTo>
                  <a:pt x="278941" y="-8311"/>
                  <a:pt x="383933" y="-16439"/>
                  <a:pt x="691286" y="0"/>
                </a:cubicBezTo>
                <a:cubicBezTo>
                  <a:pt x="998639" y="16439"/>
                  <a:pt x="1092604" y="-527"/>
                  <a:pt x="1348008" y="0"/>
                </a:cubicBezTo>
                <a:cubicBezTo>
                  <a:pt x="1603412" y="527"/>
                  <a:pt x="1692734" y="-17022"/>
                  <a:pt x="2004731" y="0"/>
                </a:cubicBezTo>
                <a:cubicBezTo>
                  <a:pt x="2316728" y="17022"/>
                  <a:pt x="2420408" y="-12977"/>
                  <a:pt x="2765146" y="0"/>
                </a:cubicBezTo>
                <a:cubicBezTo>
                  <a:pt x="3109884" y="12977"/>
                  <a:pt x="3241163" y="26212"/>
                  <a:pt x="3456432" y="0"/>
                </a:cubicBezTo>
                <a:cubicBezTo>
                  <a:pt x="3456876" y="8137"/>
                  <a:pt x="3456581" y="15229"/>
                  <a:pt x="3456432" y="20727"/>
                </a:cubicBezTo>
                <a:cubicBezTo>
                  <a:pt x="3282141" y="25702"/>
                  <a:pt x="2915158" y="1409"/>
                  <a:pt x="2765146" y="20727"/>
                </a:cubicBezTo>
                <a:cubicBezTo>
                  <a:pt x="2615134" y="40045"/>
                  <a:pt x="2447387" y="23575"/>
                  <a:pt x="2177552" y="20727"/>
                </a:cubicBezTo>
                <a:cubicBezTo>
                  <a:pt x="1907717" y="17879"/>
                  <a:pt x="1796316" y="-4863"/>
                  <a:pt x="1520830" y="20727"/>
                </a:cubicBezTo>
                <a:cubicBezTo>
                  <a:pt x="1245344" y="46317"/>
                  <a:pt x="1055646" y="9988"/>
                  <a:pt x="864108" y="20727"/>
                </a:cubicBezTo>
                <a:cubicBezTo>
                  <a:pt x="672570" y="31466"/>
                  <a:pt x="401087" y="54892"/>
                  <a:pt x="0" y="20727"/>
                </a:cubicBezTo>
                <a:cubicBezTo>
                  <a:pt x="991" y="14895"/>
                  <a:pt x="94" y="9692"/>
                  <a:pt x="0" y="0"/>
                </a:cubicBezTo>
                <a:close/>
              </a:path>
              <a:path w="3456432" h="20727" stroke="0" extrusionOk="0">
                <a:moveTo>
                  <a:pt x="0" y="0"/>
                </a:moveTo>
                <a:cubicBezTo>
                  <a:pt x="272809" y="4624"/>
                  <a:pt x="334079" y="27087"/>
                  <a:pt x="622158" y="0"/>
                </a:cubicBezTo>
                <a:cubicBezTo>
                  <a:pt x="910237" y="-27087"/>
                  <a:pt x="1045138" y="20801"/>
                  <a:pt x="1382573" y="0"/>
                </a:cubicBezTo>
                <a:cubicBezTo>
                  <a:pt x="1720009" y="-20801"/>
                  <a:pt x="1713452" y="20144"/>
                  <a:pt x="1970166" y="0"/>
                </a:cubicBezTo>
                <a:cubicBezTo>
                  <a:pt x="2226880" y="-20144"/>
                  <a:pt x="2392609" y="455"/>
                  <a:pt x="2557760" y="0"/>
                </a:cubicBezTo>
                <a:cubicBezTo>
                  <a:pt x="2722911" y="-455"/>
                  <a:pt x="3051417" y="-10532"/>
                  <a:pt x="3456432" y="0"/>
                </a:cubicBezTo>
                <a:cubicBezTo>
                  <a:pt x="3455427" y="6677"/>
                  <a:pt x="3457087" y="10863"/>
                  <a:pt x="3456432" y="20727"/>
                </a:cubicBezTo>
                <a:cubicBezTo>
                  <a:pt x="3180020" y="6499"/>
                  <a:pt x="3107308" y="-2081"/>
                  <a:pt x="2799710" y="20727"/>
                </a:cubicBezTo>
                <a:cubicBezTo>
                  <a:pt x="2492112" y="43535"/>
                  <a:pt x="2346408" y="8091"/>
                  <a:pt x="2142988" y="20727"/>
                </a:cubicBezTo>
                <a:cubicBezTo>
                  <a:pt x="1939568" y="33363"/>
                  <a:pt x="1713212" y="33220"/>
                  <a:pt x="1486266" y="20727"/>
                </a:cubicBezTo>
                <a:cubicBezTo>
                  <a:pt x="1259320" y="8234"/>
                  <a:pt x="1012789" y="14604"/>
                  <a:pt x="725851" y="20727"/>
                </a:cubicBezTo>
                <a:cubicBezTo>
                  <a:pt x="438914" y="26850"/>
                  <a:pt x="329466" y="13829"/>
                  <a:pt x="0" y="20727"/>
                </a:cubicBezTo>
                <a:cubicBezTo>
                  <a:pt x="256" y="14574"/>
                  <a:pt x="67" y="439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F987EB-E8AF-A8B3-2B48-945A35892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59" y="607409"/>
            <a:ext cx="10681986" cy="3855948"/>
          </a:xfrm>
          <a:prstGeom prst="rect">
            <a:avLst/>
          </a:prstGeom>
        </p:spPr>
      </p:pic>
      <p:pic>
        <p:nvPicPr>
          <p:cNvPr id="10" name="Picture 9" descr="A multicolored pyramid with text&#10;&#10;Description automatically generated">
            <a:extLst>
              <a:ext uri="{FF2B5EF4-FFF2-40B4-BE49-F238E27FC236}">
                <a16:creationId xmlns:a16="http://schemas.microsoft.com/office/drawing/2014/main" id="{17CC065A-6EAD-894B-D5CE-5850DB96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337" y="4463357"/>
            <a:ext cx="7856634" cy="320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6A0B2-468A-6CDB-BE8B-12D78E5ACDB6}"/>
              </a:ext>
            </a:extLst>
          </p:cNvPr>
          <p:cNvSpPr txBox="1"/>
          <p:nvPr/>
        </p:nvSpPr>
        <p:spPr>
          <a:xfrm>
            <a:off x="0" y="7355247"/>
            <a:ext cx="64008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/>
              <a:t>Prof. Arup 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54E67-35B0-2A72-D104-6002A5E491F7}"/>
              </a:ext>
            </a:extLst>
          </p:cNvPr>
          <p:cNvSpPr/>
          <p:nvPr/>
        </p:nvSpPr>
        <p:spPr>
          <a:xfrm>
            <a:off x="3876136" y="5618634"/>
            <a:ext cx="4657725" cy="1990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136" y="413808"/>
            <a:ext cx="11725820" cy="236789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B8254-243E-D76F-576C-9ED7ECE7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60" y="65928"/>
            <a:ext cx="3840480" cy="1865376"/>
          </a:xfrm>
        </p:spPr>
        <p:txBody>
          <a:bodyPr>
            <a:normAutofit/>
          </a:bodyPr>
          <a:lstStyle/>
          <a:p>
            <a:r>
              <a:rPr lang="en-US" sz="3500" dirty="0"/>
              <a:t>Interpretation Techniques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928" y="1198770"/>
            <a:ext cx="134417" cy="7979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94758" y="1588152"/>
            <a:ext cx="1658112" cy="1920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9820-F11A-3D9F-28FD-0A0BCD45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611" y="665064"/>
            <a:ext cx="6412079" cy="1865376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48F107-C316-322C-00ED-3F3E9720F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56" y="1668156"/>
            <a:ext cx="5685868" cy="569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D347D2-3456-19B5-9DDC-01D8341E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43" y="107881"/>
            <a:ext cx="7612591" cy="3413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C2E62D-A795-C713-98C8-8C486D21718F}"/>
              </a:ext>
            </a:extLst>
          </p:cNvPr>
          <p:cNvSpPr txBox="1"/>
          <p:nvPr/>
        </p:nvSpPr>
        <p:spPr>
          <a:xfrm>
            <a:off x="-16932" y="7272104"/>
            <a:ext cx="64177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800" dirty="0"/>
              <a:t>Prof. Arup Das</a:t>
            </a:r>
          </a:p>
          <a:p>
            <a:pPr marL="0" indent="0">
              <a:buNone/>
            </a:pPr>
            <a:r>
              <a:rPr lang="en-US" sz="800" dirty="0">
                <a:hlinkClick r:id="rId4"/>
              </a:rPr>
              <a:t>https://pbiecek.github.io/xai_stories/story-heloc-credits.html</a:t>
            </a:r>
            <a:endParaRPr lang="en-US" sz="800" dirty="0"/>
          </a:p>
          <a:p>
            <a:pPr marL="0" indent="0">
              <a:buNone/>
            </a:pPr>
            <a:r>
              <a:rPr lang="en-US" sz="800" dirty="0">
                <a:hlinkClick r:id="rId5"/>
              </a:rPr>
              <a:t>https://pbiecek.github.io/xai_stories/story-compas.html#fairness</a:t>
            </a:r>
            <a:endParaRPr lang="en-US" sz="8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E4BFE-EE08-2085-8681-8EAB816651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843" y="3620087"/>
            <a:ext cx="6906743" cy="34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5A62D-85EB-57FC-1E7E-E8F1437A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DC8BD-72E7-E43D-5129-68D1E6C0B2EF}"/>
              </a:ext>
            </a:extLst>
          </p:cNvPr>
          <p:cNvSpPr txBox="1"/>
          <p:nvPr/>
        </p:nvSpPr>
        <p:spPr>
          <a:xfrm>
            <a:off x="343124" y="171450"/>
            <a:ext cx="11601225" cy="722449"/>
          </a:xfrm>
          <a:prstGeom prst="rect">
            <a:avLst/>
          </a:prstGeom>
        </p:spPr>
        <p:txBody>
          <a:bodyPr vert="horz" lIns="90787" tIns="45394" rIns="90787" bIns="45394" rtlCol="0" anchor="b">
            <a:normAutofit/>
          </a:bodyPr>
          <a:lstStyle/>
          <a:p>
            <a:pPr defTabSz="907908">
              <a:lnSpc>
                <a:spcPct val="90000"/>
              </a:lnSpc>
              <a:spcBef>
                <a:spcPct val="0"/>
              </a:spcBef>
              <a:spcAft>
                <a:spcPts val="596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What is Recidivism – Judicial Outcome Ethical Issues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CF089-CCED-A400-1B92-C335BA12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002" y="893900"/>
            <a:ext cx="5586154" cy="3803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A6DD70-77E0-D131-E81E-2AEDD0170FFF}"/>
              </a:ext>
            </a:extLst>
          </p:cNvPr>
          <p:cNvSpPr txBox="1"/>
          <p:nvPr/>
        </p:nvSpPr>
        <p:spPr>
          <a:xfrm>
            <a:off x="40337" y="7310735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https://news.tulane.edu/pr/ai-sentencing-cut-jail-time-low-risk-offenders-study-finds-racial-bias-persisted</a:t>
            </a:r>
            <a:endParaRPr lang="en-US" sz="800" dirty="0"/>
          </a:p>
          <a:p>
            <a:r>
              <a:rPr lang="en-US" sz="800" dirty="0">
                <a:hlinkClick r:id="rId4"/>
              </a:rPr>
              <a:t>https://edrm.net/2024/08/prosecutors-and-ai-navigating-justice-in-the-age-of-algorithms/</a:t>
            </a:r>
            <a:endParaRPr lang="en-US" sz="800" dirty="0"/>
          </a:p>
          <a:p>
            <a:r>
              <a:rPr lang="en-US" sz="800" dirty="0">
                <a:hlinkClick r:id="rId5"/>
              </a:rPr>
              <a:t>https://www.nhregister.com/news/article/criminal-justice-algorithms-being-race-neutral-19916473.php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DDF5A-FFB7-EF72-8740-FF27BB891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589" y="893899"/>
            <a:ext cx="5858693" cy="31734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E18542-AD64-6B41-35F4-0BD6E1D51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589" y="4212463"/>
            <a:ext cx="5258534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97592-CB58-4297-D797-7CF7A78BC5BD}"/>
              </a:ext>
            </a:extLst>
          </p:cNvPr>
          <p:cNvSpPr txBox="1"/>
          <p:nvPr/>
        </p:nvSpPr>
        <p:spPr>
          <a:xfrm>
            <a:off x="257400" y="87656"/>
            <a:ext cx="7239306" cy="2006393"/>
          </a:xfrm>
          <a:prstGeom prst="rect">
            <a:avLst/>
          </a:prstGeom>
        </p:spPr>
        <p:txBody>
          <a:bodyPr vert="horz" lIns="90787" tIns="45394" rIns="90787" bIns="45394" rtlCol="0" anchor="b">
            <a:normAutofit/>
          </a:bodyPr>
          <a:lstStyle/>
          <a:p>
            <a:pPr defTabSz="907908">
              <a:lnSpc>
                <a:spcPct val="90000"/>
              </a:lnSpc>
              <a:spcBef>
                <a:spcPct val="0"/>
              </a:spcBef>
              <a:spcAft>
                <a:spcPts val="596"/>
              </a:spcAft>
            </a:pPr>
            <a:r>
              <a:rPr lang="en-US" sz="5858" b="1" dirty="0">
                <a:latin typeface="+mj-lt"/>
                <a:ea typeface="+mj-ea"/>
                <a:cs typeface="+mj-cs"/>
              </a:rPr>
              <a:t>COMPAS for predicting Recidivism</a:t>
            </a:r>
            <a:endParaRPr lang="en-US" sz="5858" dirty="0">
              <a:latin typeface="+mj-lt"/>
              <a:ea typeface="+mj-ea"/>
              <a:cs typeface="+mj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DE95832-8CC4-324A-0269-FF75B23C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00" y="2382764"/>
            <a:ext cx="7239306" cy="3920183"/>
          </a:xfrm>
        </p:spPr>
        <p:txBody>
          <a:bodyPr vert="horz" lIns="90787" tIns="45394" rIns="90787" bIns="45394" rtlCol="0">
            <a:normAutofit/>
          </a:bodyPr>
          <a:lstStyle/>
          <a:p>
            <a:pPr marL="0" indent="-226977" defTabSz="907908"/>
            <a:r>
              <a:rPr lang="en-US" sz="1986" dirty="0"/>
              <a:t>Algorithm named </a:t>
            </a:r>
            <a:r>
              <a:rPr lang="en-US" sz="1986" b="1" dirty="0"/>
              <a:t>COMPAS (Correctional Offender Management Profiling for Alternative Sanctions)</a:t>
            </a:r>
            <a:r>
              <a:rPr lang="en-US" sz="1986" dirty="0"/>
              <a:t>, was developed by Northpointe (now </a:t>
            </a:r>
            <a:r>
              <a:rPr lang="en-US" sz="1986" dirty="0" err="1"/>
              <a:t>Equivant</a:t>
            </a:r>
            <a:r>
              <a:rPr lang="en-US" sz="1986" dirty="0"/>
              <a:t>) to predict the likelihood of a criminal defendant to commit another crime. </a:t>
            </a:r>
          </a:p>
          <a:p>
            <a:pPr marL="0" indent="-226977" defTabSz="907908"/>
            <a:endParaRPr lang="en-US" sz="1986" dirty="0"/>
          </a:p>
          <a:p>
            <a:pPr marL="0" indent="-226977" defTabSz="907908"/>
            <a:r>
              <a:rPr lang="en-US" sz="1986" dirty="0"/>
              <a:t>Black defendants were often predicted to be at a higher risk of recidivism than they actually were. </a:t>
            </a:r>
          </a:p>
          <a:p>
            <a:pPr indent="-226977" defTabSz="907908"/>
            <a:r>
              <a:rPr lang="en-US" sz="1986" b="1" dirty="0"/>
              <a:t>Higher Risk Misclassification for Black Defendants</a:t>
            </a:r>
          </a:p>
          <a:p>
            <a:pPr indent="-226977" defTabSz="907908"/>
            <a:r>
              <a:rPr lang="en-US" sz="1986" b="1" dirty="0"/>
              <a:t>Lower Risk Misclassification for White Defendants</a:t>
            </a:r>
          </a:p>
          <a:p>
            <a:pPr indent="-226977" defTabSz="907908"/>
            <a:r>
              <a:rPr lang="en-US" sz="1986" b="1" dirty="0"/>
              <a:t>Violent Recidivism Misclassification</a:t>
            </a:r>
          </a:p>
          <a:p>
            <a:pPr marL="0" indent="-226977" defTabSz="907908"/>
            <a:endParaRPr lang="en-US" sz="1986" dirty="0">
              <a:hlinkClick r:id="rId2"/>
            </a:endParaRPr>
          </a:p>
          <a:p>
            <a:pPr marL="0" indent="-226977" defTabSz="907908"/>
            <a:endParaRPr lang="en-US" sz="1986" dirty="0">
              <a:hlinkClick r:id="rId2"/>
            </a:endParaRPr>
          </a:p>
          <a:p>
            <a:pPr marL="0" indent="-226977" defTabSz="907908"/>
            <a:endParaRPr lang="en-US" sz="1986" dirty="0">
              <a:hlinkClick r:id="rId2"/>
            </a:endParaRPr>
          </a:p>
          <a:p>
            <a:pPr marL="0" indent="-226977" defTabSz="907908"/>
            <a:endParaRPr lang="en-US" sz="1986" dirty="0">
              <a:hlinkClick r:id="rId2"/>
            </a:endParaRPr>
          </a:p>
          <a:p>
            <a:pPr marL="0" indent="-226977" defTabSz="907908"/>
            <a:endParaRPr lang="en-US" sz="1986" dirty="0">
              <a:hlinkClick r:id="rId2"/>
            </a:endParaRPr>
          </a:p>
          <a:p>
            <a:pPr marL="0" indent="-226977" defTabSz="907908"/>
            <a:endParaRPr lang="en-US" sz="1986" dirty="0">
              <a:hlinkClick r:id="rId2"/>
            </a:endParaRPr>
          </a:p>
          <a:p>
            <a:pPr marL="0" indent="-226977" defTabSz="907908"/>
            <a:endParaRPr lang="en-US" sz="1986" dirty="0"/>
          </a:p>
          <a:p>
            <a:pPr indent="-226977" defTabSz="907908"/>
            <a:endParaRPr lang="en-US" sz="1986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8C12726-8A69-36FA-4ACB-F95F3245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105" y="1001079"/>
            <a:ext cx="4613672" cy="258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69007F-E76C-CE74-8804-6FE3951D3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903" y="4075596"/>
            <a:ext cx="4613672" cy="25490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06E5D7-8EBD-8F4A-7F05-59F06E2CAC94}"/>
              </a:ext>
            </a:extLst>
          </p:cNvPr>
          <p:cNvSpPr txBox="1"/>
          <p:nvPr/>
        </p:nvSpPr>
        <p:spPr>
          <a:xfrm>
            <a:off x="0" y="7430828"/>
            <a:ext cx="64516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-226977" defTabSz="907908"/>
            <a:r>
              <a:rPr lang="en-US" sz="1050" dirty="0">
                <a:hlinkClick r:id="rId2"/>
              </a:rPr>
              <a:t>https://www.propublica.org/article/how-we-analyzed-the-compas-recidivism-algor</a:t>
            </a:r>
          </a:p>
        </p:txBody>
      </p:sp>
    </p:spTree>
    <p:extLst>
      <p:ext uri="{BB962C8B-B14F-4D97-AF65-F5344CB8AC3E}">
        <p14:creationId xmlns:p14="http://schemas.microsoft.com/office/powerpoint/2010/main" val="18250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D698-E3A0-C5D3-7AD8-16777F14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103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COMPAS scores impact in Criminal justice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A8E07-1E8B-96BC-FBFD-DC66F4707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47888"/>
            <a:ext cx="959292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2128BB-53BF-F5A5-B7A9-AC6B69BD0BCD}"/>
              </a:ext>
            </a:extLst>
          </p:cNvPr>
          <p:cNvSpPr txBox="1"/>
          <p:nvPr/>
        </p:nvSpPr>
        <p:spPr>
          <a:xfrm>
            <a:off x="0" y="7162006"/>
            <a:ext cx="4721902" cy="76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https://medium.com/@lamdaa/compas-unfair-algorithm-812702ed6a6a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01600" cy="7772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354484" cy="2336748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364F6-32BD-3498-17F6-B7AC5E71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881" y="297492"/>
            <a:ext cx="9862042" cy="1508287"/>
          </a:xfrm>
        </p:spPr>
        <p:txBody>
          <a:bodyPr>
            <a:normAutofit/>
          </a:bodyPr>
          <a:lstStyle/>
          <a:p>
            <a:r>
              <a:rPr lang="en-US" dirty="0"/>
              <a:t>Goal of the project: To build an Ethical AI Judicial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DCC5F-AE9D-3DFD-71B1-3E4D57B1A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48" y="2103271"/>
            <a:ext cx="5206915" cy="4440143"/>
          </a:xfrm>
        </p:spPr>
        <p:txBody>
          <a:bodyPr>
            <a:normAutofit/>
          </a:bodyPr>
          <a:lstStyle/>
          <a:p>
            <a:r>
              <a:rPr lang="en-US" sz="2000" b="1" dirty="0"/>
              <a:t>Training on elaborate datasets to avoid biases</a:t>
            </a:r>
          </a:p>
          <a:p>
            <a:r>
              <a:rPr lang="en-US" sz="2000" dirty="0"/>
              <a:t>Emphasis on fairness in decisions </a:t>
            </a:r>
          </a:p>
          <a:p>
            <a:r>
              <a:rPr lang="en-US" sz="2000" dirty="0"/>
              <a:t>Mitigating biases: racial biases, socio-economic biases, age-specific biases.</a:t>
            </a:r>
          </a:p>
          <a:p>
            <a:r>
              <a:rPr lang="en-US" sz="2000" dirty="0"/>
              <a:t>An accountable platform that supports its own decisions and showcases explainability.</a:t>
            </a:r>
          </a:p>
          <a:p>
            <a:r>
              <a:rPr lang="en-US" sz="2000" dirty="0"/>
              <a:t>Emphasizing </a:t>
            </a:r>
            <a:r>
              <a:rPr lang="en-US" sz="2000" b="1" dirty="0"/>
              <a:t>human intervention for crucial decisions and not blindly following the model decisions.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050" name="Picture 2" descr="Survey for Explanation-Guided Learning">
            <a:extLst>
              <a:ext uri="{FF2B5EF4-FFF2-40B4-BE49-F238E27FC236}">
                <a16:creationId xmlns:a16="http://schemas.microsoft.com/office/drawing/2014/main" id="{941357BA-ABC7-A71F-3D55-73E6EB57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863" y="2921794"/>
            <a:ext cx="7150894" cy="233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650705" y="7037335"/>
            <a:ext cx="7150893" cy="735065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7B4DCC5D-6C86-EDF0-DC57-FB70E1E49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116" y="658254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6C28-6297-BFAA-9E8A-C1FA462C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0" y="123912"/>
            <a:ext cx="11041380" cy="1502305"/>
          </a:xfrm>
        </p:spPr>
        <p:txBody>
          <a:bodyPr/>
          <a:lstStyle/>
          <a:p>
            <a:r>
              <a:rPr lang="en-US" dirty="0"/>
              <a:t>High level Diagram of the platform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8625BD-7F2A-E890-2195-FFB8E05A9BD8}"/>
              </a:ext>
            </a:extLst>
          </p:cNvPr>
          <p:cNvSpPr/>
          <p:nvPr/>
        </p:nvSpPr>
        <p:spPr>
          <a:xfrm>
            <a:off x="1242936" y="3151682"/>
            <a:ext cx="1918741" cy="12003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AF5D7-81DF-B29C-615D-B441DE06F234}"/>
              </a:ext>
            </a:extLst>
          </p:cNvPr>
          <p:cNvSpPr txBox="1"/>
          <p:nvPr/>
        </p:nvSpPr>
        <p:spPr>
          <a:xfrm>
            <a:off x="1451546" y="3134475"/>
            <a:ext cx="1633928" cy="92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Elaborate and inclusive 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1BCC6D-8113-7973-B7C8-7E08DF1CB04D}"/>
              </a:ext>
            </a:extLst>
          </p:cNvPr>
          <p:cNvSpPr/>
          <p:nvPr/>
        </p:nvSpPr>
        <p:spPr>
          <a:xfrm>
            <a:off x="3737550" y="3166673"/>
            <a:ext cx="1918741" cy="1185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2A78F-54D4-CF4E-A872-F84C3AFB2027}"/>
              </a:ext>
            </a:extLst>
          </p:cNvPr>
          <p:cNvSpPr txBox="1"/>
          <p:nvPr/>
        </p:nvSpPr>
        <p:spPr>
          <a:xfrm>
            <a:off x="3790014" y="3151684"/>
            <a:ext cx="1693889" cy="120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Recidivism prediction algo independent of biases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80F27B-561A-EB8B-EF05-1AC4373205C2}"/>
              </a:ext>
            </a:extLst>
          </p:cNvPr>
          <p:cNvSpPr/>
          <p:nvPr/>
        </p:nvSpPr>
        <p:spPr>
          <a:xfrm>
            <a:off x="6112240" y="3166673"/>
            <a:ext cx="1918741" cy="1185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Predictions/ judgements with reasoning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D5D23-4B80-66A5-4A96-BA287FABAA7F}"/>
              </a:ext>
            </a:extLst>
          </p:cNvPr>
          <p:cNvSpPr/>
          <p:nvPr/>
        </p:nvSpPr>
        <p:spPr>
          <a:xfrm>
            <a:off x="8810472" y="3183656"/>
            <a:ext cx="1918741" cy="8431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Judges' decision with reasoning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EF6DB6B-C690-BAB1-0332-6126C3E38BD1}"/>
              </a:ext>
            </a:extLst>
          </p:cNvPr>
          <p:cNvSpPr/>
          <p:nvPr/>
        </p:nvSpPr>
        <p:spPr>
          <a:xfrm>
            <a:off x="9769840" y="4116571"/>
            <a:ext cx="140355" cy="8694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78EA70-F45E-7153-BBC0-3B7C46485E42}"/>
              </a:ext>
            </a:extLst>
          </p:cNvPr>
          <p:cNvSpPr/>
          <p:nvPr/>
        </p:nvSpPr>
        <p:spPr>
          <a:xfrm>
            <a:off x="8880648" y="5075718"/>
            <a:ext cx="1918741" cy="14090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why/why not? 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4CEFAC-F586-A950-903F-6BA9AC2E20CE}"/>
              </a:ext>
            </a:extLst>
          </p:cNvPr>
          <p:cNvSpPr/>
          <p:nvPr/>
        </p:nvSpPr>
        <p:spPr>
          <a:xfrm>
            <a:off x="3257864" y="3545174"/>
            <a:ext cx="419723" cy="453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60A70F6-F0C1-6514-1675-5731B038DFC6}"/>
              </a:ext>
            </a:extLst>
          </p:cNvPr>
          <p:cNvSpPr/>
          <p:nvPr/>
        </p:nvSpPr>
        <p:spPr>
          <a:xfrm>
            <a:off x="5716254" y="3559151"/>
            <a:ext cx="31479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BF85CFC-9087-7CCC-3001-76D609FEF9E2}"/>
              </a:ext>
            </a:extLst>
          </p:cNvPr>
          <p:cNvSpPr/>
          <p:nvPr/>
        </p:nvSpPr>
        <p:spPr>
          <a:xfrm>
            <a:off x="8112173" y="3553402"/>
            <a:ext cx="628337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A10321-F203-9201-EAB6-730E38086220}"/>
              </a:ext>
            </a:extLst>
          </p:cNvPr>
          <p:cNvSpPr/>
          <p:nvPr/>
        </p:nvSpPr>
        <p:spPr>
          <a:xfrm>
            <a:off x="1158616" y="2920265"/>
            <a:ext cx="7076607" cy="167815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81C05-CA26-97FB-01D0-DF90FF4A971D}"/>
              </a:ext>
            </a:extLst>
          </p:cNvPr>
          <p:cNvSpPr txBox="1"/>
          <p:nvPr/>
        </p:nvSpPr>
        <p:spPr>
          <a:xfrm>
            <a:off x="3986551" y="2435224"/>
            <a:ext cx="299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model</a:t>
            </a:r>
          </a:p>
        </p:txBody>
      </p:sp>
    </p:spTree>
    <p:extLst>
      <p:ext uri="{BB962C8B-B14F-4D97-AF65-F5344CB8AC3E}">
        <p14:creationId xmlns:p14="http://schemas.microsoft.com/office/powerpoint/2010/main" val="377513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5EA8-90F2-C391-F0C6-16F6E52F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3" y="89959"/>
            <a:ext cx="11041380" cy="1502305"/>
          </a:xfrm>
        </p:spPr>
        <p:txBody>
          <a:bodyPr/>
          <a:lstStyle/>
          <a:p>
            <a:r>
              <a:rPr lang="en-US" dirty="0"/>
              <a:t>AI  ethics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527B-DFD3-027A-8397-EA9C1B9A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43" y="1916114"/>
            <a:ext cx="11041380" cy="493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AI ethics is a set of guidelines that advise on the design and outcomes of artificial intelligence systems.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It majorly focuses on the following principles:</a:t>
            </a:r>
            <a:endParaRPr lang="en-US" sz="2400" dirty="0"/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Non-Maleficence (Do no Harm)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 Responsibility or Accountability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 Transparency or Explainability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 Justice or Fairness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Human rights – Privacy and Security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B6EA5-9CD1-8337-14D8-533197A6F0EA}"/>
              </a:ext>
            </a:extLst>
          </p:cNvPr>
          <p:cNvSpPr txBox="1"/>
          <p:nvPr/>
        </p:nvSpPr>
        <p:spPr>
          <a:xfrm>
            <a:off x="0" y="7358591"/>
            <a:ext cx="64008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050" dirty="0"/>
              <a:t>Prof. Arup Das</a:t>
            </a:r>
          </a:p>
        </p:txBody>
      </p:sp>
    </p:spTree>
    <p:extLst>
      <p:ext uri="{BB962C8B-B14F-4D97-AF65-F5344CB8AC3E}">
        <p14:creationId xmlns:p14="http://schemas.microsoft.com/office/powerpoint/2010/main" val="409241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798399" cy="777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04F7E-3D8C-E6AB-FE16-D22A02FF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77" y="-555897"/>
            <a:ext cx="11041380" cy="2072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HCD and mock AI audit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F013D05-5265-688A-E82C-9750FFAAC2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356" y="2024174"/>
          <a:ext cx="5416348" cy="4227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7EA2FC-37CB-83D0-1B56-DDDD06E75B46}"/>
              </a:ext>
            </a:extLst>
          </p:cNvPr>
          <p:cNvSpPr txBox="1"/>
          <p:nvPr/>
        </p:nvSpPr>
        <p:spPr>
          <a:xfrm>
            <a:off x="6129867" y="1829605"/>
            <a:ext cx="6345409" cy="5534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1 Is there a need for a tool to </a:t>
            </a:r>
            <a:r>
              <a:rPr lang="en-US" sz="2000" dirty="0"/>
              <a:t>predict recidivism</a:t>
            </a:r>
            <a:r>
              <a:rPr lang="en-US" sz="2000" b="0" i="0" dirty="0">
                <a:effectLst/>
              </a:rPr>
              <a:t>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2.Are there any parts of the AI that you do not trust to assist in predicting recidivism?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3. Do you think that this application will serve its purpose well?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4. What concerns do you have regarding privacy of your personal information?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5. Has current technology for predicting recidivism proven beneficial to judicial practices?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7. Would the platform influence your judgement plan for the person?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8. What are your thoughts on technology mitigating bias within judicial systems and decision making?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>
                <a:effectLst/>
              </a:rPr>
              <a:t>9. Have you considered recidivism an ethical issue?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C83FB-C863-BE7E-759C-666DF2E4352B}"/>
              </a:ext>
            </a:extLst>
          </p:cNvPr>
          <p:cNvSpPr txBox="1"/>
          <p:nvPr/>
        </p:nvSpPr>
        <p:spPr>
          <a:xfrm>
            <a:off x="6397599" y="1129149"/>
            <a:ext cx="6400800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Mock AIA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D0EA7-0EFB-DC41-4709-956DAA9C86AB}"/>
              </a:ext>
            </a:extLst>
          </p:cNvPr>
          <p:cNvSpPr txBox="1"/>
          <p:nvPr/>
        </p:nvSpPr>
        <p:spPr>
          <a:xfrm>
            <a:off x="302988" y="1129149"/>
            <a:ext cx="6400800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HCD</a:t>
            </a:r>
          </a:p>
        </p:txBody>
      </p:sp>
    </p:spTree>
    <p:extLst>
      <p:ext uri="{BB962C8B-B14F-4D97-AF65-F5344CB8AC3E}">
        <p14:creationId xmlns:p14="http://schemas.microsoft.com/office/powerpoint/2010/main" val="420256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F4BE-2B04-BDFE-B5AA-DA48BBED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performance in compliance with AI-ethics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E23E-3A98-B915-0EC9-336097EDF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069041"/>
            <a:ext cx="11481223" cy="528954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Fairness</a:t>
            </a:r>
            <a:r>
              <a:rPr lang="en-US" dirty="0"/>
              <a:t>: In our model the predictions are fair to all the parties </a:t>
            </a:r>
            <a:r>
              <a:rPr lang="en-US" dirty="0" err="1"/>
              <a:t>i.e</a:t>
            </a:r>
            <a:r>
              <a:rPr lang="en-US" dirty="0"/>
              <a:t> irrespective of race, socio-economic status, sex etc.</a:t>
            </a:r>
          </a:p>
          <a:p>
            <a:r>
              <a:rPr lang="en-US" b="1" dirty="0"/>
              <a:t>Accountability</a:t>
            </a:r>
            <a:r>
              <a:rPr lang="en-US" dirty="0"/>
              <a:t>: In our model a clear and elaborate model card is provided showcasing accountable and responsible model building</a:t>
            </a:r>
          </a:p>
          <a:p>
            <a:r>
              <a:rPr lang="en-US" b="1" dirty="0"/>
              <a:t>Mitigating Biases</a:t>
            </a:r>
            <a:r>
              <a:rPr lang="en-US" dirty="0"/>
              <a:t>: Training our model on elaborate databases tackling any discrepancies in our training data and, hence providing an unbiased decision-making model.</a:t>
            </a:r>
          </a:p>
          <a:p>
            <a:r>
              <a:rPr lang="en-US" b="1" dirty="0"/>
              <a:t>Transparency</a:t>
            </a:r>
            <a:r>
              <a:rPr lang="en-US" dirty="0"/>
              <a:t>: Providing all supporting situations that led to a decision, </a:t>
            </a:r>
            <a:r>
              <a:rPr lang="en-US" dirty="0" err="1"/>
              <a:t>i.e</a:t>
            </a:r>
            <a:r>
              <a:rPr lang="en-US" dirty="0"/>
              <a:t> if a person can potentially commit a crime again or not.</a:t>
            </a:r>
          </a:p>
          <a:p>
            <a:r>
              <a:rPr lang="en-US" b="1" dirty="0"/>
              <a:t>Data Privacy and Security</a:t>
            </a:r>
            <a:r>
              <a:rPr lang="en-US" dirty="0"/>
              <a:t>: Abiding by all the privacy and security laws and not collecting or using any unnecessary data that does not play any role in decision making process.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Prof. Arup Das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2a2b34-0531-4478-a570-e97b945b7c2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0AE6901D96214DBF9826BD04AAEA35" ma:contentTypeVersion="14" ma:contentTypeDescription="Create a new document." ma:contentTypeScope="" ma:versionID="7d25a4e9ef8e21f691f99b38d911aea1">
  <xsd:schema xmlns:xsd="http://www.w3.org/2001/XMLSchema" xmlns:xs="http://www.w3.org/2001/XMLSchema" xmlns:p="http://schemas.microsoft.com/office/2006/metadata/properties" xmlns:ns3="c02a2b34-0531-4478-a570-e97b945b7c21" xmlns:ns4="018e5b84-b4ad-4946-8fbc-830ff7b2671c" targetNamespace="http://schemas.microsoft.com/office/2006/metadata/properties" ma:root="true" ma:fieldsID="634323d8b851615d72d23683c497f4a2" ns3:_="" ns4:_="">
    <xsd:import namespace="c02a2b34-0531-4478-a570-e97b945b7c21"/>
    <xsd:import namespace="018e5b84-b4ad-4946-8fbc-830ff7b267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a2b34-0531-4478-a570-e97b945b7c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e5b84-b4ad-4946-8fbc-830ff7b2671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C712EA-F0AB-45DA-9C48-EABFE935E6D9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c02a2b34-0531-4478-a570-e97b945b7c21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018e5b84-b4ad-4946-8fbc-830ff7b2671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CDBDE4-C879-42FC-BBB0-23531645CB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a2b34-0531-4478-a570-e97b945b7c21"/>
    <ds:schemaRef ds:uri="018e5b84-b4ad-4946-8fbc-830ff7b267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64CFEB-DA16-4FC2-B8AD-8D966F8E6F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1993</TotalTime>
  <Words>677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AI for Recidivism and Judicial outcomes </vt:lpstr>
      <vt:lpstr>PowerPoint Presentation</vt:lpstr>
      <vt:lpstr>PowerPoint Presentation</vt:lpstr>
      <vt:lpstr>How COMPAS scores impact in Criminal justice process</vt:lpstr>
      <vt:lpstr>Goal of the project: To build an Ethical AI Judicial System</vt:lpstr>
      <vt:lpstr>High level Diagram of the platform</vt:lpstr>
      <vt:lpstr>AI  ethics Principles</vt:lpstr>
      <vt:lpstr>HCD and mock AI audit</vt:lpstr>
      <vt:lpstr>Platform performance in compliance with AI-ethics Principles</vt:lpstr>
      <vt:lpstr>Compliance Laws for a High Risk – AI system:  </vt:lpstr>
      <vt:lpstr>Interpretation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Sushika Reddy Gade</dc:creator>
  <cp:lastModifiedBy>Sushika Reddy Gade</cp:lastModifiedBy>
  <cp:revision>28</cp:revision>
  <dcterms:created xsi:type="dcterms:W3CDTF">2024-11-24T01:50:58Z</dcterms:created>
  <dcterms:modified xsi:type="dcterms:W3CDTF">2025-01-29T16:24:34Z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0x010100340AE6901D96214DBF9826BD04AAEA35</vt:lpwstr>
  </property>
</Properties>
</file>