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7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3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8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April 12,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5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5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April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12,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36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43308-8F58-C13A-9FF0-CE72233FD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en-US"/>
              <a:t>Assignment-2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85703-D781-B5B7-0059-42CFFBB67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2624400"/>
            <a:ext cx="5432045" cy="3326456"/>
          </a:xfrm>
        </p:spPr>
        <p:txBody>
          <a:bodyPr>
            <a:normAutofit/>
          </a:bodyPr>
          <a:lstStyle/>
          <a:p>
            <a:endParaRPr lang="en-US" sz="6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0904CBB-D98A-A447-E6E8-96E0BAAB2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3" r="20665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3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E4641-E329-CFA1-5F7D-D970E868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R2 VS EPOCH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AEFB4DC-FB6C-962C-3F03-61067B1B5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7" r="11353" b="3"/>
          <a:stretch/>
        </p:blipFill>
        <p:spPr>
          <a:xfrm>
            <a:off x="450000" y="2959199"/>
            <a:ext cx="5559294" cy="2988000"/>
          </a:xfrm>
          <a:custGeom>
            <a:avLst/>
            <a:gdLst/>
            <a:ahLst/>
            <a:cxnLst/>
            <a:rect l="l" t="t" r="r" b="b"/>
            <a:pathLst>
              <a:path w="5559294" h="2988000">
                <a:moveTo>
                  <a:pt x="0" y="0"/>
                </a:moveTo>
                <a:lnTo>
                  <a:pt x="5559294" y="0"/>
                </a:lnTo>
                <a:lnTo>
                  <a:pt x="5559294" y="2988000"/>
                </a:lnTo>
                <a:lnTo>
                  <a:pt x="0" y="2988000"/>
                </a:ln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09D99-4AF5-1076-B31D-7F44672F7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965" r="16216" b="1"/>
          <a:stretch/>
        </p:blipFill>
        <p:spPr>
          <a:xfrm>
            <a:off x="6189295" y="2959199"/>
            <a:ext cx="5551961" cy="2988000"/>
          </a:xfrm>
          <a:custGeom>
            <a:avLst/>
            <a:gdLst/>
            <a:ahLst/>
            <a:cxnLst/>
            <a:rect l="l" t="t" r="r" b="b"/>
            <a:pathLst>
              <a:path w="5551961" h="2988000">
                <a:moveTo>
                  <a:pt x="0" y="0"/>
                </a:moveTo>
                <a:lnTo>
                  <a:pt x="5551961" y="0"/>
                </a:lnTo>
                <a:lnTo>
                  <a:pt x="5551961" y="2988000"/>
                </a:lnTo>
                <a:lnTo>
                  <a:pt x="0" y="298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045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1376A-2893-AE0F-AA46-166B3762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R2 VS EPOCHS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CB9E9-F305-12B6-B275-73FBD48A7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00" y="3341340"/>
            <a:ext cx="5559294" cy="2223717"/>
          </a:xfrm>
          <a:custGeom>
            <a:avLst/>
            <a:gdLst/>
            <a:ahLst/>
            <a:cxnLst/>
            <a:rect l="l" t="t" r="r" b="b"/>
            <a:pathLst>
              <a:path w="5551961" h="2988000">
                <a:moveTo>
                  <a:pt x="0" y="0"/>
                </a:moveTo>
                <a:lnTo>
                  <a:pt x="5551961" y="0"/>
                </a:lnTo>
                <a:lnTo>
                  <a:pt x="5551961" y="2988000"/>
                </a:lnTo>
                <a:lnTo>
                  <a:pt x="0" y="29880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8B50F-CC85-256D-2966-F7482DDBE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295" y="3321987"/>
            <a:ext cx="5551961" cy="2262424"/>
          </a:xfrm>
          <a:custGeom>
            <a:avLst/>
            <a:gdLst/>
            <a:ahLst/>
            <a:cxnLst/>
            <a:rect l="l" t="t" r="r" b="b"/>
            <a:pathLst>
              <a:path w="5559294" h="2988000">
                <a:moveTo>
                  <a:pt x="0" y="0"/>
                </a:moveTo>
                <a:lnTo>
                  <a:pt x="5559294" y="0"/>
                </a:lnTo>
                <a:lnTo>
                  <a:pt x="5559294" y="2988000"/>
                </a:lnTo>
                <a:lnTo>
                  <a:pt x="0" y="298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743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19DDB-872C-53F3-1F74-678017B4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500" dirty="0"/>
              <a:t>Regression Report Actual vs. Predicted line and Actual vs. Predicted connected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F533E0-B4BA-7C72-A586-4E82FB061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00" y="3383035"/>
            <a:ext cx="5559294" cy="2140328"/>
          </a:xfrm>
          <a:custGeom>
            <a:avLst/>
            <a:gdLst/>
            <a:ahLst/>
            <a:cxnLst/>
            <a:rect l="l" t="t" r="r" b="b"/>
            <a:pathLst>
              <a:path w="5551961" h="2988000">
                <a:moveTo>
                  <a:pt x="0" y="0"/>
                </a:moveTo>
                <a:lnTo>
                  <a:pt x="5551961" y="0"/>
                </a:lnTo>
                <a:lnTo>
                  <a:pt x="5551961" y="2988000"/>
                </a:lnTo>
                <a:lnTo>
                  <a:pt x="0" y="29880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7887F-F05A-8B3A-4662-091F3BC5A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295" y="3370567"/>
            <a:ext cx="5551961" cy="2165264"/>
          </a:xfrm>
          <a:custGeom>
            <a:avLst/>
            <a:gdLst/>
            <a:ahLst/>
            <a:cxnLst/>
            <a:rect l="l" t="t" r="r" b="b"/>
            <a:pathLst>
              <a:path w="5559294" h="2988000">
                <a:moveTo>
                  <a:pt x="0" y="0"/>
                </a:moveTo>
                <a:lnTo>
                  <a:pt x="5559294" y="0"/>
                </a:lnTo>
                <a:lnTo>
                  <a:pt x="5559294" y="2988000"/>
                </a:lnTo>
                <a:lnTo>
                  <a:pt x="0" y="298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749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89C37-346F-1EFE-0468-6E17F1AF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500"/>
              <a:t>Regression Report Actual vs. Predicted line and Actual vs. Predicted connected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DD0DB7F-3658-FB2F-19D7-B68F870D1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0" y="3362187"/>
            <a:ext cx="5559294" cy="2182023"/>
          </a:xfrm>
          <a:custGeom>
            <a:avLst/>
            <a:gdLst/>
            <a:ahLst/>
            <a:cxnLst/>
            <a:rect l="l" t="t" r="r" b="b"/>
            <a:pathLst>
              <a:path w="5551961" h="2988000">
                <a:moveTo>
                  <a:pt x="0" y="0"/>
                </a:moveTo>
                <a:lnTo>
                  <a:pt x="5551961" y="0"/>
                </a:lnTo>
                <a:lnTo>
                  <a:pt x="5551961" y="2988000"/>
                </a:lnTo>
                <a:lnTo>
                  <a:pt x="0" y="2988000"/>
                </a:ln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B209A-590D-83B0-F373-B6A9B44C1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9295" y="3335867"/>
            <a:ext cx="5551961" cy="2234664"/>
          </a:xfrm>
          <a:custGeom>
            <a:avLst/>
            <a:gdLst/>
            <a:ahLst/>
            <a:cxnLst/>
            <a:rect l="l" t="t" r="r" b="b"/>
            <a:pathLst>
              <a:path w="5559294" h="2988000">
                <a:moveTo>
                  <a:pt x="0" y="0"/>
                </a:moveTo>
                <a:lnTo>
                  <a:pt x="5559294" y="0"/>
                </a:lnTo>
                <a:lnTo>
                  <a:pt x="5559294" y="2988000"/>
                </a:lnTo>
                <a:lnTo>
                  <a:pt x="0" y="298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884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DF49F-0666-0B2B-3E73-57D250BC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C0F8542-D535-B4BC-EA2A-6F8096CC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294" y="2959199"/>
            <a:ext cx="2988000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1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ABD19-CBCA-776D-91A1-37C67770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539096"/>
            <a:ext cx="11293200" cy="1000800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Architecture of Neural Networks</a:t>
            </a:r>
            <a:br>
              <a:rPr lang="en-US" sz="6400" dirty="0"/>
            </a:br>
            <a:r>
              <a:rPr lang="en-US" sz="4900" dirty="0"/>
              <a:t>Model-1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8D282ECD-C7EA-DFD8-86BF-7B35B36E1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00" y="3605407"/>
            <a:ext cx="5559294" cy="1695584"/>
          </a:xfrm>
          <a:custGeom>
            <a:avLst/>
            <a:gdLst/>
            <a:ahLst/>
            <a:cxnLst/>
            <a:rect l="l" t="t" r="r" b="b"/>
            <a:pathLst>
              <a:path w="5551961" h="2988000">
                <a:moveTo>
                  <a:pt x="0" y="0"/>
                </a:moveTo>
                <a:lnTo>
                  <a:pt x="5551961" y="0"/>
                </a:lnTo>
                <a:lnTo>
                  <a:pt x="5551961" y="2988000"/>
                </a:lnTo>
                <a:lnTo>
                  <a:pt x="0" y="298800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95174F-A06B-DBFD-0E37-1E00DC04C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76" y="2959199"/>
            <a:ext cx="5265198" cy="2988000"/>
          </a:xfrm>
          <a:custGeom>
            <a:avLst/>
            <a:gdLst/>
            <a:ahLst/>
            <a:cxnLst/>
            <a:rect l="l" t="t" r="r" b="b"/>
            <a:pathLst>
              <a:path w="5559294" h="2988000">
                <a:moveTo>
                  <a:pt x="0" y="0"/>
                </a:moveTo>
                <a:lnTo>
                  <a:pt x="5559294" y="0"/>
                </a:lnTo>
                <a:lnTo>
                  <a:pt x="5559294" y="2988000"/>
                </a:lnTo>
                <a:lnTo>
                  <a:pt x="0" y="2988000"/>
                </a:ln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E07D90-F0F5-7946-E82B-690CEAC7AA37}"/>
              </a:ext>
            </a:extLst>
          </p:cNvPr>
          <p:cNvSpPr txBox="1"/>
          <p:nvPr/>
        </p:nvSpPr>
        <p:spPr>
          <a:xfrm>
            <a:off x="448055" y="1771650"/>
            <a:ext cx="5411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There is one input layer and 3 hidden layers,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each consisting of 13 neurons, and a single output neuron. The model employs the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ReLU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activation function, the ADAM optimizer with a learning rate of 0.0001, and Mean Squared Error (MSE) as the loss function. </a:t>
            </a:r>
          </a:p>
          <a:p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Final R2 Score: 0.6518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5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A4F745F-6DDB-413A-9BDC-D6B6E768A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2DD36-FA1F-7482-F7D7-41DFB333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7380000" cy="860400"/>
          </a:xfrm>
        </p:spPr>
        <p:txBody>
          <a:bodyPr vert="horz" wrap="square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Model-2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73836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4A4D94-65F5-0614-DD73-EF28D8C83AB6}"/>
              </a:ext>
            </a:extLst>
          </p:cNvPr>
          <p:cNvSpPr txBox="1"/>
          <p:nvPr/>
        </p:nvSpPr>
        <p:spPr>
          <a:xfrm>
            <a:off x="448056" y="1944000"/>
            <a:ext cx="7380000" cy="4006800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/>
          <a:p>
            <a:pPr indent="-448056">
              <a:lnSpc>
                <a:spcPct val="14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 neural network with an architecture of (13,13,13,13,1), indicating a model with an input layer of 13 neurons, followed by three hidden layers with 13 neurons each, and an output layer with a single neuron. The network is designed to use the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ReLU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activation function, including in the input layer, and is optimized using the ADAM optimizer with a learning rate of 0.0001. The Mean Squared Error (MSE) serves as the loss function. The instructions suggest training the network for 100 epochs </a:t>
            </a:r>
            <a:endParaRPr lang="en-US" dirty="0">
              <a:solidFill>
                <a:schemeClr val="tx2">
                  <a:alpha val="5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C33637-8197-7E8A-1682-04230CC29B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38733" y="439198"/>
            <a:ext cx="2713044" cy="1716000"/>
          </a:xfrm>
          <a:custGeom>
            <a:avLst/>
            <a:gdLst/>
            <a:ahLst/>
            <a:cxnLst/>
            <a:rect l="l" t="t" r="r" b="b"/>
            <a:pathLst>
              <a:path w="3492000" h="1716000">
                <a:moveTo>
                  <a:pt x="0" y="0"/>
                </a:moveTo>
                <a:lnTo>
                  <a:pt x="3492000" y="0"/>
                </a:lnTo>
                <a:lnTo>
                  <a:pt x="3492000" y="1716000"/>
                </a:lnTo>
                <a:lnTo>
                  <a:pt x="0" y="17160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" name="Content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id="{0FB957E3-3FD0-5977-7347-B136961A59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255" y="2638843"/>
            <a:ext cx="3492000" cy="1108710"/>
          </a:xfrm>
          <a:custGeom>
            <a:avLst/>
            <a:gdLst/>
            <a:ahLst/>
            <a:cxnLst/>
            <a:rect l="l" t="t" r="r" b="b"/>
            <a:pathLst>
              <a:path w="3492000" h="1716000">
                <a:moveTo>
                  <a:pt x="0" y="0"/>
                </a:moveTo>
                <a:lnTo>
                  <a:pt x="3492000" y="0"/>
                </a:lnTo>
                <a:lnTo>
                  <a:pt x="3492000" y="1716000"/>
                </a:lnTo>
                <a:lnTo>
                  <a:pt x="0" y="17160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348FBE-0216-9E4F-4F49-B20E80DB8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255" y="4538179"/>
            <a:ext cx="3492000" cy="1102037"/>
          </a:xfrm>
          <a:custGeom>
            <a:avLst/>
            <a:gdLst/>
            <a:ahLst/>
            <a:cxnLst/>
            <a:rect l="l" t="t" r="r" b="b"/>
            <a:pathLst>
              <a:path w="3492000" h="1716000">
                <a:moveTo>
                  <a:pt x="0" y="0"/>
                </a:moveTo>
                <a:lnTo>
                  <a:pt x="3492000" y="0"/>
                </a:lnTo>
                <a:lnTo>
                  <a:pt x="3492000" y="1716000"/>
                </a:lnTo>
                <a:lnTo>
                  <a:pt x="0" y="171600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352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D1446E9-77BB-47B9-A1A3-99B1D8A84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7B308-3B2F-8EFB-AFD8-94373303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vert="horz" wrap="square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Model-3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87202F8-FA9A-4F2A-7CEA-6915B73E84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7" y="3266638"/>
            <a:ext cx="3597396" cy="1483925"/>
          </a:xfrm>
          <a:custGeom>
            <a:avLst/>
            <a:gdLst/>
            <a:ahLst/>
            <a:cxnLst/>
            <a:rect l="l" t="t" r="r" b="b"/>
            <a:pathLst>
              <a:path w="3597394" h="3898802">
                <a:moveTo>
                  <a:pt x="0" y="0"/>
                </a:moveTo>
                <a:lnTo>
                  <a:pt x="3597394" y="0"/>
                </a:lnTo>
                <a:lnTo>
                  <a:pt x="3597394" y="3898802"/>
                </a:lnTo>
                <a:lnTo>
                  <a:pt x="0" y="3898801"/>
                </a:lnTo>
                <a:close/>
              </a:path>
            </a:pathLst>
          </a:cu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F412B9-18BE-F2E1-A6D8-9A06B8BC65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27394" y="2556154"/>
            <a:ext cx="3597394" cy="2904895"/>
          </a:xfrm>
          <a:custGeom>
            <a:avLst/>
            <a:gdLst/>
            <a:ahLst/>
            <a:cxnLst/>
            <a:rect l="l" t="t" r="r" b="b"/>
            <a:pathLst>
              <a:path w="3597396" h="3898802">
                <a:moveTo>
                  <a:pt x="0" y="0"/>
                </a:moveTo>
                <a:lnTo>
                  <a:pt x="3597396" y="1"/>
                </a:lnTo>
                <a:lnTo>
                  <a:pt x="3597396" y="3898802"/>
                </a:lnTo>
                <a:lnTo>
                  <a:pt x="0" y="3898802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65803D-6C10-CDE5-A0B9-986D512C193F}"/>
              </a:ext>
            </a:extLst>
          </p:cNvPr>
          <p:cNvSpPr txBox="1"/>
          <p:nvPr/>
        </p:nvSpPr>
        <p:spPr>
          <a:xfrm>
            <a:off x="8256588" y="1944000"/>
            <a:ext cx="3490212" cy="4006800"/>
          </a:xfrm>
          <a:prstGeom prst="rect">
            <a:avLst/>
          </a:prstGeom>
        </p:spPr>
        <p:txBody>
          <a:bodyPr vert="horz" wrap="square" lIns="0" tIns="0" rIns="91440" bIns="0" rtlCol="0">
            <a:normAutofit lnSpcReduction="10000"/>
          </a:bodyPr>
          <a:lstStyle/>
          <a:p>
            <a:pPr indent="-448056">
              <a:lnSpc>
                <a:spcPct val="13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 neural network architecture designed for a regression task, aiming to optimize the R² metric and minimize loss. The network consists of an input layer with 13 neurons, multiple hidden layers with 13 neurons each, and a single output neuron. It utilizes the </a:t>
            </a:r>
            <a:r>
              <a:rPr lang="en-US" sz="1600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ReLU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activation function, ADAM or </a:t>
            </a:r>
            <a:r>
              <a:rPr lang="en-US" sz="1600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RMSProp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optimizer with a learning rate of 0.0001, and incorporates dropout layers as a regularization technique. The model is trained for 100 epochs</a:t>
            </a:r>
          </a:p>
          <a:p>
            <a:pPr indent="-448056">
              <a:lnSpc>
                <a:spcPct val="130000"/>
              </a:lnSpc>
              <a:spcAft>
                <a:spcPts val="600"/>
              </a:spcAft>
              <a:buFont typeface="Calibri Light" panose="020F0302020204030204" pitchFamily="34" charset="0"/>
              <a:buChar char="→"/>
            </a:pPr>
            <a:r>
              <a:rPr lang="en-US" sz="1500" b="0" i="0" dirty="0">
                <a:solidFill>
                  <a:schemeClr val="tx2">
                    <a:alpha val="55000"/>
                  </a:schemeClr>
                </a:solidFill>
                <a:effectLst/>
                <a:highlight>
                  <a:srgbClr val="383838"/>
                </a:highlight>
              </a:rPr>
              <a:t>Final R2 Score for Model 3: 0.6870</a:t>
            </a:r>
            <a:endParaRPr lang="en-US" sz="1500" dirty="0">
              <a:solidFill>
                <a:schemeClr val="tx2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8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6C7028-F213-4361-8885-B2D93DABE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D69FA-389E-69EB-DA3C-1A4BEF53C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1141200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Model-4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CA3B4BB-1842-903E-2C9F-33F14FE8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51" y="1844673"/>
            <a:ext cx="2412375" cy="2195262"/>
          </a:xfrm>
          <a:custGeom>
            <a:avLst/>
            <a:gdLst/>
            <a:ahLst/>
            <a:cxnLst/>
            <a:rect l="l" t="t" r="r" b="b"/>
            <a:pathLst>
              <a:path w="4726800" h="2195263">
                <a:moveTo>
                  <a:pt x="0" y="0"/>
                </a:moveTo>
                <a:lnTo>
                  <a:pt x="4726800" y="0"/>
                </a:lnTo>
                <a:lnTo>
                  <a:pt x="4726800" y="2195263"/>
                </a:lnTo>
                <a:lnTo>
                  <a:pt x="0" y="2195263"/>
                </a:lnTo>
                <a:close/>
              </a:path>
            </a:pathLst>
          </a:custGeom>
        </p:spPr>
      </p:pic>
      <p:pic>
        <p:nvPicPr>
          <p:cNvPr id="5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5CAAEEC-F78C-E1D4-7739-B9734B5802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8"/>
          <a:stretch/>
        </p:blipFill>
        <p:spPr>
          <a:xfrm>
            <a:off x="457240" y="4330145"/>
            <a:ext cx="4726800" cy="1974845"/>
          </a:xfrm>
          <a:custGeom>
            <a:avLst/>
            <a:gdLst/>
            <a:ahLst/>
            <a:cxnLst/>
            <a:rect l="l" t="t" r="r" b="b"/>
            <a:pathLst>
              <a:path w="4726800" h="2195262">
                <a:moveTo>
                  <a:pt x="0" y="0"/>
                </a:moveTo>
                <a:lnTo>
                  <a:pt x="4726800" y="0"/>
                </a:lnTo>
                <a:lnTo>
                  <a:pt x="4726800" y="2195262"/>
                </a:lnTo>
                <a:lnTo>
                  <a:pt x="0" y="2195262"/>
                </a:lnTo>
                <a:close/>
              </a:path>
            </a:pathLst>
          </a:cu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82654-984A-A618-EEF5-5D238B32C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4800" y="323999"/>
            <a:ext cx="5184000" cy="6091200"/>
          </a:xfrm>
        </p:spPr>
        <p:txBody>
          <a:bodyPr vert="horz" wrap="square" lIns="0" tIns="0" rIns="91440" bIns="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 neural network designed for a regression task. The architecture includes an input layer, several hidden layers with 13 nodes each, and an output layer with a single node. Dropout layers are incorporated to mitigate overfitting. The network employs the </a:t>
            </a:r>
            <a:r>
              <a:rPr lang="en-US" sz="1400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ReLU</a:t>
            </a:r>
            <a:r>
              <a:rPr lang="en-US" sz="1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activation function, ADAM or </a:t>
            </a:r>
            <a:r>
              <a:rPr lang="en-US" sz="1400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RMSProp</a:t>
            </a:r>
            <a:r>
              <a:rPr lang="en-US" sz="1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optimizer with a learning rate of 0.0001, and Mean Squared Error as the loss function. It is trained for 100 epochs with early stopping to maximize R² and minimize loss.  Ans also added an extra layer</a:t>
            </a:r>
            <a:endParaRPr lang="en-US" sz="1800" dirty="0">
              <a:solidFill>
                <a:schemeClr val="tx2">
                  <a:lumMod val="10000"/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2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31160-4AC1-D404-FADC-D2484601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Regression Reports of all Models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3B4CB0-6432-077C-8485-601FB0937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42" y="450000"/>
            <a:ext cx="4504499" cy="5544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5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359C723-39B3-47E3-A464-EA81256F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C7311-6D6A-1681-F13F-E99CF778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1141200"/>
          </a:xfrm>
        </p:spPr>
        <p:txBody>
          <a:bodyPr>
            <a:normAutofit/>
          </a:bodyPr>
          <a:lstStyle/>
          <a:p>
            <a:r>
              <a:rPr lang="en-US" dirty="0"/>
              <a:t>Explaining parameters and math on model-4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B26962C-3A94-E777-7E94-C0BA711E6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6" b="-3"/>
          <a:stretch/>
        </p:blipFill>
        <p:spPr>
          <a:xfrm>
            <a:off x="449999" y="1844675"/>
            <a:ext cx="4726800" cy="457052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515929BF-E73B-B96F-81F8-2F0CDC7773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4800" y="323999"/>
            <a:ext cx="5184000" cy="6091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198375" rIns="0" bIns="198375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Input Layer to First Hidden Layer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- Weights: Each of the 13 input features connects to 64 neurons: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13 * 64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- Biases: Each of the 64 neurons has one bias term: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64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- Total: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13 * 64 + 64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First Hidden Layer to Second Hidden Layer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- Weights: Each of the 64 neurons from the first hidden layer connects to 128 neurons: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64 * 128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- Biases: Each of the 128 neurons has one bias term: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128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- Total: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64 * 128 + 128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Second Hidden Layer to Third Hidden Layer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- Same as above, since we have another layer with 128 neurons.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- Total: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128 * 128 + 128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Third Hidden Layer to Fourth Hidden Layer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- Weights: Each of the 128 neurons connects to 64 neurons: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128 * 64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- Biases: Each of the 64 neurons has one bias term: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64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- Total: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128 * 64 + 64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Fourth Hidden Layer to Output Layer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- Weights: Each of the 32 neurons connects to the single output neuron: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32 * 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- Biases: The single output neuron has one bias term: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- Total: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32 * 1 + 1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endParaRPr lang="en-US" altLang="en-US" sz="1200" b="1" dirty="0">
              <a:latin typeface="Söhne Mono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total_params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= (13 * 64 + 64) + (64 * 128 + 128) + (128 * 128 + 128) + (128 * 64 + 64) + (32 * 1 + 1)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5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5F57220-B3BC-40FE-9FA8-28584D25C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AA4B0-61D6-A1BD-B195-9B78A4A6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226800"/>
            <a:ext cx="4719600" cy="298630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Loss vs epoch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162CD6F-E89D-4CC2-BA38-20EB86002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27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8976AF6-918A-DA32-C26F-1B15BE625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6" r="24121"/>
          <a:stretch/>
        </p:blipFill>
        <p:spPr>
          <a:xfrm>
            <a:off x="450000" y="3639600"/>
            <a:ext cx="5166000" cy="277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536AFF-7E95-3804-016E-CE5CF0C81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5" r="15080" b="-1"/>
          <a:stretch/>
        </p:blipFill>
        <p:spPr>
          <a:xfrm>
            <a:off x="5796000" y="3639600"/>
            <a:ext cx="5494912" cy="2775600"/>
          </a:xfrm>
          <a:custGeom>
            <a:avLst/>
            <a:gdLst/>
            <a:ahLst/>
            <a:cxnLst/>
            <a:rect l="l" t="t" r="r" b="b"/>
            <a:pathLst>
              <a:path w="5494912" h="2775600">
                <a:moveTo>
                  <a:pt x="0" y="0"/>
                </a:moveTo>
                <a:lnTo>
                  <a:pt x="5494912" y="0"/>
                </a:lnTo>
                <a:lnTo>
                  <a:pt x="5494912" y="2775600"/>
                </a:lnTo>
                <a:lnTo>
                  <a:pt x="0" y="2775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10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AA4B0-61D6-A1BD-B195-9B78A4A6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62400"/>
            <a:ext cx="11293200" cy="10008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Loss vs epoch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468F2AE-15BD-97D0-0D14-9A5394187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8" r="14189" b="-2"/>
          <a:stretch/>
        </p:blipFill>
        <p:spPr>
          <a:xfrm>
            <a:off x="450000" y="2959199"/>
            <a:ext cx="5559294" cy="2988000"/>
          </a:xfrm>
          <a:custGeom>
            <a:avLst/>
            <a:gdLst/>
            <a:ahLst/>
            <a:cxnLst/>
            <a:rect l="l" t="t" r="r" b="b"/>
            <a:pathLst>
              <a:path w="5559294" h="2988000">
                <a:moveTo>
                  <a:pt x="0" y="0"/>
                </a:moveTo>
                <a:lnTo>
                  <a:pt x="5559294" y="0"/>
                </a:lnTo>
                <a:lnTo>
                  <a:pt x="5559294" y="2988000"/>
                </a:lnTo>
                <a:lnTo>
                  <a:pt x="0" y="298800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1F2EE7-54C3-9835-3C5C-7094B21E3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8" r="22513" b="1"/>
          <a:stretch/>
        </p:blipFill>
        <p:spPr>
          <a:xfrm>
            <a:off x="6189295" y="2959199"/>
            <a:ext cx="5551961" cy="2988000"/>
          </a:xfrm>
          <a:custGeom>
            <a:avLst/>
            <a:gdLst/>
            <a:ahLst/>
            <a:cxnLst/>
            <a:rect l="l" t="t" r="r" b="b"/>
            <a:pathLst>
              <a:path w="5551961" h="2988000">
                <a:moveTo>
                  <a:pt x="0" y="0"/>
                </a:moveTo>
                <a:lnTo>
                  <a:pt x="5551961" y="0"/>
                </a:lnTo>
                <a:lnTo>
                  <a:pt x="5551961" y="2988000"/>
                </a:lnTo>
                <a:lnTo>
                  <a:pt x="0" y="298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490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inLineVTI">
  <a:themeElements>
    <a:clrScheme name="AnalogousFromRegularSeedRightStep">
      <a:dk1>
        <a:srgbClr val="000000"/>
      </a:dk1>
      <a:lt1>
        <a:srgbClr val="FFFFFF"/>
      </a:lt1>
      <a:dk2>
        <a:srgbClr val="29223F"/>
      </a:dk2>
      <a:lt2>
        <a:srgbClr val="E8E2E5"/>
      </a:lt2>
      <a:accent1>
        <a:srgbClr val="46B383"/>
      </a:accent1>
      <a:accent2>
        <a:srgbClr val="3BB1AE"/>
      </a:accent2>
      <a:accent3>
        <a:srgbClr val="4D95C3"/>
      </a:accent3>
      <a:accent4>
        <a:srgbClr val="3B52B1"/>
      </a:accent4>
      <a:accent5>
        <a:srgbClr val="674DC3"/>
      </a:accent5>
      <a:accent6>
        <a:srgbClr val="863BB1"/>
      </a:accent6>
      <a:hlink>
        <a:srgbClr val="BF3F78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665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Bell MT</vt:lpstr>
      <vt:lpstr>Calibri Light</vt:lpstr>
      <vt:lpstr>Courier New</vt:lpstr>
      <vt:lpstr>Söhne</vt:lpstr>
      <vt:lpstr>Söhne Mono</vt:lpstr>
      <vt:lpstr>ThinLineVTI</vt:lpstr>
      <vt:lpstr>Assignment-2</vt:lpstr>
      <vt:lpstr>Architecture of Neural Networks Model-1</vt:lpstr>
      <vt:lpstr>Model-2</vt:lpstr>
      <vt:lpstr>Model-3</vt:lpstr>
      <vt:lpstr>Model-4</vt:lpstr>
      <vt:lpstr>Regression Reports of all Models</vt:lpstr>
      <vt:lpstr>Explaining parameters and math on model-4</vt:lpstr>
      <vt:lpstr>Loss vs epoch</vt:lpstr>
      <vt:lpstr>Loss vs epoch</vt:lpstr>
      <vt:lpstr>R2 VS EPOCH</vt:lpstr>
      <vt:lpstr>R2 VS EPOCHS</vt:lpstr>
      <vt:lpstr>Regression Report Actual vs. Predicted line and Actual vs. Predicted connected </vt:lpstr>
      <vt:lpstr>Regression Report Actual vs. Predicted line and Actual vs. Predicted connected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Assignment-2</dc:title>
  <dc:creator>Visesh Sannidhi Shetty</dc:creator>
  <cp:lastModifiedBy>Visesh Sannidhi Shetty</cp:lastModifiedBy>
  <cp:revision>1</cp:revision>
  <dcterms:created xsi:type="dcterms:W3CDTF">2024-04-12T04:21:32Z</dcterms:created>
  <dcterms:modified xsi:type="dcterms:W3CDTF">2024-04-12T06:06:58Z</dcterms:modified>
</cp:coreProperties>
</file>