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Play"/>
      <p:regular r:id="rId28"/>
      <p:bold r:id="rId29"/>
    </p:embeddedFont>
    <p:embeddedFont>
      <p:font typeface="Arim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iMgEdAbLdGBRqc6U0JpNoLIY7o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l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mo-bold.fntdata"/><Relationship Id="rId30" Type="http://schemas.openxmlformats.org/officeDocument/2006/relationships/font" Target="fonts/Arimo-regular.fntdata"/><Relationship Id="rId11" Type="http://schemas.openxmlformats.org/officeDocument/2006/relationships/slide" Target="slides/slide7.xml"/><Relationship Id="rId33" Type="http://schemas.openxmlformats.org/officeDocument/2006/relationships/font" Target="fonts/Arimo-boldItalic.fntdata"/><Relationship Id="rId10" Type="http://schemas.openxmlformats.org/officeDocument/2006/relationships/slide" Target="slides/slide6.xml"/><Relationship Id="rId32" Type="http://schemas.openxmlformats.org/officeDocument/2006/relationships/font" Target="fonts/Arimo-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rPr lang="en-US"/>
              <a:t>Precision Agriculture Plant Classification Using CNNs</a:t>
            </a:r>
            <a:br>
              <a:rPr lang="en-US"/>
            </a:b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US"/>
              <a:t>Sushika Reddy Gade</a:t>
            </a:r>
            <a:endParaRPr/>
          </a:p>
          <a:p>
            <a:pPr indent="0" lvl="0" marL="0" rtl="0" algn="ctr">
              <a:lnSpc>
                <a:spcPct val="90000"/>
              </a:lnSpc>
              <a:spcBef>
                <a:spcPts val="1000"/>
              </a:spcBef>
              <a:spcAft>
                <a:spcPts val="0"/>
              </a:spcAft>
              <a:buClr>
                <a:schemeClr val="dk1"/>
              </a:buClr>
              <a:buSzPts val="2400"/>
              <a:buNone/>
            </a:pPr>
            <a:r>
              <a:rPr lang="en-US"/>
              <a:t>1361635</a:t>
            </a:r>
            <a:endParaRPr/>
          </a:p>
          <a:p>
            <a:pPr indent="0" lvl="0" marL="0" rtl="0" algn="l">
              <a:lnSpc>
                <a:spcPct val="90000"/>
              </a:lnSpc>
              <a:spcBef>
                <a:spcPts val="1000"/>
              </a:spcBef>
              <a:spcAft>
                <a:spcPts val="0"/>
              </a:spcAft>
              <a:buClr>
                <a:schemeClr val="dk1"/>
              </a:buClr>
              <a:buSzPts val="2400"/>
              <a:buNone/>
            </a:pPr>
            <a:r>
              <a:rPr lang="en-US"/>
              <a:t>Credits:</a:t>
            </a:r>
            <a:endParaRPr/>
          </a:p>
          <a:p>
            <a:pPr indent="0" lvl="0" marL="0" rtl="0" algn="l">
              <a:lnSpc>
                <a:spcPct val="90000"/>
              </a:lnSpc>
              <a:spcBef>
                <a:spcPts val="1000"/>
              </a:spcBef>
              <a:spcAft>
                <a:spcPts val="0"/>
              </a:spcAft>
              <a:buClr>
                <a:schemeClr val="dk1"/>
              </a:buClr>
              <a:buSzPts val="2400"/>
              <a:buNone/>
            </a:pPr>
            <a:r>
              <a:rPr lang="en-US"/>
              <a:t>Prof. Arup Das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sz="4400"/>
              <a:t>Potential Improvements:</a:t>
            </a:r>
            <a:br>
              <a:rPr b="1" lang="en-US" sz="4400"/>
            </a:br>
            <a:endParaRPr/>
          </a:p>
        </p:txBody>
      </p:sp>
      <p:sp>
        <p:nvSpPr>
          <p:cNvPr id="154" name="Google Shape;15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Play"/>
              <a:buAutoNum type="arabicPeriod"/>
            </a:pPr>
            <a:r>
              <a:rPr b="1" lang="en-US" sz="2000"/>
              <a:t>Augmentation and Class Balancing</a:t>
            </a:r>
            <a:r>
              <a:rPr lang="en-US" sz="2000"/>
              <a:t>: Apply data augmentation to handle class imbalance and increase representation for underperforming classes.</a:t>
            </a:r>
            <a:endParaRPr/>
          </a:p>
          <a:p>
            <a:pPr indent="-228600" lvl="0" marL="228600" rtl="0" algn="l">
              <a:lnSpc>
                <a:spcPct val="90000"/>
              </a:lnSpc>
              <a:spcBef>
                <a:spcPts val="1000"/>
              </a:spcBef>
              <a:spcAft>
                <a:spcPts val="0"/>
              </a:spcAft>
              <a:buClr>
                <a:schemeClr val="dk1"/>
              </a:buClr>
              <a:buSzPts val="2000"/>
              <a:buFont typeface="Play"/>
              <a:buAutoNum type="arabicPeriod"/>
            </a:pPr>
            <a:r>
              <a:rPr b="1" lang="en-US" sz="2000"/>
              <a:t>Advanced Architecture</a:t>
            </a:r>
            <a:r>
              <a:rPr lang="en-US" sz="2000"/>
              <a:t>: Experiment with a deeper CNN or add layers like Batch Normalization and additional Dropout to enhance learning capacity and regularization.</a:t>
            </a:r>
            <a:endParaRPr/>
          </a:p>
          <a:p>
            <a:pPr indent="-228600" lvl="0" marL="228600" rtl="0" algn="l">
              <a:lnSpc>
                <a:spcPct val="90000"/>
              </a:lnSpc>
              <a:spcBef>
                <a:spcPts val="1000"/>
              </a:spcBef>
              <a:spcAft>
                <a:spcPts val="0"/>
              </a:spcAft>
              <a:buClr>
                <a:schemeClr val="dk1"/>
              </a:buClr>
              <a:buSzPts val="2000"/>
              <a:buFont typeface="Play"/>
              <a:buAutoNum type="arabicPeriod"/>
            </a:pPr>
            <a:r>
              <a:rPr b="1" lang="en-US" sz="2000"/>
              <a:t>Hyperparameter Tuning</a:t>
            </a:r>
            <a:r>
              <a:rPr lang="en-US" sz="2000"/>
              <a:t>: Adjust learning rate, batch size, and number of filters in each layer to optimize performance and reduce underfitting.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Model 2: Enhanced CNN with Data Augmentation</a:t>
            </a:r>
            <a:br>
              <a:rPr lang="en-US"/>
            </a:br>
            <a:endParaRPr/>
          </a:p>
        </p:txBody>
      </p:sp>
      <p:pic>
        <p:nvPicPr>
          <p:cNvPr id="160" name="Google Shape;160;p11"/>
          <p:cNvPicPr preferRelativeResize="0"/>
          <p:nvPr>
            <p:ph idx="1" type="body"/>
          </p:nvPr>
        </p:nvPicPr>
        <p:blipFill rotWithShape="1">
          <a:blip r:embed="rId3">
            <a:alphaModFix/>
          </a:blip>
          <a:srcRect b="0" l="0" r="0" t="0"/>
          <a:stretch/>
        </p:blipFill>
        <p:spPr>
          <a:xfrm>
            <a:off x="640047" y="1027906"/>
            <a:ext cx="6744641" cy="3124636"/>
          </a:xfrm>
          <a:prstGeom prst="rect">
            <a:avLst/>
          </a:prstGeom>
          <a:noFill/>
          <a:ln>
            <a:noFill/>
          </a:ln>
        </p:spPr>
      </p:pic>
      <p:pic>
        <p:nvPicPr>
          <p:cNvPr id="161" name="Google Shape;161;p11"/>
          <p:cNvPicPr preferRelativeResize="0"/>
          <p:nvPr/>
        </p:nvPicPr>
        <p:blipFill rotWithShape="1">
          <a:blip r:embed="rId4">
            <a:alphaModFix/>
          </a:blip>
          <a:srcRect b="0" l="0" r="0" t="0"/>
          <a:stretch/>
        </p:blipFill>
        <p:spPr>
          <a:xfrm>
            <a:off x="592415" y="4152542"/>
            <a:ext cx="6792273" cy="2162477"/>
          </a:xfrm>
          <a:prstGeom prst="rect">
            <a:avLst/>
          </a:prstGeom>
          <a:noFill/>
          <a:ln>
            <a:noFill/>
          </a:ln>
        </p:spPr>
      </p:pic>
      <p:sp>
        <p:nvSpPr>
          <p:cNvPr id="162" name="Google Shape;162;p11"/>
          <p:cNvSpPr txBox="1"/>
          <p:nvPr/>
        </p:nvSpPr>
        <p:spPr>
          <a:xfrm>
            <a:off x="7824866" y="1454046"/>
            <a:ext cx="392742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1"/>
          <p:cNvSpPr txBox="1"/>
          <p:nvPr/>
        </p:nvSpPr>
        <p:spPr>
          <a:xfrm>
            <a:off x="7678087" y="1135666"/>
            <a:ext cx="3927422" cy="2031325"/>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Optimizer</a:t>
            </a:r>
            <a:r>
              <a:rPr b="0" i="0" lang="en-US" sz="1800" u="none" cap="none" strike="noStrike">
                <a:solidFill>
                  <a:schemeClr val="dk1"/>
                </a:solidFill>
                <a:latin typeface="Arial"/>
                <a:ea typeface="Arial"/>
                <a:cs typeface="Arial"/>
                <a:sym typeface="Arial"/>
              </a:rPr>
              <a:t>: Adam, used for multiclass classification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Loss Function</a:t>
            </a:r>
            <a:r>
              <a:rPr b="0" i="0" lang="en-US" sz="1800" u="none" cap="none" strike="noStrike">
                <a:solidFill>
                  <a:schemeClr val="dk1"/>
                </a:solidFill>
                <a:latin typeface="Arial"/>
                <a:ea typeface="Arial"/>
                <a:cs typeface="Arial"/>
                <a:sym typeface="Arial"/>
              </a:rPr>
              <a:t>: Sparse categorical cross-entropy</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Regularization Techniques</a:t>
            </a:r>
            <a:r>
              <a:rPr b="0" i="0" lang="en-US" sz="1800" u="none" cap="none" strike="noStrike">
                <a:solidFill>
                  <a:schemeClr val="dk1"/>
                </a:solidFill>
                <a:latin typeface="Arial"/>
                <a:ea typeface="Arial"/>
                <a:cs typeface="Arial"/>
                <a:sym typeface="Arial"/>
              </a:rPr>
              <a:t>: Batch normalization and spatial dropout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839788" y="365126"/>
            <a:ext cx="10515600" cy="715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Model 2 - Training Results</a:t>
            </a:r>
            <a:endParaRPr/>
          </a:p>
        </p:txBody>
      </p:sp>
      <p:sp>
        <p:nvSpPr>
          <p:cNvPr id="169" name="Google Shape;169;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pic>
        <p:nvPicPr>
          <p:cNvPr id="170" name="Google Shape;170;p12"/>
          <p:cNvPicPr preferRelativeResize="0"/>
          <p:nvPr>
            <p:ph idx="2" type="body"/>
          </p:nvPr>
        </p:nvPicPr>
        <p:blipFill rotWithShape="1">
          <a:blip r:embed="rId3">
            <a:alphaModFix/>
          </a:blip>
          <a:srcRect b="0" l="0" r="0" t="0"/>
          <a:stretch/>
        </p:blipFill>
        <p:spPr>
          <a:xfrm>
            <a:off x="862014" y="1227302"/>
            <a:ext cx="5157787" cy="2140123"/>
          </a:xfrm>
          <a:prstGeom prst="rect">
            <a:avLst/>
          </a:prstGeom>
          <a:noFill/>
          <a:ln>
            <a:noFill/>
          </a:ln>
        </p:spPr>
      </p:pic>
      <p:sp>
        <p:nvSpPr>
          <p:cNvPr id="171" name="Google Shape;171;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pic>
        <p:nvPicPr>
          <p:cNvPr id="172" name="Google Shape;172;p12"/>
          <p:cNvPicPr preferRelativeResize="0"/>
          <p:nvPr>
            <p:ph idx="4" type="body"/>
          </p:nvPr>
        </p:nvPicPr>
        <p:blipFill rotWithShape="1">
          <a:blip r:embed="rId4">
            <a:alphaModFix/>
          </a:blip>
          <a:srcRect b="0" l="0" r="0" t="0"/>
          <a:stretch/>
        </p:blipFill>
        <p:spPr>
          <a:xfrm>
            <a:off x="6042027" y="3158870"/>
            <a:ext cx="5183188" cy="3561684"/>
          </a:xfrm>
          <a:prstGeom prst="rect">
            <a:avLst/>
          </a:prstGeom>
          <a:noFill/>
          <a:ln>
            <a:noFill/>
          </a:ln>
        </p:spPr>
      </p:pic>
      <p:pic>
        <p:nvPicPr>
          <p:cNvPr id="173" name="Google Shape;173;p12"/>
          <p:cNvPicPr preferRelativeResize="0"/>
          <p:nvPr/>
        </p:nvPicPr>
        <p:blipFill rotWithShape="1">
          <a:blip r:embed="rId5">
            <a:alphaModFix/>
          </a:blip>
          <a:srcRect b="0" l="0" r="0" t="0"/>
          <a:stretch/>
        </p:blipFill>
        <p:spPr>
          <a:xfrm>
            <a:off x="836613" y="3367425"/>
            <a:ext cx="4643498" cy="33437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179" name="Google Shape;179;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The accuracy curve of the enhanced model does not trail off but is very steadily increasing; therefore, the model is learning </a:t>
            </a:r>
            <a:endParaRPr/>
          </a:p>
          <a:p>
            <a:pPr indent="-228600" lvl="0" marL="228600" rtl="0" algn="l">
              <a:lnSpc>
                <a:spcPct val="90000"/>
              </a:lnSpc>
              <a:spcBef>
                <a:spcPts val="1000"/>
              </a:spcBef>
              <a:spcAft>
                <a:spcPts val="0"/>
              </a:spcAft>
              <a:buClr>
                <a:schemeClr val="dk1"/>
              </a:buClr>
              <a:buSzPts val="2000"/>
              <a:buChar char="•"/>
            </a:pPr>
            <a:r>
              <a:rPr b="0" i="0" lang="en-US" sz="2000"/>
              <a:t>although, generally speaking, the accuracy is low. </a:t>
            </a:r>
            <a:endParaRPr/>
          </a:p>
          <a:p>
            <a:pPr indent="-228600" lvl="0" marL="228600" rtl="0" algn="l">
              <a:lnSpc>
                <a:spcPct val="90000"/>
              </a:lnSpc>
              <a:spcBef>
                <a:spcPts val="1000"/>
              </a:spcBef>
              <a:spcAft>
                <a:spcPts val="0"/>
              </a:spcAft>
              <a:buClr>
                <a:schemeClr val="dk1"/>
              </a:buClr>
              <a:buSzPts val="2000"/>
              <a:buChar char="•"/>
            </a:pPr>
            <a:r>
              <a:rPr b="0" i="0" lang="en-US" sz="2000"/>
              <a:t>In validation, accuracy improves more sharply, so there is better generalization compared to Model </a:t>
            </a:r>
            <a:endParaRPr/>
          </a:p>
          <a:p>
            <a:pPr indent="-228600" lvl="0" marL="228600" rtl="0" algn="l">
              <a:lnSpc>
                <a:spcPct val="90000"/>
              </a:lnSpc>
              <a:spcBef>
                <a:spcPts val="1000"/>
              </a:spcBef>
              <a:spcAft>
                <a:spcPts val="0"/>
              </a:spcAft>
              <a:buClr>
                <a:schemeClr val="dk1"/>
              </a:buClr>
              <a:buSzPts val="2000"/>
              <a:buChar char="•"/>
            </a:pPr>
            <a:r>
              <a:rPr b="0" i="0" lang="en-US" sz="2000"/>
              <a:t>There is a marked decrease in the loss cure compared to Model 1, </a:t>
            </a:r>
            <a:endParaRPr/>
          </a:p>
        </p:txBody>
      </p:sp>
      <p:sp>
        <p:nvSpPr>
          <p:cNvPr id="180" name="Google Shape;180;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By incorporating batch normalization, the learning process has steadied because it reduces the internal covariate shift,</a:t>
            </a:r>
            <a:endParaRPr/>
          </a:p>
          <a:p>
            <a:pPr indent="-228600" lvl="0" marL="228600" rtl="0" algn="l">
              <a:lnSpc>
                <a:spcPct val="90000"/>
              </a:lnSpc>
              <a:spcBef>
                <a:spcPts val="1000"/>
              </a:spcBef>
              <a:spcAft>
                <a:spcPts val="0"/>
              </a:spcAft>
              <a:buClr>
                <a:schemeClr val="dk1"/>
              </a:buClr>
              <a:buSzPts val="2000"/>
              <a:buChar char="•"/>
            </a:pPr>
            <a:r>
              <a:rPr b="0" i="0" lang="en-US" sz="2000"/>
              <a:t>which is probably one of the reasons the      loss has gone down.</a:t>
            </a:r>
            <a:br>
              <a:rPr b="0" i="0" lang="en-US" sz="2000"/>
            </a:br>
            <a:endParaRPr b="0" i="0" sz="2000"/>
          </a:p>
          <a:p>
            <a:pPr indent="-228600" lvl="0" marL="228600" rtl="0" algn="l">
              <a:lnSpc>
                <a:spcPct val="90000"/>
              </a:lnSpc>
              <a:spcBef>
                <a:spcPts val="1000"/>
              </a:spcBef>
              <a:spcAft>
                <a:spcPts val="0"/>
              </a:spcAft>
              <a:buClr>
                <a:schemeClr val="dk1"/>
              </a:buClr>
              <a:buSzPts val="2000"/>
              <a:buChar char="•"/>
            </a:pPr>
            <a:r>
              <a:rPr b="0" i="0" lang="en-US" sz="2000"/>
              <a:t>Spatial dropout added to the convolutional layers is appearing to introduce some           effective regularization further than basic dropout applied only to dense layers in Model 1.</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Persisting Challenges:</a:t>
            </a:r>
            <a:br>
              <a:rPr b="1" lang="en-US"/>
            </a:br>
            <a:endParaRPr/>
          </a:p>
        </p:txBody>
      </p:sp>
      <p:sp>
        <p:nvSpPr>
          <p:cNvPr id="186" name="Google Shape;186;p14"/>
          <p:cNvSpPr txBox="1"/>
          <p:nvPr>
            <p:ph idx="1" type="body"/>
          </p:nvPr>
        </p:nvSpPr>
        <p:spPr>
          <a:xfrm>
            <a:off x="838200" y="1259174"/>
            <a:ext cx="10659256" cy="491778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200"/>
              <a:buFont typeface="Play"/>
              <a:buAutoNum type="arabicPeriod"/>
            </a:pPr>
            <a:r>
              <a:rPr b="1" lang="en-US" sz="2200"/>
              <a:t>Class Imbalance and Low Precision/Recall</a:t>
            </a:r>
            <a:r>
              <a:rPr lang="en-US" sz="2200"/>
              <a:t>:</a:t>
            </a:r>
            <a:endParaRPr/>
          </a:p>
          <a:p>
            <a:pPr indent="-285750" lvl="1" marL="742950" rtl="0" algn="l">
              <a:lnSpc>
                <a:spcPct val="90000"/>
              </a:lnSpc>
              <a:spcBef>
                <a:spcPts val="500"/>
              </a:spcBef>
              <a:spcAft>
                <a:spcPts val="0"/>
              </a:spcAft>
              <a:buClr>
                <a:schemeClr val="dk1"/>
              </a:buClr>
              <a:buSzPts val="2200"/>
              <a:buFont typeface="Play"/>
              <a:buAutoNum type="arabicPeriod"/>
            </a:pPr>
            <a:r>
              <a:rPr lang="en-US" sz="2200"/>
              <a:t>Despite the improvements in the training and validation curves, </a:t>
            </a:r>
            <a:r>
              <a:rPr b="1" lang="en-US" sz="2200"/>
              <a:t>class-level performance remains poor</a:t>
            </a:r>
            <a:r>
              <a:rPr lang="en-US" sz="2200"/>
              <a:t> (e.g., precision and recall close to zero for most classes). The confusion matrix indicates that almost all classes are still predicted incorrectly or rarely predicted at all. This might suggest issues with class imbalance or insufficient model complexity.</a:t>
            </a:r>
            <a:endParaRPr/>
          </a:p>
          <a:p>
            <a:pPr indent="-285750" lvl="1" marL="742950" rtl="0" algn="l">
              <a:lnSpc>
                <a:spcPct val="90000"/>
              </a:lnSpc>
              <a:spcBef>
                <a:spcPts val="500"/>
              </a:spcBef>
              <a:spcAft>
                <a:spcPts val="0"/>
              </a:spcAft>
              <a:buClr>
                <a:schemeClr val="dk1"/>
              </a:buClr>
              <a:buSzPts val="2200"/>
              <a:buFont typeface="Play"/>
              <a:buAutoNum type="arabicPeriod"/>
            </a:pPr>
            <a:r>
              <a:rPr b="1" lang="en-US" sz="2200"/>
              <a:t>Recall and F1-scores remain low</a:t>
            </a:r>
            <a:r>
              <a:rPr lang="en-US" sz="2200"/>
              <a:t> for nearly all classes, similar to Model 1, meaning the model still struggles to identify specific categories accurately.</a:t>
            </a:r>
            <a:endParaRPr/>
          </a:p>
          <a:p>
            <a:pPr indent="-228600" lvl="0" marL="228600" rtl="0" algn="l">
              <a:lnSpc>
                <a:spcPct val="90000"/>
              </a:lnSpc>
              <a:spcBef>
                <a:spcPts val="1000"/>
              </a:spcBef>
              <a:spcAft>
                <a:spcPts val="0"/>
              </a:spcAft>
              <a:buClr>
                <a:schemeClr val="dk1"/>
              </a:buClr>
              <a:buSzPts val="2200"/>
              <a:buFont typeface="Arial"/>
              <a:buChar char="•"/>
            </a:pPr>
            <a:r>
              <a:rPr b="1" lang="en-US" sz="2200"/>
              <a:t>Model 1</a:t>
            </a:r>
            <a:r>
              <a:rPr lang="en-US" sz="2200"/>
              <a:t>: The overall accuracy is </a:t>
            </a:r>
            <a:r>
              <a:rPr b="1" lang="en-US" sz="2200"/>
              <a:t>0.79</a:t>
            </a:r>
            <a:r>
              <a:rPr lang="en-US" sz="2200"/>
              <a:t> (or 79%).</a:t>
            </a:r>
            <a:endParaRPr/>
          </a:p>
          <a:p>
            <a:pPr indent="-228600" lvl="0" marL="228600" rtl="0" algn="l">
              <a:lnSpc>
                <a:spcPct val="90000"/>
              </a:lnSpc>
              <a:spcBef>
                <a:spcPts val="1000"/>
              </a:spcBef>
              <a:spcAft>
                <a:spcPts val="0"/>
              </a:spcAft>
              <a:buClr>
                <a:schemeClr val="dk1"/>
              </a:buClr>
              <a:buSzPts val="2200"/>
              <a:buFont typeface="Arial"/>
              <a:buChar char="•"/>
            </a:pPr>
            <a:r>
              <a:rPr b="1" lang="en-US" sz="2200"/>
              <a:t>Enhanced Model</a:t>
            </a:r>
            <a:r>
              <a:rPr lang="en-US" sz="2200"/>
              <a:t>: The overall accuracy is </a:t>
            </a:r>
            <a:r>
              <a:rPr b="1" lang="en-US" sz="2200"/>
              <a:t>0.05</a:t>
            </a:r>
            <a:r>
              <a:rPr lang="en-US" sz="2200"/>
              <a:t> (or 5%).</a:t>
            </a:r>
            <a:endParaRPr/>
          </a:p>
          <a:p>
            <a:pPr indent="-228600" lvl="0" marL="228600" rtl="0" algn="l">
              <a:lnSpc>
                <a:spcPct val="90000"/>
              </a:lnSpc>
              <a:spcBef>
                <a:spcPts val="1000"/>
              </a:spcBef>
              <a:spcAft>
                <a:spcPts val="0"/>
              </a:spcAft>
              <a:buClr>
                <a:schemeClr val="dk1"/>
              </a:buClr>
              <a:buSzPts val="2200"/>
              <a:buChar char="•"/>
            </a:pPr>
            <a:r>
              <a:rPr lang="en-US" sz="2200"/>
              <a:t>This indicates that, although the enhanced model incorporated regularization techniques like batch normalization and spatial dropout, it significantly underperformed compared to Model 1. This drop in performance suggests that the enhancements may not have been well-suited to the data or that further adjustments are needed to the model architecture or training process.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Model 3 - Transfer Learning Setup</a:t>
            </a:r>
            <a:endParaRPr/>
          </a:p>
        </p:txBody>
      </p:sp>
      <p:sp>
        <p:nvSpPr>
          <p:cNvPr id="192" name="Google Shape;192;p15"/>
          <p:cNvSpPr txBox="1"/>
          <p:nvPr>
            <p:ph idx="1" type="body"/>
          </p:nvPr>
        </p:nvSpPr>
        <p:spPr>
          <a:xfrm>
            <a:off x="838200" y="1424066"/>
            <a:ext cx="10515600" cy="4752897"/>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2600" u="sng"/>
              <a:t>Fine-Tuning the Models</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sz="2000"/>
              <a:t>VGG16</a:t>
            </a:r>
            <a:r>
              <a:rPr lang="en-US" sz="2000"/>
              <a:t> and </a:t>
            </a:r>
            <a:r>
              <a:rPr b="1" lang="en-US" sz="2000"/>
              <a:t>ResNet50</a:t>
            </a:r>
            <a:r>
              <a:rPr lang="en-US" sz="2000"/>
              <a:t> were both loaded with pre-trained weights from the ImageNet dataset. This allows the models to leverage pre-learned feature representations from a large dataset, which can be beneficial for our classification task.</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sz="2000"/>
              <a:t>Freezing Layers</a:t>
            </a:r>
            <a:r>
              <a:rPr lang="en-US" sz="2000"/>
              <a:t>:</a:t>
            </a:r>
            <a:endParaRPr/>
          </a:p>
          <a:p>
            <a:pPr indent="-285750" lvl="1" marL="742950" rtl="0" algn="l">
              <a:lnSpc>
                <a:spcPct val="90000"/>
              </a:lnSpc>
              <a:spcBef>
                <a:spcPts val="500"/>
              </a:spcBef>
              <a:spcAft>
                <a:spcPts val="0"/>
              </a:spcAft>
              <a:buClr>
                <a:schemeClr val="dk1"/>
              </a:buClr>
              <a:buSzPct val="100000"/>
              <a:buFont typeface="Play"/>
              <a:buAutoNum type="arabicPeriod"/>
            </a:pPr>
            <a:r>
              <a:rPr lang="en-US" sz="2000"/>
              <a:t>All layers in both VGG16 and ResNet50 were </a:t>
            </a:r>
            <a:r>
              <a:rPr b="1" lang="en-US" sz="2000"/>
              <a:t>frozen</a:t>
            </a:r>
            <a:r>
              <a:rPr lang="en-US" sz="2000"/>
              <a:t> to retain the learned features and avoid updating weights in the pre-trained layers during training.</a:t>
            </a:r>
            <a:endParaRPr/>
          </a:p>
          <a:p>
            <a:pPr indent="-285750" lvl="1" marL="742950" rtl="0" algn="l">
              <a:lnSpc>
                <a:spcPct val="90000"/>
              </a:lnSpc>
              <a:spcBef>
                <a:spcPts val="500"/>
              </a:spcBef>
              <a:spcAft>
                <a:spcPts val="0"/>
              </a:spcAft>
              <a:buClr>
                <a:schemeClr val="dk1"/>
              </a:buClr>
              <a:buSzPct val="100000"/>
              <a:buFont typeface="Play"/>
              <a:buAutoNum type="arabicPeriod"/>
            </a:pPr>
            <a:r>
              <a:rPr lang="en-US" sz="2000"/>
              <a:t>This approach focuses training on the added dense layers rather than modifying the base model, which is effective when the dataset is similar to ImageNet.</a:t>
            </a:r>
            <a:endParaRPr/>
          </a:p>
          <a:p>
            <a:pPr indent="0" lvl="0" marL="0" rtl="0" algn="l">
              <a:lnSpc>
                <a:spcPct val="90000"/>
              </a:lnSpc>
              <a:spcBef>
                <a:spcPts val="1000"/>
              </a:spcBef>
              <a:spcAft>
                <a:spcPts val="0"/>
              </a:spcAft>
              <a:buClr>
                <a:schemeClr val="dk1"/>
              </a:buClr>
              <a:buSzPct val="100000"/>
              <a:buNone/>
            </a:pPr>
            <a:r>
              <a:rPr b="1" lang="en-US" sz="2000"/>
              <a:t>3. Adding Custom Layers</a:t>
            </a:r>
            <a:r>
              <a:rPr lang="en-US" sz="2000"/>
              <a:t>:</a:t>
            </a:r>
            <a:endParaRPr/>
          </a:p>
          <a:p>
            <a:pPr indent="-228600" lvl="0" marL="228600" rtl="0" algn="l">
              <a:lnSpc>
                <a:spcPct val="90000"/>
              </a:lnSpc>
              <a:spcBef>
                <a:spcPts val="1000"/>
              </a:spcBef>
              <a:spcAft>
                <a:spcPts val="0"/>
              </a:spcAft>
              <a:buClr>
                <a:schemeClr val="dk1"/>
              </a:buClr>
              <a:buSzPct val="100000"/>
              <a:buChar char="•"/>
            </a:pPr>
            <a:r>
              <a:rPr lang="en-US" sz="2000"/>
              <a:t>A </a:t>
            </a:r>
            <a:r>
              <a:rPr b="1" lang="en-US" sz="2000"/>
              <a:t>Global Average Pooling</a:t>
            </a:r>
            <a:r>
              <a:rPr lang="en-US" sz="2000"/>
              <a:t> layer was added after the base model output to reduce the feature map’s dimensions.</a:t>
            </a:r>
            <a:endParaRPr/>
          </a:p>
          <a:p>
            <a:pPr indent="-228600" lvl="0" marL="228600" rtl="0" algn="l">
              <a:lnSpc>
                <a:spcPct val="90000"/>
              </a:lnSpc>
              <a:spcBef>
                <a:spcPts val="1000"/>
              </a:spcBef>
              <a:spcAft>
                <a:spcPts val="0"/>
              </a:spcAft>
              <a:buClr>
                <a:schemeClr val="dk1"/>
              </a:buClr>
              <a:buSzPct val="100000"/>
              <a:buFont typeface="Arial"/>
              <a:buChar char="•"/>
            </a:pPr>
            <a:r>
              <a:rPr lang="en-US" sz="2000"/>
              <a:t>A </a:t>
            </a:r>
            <a:r>
              <a:rPr b="1" lang="en-US" sz="2000"/>
              <a:t>Dense layer with 128 units</a:t>
            </a:r>
            <a:r>
              <a:rPr lang="en-US" sz="2000"/>
              <a:t> and ReLU activation was included for feature extraction, followed by a </a:t>
            </a:r>
            <a:r>
              <a:rPr b="1" lang="en-US" sz="2000"/>
              <a:t>Dropout layer with a rate of 0.5</a:t>
            </a:r>
            <a:r>
              <a:rPr lang="en-US" sz="2000"/>
              <a:t> for regularization.</a:t>
            </a:r>
            <a:endParaRPr/>
          </a:p>
          <a:p>
            <a:pPr indent="-228600" lvl="0" marL="228600" rtl="0" algn="l">
              <a:lnSpc>
                <a:spcPct val="90000"/>
              </a:lnSpc>
              <a:spcBef>
                <a:spcPts val="1000"/>
              </a:spcBef>
              <a:spcAft>
                <a:spcPts val="0"/>
              </a:spcAft>
              <a:buClr>
                <a:schemeClr val="dk1"/>
              </a:buClr>
              <a:buSzPct val="100000"/>
              <a:buFont typeface="Arial"/>
              <a:buChar char="•"/>
            </a:pPr>
            <a:r>
              <a:rPr lang="en-US" sz="2000"/>
              <a:t>Finally, a </a:t>
            </a:r>
            <a:r>
              <a:rPr b="1" lang="en-US" sz="2000"/>
              <a:t>Dense output layer with 12 units</a:t>
            </a:r>
            <a:r>
              <a:rPr lang="en-US" sz="2000"/>
              <a:t> and Softmax activation was added to classify 12 plant species</a:t>
            </a:r>
            <a:endParaRPr/>
          </a:p>
          <a:p>
            <a:pPr indent="-168275" lvl="1" marL="742950" rtl="0" algn="l">
              <a:lnSpc>
                <a:spcPct val="90000"/>
              </a:lnSpc>
              <a:spcBef>
                <a:spcPts val="500"/>
              </a:spcBef>
              <a:spcAft>
                <a:spcPts val="0"/>
              </a:spcAft>
              <a:buClr>
                <a:schemeClr val="dk1"/>
              </a:buClr>
              <a:buSzPct val="100000"/>
              <a:buFont typeface="Play"/>
              <a:buNone/>
            </a:pPr>
            <a:r>
              <a:t/>
            </a:r>
            <a:endParaRPr sz="2000"/>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b="1" lang="en-US" sz="4400"/>
              <a:t>Regularization Techniques in the Custom Layers</a:t>
            </a:r>
            <a:br>
              <a:rPr b="1" lang="en-US" sz="4400"/>
            </a:br>
            <a:endParaRPr/>
          </a:p>
        </p:txBody>
      </p:sp>
      <p:sp>
        <p:nvSpPr>
          <p:cNvPr id="198" name="Google Shape;19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Play"/>
              <a:buAutoNum type="arabicPeriod"/>
            </a:pPr>
            <a:r>
              <a:rPr b="1" lang="en-US" sz="2000"/>
              <a:t>Dropout</a:t>
            </a:r>
            <a:r>
              <a:rPr lang="en-US" sz="2000"/>
              <a:t>: A dropout rate of 0.5 was used after the dense layer to prevent overfitting by randomly dropping half of the units during training.</a:t>
            </a:r>
            <a:endParaRPr/>
          </a:p>
          <a:p>
            <a:pPr indent="-228600" lvl="0" marL="228600" rtl="0" algn="l">
              <a:lnSpc>
                <a:spcPct val="90000"/>
              </a:lnSpc>
              <a:spcBef>
                <a:spcPts val="1000"/>
              </a:spcBef>
              <a:spcAft>
                <a:spcPts val="0"/>
              </a:spcAft>
              <a:buClr>
                <a:schemeClr val="dk1"/>
              </a:buClr>
              <a:buSzPts val="2000"/>
              <a:buFont typeface="Play"/>
              <a:buAutoNum type="arabicPeriod"/>
            </a:pPr>
            <a:r>
              <a:rPr b="1" lang="en-US" sz="2000"/>
              <a:t>Hyperparameter Tuning</a:t>
            </a:r>
            <a:r>
              <a:rPr lang="en-US" sz="2000"/>
              <a:t>:</a:t>
            </a:r>
            <a:endParaRPr/>
          </a:p>
          <a:p>
            <a:pPr indent="-285750" lvl="1" marL="742950" rtl="0" algn="l">
              <a:lnSpc>
                <a:spcPct val="90000"/>
              </a:lnSpc>
              <a:spcBef>
                <a:spcPts val="500"/>
              </a:spcBef>
              <a:spcAft>
                <a:spcPts val="0"/>
              </a:spcAft>
              <a:buClr>
                <a:schemeClr val="dk1"/>
              </a:buClr>
              <a:buSzPts val="2000"/>
              <a:buFont typeface="Play"/>
              <a:buAutoNum type="arabicPeriod"/>
            </a:pPr>
            <a:r>
              <a:rPr lang="en-US" sz="2000"/>
              <a:t>The number of units in the dense layer was tuned within a range of 64 to 256, aiming to find the best configuration to optimize model performance.</a:t>
            </a:r>
            <a:endParaRPr/>
          </a:p>
          <a:p>
            <a:pPr indent="-285750" lvl="1" marL="742950" rtl="0" algn="l">
              <a:lnSpc>
                <a:spcPct val="90000"/>
              </a:lnSpc>
              <a:spcBef>
                <a:spcPts val="500"/>
              </a:spcBef>
              <a:spcAft>
                <a:spcPts val="0"/>
              </a:spcAft>
              <a:buClr>
                <a:schemeClr val="dk1"/>
              </a:buClr>
              <a:buSzPts val="2000"/>
              <a:buFont typeface="Play"/>
              <a:buAutoNum type="arabicPeriod"/>
            </a:pPr>
            <a:r>
              <a:rPr lang="en-US" sz="2000"/>
              <a:t>The tuning process aimed to maximize validation accuracy, as seen in the results where the best validation accuracy reached </a:t>
            </a:r>
            <a:r>
              <a:rPr b="1" lang="en-US" sz="2000"/>
              <a:t>0.5789</a:t>
            </a:r>
            <a:r>
              <a:rPr lang="en-US" sz="2000"/>
              <a:t> (or 57.89%).</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838200" y="365126"/>
            <a:ext cx="10515600" cy="4593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Model 3: Transfer Learning Performance</a:t>
            </a:r>
            <a:endParaRPr/>
          </a:p>
        </p:txBody>
      </p:sp>
      <p:sp>
        <p:nvSpPr>
          <p:cNvPr id="204" name="Google Shape;204;p17"/>
          <p:cNvSpPr txBox="1"/>
          <p:nvPr>
            <p:ph idx="1" type="body"/>
          </p:nvPr>
        </p:nvSpPr>
        <p:spPr>
          <a:xfrm>
            <a:off x="838200" y="824460"/>
            <a:ext cx="5181600" cy="603353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sz="2600"/>
              <a:t>VGG16 Mode</a:t>
            </a:r>
            <a:r>
              <a:rPr lang="en-US" sz="2600"/>
              <a:t>l</a:t>
            </a:r>
            <a:endParaRPr/>
          </a:p>
          <a:p>
            <a:pPr indent="-228600" lvl="0" marL="228600" rtl="0" algn="l">
              <a:lnSpc>
                <a:spcPct val="90000"/>
              </a:lnSpc>
              <a:spcBef>
                <a:spcPts val="1000"/>
              </a:spcBef>
              <a:spcAft>
                <a:spcPts val="0"/>
              </a:spcAft>
              <a:buClr>
                <a:schemeClr val="dk1"/>
              </a:buClr>
              <a:buSzPct val="100000"/>
              <a:buChar char="•"/>
            </a:pPr>
            <a:r>
              <a:rPr b="1" lang="en-US" sz="2600"/>
              <a:t>Overall Accuracy</a:t>
            </a:r>
            <a:r>
              <a:rPr lang="en-US" sz="2600"/>
              <a:t>: VGG16 achieved an accuracy of 36%, which is a noticeable improvement compared to the basic CNN models and the ResNet50 model’s 15% accuracy</a:t>
            </a:r>
            <a:endParaRPr/>
          </a:p>
          <a:p>
            <a:pPr indent="-228600" lvl="0" marL="228600" rtl="0" algn="l">
              <a:lnSpc>
                <a:spcPct val="90000"/>
              </a:lnSpc>
              <a:spcBef>
                <a:spcPts val="1000"/>
              </a:spcBef>
              <a:spcAft>
                <a:spcPts val="0"/>
              </a:spcAft>
              <a:buClr>
                <a:schemeClr val="dk1"/>
              </a:buClr>
              <a:buSzPct val="100000"/>
              <a:buFont typeface="Arial"/>
              <a:buChar char="•"/>
            </a:pPr>
            <a:r>
              <a:rPr b="1" lang="en-US" sz="2600"/>
              <a:t>Class-Level Performance</a:t>
            </a:r>
            <a:r>
              <a:rPr lang="en-US" sz="2600"/>
              <a:t>: </a:t>
            </a:r>
            <a:r>
              <a:rPr b="1" lang="en-US" sz="2600"/>
              <a:t>Precision and Recall</a:t>
            </a:r>
            <a:r>
              <a:rPr lang="en-US" sz="2600"/>
              <a:t>: </a:t>
            </a:r>
            <a:endParaRPr/>
          </a:p>
          <a:p>
            <a:pPr indent="-228600" lvl="0" marL="228600" rtl="0" algn="l">
              <a:lnSpc>
                <a:spcPct val="90000"/>
              </a:lnSpc>
              <a:spcBef>
                <a:spcPts val="1000"/>
              </a:spcBef>
              <a:spcAft>
                <a:spcPts val="0"/>
              </a:spcAft>
              <a:buClr>
                <a:schemeClr val="dk1"/>
              </a:buClr>
              <a:buSzPct val="100000"/>
              <a:buFont typeface="Arial"/>
              <a:buChar char="•"/>
            </a:pPr>
            <a:r>
              <a:rPr lang="en-US" sz="2600"/>
              <a:t>Some classes, such as “Loose Silky-bent” and “Common Chickweed,” showed substantial gains in recall (e.g., 0.91 for Loose Silky-bent and 0.68 for Common Chickweed). This indicates better recognition of certain classes compared to previous models.</a:t>
            </a:r>
            <a:endParaRPr/>
          </a:p>
          <a:p>
            <a:pPr indent="-228600" lvl="0" marL="228600" rtl="0" algn="l">
              <a:lnSpc>
                <a:spcPct val="90000"/>
              </a:lnSpc>
              <a:spcBef>
                <a:spcPts val="1000"/>
              </a:spcBef>
              <a:spcAft>
                <a:spcPts val="0"/>
              </a:spcAft>
              <a:buClr>
                <a:schemeClr val="dk1"/>
              </a:buClr>
              <a:buSzPct val="100000"/>
              <a:buFont typeface="Arial"/>
              <a:buChar char="•"/>
            </a:pPr>
            <a:r>
              <a:rPr b="1" lang="en-US" sz="2600"/>
              <a:t>F1-Score</a:t>
            </a:r>
            <a:r>
              <a:rPr lang="en-US" sz="2600"/>
              <a:t>: While still low overall, the F1-scores for specific classes improved, with a maximum of 0.53 for Loose Silky-bent and other classes scoring around 0.3 to 0.5.</a:t>
            </a:r>
            <a:endParaRPr/>
          </a:p>
          <a:p>
            <a:pPr indent="-228600" lvl="0" marL="228600" rtl="0" algn="l">
              <a:lnSpc>
                <a:spcPct val="90000"/>
              </a:lnSpc>
              <a:spcBef>
                <a:spcPts val="1000"/>
              </a:spcBef>
              <a:spcAft>
                <a:spcPts val="0"/>
              </a:spcAft>
              <a:buClr>
                <a:schemeClr val="dk1"/>
              </a:buClr>
              <a:buSzPct val="100000"/>
              <a:buChar char="•"/>
            </a:pPr>
            <a:r>
              <a:rPr b="1" lang="en-US" sz="2400"/>
              <a:t>Confusion Matrix Insights</a:t>
            </a:r>
            <a:r>
              <a:rPr lang="en-US" sz="2400"/>
              <a:t>: VGG16 demonstrated fewer misclassifications, and the matrix shows improved differentiation across several categories, indicating that it could learn more distinct class features than the basic CNN models.</a:t>
            </a:r>
            <a:endParaRPr/>
          </a:p>
          <a:p>
            <a:pPr indent="-100647" lvl="0" marL="228600" rtl="0" algn="l">
              <a:lnSpc>
                <a:spcPct val="90000"/>
              </a:lnSpc>
              <a:spcBef>
                <a:spcPts val="1000"/>
              </a:spcBef>
              <a:spcAft>
                <a:spcPts val="0"/>
              </a:spcAft>
              <a:buClr>
                <a:schemeClr val="dk1"/>
              </a:buClr>
              <a:buSzPct val="100000"/>
              <a:buFont typeface="Arial"/>
              <a:buNone/>
            </a:pPr>
            <a:r>
              <a:t/>
            </a:r>
            <a:endParaRPr sz="2600"/>
          </a:p>
          <a:p>
            <a:pPr indent="-85915" lvl="0" marL="228600" rtl="0" algn="l">
              <a:lnSpc>
                <a:spcPct val="90000"/>
              </a:lnSpc>
              <a:spcBef>
                <a:spcPts val="1000"/>
              </a:spcBef>
              <a:spcAft>
                <a:spcPts val="0"/>
              </a:spcAft>
              <a:buClr>
                <a:schemeClr val="dk1"/>
              </a:buClr>
              <a:buSzPct val="100000"/>
              <a:buFont typeface="Arial"/>
              <a:buNone/>
            </a:pPr>
            <a:r>
              <a:t/>
            </a:r>
            <a:endParaRPr sz="2900"/>
          </a:p>
          <a:p>
            <a:pPr indent="-90804" lvl="0" marL="228600" rtl="0" algn="l">
              <a:lnSpc>
                <a:spcPct val="90000"/>
              </a:lnSpc>
              <a:spcBef>
                <a:spcPts val="1000"/>
              </a:spcBef>
              <a:spcAft>
                <a:spcPts val="0"/>
              </a:spcAft>
              <a:buClr>
                <a:schemeClr val="dk1"/>
              </a:buClr>
              <a:buSzPct val="100000"/>
              <a:buNone/>
            </a:pPr>
            <a:r>
              <a:t/>
            </a:r>
            <a:endParaRPr/>
          </a:p>
        </p:txBody>
      </p:sp>
      <p:sp>
        <p:nvSpPr>
          <p:cNvPr id="205" name="Google Shape;205;p17"/>
          <p:cNvSpPr txBox="1"/>
          <p:nvPr>
            <p:ph idx="2" type="body"/>
          </p:nvPr>
        </p:nvSpPr>
        <p:spPr>
          <a:xfrm>
            <a:off x="6172200" y="824460"/>
            <a:ext cx="5181600" cy="535250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a:t>ResNet50 Model</a:t>
            </a:r>
            <a:endParaRPr/>
          </a:p>
          <a:p>
            <a:pPr indent="-228600" lvl="0" marL="228600" rtl="0" algn="l">
              <a:lnSpc>
                <a:spcPct val="90000"/>
              </a:lnSpc>
              <a:spcBef>
                <a:spcPts val="1000"/>
              </a:spcBef>
              <a:spcAft>
                <a:spcPts val="0"/>
              </a:spcAft>
              <a:buClr>
                <a:schemeClr val="dk1"/>
              </a:buClr>
              <a:buSzPct val="100000"/>
              <a:buFont typeface="Arial"/>
              <a:buChar char="•"/>
            </a:pPr>
            <a:r>
              <a:rPr b="1" lang="en-US"/>
              <a:t>Overall Accuracy</a:t>
            </a:r>
            <a:r>
              <a:rPr lang="en-US"/>
              <a:t>: ResNet50 achieved a lower accuracy of 15%, which did not outperform the basic models significantly and performed worse than VGG16.</a:t>
            </a:r>
            <a:endParaRPr/>
          </a:p>
          <a:p>
            <a:pPr indent="-228600" lvl="0" marL="228600" rtl="0" algn="l">
              <a:lnSpc>
                <a:spcPct val="90000"/>
              </a:lnSpc>
              <a:spcBef>
                <a:spcPts val="1000"/>
              </a:spcBef>
              <a:spcAft>
                <a:spcPts val="0"/>
              </a:spcAft>
              <a:buClr>
                <a:schemeClr val="dk1"/>
              </a:buClr>
              <a:buSzPct val="100000"/>
              <a:buFont typeface="Arial"/>
              <a:buChar char="•"/>
            </a:pPr>
            <a:r>
              <a:rPr b="1" lang="en-US"/>
              <a:t>Limited Class Recognition</a:t>
            </a:r>
            <a:r>
              <a:rPr lang="en-US"/>
              <a:t>: The confusion matrix shows that ResNet50 failed to classify most classes correctly, resulting in a low recall for nearly all categories.</a:t>
            </a:r>
            <a:endParaRPr/>
          </a:p>
          <a:p>
            <a:pPr indent="-228600" lvl="0" marL="228600" rtl="0" algn="l">
              <a:lnSpc>
                <a:spcPct val="90000"/>
              </a:lnSpc>
              <a:spcBef>
                <a:spcPts val="1000"/>
              </a:spcBef>
              <a:spcAft>
                <a:spcPts val="0"/>
              </a:spcAft>
              <a:buClr>
                <a:schemeClr val="dk1"/>
              </a:buClr>
              <a:buSzPct val="100000"/>
              <a:buFont typeface="Arial"/>
              <a:buChar char="•"/>
            </a:pPr>
            <a:r>
              <a:rPr b="1" lang="en-US"/>
              <a:t>Possible Overfitting/Underfitting</a:t>
            </a:r>
            <a:r>
              <a:rPr lang="en-US"/>
              <a:t>: The training and validation curves for ResNet50 suggest that it may not have adapted well to the dataset, likely due to either limited fine-tuning or architectural mismatches for this classification task.</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Model Predictions</a:t>
            </a:r>
            <a:endParaRPr/>
          </a:p>
        </p:txBody>
      </p:sp>
      <p:pic>
        <p:nvPicPr>
          <p:cNvPr id="211" name="Google Shape;211;p18"/>
          <p:cNvPicPr preferRelativeResize="0"/>
          <p:nvPr>
            <p:ph idx="1" type="body"/>
          </p:nvPr>
        </p:nvPicPr>
        <p:blipFill rotWithShape="1">
          <a:blip r:embed="rId3">
            <a:alphaModFix/>
          </a:blip>
          <a:srcRect b="0" l="0" r="0" t="0"/>
          <a:stretch/>
        </p:blipFill>
        <p:spPr>
          <a:xfrm>
            <a:off x="255627" y="1926108"/>
            <a:ext cx="5553850" cy="2343477"/>
          </a:xfrm>
          <a:prstGeom prst="rect">
            <a:avLst/>
          </a:prstGeom>
          <a:noFill/>
          <a:ln>
            <a:noFill/>
          </a:ln>
        </p:spPr>
      </p:pic>
      <p:pic>
        <p:nvPicPr>
          <p:cNvPr id="212" name="Google Shape;212;p18"/>
          <p:cNvPicPr preferRelativeResize="0"/>
          <p:nvPr/>
        </p:nvPicPr>
        <p:blipFill rotWithShape="1">
          <a:blip r:embed="rId4">
            <a:alphaModFix/>
          </a:blip>
          <a:srcRect b="0" l="0" r="0" t="0"/>
          <a:stretch/>
        </p:blipFill>
        <p:spPr>
          <a:xfrm>
            <a:off x="255627" y="4273480"/>
            <a:ext cx="5544324" cy="2391109"/>
          </a:xfrm>
          <a:prstGeom prst="rect">
            <a:avLst/>
          </a:prstGeom>
          <a:noFill/>
          <a:ln>
            <a:noFill/>
          </a:ln>
        </p:spPr>
      </p:pic>
      <p:pic>
        <p:nvPicPr>
          <p:cNvPr id="213" name="Google Shape;213;p18"/>
          <p:cNvPicPr preferRelativeResize="0"/>
          <p:nvPr/>
        </p:nvPicPr>
        <p:blipFill rotWithShape="1">
          <a:blip r:embed="rId5">
            <a:alphaModFix/>
          </a:blip>
          <a:srcRect b="0" l="0" r="0" t="0"/>
          <a:stretch/>
        </p:blipFill>
        <p:spPr>
          <a:xfrm>
            <a:off x="6382524" y="1902003"/>
            <a:ext cx="5525271" cy="2333951"/>
          </a:xfrm>
          <a:prstGeom prst="rect">
            <a:avLst/>
          </a:prstGeom>
          <a:noFill/>
          <a:ln>
            <a:noFill/>
          </a:ln>
        </p:spPr>
      </p:pic>
      <p:pic>
        <p:nvPicPr>
          <p:cNvPr id="214" name="Google Shape;214;p18"/>
          <p:cNvPicPr preferRelativeResize="0"/>
          <p:nvPr/>
        </p:nvPicPr>
        <p:blipFill rotWithShape="1">
          <a:blip r:embed="rId6">
            <a:alphaModFix/>
          </a:blip>
          <a:srcRect b="0" l="0" r="0" t="0"/>
          <a:stretch/>
        </p:blipFill>
        <p:spPr>
          <a:xfrm>
            <a:off x="6392050" y="4168691"/>
            <a:ext cx="5744377" cy="26006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9"/>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0" name="Google Shape;220;p19"/>
          <p:cNvPicPr preferRelativeResize="0"/>
          <p:nvPr/>
        </p:nvPicPr>
        <p:blipFill rotWithShape="1">
          <a:blip r:embed="rId3">
            <a:alphaModFix/>
          </a:blip>
          <a:srcRect b="0" l="0" r="0" t="10017"/>
          <a:stretch/>
        </p:blipFill>
        <p:spPr>
          <a:xfrm>
            <a:off x="20" y="1282"/>
            <a:ext cx="12191980" cy="68567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Project Objective</a:t>
            </a:r>
            <a:endParaRPr/>
          </a:p>
        </p:txBody>
      </p:sp>
      <p:sp>
        <p:nvSpPr>
          <p:cNvPr id="91" name="Google Shape;91;p2"/>
          <p:cNvSpPr txBox="1"/>
          <p:nvPr>
            <p:ph idx="1" type="body"/>
          </p:nvPr>
        </p:nvSpPr>
        <p:spPr>
          <a:xfrm>
            <a:off x="0" y="1561525"/>
            <a:ext cx="12248866" cy="3500445"/>
          </a:xfrm>
          <a:prstGeom prst="rect">
            <a:avLst/>
          </a:prstGeom>
          <a:noFill/>
          <a:ln>
            <a:noFill/>
          </a:ln>
        </p:spPr>
        <p:txBody>
          <a:bodyPr anchorCtr="0" anchor="ctr" bIns="45700" lIns="91425" spcFirstLastPara="1" rIns="91425" wrap="square" tIns="45700">
            <a:spAutoFit/>
          </a:bodyPr>
          <a:lstStyle/>
          <a:p>
            <a:pPr indent="-228600" lvl="0" marL="228600" rtl="0" algn="l">
              <a:lnSpc>
                <a:spcPct val="90000"/>
              </a:lnSpc>
              <a:spcBef>
                <a:spcPts val="0"/>
              </a:spcBef>
              <a:spcAft>
                <a:spcPts val="0"/>
              </a:spcAft>
              <a:buClr>
                <a:schemeClr val="dk1"/>
              </a:buClr>
              <a:buSzPts val="2400"/>
              <a:buFont typeface="Arial"/>
              <a:buChar char="•"/>
            </a:pPr>
            <a:r>
              <a:rPr b="1" lang="en-US" sz="2400"/>
              <a:t>Objective: </a:t>
            </a:r>
            <a:r>
              <a:rPr lang="en-US" sz="2400"/>
              <a:t>Built multiple CNN models to classify plant species.</a:t>
            </a:r>
            <a:endParaRPr/>
          </a:p>
          <a:p>
            <a:pPr indent="-228600" lvl="0" marL="228600" rtl="0" algn="l">
              <a:lnSpc>
                <a:spcPct val="90000"/>
              </a:lnSpc>
              <a:spcBef>
                <a:spcPts val="1000"/>
              </a:spcBef>
              <a:spcAft>
                <a:spcPts val="0"/>
              </a:spcAft>
              <a:buClr>
                <a:schemeClr val="dk1"/>
              </a:buClr>
              <a:buSzPts val="2400"/>
              <a:buFont typeface="Arial"/>
              <a:buChar char="•"/>
            </a:pPr>
            <a:r>
              <a:rPr lang="en-US" sz="2400"/>
              <a:t>Applied data augmentation, regularization, and transfer learning to improve performance.</a:t>
            </a:r>
            <a:endParaRPr/>
          </a:p>
          <a:p>
            <a:pPr indent="-228600" lvl="0" marL="228600" rtl="0" algn="l">
              <a:lnSpc>
                <a:spcPct val="90000"/>
              </a:lnSpc>
              <a:spcBef>
                <a:spcPts val="1000"/>
              </a:spcBef>
              <a:spcAft>
                <a:spcPts val="0"/>
              </a:spcAft>
              <a:buClr>
                <a:schemeClr val="dk1"/>
              </a:buClr>
              <a:buSzPts val="2400"/>
              <a:buFont typeface="Arial"/>
              <a:buChar char="•"/>
            </a:pPr>
            <a:r>
              <a:rPr b="1" lang="en-US" sz="2400"/>
              <a:t>Goal:</a:t>
            </a:r>
            <a:r>
              <a:rPr lang="en-US" sz="2400"/>
              <a:t> Maximize the F1 score for each model</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objective of this project is to develop a CNN-based classifier to identify plant seedling species</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from images, supporting applications in precision agriculture, such as crop management and weed control</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dataset includes images of 12 plant species (e.g., Black Grass, Charlock, Maize, Sugar Beet), with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image data stored in </a:t>
            </a:r>
            <a:r>
              <a:rPr b="0" i="0" lang="en-US" sz="2000" u="none" cap="none" strike="noStrike">
                <a:solidFill>
                  <a:schemeClr val="dk1"/>
                </a:solidFill>
                <a:latin typeface="Arimo"/>
                <a:ea typeface="Arimo"/>
                <a:cs typeface="Arimo"/>
                <a:sym typeface="Arimo"/>
              </a:rPr>
              <a:t>images.npy</a:t>
            </a:r>
            <a:r>
              <a:rPr b="0" i="0" lang="en-US" sz="2000" u="none" cap="none" strike="noStrike">
                <a:solidFill>
                  <a:schemeClr val="dk1"/>
                </a:solidFill>
              </a:rPr>
              <a:t> and corresponding labels in </a:t>
            </a:r>
            <a:r>
              <a:rPr b="0" i="0" lang="en-US" sz="2000" u="none" cap="none" strike="noStrike">
                <a:solidFill>
                  <a:schemeClr val="dk1"/>
                </a:solidFill>
                <a:latin typeface="Arimo"/>
                <a:ea typeface="Arimo"/>
                <a:cs typeface="Arimo"/>
                <a:sym typeface="Arimo"/>
              </a:rPr>
              <a:t>Label.csv</a:t>
            </a:r>
            <a:r>
              <a:rPr b="0" i="0" lang="en-US" sz="2000" u="none" cap="none" strike="noStrike">
                <a:solidFill>
                  <a:schemeClr val="dk1"/>
                </a:solidFill>
              </a:rPr>
              <a:t>. Using Keras, the goal is to design</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rPr>
              <a:t> and train an efficient model capable of accurately classifying these species. Given the dataset size, a GPU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rPr>
              <a:t>runtime is recommended for faster computation.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BEB"/>
            </a:gs>
            <a:gs pos="50000">
              <a:srgbClr val="E3E3E3"/>
            </a:gs>
            <a:gs pos="100000">
              <a:srgbClr val="BCBCBC"/>
            </a:gs>
          </a:gsLst>
          <a:lin ang="5400000" scaled="0"/>
        </a:gradFill>
      </p:bgPr>
    </p:bg>
    <p:spTree>
      <p:nvGrpSpPr>
        <p:cNvPr id="224" name="Shape 224"/>
        <p:cNvGrpSpPr/>
        <p:nvPr/>
      </p:nvGrpSpPr>
      <p:grpSpPr>
        <a:xfrm>
          <a:off x="0" y="0"/>
          <a:ext cx="0" cy="0"/>
          <a:chOff x="0" y="0"/>
          <a:chExt cx="0" cy="0"/>
        </a:xfrm>
      </p:grpSpPr>
      <p:sp>
        <p:nvSpPr>
          <p:cNvPr id="225" name="Google Shape;225;p20"/>
          <p:cNvSpPr/>
          <p:nvPr/>
        </p:nvSpPr>
        <p:spPr>
          <a:xfrm>
            <a:off x="953311" y="953311"/>
            <a:ext cx="10603149" cy="5263867"/>
          </a:xfrm>
          <a:prstGeom prst="roundRect">
            <a:avLst>
              <a:gd fmla="val 1566"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20"/>
          <p:cNvSpPr txBox="1"/>
          <p:nvPr>
            <p:ph type="title"/>
          </p:nvPr>
        </p:nvSpPr>
        <p:spPr>
          <a:xfrm>
            <a:off x="640080" y="640080"/>
            <a:ext cx="2752354" cy="2709275"/>
          </a:xfrm>
          <a:prstGeom prst="rect">
            <a:avLst/>
          </a:prstGeom>
          <a:solidFill>
            <a:schemeClr val="accent1"/>
          </a:solidFill>
          <a:ln cap="flat" cmpd="thinThick" w="17462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800"/>
              <a:buFont typeface="Play"/>
              <a:buNone/>
            </a:pPr>
            <a:r>
              <a:rPr lang="en-US" sz="2800">
                <a:solidFill>
                  <a:srgbClr val="FFFFFF"/>
                </a:solidFill>
                <a:latin typeface="Play"/>
                <a:ea typeface="Play"/>
                <a:cs typeface="Play"/>
                <a:sym typeface="Play"/>
              </a:rPr>
              <a:t>F1 Score Comparison</a:t>
            </a:r>
            <a:endParaRPr/>
          </a:p>
        </p:txBody>
      </p:sp>
      <p:pic>
        <p:nvPicPr>
          <p:cNvPr id="227" name="Google Shape;227;p20"/>
          <p:cNvPicPr preferRelativeResize="0"/>
          <p:nvPr/>
        </p:nvPicPr>
        <p:blipFill rotWithShape="1">
          <a:blip r:embed="rId3">
            <a:alphaModFix/>
          </a:blip>
          <a:srcRect b="0" l="0" r="0" t="0"/>
          <a:stretch/>
        </p:blipFill>
        <p:spPr>
          <a:xfrm>
            <a:off x="3552669" y="1120087"/>
            <a:ext cx="7154415" cy="44536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Key Learnings</a:t>
            </a:r>
            <a:br>
              <a:rPr lang="en-US"/>
            </a:br>
            <a:endParaRPr/>
          </a:p>
        </p:txBody>
      </p:sp>
      <p:sp>
        <p:nvSpPr>
          <p:cNvPr id="233" name="Google Shape;233;p21"/>
          <p:cNvSpPr txBox="1"/>
          <p:nvPr>
            <p:ph idx="1" type="body"/>
          </p:nvPr>
        </p:nvSpPr>
        <p:spPr>
          <a:xfrm>
            <a:off x="626183" y="1690061"/>
            <a:ext cx="10293395" cy="3477875"/>
          </a:xfrm>
          <a:prstGeom prst="rect">
            <a:avLst/>
          </a:prstGeom>
          <a:noFill/>
          <a:ln>
            <a:noFill/>
          </a:ln>
        </p:spPr>
        <p:txBody>
          <a:bodyPr anchorCtr="0" anchor="ctr"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rPr>
              <a:t>Best Model</a:t>
            </a:r>
            <a:r>
              <a:rPr b="0" i="0" lang="en-US" sz="2000" u="none" cap="none" strike="noStrike">
                <a:solidFill>
                  <a:schemeClr val="dk1"/>
                </a:solidFill>
              </a:rPr>
              <a:t>: The </a:t>
            </a:r>
            <a:r>
              <a:rPr b="1" i="0" lang="en-US" sz="2000" u="none" cap="none" strike="noStrike">
                <a:solidFill>
                  <a:schemeClr val="dk1"/>
                </a:solidFill>
              </a:rPr>
              <a:t>Basic CNN</a:t>
            </a:r>
            <a:r>
              <a:rPr b="0" i="0" lang="en-US" sz="2000" u="none" cap="none" strike="noStrike">
                <a:solidFill>
                  <a:schemeClr val="dk1"/>
                </a:solidFill>
              </a:rPr>
              <a:t> due to its balance of simplicity and</a:t>
            </a:r>
            <a:endParaRPr/>
          </a:p>
          <a:p>
            <a:pPr indent="0" lvl="0" marL="0" marR="0" rtl="0" algn="l">
              <a:lnSpc>
                <a:spcPct val="100000"/>
              </a:lnSpc>
              <a:spcBef>
                <a:spcPts val="0"/>
              </a:spcBef>
              <a:spcAft>
                <a:spcPts val="0"/>
              </a:spcAft>
              <a:buClr>
                <a:schemeClr val="dk1"/>
              </a:buClr>
              <a:buSzPts val="2000"/>
              <a:buNone/>
            </a:pPr>
            <a:r>
              <a:rPr b="0" i="0" lang="en-US" sz="2000" u="none" cap="none" strike="noStrike">
                <a:solidFill>
                  <a:schemeClr val="dk1"/>
                </a:solidFill>
              </a:rPr>
              <a:t>effective learning for this dataset.</a:t>
            </a:r>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rPr>
              <a:t>Trade-Offs</a:t>
            </a:r>
            <a:r>
              <a:rPr b="0" i="0" lang="en-US" sz="2000" u="none" cap="none" strike="noStrike">
                <a:solidFill>
                  <a:schemeClr val="dk1"/>
                </a:solidFill>
              </a:rPr>
              <a:t>: While pre-trained models (VGG16 and ResNet50) brought </a:t>
            </a:r>
            <a:endParaRPr/>
          </a:p>
          <a:p>
            <a:pPr indent="0" lvl="0" marL="0" marR="0" rtl="0" algn="l">
              <a:lnSpc>
                <a:spcPct val="100000"/>
              </a:lnSpc>
              <a:spcBef>
                <a:spcPts val="0"/>
              </a:spcBef>
              <a:spcAft>
                <a:spcPts val="0"/>
              </a:spcAft>
              <a:buClr>
                <a:schemeClr val="dk1"/>
              </a:buClr>
              <a:buSzPts val="2000"/>
              <a:buNone/>
            </a:pPr>
            <a:r>
              <a:rPr b="0" i="0" lang="en-US" sz="2000" u="none" cap="none" strike="noStrike">
                <a:solidFill>
                  <a:schemeClr val="dk1"/>
                </a:solidFill>
              </a:rPr>
              <a:t>more complexity, they were not well-suited to the dataset, leading to longer</a:t>
            </a:r>
            <a:endParaRPr/>
          </a:p>
          <a:p>
            <a:pPr indent="0" lvl="0" marL="0" marR="0" rtl="0" algn="l">
              <a:lnSpc>
                <a:spcPct val="100000"/>
              </a:lnSpc>
              <a:spcBef>
                <a:spcPts val="0"/>
              </a:spcBef>
              <a:spcAft>
                <a:spcPts val="0"/>
              </a:spcAft>
              <a:buClr>
                <a:schemeClr val="dk1"/>
              </a:buClr>
              <a:buSzPts val="2000"/>
              <a:buNone/>
            </a:pPr>
            <a:r>
              <a:rPr b="0" i="0" lang="en-US" sz="2000" u="none" cap="none" strike="noStrike">
                <a:solidFill>
                  <a:schemeClr val="dk1"/>
                </a:solidFill>
              </a:rPr>
              <a:t>raining times without proportional performance gains.</a:t>
            </a:r>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rPr>
              <a:t>Conclusion</a:t>
            </a:r>
            <a:r>
              <a:rPr b="0" i="0" lang="en-US" sz="2000" u="none" cap="none" strike="noStrike">
                <a:solidFill>
                  <a:schemeClr val="dk1"/>
                </a:solidFill>
              </a:rPr>
              <a:t>:</a:t>
            </a:r>
            <a:endParaRPr b="0" i="0" sz="2400" u="none" cap="none" strike="noStrike">
              <a:solidFill>
                <a:schemeClr val="dk1"/>
              </a:solidFill>
            </a:endParaRPr>
          </a:p>
          <a:p>
            <a:pPr indent="0" lvl="0" marL="0" marR="0" rtl="0" algn="l">
              <a:lnSpc>
                <a:spcPct val="100000"/>
              </a:lnSpc>
              <a:spcBef>
                <a:spcPts val="0"/>
              </a:spcBef>
              <a:spcAft>
                <a:spcPts val="0"/>
              </a:spcAft>
              <a:buClr>
                <a:schemeClr val="dk1"/>
              </a:buClr>
              <a:buSzPts val="2000"/>
              <a:buNone/>
            </a:pPr>
            <a:r>
              <a:rPr lang="en-US" sz="2000"/>
              <a:t>The Basic CNN, being a simpler model, outperformed more complex models in this task.</a:t>
            </a:r>
            <a:endParaRPr/>
          </a:p>
          <a:p>
            <a:pPr indent="0" lvl="0" marL="0" marR="0" rtl="0" algn="l">
              <a:lnSpc>
                <a:spcPct val="100000"/>
              </a:lnSpc>
              <a:spcBef>
                <a:spcPts val="0"/>
              </a:spcBef>
              <a:spcAft>
                <a:spcPts val="0"/>
              </a:spcAft>
              <a:buClr>
                <a:schemeClr val="dk1"/>
              </a:buClr>
              <a:buSzPts val="2000"/>
              <a:buNone/>
            </a:pPr>
            <a:r>
              <a:rPr lang="en-US" sz="2000"/>
              <a:t> This underscores the importance of matching model complexity to dataset size and variety; </a:t>
            </a:r>
            <a:endParaRPr/>
          </a:p>
          <a:p>
            <a:pPr indent="0" lvl="0" marL="0" marR="0" rtl="0" algn="l">
              <a:lnSpc>
                <a:spcPct val="100000"/>
              </a:lnSpc>
              <a:spcBef>
                <a:spcPts val="0"/>
              </a:spcBef>
              <a:spcAft>
                <a:spcPts val="0"/>
              </a:spcAft>
              <a:buClr>
                <a:schemeClr val="dk1"/>
              </a:buClr>
              <a:buSzPts val="2000"/>
              <a:buNone/>
            </a:pPr>
            <a:r>
              <a:rPr lang="en-US" sz="2000"/>
              <a:t>simpler models can sometimes </a:t>
            </a:r>
            <a:endParaRPr/>
          </a:p>
          <a:p>
            <a:pPr indent="0" lvl="0" marL="0" marR="0" rtl="0" algn="l">
              <a:lnSpc>
                <a:spcPct val="100000"/>
              </a:lnSpc>
              <a:spcBef>
                <a:spcPts val="0"/>
              </a:spcBef>
              <a:spcAft>
                <a:spcPts val="0"/>
              </a:spcAft>
              <a:buClr>
                <a:schemeClr val="dk1"/>
              </a:buClr>
              <a:buSzPts val="2000"/>
              <a:buNone/>
            </a:pPr>
            <a:r>
              <a:rPr lang="en-US" sz="2000"/>
              <a:t>achieve better results on smaller or </a:t>
            </a:r>
            <a:endParaRPr/>
          </a:p>
          <a:p>
            <a:pPr indent="0" lvl="0" marL="0" marR="0" rtl="0" algn="l">
              <a:lnSpc>
                <a:spcPct val="100000"/>
              </a:lnSpc>
              <a:spcBef>
                <a:spcPts val="0"/>
              </a:spcBef>
              <a:spcAft>
                <a:spcPts val="0"/>
              </a:spcAft>
              <a:buClr>
                <a:schemeClr val="dk1"/>
              </a:buClr>
              <a:buSzPts val="2000"/>
              <a:buNone/>
            </a:pPr>
            <a:r>
              <a:rPr lang="en-US" sz="2000"/>
              <a:t>straightforward datasets.</a:t>
            </a:r>
            <a:endParaRPr b="0" i="0" sz="2000" u="none" cap="none" strike="noStrike">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Challenges and Solutions</a:t>
            </a:r>
            <a:endParaRPr/>
          </a:p>
        </p:txBody>
      </p:sp>
      <p:sp>
        <p:nvSpPr>
          <p:cNvPr id="239" name="Google Shape;23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Overfitting</a:t>
            </a:r>
            <a:r>
              <a:rPr lang="en-US" sz="2000"/>
              <a:t>: Both the Enhanced CNN and ResNet50 showed signs of overfitting, as seen in poor generalization on validation data. Regularization techniques, such as dropout and spatial dropout, along with batch normalization, were employed to reduce overfitting. For the pre-trained models, freezing the base layers and training only the top layers helped retain useful features while minimizing overfitting.</a:t>
            </a:r>
            <a:endParaRPr/>
          </a:p>
          <a:p>
            <a:pPr indent="-228600" lvl="0" marL="228600" rtl="0" algn="l">
              <a:lnSpc>
                <a:spcPct val="90000"/>
              </a:lnSpc>
              <a:spcBef>
                <a:spcPts val="1000"/>
              </a:spcBef>
              <a:spcAft>
                <a:spcPts val="0"/>
              </a:spcAft>
              <a:buClr>
                <a:schemeClr val="dk1"/>
              </a:buClr>
              <a:buSzPts val="2000"/>
              <a:buChar char="•"/>
            </a:pPr>
            <a:r>
              <a:rPr b="1" lang="en-US" sz="2000"/>
              <a:t>Class Imbalance</a:t>
            </a:r>
            <a:r>
              <a:rPr lang="en-US" sz="2000"/>
              <a:t>: Several classes had low representation, leading to poor recall and precision for those categories. Data augmentation partially addressed this by generating more varied samples, but further techniques (e.g., oversampling or synthetic data generation) could be considered to balance class representation more effectively.</a:t>
            </a:r>
            <a:endParaRPr/>
          </a:p>
          <a:p>
            <a:pPr indent="-228600" lvl="0" marL="228600" rtl="0" algn="l">
              <a:lnSpc>
                <a:spcPct val="90000"/>
              </a:lnSpc>
              <a:spcBef>
                <a:spcPts val="1000"/>
              </a:spcBef>
              <a:spcAft>
                <a:spcPts val="0"/>
              </a:spcAft>
              <a:buClr>
                <a:schemeClr val="dk1"/>
              </a:buClr>
              <a:buSzPts val="2000"/>
              <a:buChar char="•"/>
            </a:pPr>
            <a:r>
              <a:rPr b="1" lang="en-US" sz="2000"/>
              <a:t>Transfer Learning Adaptation</a:t>
            </a:r>
            <a:r>
              <a:rPr lang="en-US" sz="2000"/>
              <a:t>: VGG16 benefited from transfer learning, but ResNet50’s complexity was a challenge. Freezing the initial layers in both models helped, but VGG16 adapted better due to its simpler architecture. This highlighted the importance of choosing a pre-trained model that is appropriately scaled to the task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p:nvPr/>
        </p:nvSpPr>
        <p:spPr>
          <a:xfrm>
            <a:off x="2023672" y="2967335"/>
            <a:ext cx="773492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cap="none">
                <a:solidFill>
                  <a:srgbClr val="F6C5AB"/>
                </a:solidFill>
                <a:latin typeface="Arial"/>
                <a:ea typeface="Arial"/>
                <a:cs typeface="Arial"/>
                <a:sym typeface="Arial"/>
              </a:rPr>
              <a:t>Thank You ☺</a:t>
            </a:r>
            <a:endParaRPr b="1" sz="5400" cap="none">
              <a:solidFill>
                <a:srgbClr val="F6C5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Outline of Presentation:</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Char char="•"/>
            </a:pPr>
            <a:r>
              <a:rPr lang="en-US"/>
              <a:t>EDA &amp; Preprocessing</a:t>
            </a:r>
            <a:endParaRPr/>
          </a:p>
          <a:p>
            <a:pPr indent="-228600" lvl="0" marL="228600" rtl="0" algn="l">
              <a:lnSpc>
                <a:spcPct val="90000"/>
              </a:lnSpc>
              <a:spcBef>
                <a:spcPts val="1000"/>
              </a:spcBef>
              <a:spcAft>
                <a:spcPts val="0"/>
              </a:spcAft>
              <a:buClr>
                <a:schemeClr val="dk1"/>
              </a:buClr>
              <a:buSzPts val="2800"/>
              <a:buFont typeface="Arial"/>
              <a:buChar char="•"/>
            </a:pPr>
            <a:r>
              <a:rPr lang="en-US"/>
              <a:t>Model 1: Basic CNN</a:t>
            </a:r>
            <a:endParaRPr/>
          </a:p>
          <a:p>
            <a:pPr indent="-228600" lvl="0" marL="228600" rtl="0" algn="l">
              <a:lnSpc>
                <a:spcPct val="90000"/>
              </a:lnSpc>
              <a:spcBef>
                <a:spcPts val="1000"/>
              </a:spcBef>
              <a:spcAft>
                <a:spcPts val="0"/>
              </a:spcAft>
              <a:buClr>
                <a:schemeClr val="dk1"/>
              </a:buClr>
              <a:buSzPts val="2800"/>
              <a:buFont typeface="Arial"/>
              <a:buChar char="•"/>
            </a:pPr>
            <a:r>
              <a:rPr lang="en-US"/>
              <a:t>Model 2: Enhanced CNN with Augmentation</a:t>
            </a:r>
            <a:endParaRPr/>
          </a:p>
          <a:p>
            <a:pPr indent="-228600" lvl="0" marL="228600" rtl="0" algn="l">
              <a:lnSpc>
                <a:spcPct val="90000"/>
              </a:lnSpc>
              <a:spcBef>
                <a:spcPts val="1000"/>
              </a:spcBef>
              <a:spcAft>
                <a:spcPts val="0"/>
              </a:spcAft>
              <a:buClr>
                <a:schemeClr val="dk1"/>
              </a:buClr>
              <a:buSzPts val="2800"/>
              <a:buFont typeface="Arial"/>
              <a:buChar char="•"/>
            </a:pPr>
            <a:r>
              <a:rPr lang="en-US"/>
              <a:t>Model 3: Transfer Learning</a:t>
            </a:r>
            <a:endParaRPr/>
          </a:p>
          <a:p>
            <a:pPr indent="-228600" lvl="0" marL="228600" rtl="0" algn="l">
              <a:lnSpc>
                <a:spcPct val="90000"/>
              </a:lnSpc>
              <a:spcBef>
                <a:spcPts val="1000"/>
              </a:spcBef>
              <a:spcAft>
                <a:spcPts val="0"/>
              </a:spcAft>
              <a:buClr>
                <a:schemeClr val="dk1"/>
              </a:buClr>
              <a:buSzPts val="2800"/>
              <a:buFont typeface="Arial"/>
              <a:buChar char="•"/>
            </a:pPr>
            <a:r>
              <a:rPr lang="en-US"/>
              <a:t>Comparison of Models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Exploratory Data Analysis (EDA)</a:t>
            </a:r>
            <a:endParaRPr/>
          </a:p>
        </p:txBody>
      </p:sp>
      <p:sp>
        <p:nvSpPr>
          <p:cNvPr id="103" name="Google Shape;103;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Analysis &amp; Class Distribution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4" name="Google Shape;104;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Multi-panel image plot (3x4 grid) of sample images from the dataset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5" name="Google Shape;105;p4"/>
          <p:cNvPicPr preferRelativeResize="0"/>
          <p:nvPr/>
        </p:nvPicPr>
        <p:blipFill rotWithShape="1">
          <a:blip r:embed="rId3">
            <a:alphaModFix/>
          </a:blip>
          <a:srcRect b="0" l="0" r="0" t="0"/>
          <a:stretch/>
        </p:blipFill>
        <p:spPr>
          <a:xfrm>
            <a:off x="283564" y="2611717"/>
            <a:ext cx="5181600" cy="4084019"/>
          </a:xfrm>
          <a:prstGeom prst="rect">
            <a:avLst/>
          </a:prstGeom>
          <a:noFill/>
          <a:ln>
            <a:noFill/>
          </a:ln>
        </p:spPr>
      </p:pic>
      <p:pic>
        <p:nvPicPr>
          <p:cNvPr id="106" name="Google Shape;106;p4"/>
          <p:cNvPicPr preferRelativeResize="0"/>
          <p:nvPr/>
        </p:nvPicPr>
        <p:blipFill rotWithShape="1">
          <a:blip r:embed="rId4">
            <a:alphaModFix/>
          </a:blip>
          <a:srcRect b="0" l="0" r="0" t="0"/>
          <a:stretch/>
        </p:blipFill>
        <p:spPr>
          <a:xfrm>
            <a:off x="6096000" y="3076047"/>
            <a:ext cx="5468113" cy="37819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112" name="Google Shape;11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Class Distribution Skewed As would be observed, the class distribution chart shows how imbalanced the data is, </a:t>
            </a:r>
            <a:endParaRPr/>
          </a:p>
          <a:p>
            <a:pPr indent="-228600" lvl="0" marL="228600" rtl="0" algn="l">
              <a:lnSpc>
                <a:spcPct val="90000"/>
              </a:lnSpc>
              <a:spcBef>
                <a:spcPts val="1000"/>
              </a:spcBef>
              <a:spcAft>
                <a:spcPts val="0"/>
              </a:spcAft>
              <a:buClr>
                <a:schemeClr val="dk1"/>
              </a:buClr>
              <a:buSzPts val="2000"/>
              <a:buChar char="•"/>
            </a:pPr>
            <a:r>
              <a:rPr b="0" i="0" lang="en-US" sz="2000"/>
              <a:t>since there are samples of certain  species, such as Loose Silky-bent and Common Chickweed, that, compared with the rest of the species like Maize and Common Wheat, are way higher </a:t>
            </a:r>
            <a:endParaRPr/>
          </a:p>
          <a:p>
            <a:pPr indent="-228600" lvl="0" marL="228600" rtl="0" algn="l">
              <a:lnSpc>
                <a:spcPct val="90000"/>
              </a:lnSpc>
              <a:spcBef>
                <a:spcPts val="1000"/>
              </a:spcBef>
              <a:spcAft>
                <a:spcPts val="0"/>
              </a:spcAft>
              <a:buClr>
                <a:schemeClr val="dk1"/>
              </a:buClr>
              <a:buSzPts val="2000"/>
              <a:buChar char="•"/>
            </a:pPr>
            <a:r>
              <a:rPr b="0" i="0" lang="en-US" sz="2000"/>
              <a:t> So this would probably make a difference in the performance of the model, as it may get overfitted to classes which have more samples</a:t>
            </a:r>
            <a:endParaRPr sz="2000"/>
          </a:p>
        </p:txBody>
      </p:sp>
      <p:sp>
        <p:nvSpPr>
          <p:cNvPr id="113" name="Google Shape;113;p5"/>
          <p:cNvSpPr txBox="1"/>
          <p:nvPr>
            <p:ph idx="2" type="body"/>
          </p:nvPr>
        </p:nvSpPr>
        <p:spPr>
          <a:xfrm>
            <a:off x="5906125" y="1825625"/>
            <a:ext cx="62858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For instance, in the sample images, the seedlings have been set against a background of small stones, which seems consistent across classes. </a:t>
            </a:r>
            <a:endParaRPr/>
          </a:p>
          <a:p>
            <a:pPr indent="-228600" lvl="0" marL="228600" rtl="0" algn="l">
              <a:lnSpc>
                <a:spcPct val="90000"/>
              </a:lnSpc>
              <a:spcBef>
                <a:spcPts val="1000"/>
              </a:spcBef>
              <a:spcAft>
                <a:spcPts val="0"/>
              </a:spcAft>
              <a:buClr>
                <a:schemeClr val="dk1"/>
              </a:buClr>
              <a:buSzPts val="2000"/>
              <a:buChar char="•"/>
            </a:pPr>
            <a:r>
              <a:rPr b="0" i="0" lang="en-US" sz="2000"/>
              <a:t>Certain unique features observed include slight variation in shape, color, and texture of the leaves, which can possibly show the difference between species. </a:t>
            </a:r>
            <a:endParaRPr/>
          </a:p>
          <a:p>
            <a:pPr indent="-228600" lvl="0" marL="228600" rtl="0" algn="l">
              <a:lnSpc>
                <a:spcPct val="90000"/>
              </a:lnSpc>
              <a:spcBef>
                <a:spcPts val="1000"/>
              </a:spcBef>
              <a:spcAft>
                <a:spcPts val="0"/>
              </a:spcAft>
              <a:buClr>
                <a:schemeClr val="dk1"/>
              </a:buClr>
              <a:buSzPts val="2000"/>
              <a:buChar char="•"/>
            </a:pPr>
            <a:r>
              <a:rPr b="0" i="0" lang="en-US" sz="2000"/>
              <a:t>These variations are, however, very minor, therefore suggesting that only a very strong model would be able to identify fine-grained differences for accurate classification.</a:t>
            </a:r>
            <a:endParaRPr sz="2000"/>
          </a:p>
          <a:p>
            <a:pPr indent="-101600" lvl="0" marL="228600" rtl="0" algn="l">
              <a:lnSpc>
                <a:spcPct val="90000"/>
              </a:lnSpc>
              <a:spcBef>
                <a:spcPts val="1000"/>
              </a:spcBef>
              <a:spcAft>
                <a:spcPts val="0"/>
              </a:spcAft>
              <a:buClr>
                <a:schemeClr val="dk1"/>
              </a:buClr>
              <a:buSzPts val="2000"/>
              <a:buNone/>
            </a:pPr>
            <a:r>
              <a:t/>
            </a:r>
            <a:endParaRPr b="0" i="0"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Data Preprocessing Steps</a:t>
            </a:r>
            <a:endParaRPr/>
          </a:p>
        </p:txBody>
      </p:sp>
      <p:pic>
        <p:nvPicPr>
          <p:cNvPr id="119" name="Google Shape;119;p6"/>
          <p:cNvPicPr preferRelativeResize="0"/>
          <p:nvPr>
            <p:ph idx="1" type="body"/>
          </p:nvPr>
        </p:nvPicPr>
        <p:blipFill rotWithShape="1">
          <a:blip r:embed="rId3">
            <a:alphaModFix/>
          </a:blip>
          <a:srcRect b="0" l="0" r="0" t="0"/>
          <a:stretch/>
        </p:blipFill>
        <p:spPr>
          <a:xfrm>
            <a:off x="494518" y="1690688"/>
            <a:ext cx="5601482" cy="1162212"/>
          </a:xfrm>
          <a:prstGeom prst="rect">
            <a:avLst/>
          </a:prstGeom>
          <a:noFill/>
          <a:ln>
            <a:noFill/>
          </a:ln>
        </p:spPr>
      </p:pic>
      <p:pic>
        <p:nvPicPr>
          <p:cNvPr id="120" name="Google Shape;120;p6"/>
          <p:cNvPicPr preferRelativeResize="0"/>
          <p:nvPr/>
        </p:nvPicPr>
        <p:blipFill rotWithShape="1">
          <a:blip r:embed="rId4">
            <a:alphaModFix/>
          </a:blip>
          <a:srcRect b="0" l="0" r="0" t="0"/>
          <a:stretch/>
        </p:blipFill>
        <p:spPr>
          <a:xfrm>
            <a:off x="494518" y="2924103"/>
            <a:ext cx="6039693" cy="2486372"/>
          </a:xfrm>
          <a:prstGeom prst="rect">
            <a:avLst/>
          </a:prstGeom>
          <a:noFill/>
          <a:ln>
            <a:noFill/>
          </a:ln>
        </p:spPr>
      </p:pic>
      <p:pic>
        <p:nvPicPr>
          <p:cNvPr id="121" name="Google Shape;121;p6"/>
          <p:cNvPicPr preferRelativeResize="0"/>
          <p:nvPr/>
        </p:nvPicPr>
        <p:blipFill rotWithShape="1">
          <a:blip r:embed="rId5">
            <a:alphaModFix/>
          </a:blip>
          <a:srcRect b="0" l="0" r="0" t="0"/>
          <a:stretch/>
        </p:blipFill>
        <p:spPr>
          <a:xfrm>
            <a:off x="494518" y="5481678"/>
            <a:ext cx="4763165" cy="1228896"/>
          </a:xfrm>
          <a:prstGeom prst="rect">
            <a:avLst/>
          </a:prstGeom>
          <a:noFill/>
          <a:ln>
            <a:noFill/>
          </a:ln>
        </p:spPr>
      </p:pic>
      <p:sp>
        <p:nvSpPr>
          <p:cNvPr id="122" name="Google Shape;122;p6"/>
          <p:cNvSpPr txBox="1"/>
          <p:nvPr/>
        </p:nvSpPr>
        <p:spPr>
          <a:xfrm>
            <a:off x="6877893" y="1690062"/>
            <a:ext cx="4763165" cy="34778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Resizing images from 128x128 to 64x64 reduces computational load and, therefore, increases the training speed with very minimal loss in detail. </a:t>
            </a:r>
            <a:endParaRPr/>
          </a:p>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Encoding target labels as integers would allow the model to process categories effectively for classification. </a:t>
            </a:r>
            <a:endParaRPr/>
          </a:p>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Normalization of pixel values to between 0 and 1 stabilizes the training, hence resulting in faster convergence and better performance of the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7"/>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Play"/>
              <a:buNone/>
            </a:pPr>
            <a:r>
              <a:rPr lang="en-US" sz="3800">
                <a:solidFill>
                  <a:schemeClr val="dk1"/>
                </a:solidFill>
                <a:latin typeface="Play"/>
                <a:ea typeface="Play"/>
                <a:cs typeface="Play"/>
                <a:sym typeface="Play"/>
              </a:rPr>
              <a:t>Model 1: Basic CNN Architecture</a:t>
            </a:r>
            <a:endParaRPr/>
          </a:p>
        </p:txBody>
      </p:sp>
      <p:sp>
        <p:nvSpPr>
          <p:cNvPr id="129" name="Google Shape;129;p7"/>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7"/>
          <p:cNvSpPr txBox="1"/>
          <p:nvPr>
            <p:ph idx="2"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Char char="•"/>
            </a:pPr>
            <a:r>
              <a:rPr b="1" i="0" lang="en-US" sz="2200" u="none" cap="none" strike="noStrike"/>
              <a:t>Optimizer</a:t>
            </a:r>
            <a:r>
              <a:rPr b="0" i="0" lang="en-US" sz="2200" u="none" cap="none" strike="noStrike"/>
              <a:t>: Adam, </a:t>
            </a:r>
            <a:endParaRPr/>
          </a:p>
          <a:p>
            <a:pPr indent="0" lvl="0" marL="0" marR="0" rtl="0" algn="l">
              <a:lnSpc>
                <a:spcPct val="90000"/>
              </a:lnSpc>
              <a:spcBef>
                <a:spcPts val="600"/>
              </a:spcBef>
              <a:spcAft>
                <a:spcPts val="0"/>
              </a:spcAft>
              <a:buClr>
                <a:schemeClr val="dk1"/>
              </a:buClr>
              <a:buSzPts val="2200"/>
              <a:buChar char="•"/>
            </a:pPr>
            <a:r>
              <a:rPr b="0" i="0" lang="en-US" sz="2200" u="none" cap="none" strike="noStrike"/>
              <a:t>used for multiclass classification.</a:t>
            </a:r>
            <a:endParaRPr/>
          </a:p>
          <a:p>
            <a:pPr indent="0" lvl="0" marL="0" marR="0" rtl="0" algn="l">
              <a:lnSpc>
                <a:spcPct val="90000"/>
              </a:lnSpc>
              <a:spcBef>
                <a:spcPts val="600"/>
              </a:spcBef>
              <a:spcAft>
                <a:spcPts val="0"/>
              </a:spcAft>
              <a:buClr>
                <a:schemeClr val="dk1"/>
              </a:buClr>
              <a:buSzPts val="2200"/>
              <a:buChar char="•"/>
            </a:pPr>
            <a:r>
              <a:rPr b="1" i="0" lang="en-US" sz="2200" u="none" cap="none" strike="noStrike"/>
              <a:t>Loss</a:t>
            </a:r>
            <a:r>
              <a:rPr b="0" i="0" lang="en-US" sz="2200" u="none" cap="none" strike="noStrike"/>
              <a:t>: Sparse categorical cross-entropy.</a:t>
            </a:r>
            <a:endParaRPr/>
          </a:p>
          <a:p>
            <a:pPr indent="0" lvl="0" marL="0" marR="0" rtl="0" algn="l">
              <a:lnSpc>
                <a:spcPct val="90000"/>
              </a:lnSpc>
              <a:spcBef>
                <a:spcPts val="600"/>
              </a:spcBef>
              <a:spcAft>
                <a:spcPts val="0"/>
              </a:spcAft>
              <a:buClr>
                <a:schemeClr val="dk1"/>
              </a:buClr>
              <a:buSzPts val="2200"/>
              <a:buChar char="•"/>
            </a:pPr>
            <a:r>
              <a:rPr b="1" i="0" lang="en-US" sz="2200" u="none" cap="none" strike="noStrike"/>
              <a:t>Metrics</a:t>
            </a:r>
            <a:r>
              <a:rPr b="0" i="0" lang="en-US" sz="2200" u="none" cap="none" strike="noStrike"/>
              <a:t>: Accuracy. </a:t>
            </a:r>
            <a:endParaRPr/>
          </a:p>
        </p:txBody>
      </p:sp>
      <p:pic>
        <p:nvPicPr>
          <p:cNvPr id="131" name="Google Shape;131;p7"/>
          <p:cNvPicPr preferRelativeResize="0"/>
          <p:nvPr>
            <p:ph idx="1" type="body"/>
          </p:nvPr>
        </p:nvPicPr>
        <p:blipFill rotWithShape="1">
          <a:blip r:embed="rId3">
            <a:alphaModFix/>
          </a:blip>
          <a:srcRect b="0" l="0" r="0" t="0"/>
          <a:stretch/>
        </p:blipFill>
        <p:spPr>
          <a:xfrm>
            <a:off x="4654296" y="1651292"/>
            <a:ext cx="6903720" cy="35554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8"/>
          <p:cNvSpPr txBox="1"/>
          <p:nvPr>
            <p:ph type="title"/>
          </p:nvPr>
        </p:nvSpPr>
        <p:spPr>
          <a:xfrm>
            <a:off x="630936" y="381000"/>
            <a:ext cx="3419856" cy="20030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800"/>
              <a:t>Model 1: Training Performance</a:t>
            </a:r>
            <a:endParaRPr/>
          </a:p>
        </p:txBody>
      </p:sp>
      <p:sp>
        <p:nvSpPr>
          <p:cNvPr id="138" name="Google Shape;138;p8"/>
          <p:cNvSpPr/>
          <p:nvPr/>
        </p:nvSpPr>
        <p:spPr>
          <a:xfrm rot="5400000">
            <a:off x="3557015" y="1412748"/>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39" name="Google Shape;139;p8"/>
          <p:cNvPicPr preferRelativeResize="0"/>
          <p:nvPr/>
        </p:nvPicPr>
        <p:blipFill rotWithShape="1">
          <a:blip r:embed="rId3">
            <a:alphaModFix/>
          </a:blip>
          <a:srcRect b="2" l="0" r="3598" t="0"/>
          <a:stretch/>
        </p:blipFill>
        <p:spPr>
          <a:xfrm>
            <a:off x="8" y="2668687"/>
            <a:ext cx="6095992" cy="4189309"/>
          </a:xfrm>
          <a:custGeom>
            <a:rect b="b" l="l" r="r" t="t"/>
            <a:pathLst>
              <a:path extrusionOk="0" h="4189309" w="6005375">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a:noFill/>
          <a:ln>
            <a:noFill/>
          </a:ln>
        </p:spPr>
      </p:pic>
      <p:pic>
        <p:nvPicPr>
          <p:cNvPr id="140" name="Google Shape;140;p8"/>
          <p:cNvPicPr preferRelativeResize="0"/>
          <p:nvPr/>
        </p:nvPicPr>
        <p:blipFill rotWithShape="1">
          <a:blip r:embed="rId4">
            <a:alphaModFix/>
          </a:blip>
          <a:srcRect b="3" l="3010" r="3" t="0"/>
          <a:stretch/>
        </p:blipFill>
        <p:spPr>
          <a:xfrm>
            <a:off x="6019800" y="2657872"/>
            <a:ext cx="6172193" cy="4200116"/>
          </a:xfrm>
          <a:custGeom>
            <a:rect b="b" l="l" r="r" t="t"/>
            <a:pathLst>
              <a:path extrusionOk="0" h="4200116" w="6006950">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a:noFill/>
          <a:ln>
            <a:noFill/>
          </a:ln>
        </p:spPr>
      </p:pic>
      <p:pic>
        <p:nvPicPr>
          <p:cNvPr id="141" name="Google Shape;141;p8"/>
          <p:cNvPicPr preferRelativeResize="0"/>
          <p:nvPr>
            <p:ph idx="1" type="body"/>
          </p:nvPr>
        </p:nvPicPr>
        <p:blipFill rotWithShape="1">
          <a:blip r:embed="rId5">
            <a:alphaModFix/>
          </a:blip>
          <a:srcRect b="0" l="0" r="0" t="0"/>
          <a:stretch/>
        </p:blipFill>
        <p:spPr>
          <a:xfrm>
            <a:off x="4617718" y="381000"/>
            <a:ext cx="6943346" cy="228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838200" y="365126"/>
            <a:ext cx="10515600" cy="10472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147" name="Google Shape;147;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US"/>
              <a:t>Strengths:</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High Precision and Recall in Certain Classes</a:t>
            </a:r>
            <a:r>
              <a:rPr lang="en-US"/>
              <a:t>: The model shows strong performance for specific classes, such as "Charlock," "Common Chickweed," and "Loose Silky-bent," with precision, recall, and F1-scores generally above 0.80. This suggests that the model is effective in correctly identifying these categories.</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Overall Accuracy</a:t>
            </a:r>
            <a:r>
              <a:rPr lang="en-US"/>
              <a:t>: The model achieves an overall accuracy of 79%, which indicates reasonable performance for a basic CNN architecture. This level of accuracy may be adequate for initial insights into class separation.</a:t>
            </a:r>
            <a:endParaRPr/>
          </a:p>
          <a:p>
            <a:pPr indent="-228600" lvl="0" marL="228600" rtl="0" algn="l">
              <a:lnSpc>
                <a:spcPct val="90000"/>
              </a:lnSpc>
              <a:spcBef>
                <a:spcPts val="1000"/>
              </a:spcBef>
              <a:spcAft>
                <a:spcPts val="0"/>
              </a:spcAft>
              <a:buClr>
                <a:schemeClr val="dk1"/>
              </a:buClr>
              <a:buSzPct val="100000"/>
              <a:buFont typeface="Play"/>
              <a:buAutoNum type="arabicPeriod"/>
            </a:pPr>
            <a:r>
              <a:rPr b="1" lang="en-US"/>
              <a:t>Confusion Matrix Insights</a:t>
            </a:r>
            <a:r>
              <a:rPr lang="en-US"/>
              <a:t>: Most predictions cluster correctly along the diagonal in the confusion matrix, showing that the model is able to differentiate well between several classes.</a:t>
            </a:r>
            <a:endParaRPr/>
          </a:p>
          <a:p>
            <a:pPr indent="-117475" lvl="0" marL="228600" rtl="0" algn="l">
              <a:lnSpc>
                <a:spcPct val="90000"/>
              </a:lnSpc>
              <a:spcBef>
                <a:spcPts val="1000"/>
              </a:spcBef>
              <a:spcAft>
                <a:spcPts val="0"/>
              </a:spcAft>
              <a:buClr>
                <a:schemeClr val="dk1"/>
              </a:buClr>
              <a:buSzPct val="100000"/>
              <a:buNone/>
            </a:pPr>
            <a:r>
              <a:t/>
            </a:r>
            <a:endParaRPr/>
          </a:p>
        </p:txBody>
      </p:sp>
      <p:sp>
        <p:nvSpPr>
          <p:cNvPr id="148" name="Google Shape;148;p9"/>
          <p:cNvSpPr txBox="1"/>
          <p:nvPr>
            <p:ph idx="2" type="body"/>
          </p:nvPr>
        </p:nvSpPr>
        <p:spPr>
          <a:xfrm>
            <a:off x="6172202" y="1412345"/>
            <a:ext cx="5458916" cy="5355312"/>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Weaknesses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Low Precision and Recall for Certain Classes</a:t>
            </a:r>
            <a:r>
              <a:rPr b="0" i="0" lang="en-US" sz="1800" u="none" cap="none" strike="noStrike">
                <a:solidFill>
                  <a:schemeClr val="dk1"/>
                </a:solidFill>
                <a:latin typeface="Arial"/>
                <a:ea typeface="Arial"/>
                <a:cs typeface="Arial"/>
                <a:sym typeface="Arial"/>
              </a:rPr>
              <a:t>: Some classes, like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"Black-grass" and "Scentless Mayweed," have low precision, recall, and F1-scores (e.g., F1-score of 0.14 for "Black-grass"). This indicates difficulty in distinguishing these classes, potentially due to class imbalance or overlapping features.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Underfitting Signs</a:t>
            </a:r>
            <a:r>
              <a:rPr b="0" i="0" lang="en-US" sz="1800" u="none" cap="none" strike="noStrike">
                <a:solidFill>
                  <a:schemeClr val="dk1"/>
                </a:solidFill>
                <a:latin typeface="Arial"/>
                <a:ea typeface="Arial"/>
                <a:cs typeface="Arial"/>
                <a:sym typeface="Arial"/>
              </a:rPr>
              <a:t>: The training and validation accuracy curves are close but do not reach higher values, suggesting that the model might be underfitting. A more complex architecture could better capture intricate patterns.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Class Imbalance Impact</a:t>
            </a:r>
            <a:r>
              <a:rPr b="0" i="0" lang="en-US" sz="1800" u="none" cap="none" strike="noStrike">
                <a:solidFill>
                  <a:schemeClr val="dk1"/>
                </a:solidFill>
                <a:latin typeface="Arial"/>
                <a:ea typeface="Arial"/>
                <a:cs typeface="Arial"/>
                <a:sym typeface="Arial"/>
              </a:rPr>
              <a:t>: The support column indicates varying sample sizes per class, which could contribute to the model’s biased performance across classes. Classes with fewer samples may benefit from oversampling or synthetic data generation.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2024-10-30T01:39:09Z</dcterms:created>
  <dc:creator>Sushika Reddy Gade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0x010100340AE6901D96214DBF9826BD04AAEA35</vt:lpwstr>
  </property>
</Properties>
</file>