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6D88B0-6EB2-4FA0-82B1-2A61E1CD6F73}" v="12" dt="2024-11-25T04:17:07.870"/>
    <p1510:client id="{C336D61F-75C9-4998-B12B-CC4EB0D2AC2B}" v="6" dt="2024-11-25T04:31:31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ddena Thimmaiah, Sowmya" userId="3bb2720f-59b6-473d-8ecf-8160995495a4" providerId="ADAL" clId="{A66D88B0-6EB2-4FA0-82B1-2A61E1CD6F73}"/>
    <pc:docChg chg="custSel addSld modSld">
      <pc:chgData name="Muddena Thimmaiah, Sowmya" userId="3bb2720f-59b6-473d-8ecf-8160995495a4" providerId="ADAL" clId="{A66D88B0-6EB2-4FA0-82B1-2A61E1CD6F73}" dt="2024-11-25T04:19:37.214" v="77" actId="1076"/>
      <pc:docMkLst>
        <pc:docMk/>
      </pc:docMkLst>
      <pc:sldChg chg="modSp mod">
        <pc:chgData name="Muddena Thimmaiah, Sowmya" userId="3bb2720f-59b6-473d-8ecf-8160995495a4" providerId="ADAL" clId="{A66D88B0-6EB2-4FA0-82B1-2A61E1CD6F73}" dt="2024-11-25T04:19:37.214" v="77" actId="1076"/>
        <pc:sldMkLst>
          <pc:docMk/>
          <pc:sldMk cId="740805925" sldId="258"/>
        </pc:sldMkLst>
        <pc:spChg chg="mod">
          <ac:chgData name="Muddena Thimmaiah, Sowmya" userId="3bb2720f-59b6-473d-8ecf-8160995495a4" providerId="ADAL" clId="{A66D88B0-6EB2-4FA0-82B1-2A61E1CD6F73}" dt="2024-11-25T04:19:37.214" v="77" actId="1076"/>
          <ac:spMkLst>
            <pc:docMk/>
            <pc:sldMk cId="740805925" sldId="258"/>
            <ac:spMk id="31" creationId="{EF0B67BF-6DF8-FE82-BEEC-B7965099D3EA}"/>
          </ac:spMkLst>
        </pc:spChg>
        <pc:spChg chg="mod">
          <ac:chgData name="Muddena Thimmaiah, Sowmya" userId="3bb2720f-59b6-473d-8ecf-8160995495a4" providerId="ADAL" clId="{A66D88B0-6EB2-4FA0-82B1-2A61E1CD6F73}" dt="2024-11-25T04:19:33.958" v="76" actId="1076"/>
          <ac:spMkLst>
            <pc:docMk/>
            <pc:sldMk cId="740805925" sldId="258"/>
            <ac:spMk id="32" creationId="{F74DFD9E-46CD-A9DC-00FD-91D877A0771B}"/>
          </ac:spMkLst>
        </pc:spChg>
      </pc:sldChg>
      <pc:sldChg chg="addSp delSp modSp new mod">
        <pc:chgData name="Muddena Thimmaiah, Sowmya" userId="3bb2720f-59b6-473d-8ecf-8160995495a4" providerId="ADAL" clId="{A66D88B0-6EB2-4FA0-82B1-2A61E1CD6F73}" dt="2024-11-25T04:17:10.381" v="75" actId="1076"/>
        <pc:sldMkLst>
          <pc:docMk/>
          <pc:sldMk cId="4014984035" sldId="260"/>
        </pc:sldMkLst>
        <pc:spChg chg="mod">
          <ac:chgData name="Muddena Thimmaiah, Sowmya" userId="3bb2720f-59b6-473d-8ecf-8160995495a4" providerId="ADAL" clId="{A66D88B0-6EB2-4FA0-82B1-2A61E1CD6F73}" dt="2024-11-25T04:02:33.050" v="60" actId="27636"/>
          <ac:spMkLst>
            <pc:docMk/>
            <pc:sldMk cId="4014984035" sldId="260"/>
            <ac:spMk id="2" creationId="{7B91017B-E90B-E321-E3A1-BDD99C978BA7}"/>
          </ac:spMkLst>
        </pc:spChg>
        <pc:spChg chg="del">
          <ac:chgData name="Muddena Thimmaiah, Sowmya" userId="3bb2720f-59b6-473d-8ecf-8160995495a4" providerId="ADAL" clId="{A66D88B0-6EB2-4FA0-82B1-2A61E1CD6F73}" dt="2024-11-25T04:02:36.147" v="61" actId="478"/>
          <ac:spMkLst>
            <pc:docMk/>
            <pc:sldMk cId="4014984035" sldId="260"/>
            <ac:spMk id="3" creationId="{13C9C42E-DF76-6E27-D52E-A4980682D9C8}"/>
          </ac:spMkLst>
        </pc:spChg>
        <pc:graphicFrameChg chg="add del mod">
          <ac:chgData name="Muddena Thimmaiah, Sowmya" userId="3bb2720f-59b6-473d-8ecf-8160995495a4" providerId="ADAL" clId="{A66D88B0-6EB2-4FA0-82B1-2A61E1CD6F73}" dt="2024-11-25T04:03:28.671" v="63" actId="478"/>
          <ac:graphicFrameMkLst>
            <pc:docMk/>
            <pc:sldMk cId="4014984035" sldId="260"/>
            <ac:graphicFrameMk id="4" creationId="{3E5B7F04-B69B-3FDD-3A13-871494A7D212}"/>
          </ac:graphicFrameMkLst>
        </pc:graphicFrameChg>
        <pc:graphicFrameChg chg="add mod">
          <ac:chgData name="Muddena Thimmaiah, Sowmya" userId="3bb2720f-59b6-473d-8ecf-8160995495a4" providerId="ADAL" clId="{A66D88B0-6EB2-4FA0-82B1-2A61E1CD6F73}" dt="2024-11-25T04:06:17.662" v="64"/>
          <ac:graphicFrameMkLst>
            <pc:docMk/>
            <pc:sldMk cId="4014984035" sldId="260"/>
            <ac:graphicFrameMk id="5" creationId="{A4685197-13B2-A731-C910-30826A5F7228}"/>
          </ac:graphicFrameMkLst>
        </pc:graphicFrameChg>
        <pc:graphicFrameChg chg="add del mod">
          <ac:chgData name="Muddena Thimmaiah, Sowmya" userId="3bb2720f-59b6-473d-8ecf-8160995495a4" providerId="ADAL" clId="{A66D88B0-6EB2-4FA0-82B1-2A61E1CD6F73}" dt="2024-11-25T04:07:02.666" v="66" actId="478"/>
          <ac:graphicFrameMkLst>
            <pc:docMk/>
            <pc:sldMk cId="4014984035" sldId="260"/>
            <ac:graphicFrameMk id="6" creationId="{7A2B62BE-8F16-2E17-71C4-25FDA79E2201}"/>
          </ac:graphicFrameMkLst>
        </pc:graphicFrameChg>
        <pc:graphicFrameChg chg="add mod">
          <ac:chgData name="Muddena Thimmaiah, Sowmya" userId="3bb2720f-59b6-473d-8ecf-8160995495a4" providerId="ADAL" clId="{A66D88B0-6EB2-4FA0-82B1-2A61E1CD6F73}" dt="2024-11-25T04:16:07.451" v="69" actId="14100"/>
          <ac:graphicFrameMkLst>
            <pc:docMk/>
            <pc:sldMk cId="4014984035" sldId="260"/>
            <ac:graphicFrameMk id="9" creationId="{5DC7A13B-A548-6DB5-D0E0-79FE5C857289}"/>
          </ac:graphicFrameMkLst>
        </pc:graphicFrameChg>
        <pc:graphicFrameChg chg="add mod">
          <ac:chgData name="Muddena Thimmaiah, Sowmya" userId="3bb2720f-59b6-473d-8ecf-8160995495a4" providerId="ADAL" clId="{A66D88B0-6EB2-4FA0-82B1-2A61E1CD6F73}" dt="2024-11-25T04:16:38.210" v="72" actId="14100"/>
          <ac:graphicFrameMkLst>
            <pc:docMk/>
            <pc:sldMk cId="4014984035" sldId="260"/>
            <ac:graphicFrameMk id="10" creationId="{80C8C1D4-F3C4-05B7-2951-293DCDAABFED}"/>
          </ac:graphicFrameMkLst>
        </pc:graphicFrameChg>
        <pc:graphicFrameChg chg="add mod">
          <ac:chgData name="Muddena Thimmaiah, Sowmya" userId="3bb2720f-59b6-473d-8ecf-8160995495a4" providerId="ADAL" clId="{A66D88B0-6EB2-4FA0-82B1-2A61E1CD6F73}" dt="2024-11-25T04:17:10.381" v="75" actId="1076"/>
          <ac:graphicFrameMkLst>
            <pc:docMk/>
            <pc:sldMk cId="4014984035" sldId="260"/>
            <ac:graphicFrameMk id="11" creationId="{3BC507BD-66EB-EA75-1BE2-02CF5032AA26}"/>
          </ac:graphicFrameMkLst>
        </pc:graphicFrameChg>
      </pc:sldChg>
    </pc:docChg>
  </pc:docChgLst>
  <pc:docChgLst>
    <pc:chgData name="Muddena Thimmaiah, Sowmya" userId="S::sowmya_muddena@optum.com::3bb2720f-59b6-473d-8ecf-8160995495a4" providerId="AD" clId="Web-{C336D61F-75C9-4998-B12B-CC4EB0D2AC2B}"/>
    <pc:docChg chg="modSld">
      <pc:chgData name="Muddena Thimmaiah, Sowmya" userId="S::sowmya_muddena@optum.com::3bb2720f-59b6-473d-8ecf-8160995495a4" providerId="AD" clId="Web-{C336D61F-75C9-4998-B12B-CC4EB0D2AC2B}" dt="2024-11-25T04:31:31.493" v="5" actId="20577"/>
      <pc:docMkLst>
        <pc:docMk/>
      </pc:docMkLst>
      <pc:sldChg chg="modSp">
        <pc:chgData name="Muddena Thimmaiah, Sowmya" userId="S::sowmya_muddena@optum.com::3bb2720f-59b6-473d-8ecf-8160995495a4" providerId="AD" clId="Web-{C336D61F-75C9-4998-B12B-CC4EB0D2AC2B}" dt="2024-11-25T04:31:31.493" v="5" actId="20577"/>
        <pc:sldMkLst>
          <pc:docMk/>
          <pc:sldMk cId="740805925" sldId="258"/>
        </pc:sldMkLst>
        <pc:spChg chg="mod">
          <ac:chgData name="Muddena Thimmaiah, Sowmya" userId="S::sowmya_muddena@optum.com::3bb2720f-59b6-473d-8ecf-8160995495a4" providerId="AD" clId="Web-{C336D61F-75C9-4998-B12B-CC4EB0D2AC2B}" dt="2024-11-25T04:31:31.493" v="5" actId="20577"/>
          <ac:spMkLst>
            <pc:docMk/>
            <pc:sldMk cId="740805925" sldId="258"/>
            <ac:spMk id="31" creationId="{EF0B67BF-6DF8-FE82-BEEC-B7965099D3E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AAECF-502D-4667-850F-AF8BD726714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80E60-B17B-40AD-B9EC-5BE087D12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80E60-B17B-40AD-B9EC-5BE087D12C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4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0519-E44B-E47A-40E7-C63E5809F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43AED-BD7F-7E21-3D3C-5BD603F92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150F4-AF7E-DBFF-97C8-2F76068C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40C2-27C7-4B79-9049-36F86094839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9C72F-19CA-0C34-048A-605DC076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B3030-7D51-C8C5-2C01-2D764C86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0FF5-A31F-40D6-8FC6-A5E3E362D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6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7208-6975-1DFC-C008-EA60EDDA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7E640-5594-1931-8410-AD778C10F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8972C-4C97-89A2-5297-B2B51A35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40C2-27C7-4B79-9049-36F86094839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66439-FF92-7B83-591D-5F89C7F6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CD877-E21F-4054-7FAA-2116FD4C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0FF5-A31F-40D6-8FC6-A5E3E362D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4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1BFBE-5632-5855-F1B5-841606218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C5B54-5C11-5978-E039-48B9F09FE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5D259-1671-C441-54B7-1693CF10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40C2-27C7-4B79-9049-36F86094839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CC8C7-C6BE-79A7-8F9D-A2B33A81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2952C-D399-0499-A503-0F5306D9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0FF5-A31F-40D6-8FC6-A5E3E362D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8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67F8-816F-707E-073B-15D395DB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7B15A-6D9E-3950-A2EF-2F544131A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02AA9-C319-D303-AAB4-40B16AB4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40C2-27C7-4B79-9049-36F86094839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DE7DB-E929-D0AB-CD05-0D06FDBE2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E5B54-E938-3EA5-3B52-508FC42A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0FF5-A31F-40D6-8FC6-A5E3E362D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7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67B9-9AB1-E935-9FB4-FF3EBEC2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42DEC-09E4-A45D-3DBA-7BC46F955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6AB22-C017-2212-9E40-04EE3238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40C2-27C7-4B79-9049-36F86094839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B58F9-1BDA-773F-EEE8-91D5A018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E7A7E-1890-D540-15E6-D1F103C8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0FF5-A31F-40D6-8FC6-A5E3E362D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7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F19D-F573-FE79-5EC7-88401663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2E12C-4F62-B217-04E0-01A170124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B841B-869C-8B30-DF92-F069782DD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66658-7005-565C-2D8F-55E66C357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40C2-27C7-4B79-9049-36F86094839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9F5D1-5EE9-7A0D-D02F-006E7538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07539-2A0A-C6A9-8587-7BA54D3F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0FF5-A31F-40D6-8FC6-A5E3E362D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7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2796-6DB0-4F9F-C0AA-5FDCD8C4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F396-DE49-2BC8-3F9C-565CE5E20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09CA8-F67B-87F1-B438-21C236B11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34F812-3183-7790-9BD5-D26F63E69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174AC7-5A12-0C00-75BB-808122910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694B43-BCE1-A204-4A62-94EF3A90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40C2-27C7-4B79-9049-36F86094839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850ED-B5D6-C9E6-D753-AF9B611A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D4B361-FC1A-7834-AE35-D5EE8AAE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0FF5-A31F-40D6-8FC6-A5E3E362D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3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B7B9-9CF2-646C-AB73-11D6E5B5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CC25E8-1888-3A9B-CEC2-1E0CEA86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40C2-27C7-4B79-9049-36F86094839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DB53C-C814-DC60-B2DC-CDF969CBA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3BC0C-A5A5-41B5-29D7-B9B735A57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0FF5-A31F-40D6-8FC6-A5E3E362D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5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0CC76-9B4A-347C-5DAA-B78AED21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40C2-27C7-4B79-9049-36F86094839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35987-C222-7A53-4321-D616C5B5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A6CEB-9BE6-173F-C430-D246A1A7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0FF5-A31F-40D6-8FC6-A5E3E362D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8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5A0E-D27C-D956-7C77-713AFB76A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C919-F686-6EBE-D014-E82B1D488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7FE99-20B0-21E5-8FB7-10A512EC8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9E968-3478-DEF1-35DB-AE4AC0012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40C2-27C7-4B79-9049-36F86094839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AAFF4-3B18-4A55-241A-6155BC0A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EDCD9-C4B2-A920-386E-5FBB945E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0FF5-A31F-40D6-8FC6-A5E3E362D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1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495D-4EFF-90DF-CF45-64DC041B9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595A32-C884-C466-49A4-215E68008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C6849-8545-783A-6296-F57231FAA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9AAFD-A80C-653B-0942-EEE32FC46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840C2-27C7-4B79-9049-36F86094839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3D3DF-0CA8-C03F-7121-CBC214C3A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DB39F-764F-D54D-80ED-61C68D97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0FF5-A31F-40D6-8FC6-A5E3E362D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5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5622B-3890-36DB-D54E-F577DD8C7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D6D23-6DA3-ADCF-3993-274753EC4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63464-3FDB-51A6-B71C-EE4CD369E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1840C2-27C7-4B79-9049-36F86094839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7D94C-04DE-35A6-9E28-12449E8E6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F2C4C-E80C-8425-4A33-14114476C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A10FF5-A31F-40D6-8FC6-A5E3E362D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8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mead.uhc.com/verintkm/jumppage.html?displayByRefName=phycon_clarification_process_sop_s2076" TargetMode="External"/><Relationship Id="rId2" Type="http://schemas.openxmlformats.org/officeDocument/2006/relationships/hyperlink" Target="https://npiregistry.cms.hhs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nowledgecentral.uhc.com/HTML5/ProviderOperations/PhyConTransactions/ndbactiveholdcodereviews1110a.html" TargetMode="External"/><Relationship Id="rId5" Type="http://schemas.openxmlformats.org/officeDocument/2006/relationships/hyperlink" Target="https://knowledgecentral.uhc.com/HTML5/ProviderOperations/PhyConTransactions/addanewplsvaddressexistingphysicianalliedhealthprofessionalfacilitys1110sa.html" TargetMode="External"/><Relationship Id="rId4" Type="http://schemas.openxmlformats.org/officeDocument/2006/relationships/hyperlink" Target="https://kmead.uhc.com/verintkm/jumppage.html?displayByRefName=determining_a_delegated_provider_j102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knowledgecentral.uhc.com/HTML5/ProviderOperations/PhyConTransactions/buttons_addressmaintenances1110sa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554C4-50E6-1592-8ED5-BC33A512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7138"/>
            <a:ext cx="10515600" cy="745920"/>
          </a:xfrm>
        </p:spPr>
        <p:txBody>
          <a:bodyPr/>
          <a:lstStyle/>
          <a:p>
            <a:r>
              <a:rPr lang="en-US" dirty="0"/>
              <a:t>Use case: LOAD Assist (Visual)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09929F-5316-007F-E48B-EF0BE45B2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5490"/>
            <a:ext cx="10009239" cy="51555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4F7AFE-37E0-B179-E259-BBB6C627F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012" y="2987705"/>
            <a:ext cx="2723206" cy="35295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9EFB37-E45A-3071-F7A4-DAEF91604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012" y="247138"/>
            <a:ext cx="2654916" cy="2576667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1228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F00B-3885-25A3-C40A-49EC65DE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08" y="161418"/>
            <a:ext cx="12003024" cy="568940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– Load Assist Agent Tasks &amp; Outcome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7801F0-F41A-B4BB-9907-33889DA65C03}"/>
              </a:ext>
            </a:extLst>
          </p:cNvPr>
          <p:cNvSpPr/>
          <p:nvPr/>
        </p:nvSpPr>
        <p:spPr>
          <a:xfrm>
            <a:off x="164592" y="2395728"/>
            <a:ext cx="813816" cy="896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PhyCon User clicks on </a:t>
            </a:r>
            <a:r>
              <a:rPr lang="en-US" sz="1100" i="1" dirty="0" err="1"/>
              <a:t>GetNext</a:t>
            </a:r>
            <a:endParaRPr lang="en-US" sz="11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7D6FEA-FFAA-2218-AC1F-1B73CDCC2683}"/>
              </a:ext>
            </a:extLst>
          </p:cNvPr>
          <p:cNvSpPr/>
          <p:nvPr/>
        </p:nvSpPr>
        <p:spPr>
          <a:xfrm>
            <a:off x="1175004" y="2408428"/>
            <a:ext cx="961644" cy="896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GD# is presented on the screen</a:t>
            </a:r>
            <a:endParaRPr lang="en-US" sz="11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F4197-30BA-4C2A-EC06-6D2498A0347E}"/>
              </a:ext>
            </a:extLst>
          </p:cNvPr>
          <p:cNvSpPr txBox="1"/>
          <p:nvPr/>
        </p:nvSpPr>
        <p:spPr>
          <a:xfrm>
            <a:off x="48768" y="3925889"/>
            <a:ext cx="30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Persona: Load Team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343F505-4F7A-8988-6FCD-9B55AC7B955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978408" y="2843784"/>
            <a:ext cx="196596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A26ADF9-AD36-B1D1-5EC1-F75C574C172A}"/>
              </a:ext>
            </a:extLst>
          </p:cNvPr>
          <p:cNvSpPr/>
          <p:nvPr/>
        </p:nvSpPr>
        <p:spPr>
          <a:xfrm>
            <a:off x="2353056" y="1332665"/>
            <a:ext cx="966216" cy="6644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AI Agent uses GD metadata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2E854DD-4036-9E04-8A30-FD874F96F83A}"/>
              </a:ext>
            </a:extLst>
          </p:cNvPr>
          <p:cNvSpPr/>
          <p:nvPr/>
        </p:nvSpPr>
        <p:spPr>
          <a:xfrm>
            <a:off x="2714244" y="2257552"/>
            <a:ext cx="2615184" cy="11978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AI Agent Pre-Load Tasks</a:t>
            </a:r>
          </a:p>
          <a:p>
            <a:pPr marL="228600" indent="-228600">
              <a:buAutoNum type="arabicPeriod"/>
            </a:pPr>
            <a:r>
              <a:rPr lang="en-US" sz="1000" dirty="0"/>
              <a:t>Validate NPI</a:t>
            </a:r>
          </a:p>
          <a:p>
            <a:pPr marL="228600" indent="-228600">
              <a:buAutoNum type="arabicPeriod"/>
            </a:pPr>
            <a:r>
              <a:rPr lang="en-US" sz="1000" dirty="0"/>
              <a:t>Determine if Provider is Delegated under the TIN</a:t>
            </a:r>
          </a:p>
          <a:p>
            <a:pPr marL="228600" indent="-228600">
              <a:buAutoNum type="arabicPeriod"/>
            </a:pPr>
            <a:r>
              <a:rPr lang="en-US" sz="1000" dirty="0"/>
              <a:t>Determine if there is an active Hold Code</a:t>
            </a:r>
          </a:p>
          <a:p>
            <a:pPr marL="228600" indent="-228600" algn="ctr">
              <a:buAutoNum type="arabicPeriod"/>
            </a:pPr>
            <a:endParaRPr lang="en-US" sz="10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F1B52E-DBFF-6916-A4D6-FFFA5D41C871}"/>
              </a:ext>
            </a:extLst>
          </p:cNvPr>
          <p:cNvSpPr/>
          <p:nvPr/>
        </p:nvSpPr>
        <p:spPr>
          <a:xfrm>
            <a:off x="5796534" y="1065965"/>
            <a:ext cx="2615184" cy="11978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AI Agent Pre-Load Task#1</a:t>
            </a:r>
          </a:p>
          <a:p>
            <a:r>
              <a:rPr lang="en-US" sz="1000" b="1" dirty="0"/>
              <a:t>Task#1: Validate NPI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Review the </a:t>
            </a:r>
            <a:r>
              <a:rPr lang="en-U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NPPES NPI Registry</a:t>
            </a:r>
            <a:r>
              <a:rPr lang="en-U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Determine if the Provider/Group information (First Name, Last Name or Group Name, NPI, etc.) matches both the SOT and GD in PhyCon.</a:t>
            </a:r>
          </a:p>
          <a:p>
            <a:pPr marL="228600" indent="-228600" algn="ctr">
              <a:buAutoNum type="arabicPeriod"/>
            </a:pPr>
            <a:endParaRPr lang="en-US" sz="10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EB1369-8E5C-0040-76A6-D5444DFC9FDE}"/>
              </a:ext>
            </a:extLst>
          </p:cNvPr>
          <p:cNvSpPr/>
          <p:nvPr/>
        </p:nvSpPr>
        <p:spPr>
          <a:xfrm>
            <a:off x="8878824" y="833545"/>
            <a:ext cx="3084576" cy="147436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AI Agent Pre-Load Task#1 &gt; Outcome</a:t>
            </a:r>
          </a:p>
          <a:p>
            <a:pPr marL="228600" indent="-228600">
              <a:buAutoNum type="arabicPeriod"/>
            </a:pPr>
            <a:r>
              <a:rPr lang="en-US" sz="1000" b="1" dirty="0"/>
              <a:t>NPI Match Found</a:t>
            </a:r>
            <a:r>
              <a:rPr lang="en-US" sz="1000" dirty="0"/>
              <a:t>: </a:t>
            </a:r>
          </a:p>
          <a:p>
            <a:pPr lvl="1"/>
            <a:r>
              <a:rPr lang="en-US" sz="1000" dirty="0"/>
              <a:t>Agent systematically moves to Task#2</a:t>
            </a:r>
          </a:p>
          <a:p>
            <a:pPr marL="228600" indent="-228600">
              <a:buAutoNum type="arabicPeriod"/>
            </a:pPr>
            <a:r>
              <a:rPr lang="en-US" sz="1000" b="1" dirty="0"/>
              <a:t>NPI Match NOT FOUND</a:t>
            </a:r>
            <a:r>
              <a:rPr lang="en-US" sz="1000" dirty="0"/>
              <a:t>: </a:t>
            </a:r>
          </a:p>
          <a:p>
            <a:pPr lvl="1"/>
            <a:r>
              <a:rPr lang="en-U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Agent Response: Send a clarification to verify the correct information.</a:t>
            </a:r>
            <a:br>
              <a:rPr lang="en-U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en-US" sz="1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Reference: </a:t>
            </a:r>
            <a:r>
              <a:rPr lang="en-U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PhyCon Clarification Process S2076</a:t>
            </a:r>
            <a:endParaRPr lang="en-US" sz="10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sz="10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1919F35-EE66-6BCD-EAEC-58436CE28734}"/>
              </a:ext>
            </a:extLst>
          </p:cNvPr>
          <p:cNvSpPr/>
          <p:nvPr/>
        </p:nvSpPr>
        <p:spPr>
          <a:xfrm>
            <a:off x="5795772" y="4874385"/>
            <a:ext cx="2615183" cy="11978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AI Agent Pre-Load Task#3</a:t>
            </a:r>
          </a:p>
          <a:p>
            <a:r>
              <a:rPr lang="en-US" sz="1000" b="1" dirty="0"/>
              <a:t>Task#3: Determine if Provider is Delegated under the TIN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dirty="0"/>
              <a:t>Call PLMI API to determine if Provider TIN is delegated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9BD59A8-B9ED-F781-1D3E-4F863EB5796E}"/>
              </a:ext>
            </a:extLst>
          </p:cNvPr>
          <p:cNvSpPr/>
          <p:nvPr/>
        </p:nvSpPr>
        <p:spPr>
          <a:xfrm>
            <a:off x="5795772" y="2830067"/>
            <a:ext cx="2615184" cy="11978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AI Agent Pre-Load Task#2</a:t>
            </a:r>
          </a:p>
          <a:p>
            <a:r>
              <a:rPr lang="en-US" sz="1000" b="1" dirty="0"/>
              <a:t>Task#2: Determine if there is an active Hold Code</a:t>
            </a:r>
          </a:p>
          <a:p>
            <a:pPr marL="228600" indent="-228600" algn="ctr">
              <a:buAutoNum type="arabicPeriod"/>
            </a:pPr>
            <a:endParaRPr lang="en-US" sz="10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F0B67BF-6DF8-FE82-BEEC-B7965099D3EA}"/>
              </a:ext>
            </a:extLst>
          </p:cNvPr>
          <p:cNvSpPr/>
          <p:nvPr/>
        </p:nvSpPr>
        <p:spPr>
          <a:xfrm>
            <a:off x="8988552" y="4584902"/>
            <a:ext cx="2974848" cy="177682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b="1" dirty="0"/>
              <a:t>AI Agent Pre-Load Task#2 &gt; Outcome</a:t>
            </a:r>
          </a:p>
          <a:p>
            <a:pPr marL="228600" indent="-228600">
              <a:buAutoNum type="arabicPeriod"/>
            </a:pPr>
            <a:r>
              <a:rPr lang="en-US" sz="1000" dirty="0"/>
              <a:t>Provider is Delegated :</a:t>
            </a:r>
          </a:p>
          <a:p>
            <a:pPr lvl="1"/>
            <a:r>
              <a:rPr lang="en-U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Agent Response: Go to Step 16 of </a:t>
            </a:r>
            <a:r>
              <a:rPr lang="en-U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Determining a Delegated Provider and PLMI Navigation S1162</a:t>
            </a:r>
            <a:r>
              <a:rPr lang="en-U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to determine next steps.</a:t>
            </a:r>
            <a:endParaRPr lang="en-US" sz="1000" dirty="0"/>
          </a:p>
          <a:p>
            <a:pPr marL="228600" indent="-228600">
              <a:buFontTx/>
              <a:buAutoNum type="arabicPeriod"/>
            </a:pPr>
            <a:r>
              <a:rPr lang="en-US" sz="1000" dirty="0"/>
              <a:t>Provider is NOT Delegated :</a:t>
            </a:r>
          </a:p>
          <a:p>
            <a:pPr lvl="1"/>
            <a:r>
              <a:rPr lang="en-US" sz="1000" dirty="0"/>
              <a:t>Agent Response: Refer  Step 2 of </a:t>
            </a:r>
            <a:r>
              <a:rPr lang="en-US" sz="1000" dirty="0">
                <a:solidFill>
                  <a:schemeClr val="bg1"/>
                </a:solidFill>
              </a:rPr>
              <a:t>SOP</a:t>
            </a:r>
            <a:r>
              <a:rPr lang="en-US" sz="10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Add: A PLSV Address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74DFD9E-46CD-A9DC-00FD-91D877A0771B}"/>
              </a:ext>
            </a:extLst>
          </p:cNvPr>
          <p:cNvSpPr/>
          <p:nvPr/>
        </p:nvSpPr>
        <p:spPr>
          <a:xfrm>
            <a:off x="8878824" y="2540584"/>
            <a:ext cx="2974848" cy="177682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AI Agent Pre-Load Task#2 &gt; Outcome</a:t>
            </a:r>
          </a:p>
          <a:p>
            <a:pPr marL="228600" indent="-228600">
              <a:buAutoNum type="arabicPeriod"/>
            </a:pPr>
            <a:r>
              <a:rPr lang="en-US" sz="1000" b="1" dirty="0"/>
              <a:t>Provider has Active Hold Code </a:t>
            </a:r>
            <a:r>
              <a:rPr lang="en-US" sz="1000" dirty="0"/>
              <a:t>:</a:t>
            </a:r>
          </a:p>
          <a:p>
            <a:pPr lvl="1"/>
            <a:r>
              <a:rPr lang="en-U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Agent Response: Refer to </a:t>
            </a:r>
            <a:r>
              <a:rPr lang="en-U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NDB Active Hold Code Review S1110a</a:t>
            </a:r>
            <a:r>
              <a:rPr lang="en-US" sz="1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to determine if the hold code listed allows for updates.</a:t>
            </a:r>
          </a:p>
          <a:p>
            <a:pPr marL="228600" indent="-228600">
              <a:buFontTx/>
              <a:buAutoNum type="arabicPeriod"/>
            </a:pPr>
            <a:r>
              <a:rPr lang="en-US" sz="1000" b="1" dirty="0"/>
              <a:t>Provider does not have Active Hold Code:</a:t>
            </a:r>
            <a:endParaRPr lang="en-US" sz="1000" dirty="0"/>
          </a:p>
          <a:p>
            <a:pPr lvl="1"/>
            <a:r>
              <a:rPr lang="en-US" sz="1000" dirty="0"/>
              <a:t>Agent systematically moves to Task#3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55F4C979-7EDD-A3DE-4A44-0A0FCD97F426}"/>
              </a:ext>
            </a:extLst>
          </p:cNvPr>
          <p:cNvSpPr/>
          <p:nvPr/>
        </p:nvSpPr>
        <p:spPr>
          <a:xfrm rot="5400000">
            <a:off x="900684" y="3017520"/>
            <a:ext cx="388618" cy="121158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8647C76-F323-72EF-A8ED-2CBDBA422EEA}"/>
              </a:ext>
            </a:extLst>
          </p:cNvPr>
          <p:cNvCxnSpPr>
            <a:stCxn id="5" idx="0"/>
            <a:endCxn id="9" idx="1"/>
          </p:cNvCxnSpPr>
          <p:nvPr/>
        </p:nvCxnSpPr>
        <p:spPr>
          <a:xfrm rot="5400000" flipH="1" flipV="1">
            <a:off x="1632676" y="1688048"/>
            <a:ext cx="743531" cy="6972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70CA51D-EB26-751D-7357-AA86A37A40B4}"/>
              </a:ext>
            </a:extLst>
          </p:cNvPr>
          <p:cNvCxnSpPr>
            <a:stCxn id="9" idx="3"/>
            <a:endCxn id="20" idx="0"/>
          </p:cNvCxnSpPr>
          <p:nvPr/>
        </p:nvCxnSpPr>
        <p:spPr>
          <a:xfrm>
            <a:off x="3319272" y="1664897"/>
            <a:ext cx="702564" cy="5926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66D845-26CA-167F-1290-B2DCC778E2D1}"/>
              </a:ext>
            </a:extLst>
          </p:cNvPr>
          <p:cNvCxnSpPr/>
          <p:nvPr/>
        </p:nvCxnSpPr>
        <p:spPr>
          <a:xfrm>
            <a:off x="5486400" y="1065965"/>
            <a:ext cx="0" cy="52957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ED6EE08-C49D-DFE0-D67B-583BC03C2FEA}"/>
              </a:ext>
            </a:extLst>
          </p:cNvPr>
          <p:cNvCxnSpPr>
            <a:cxnSpLocks/>
          </p:cNvCxnSpPr>
          <p:nvPr/>
        </p:nvCxnSpPr>
        <p:spPr>
          <a:xfrm flipH="1">
            <a:off x="5643373" y="2395728"/>
            <a:ext cx="6499859" cy="1270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E52677A-DEDE-E215-4CF8-0ACFB9A7EBDC}"/>
              </a:ext>
            </a:extLst>
          </p:cNvPr>
          <p:cNvCxnSpPr>
            <a:cxnSpLocks/>
          </p:cNvCxnSpPr>
          <p:nvPr/>
        </p:nvCxnSpPr>
        <p:spPr>
          <a:xfrm flipH="1">
            <a:off x="5632708" y="4447066"/>
            <a:ext cx="6499859" cy="1270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118C4EE-B3A8-A23B-3418-E8D8197A1FBC}"/>
              </a:ext>
            </a:extLst>
          </p:cNvPr>
          <p:cNvSpPr txBox="1"/>
          <p:nvPr/>
        </p:nvSpPr>
        <p:spPr>
          <a:xfrm>
            <a:off x="48768" y="4323579"/>
            <a:ext cx="3532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 Name: Address Add</a:t>
            </a:r>
          </a:p>
          <a:p>
            <a:r>
              <a:rPr lang="en-US" dirty="0"/>
              <a:t>Address Type: Place Of Service</a:t>
            </a:r>
          </a:p>
        </p:txBody>
      </p:sp>
    </p:spTree>
    <p:extLst>
      <p:ext uri="{BB962C8B-B14F-4D97-AF65-F5344CB8AC3E}">
        <p14:creationId xmlns:p14="http://schemas.microsoft.com/office/powerpoint/2010/main" val="74080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AF2B-BE29-A1E5-2018-9AA1D29AC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" y="365125"/>
            <a:ext cx="10515600" cy="624650"/>
          </a:xfrm>
        </p:spPr>
        <p:txBody>
          <a:bodyPr>
            <a:normAutofit fontScale="90000"/>
          </a:bodyPr>
          <a:lstStyle/>
          <a:p>
            <a:r>
              <a:rPr lang="en-US" dirty="0"/>
              <a:t>SOP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4BAE6-C89B-2990-8C97-F66EE132A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350137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https://knowledgecentral.uhc.com/HTML5/ProviderOperations/PhyConTransactions/buttons_addressmaintenances1110sa.html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FCC2A0-707D-7859-3927-CEE5CEF73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091" y="2295781"/>
            <a:ext cx="8654473" cy="419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017B-E90B-E321-E3A1-BDD99C97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83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GD# with Address Add for PLSV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DC7A13B-A548-6DB5-D0E0-79FE5C8572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530757"/>
              </p:ext>
            </p:extLst>
          </p:nvPr>
        </p:nvGraphicFramePr>
        <p:xfrm>
          <a:off x="838200" y="1386205"/>
          <a:ext cx="1493520" cy="1293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2" imgW="914400" imgH="792417" progId="AcroExch.Document.DC">
                  <p:embed/>
                </p:oleObj>
              </mc:Choice>
              <mc:Fallback>
                <p:oleObj name="Acrobat Document" showAsIcon="1" r:id="rId2" imgW="914400" imgH="792417" progId="AcroExch.Document.DC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5DC7A13B-A548-6DB5-D0E0-79FE5C8572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386205"/>
                        <a:ext cx="1493520" cy="12938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0C8C1D4-F3C4-05B7-2951-293DCDAABF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803627"/>
              </p:ext>
            </p:extLst>
          </p:nvPr>
        </p:nvGraphicFramePr>
        <p:xfrm>
          <a:off x="838200" y="2812669"/>
          <a:ext cx="1493520" cy="1293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4" imgW="914400" imgH="792417" progId="Acrobat.Document.DC">
                  <p:embed/>
                </p:oleObj>
              </mc:Choice>
              <mc:Fallback>
                <p:oleObj name="Acrobat Document" showAsIcon="1" r:id="rId4" imgW="914400" imgH="792417" progId="Acrobat.Document.DC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80C8C1D4-F3C4-05B7-2951-293DCDAABF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2812669"/>
                        <a:ext cx="1493520" cy="12938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BC507BD-66EB-EA75-1BE2-02CF5032AA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464221"/>
              </p:ext>
            </p:extLst>
          </p:nvPr>
        </p:nvGraphicFramePr>
        <p:xfrm>
          <a:off x="733044" y="4632325"/>
          <a:ext cx="1703832" cy="14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6" imgW="914400" imgH="792417" progId="Acrobat.Document.DC">
                  <p:embed/>
                </p:oleObj>
              </mc:Choice>
              <mc:Fallback>
                <p:oleObj name="Acrobat Document" showAsIcon="1" r:id="rId6" imgW="914400" imgH="792417" progId="Acrobat.Document.DC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3BC507BD-66EB-EA75-1BE2-02CF5032AA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3044" y="4632325"/>
                        <a:ext cx="1703832" cy="14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498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88EC8-59BB-BED8-2578-EB83F02F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D0404-0007-DE89-3B70-22DE94712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3275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Gaurav Kumar Mishra</a:t>
            </a:r>
          </a:p>
          <a:p>
            <a:pPr marL="0" indent="0">
              <a:buNone/>
            </a:pPr>
            <a:r>
              <a:rPr lang="en-US" sz="1600" dirty="0"/>
              <a:t>Gulshan Arora</a:t>
            </a:r>
          </a:p>
          <a:p>
            <a:pPr marL="0" indent="0">
              <a:buNone/>
            </a:pPr>
            <a:r>
              <a:rPr lang="en-US" sz="1600" dirty="0"/>
              <a:t>Rohit Gupta</a:t>
            </a:r>
          </a:p>
          <a:p>
            <a:pPr marL="0" indent="0">
              <a:buNone/>
            </a:pPr>
            <a:r>
              <a:rPr lang="en-US" sz="1600" dirty="0"/>
              <a:t>Ruchi Kumari</a:t>
            </a:r>
          </a:p>
          <a:p>
            <a:pPr marL="0" indent="0">
              <a:buNone/>
            </a:pPr>
            <a:r>
              <a:rPr lang="en-US" sz="1600" dirty="0"/>
              <a:t>Singh, Leimapokpam (SK)</a:t>
            </a:r>
          </a:p>
          <a:p>
            <a:pPr marL="0" indent="0">
              <a:buNone/>
            </a:pPr>
            <a:r>
              <a:rPr lang="en-US" sz="1600" dirty="0"/>
              <a:t>Sowmya </a:t>
            </a:r>
            <a:r>
              <a:rPr lang="en-US" sz="1600" dirty="0" err="1"/>
              <a:t>Muddena</a:t>
            </a:r>
            <a:r>
              <a:rPr lang="en-US" sz="1600" dirty="0"/>
              <a:t> Thimmaiah</a:t>
            </a:r>
          </a:p>
          <a:p>
            <a:pPr marL="0" indent="0">
              <a:buNone/>
            </a:pPr>
            <a:r>
              <a:rPr lang="en-US" sz="1600" dirty="0"/>
              <a:t>Vathani Sambasivam</a:t>
            </a:r>
          </a:p>
          <a:p>
            <a:pPr marL="0" indent="0">
              <a:buNone/>
            </a:pPr>
            <a:r>
              <a:rPr lang="en-US" sz="1600" dirty="0"/>
              <a:t>Anil Appari</a:t>
            </a:r>
          </a:p>
          <a:p>
            <a:pPr marL="0" indent="0">
              <a:buNone/>
            </a:pPr>
            <a:r>
              <a:rPr lang="en-US" sz="1600" dirty="0"/>
              <a:t>Pragati Agrawal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10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889DE-C39E-392C-F036-9FB8B5CC8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641"/>
          </a:xfrm>
        </p:spPr>
        <p:txBody>
          <a:bodyPr>
            <a:noAutofit/>
          </a:bodyPr>
          <a:lstStyle/>
          <a:p>
            <a:r>
              <a:rPr lang="en-US" sz="28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Project Requirements</a:t>
            </a:r>
            <a:br>
              <a:rPr lang="en-US" sz="28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ADE5D-8D11-EEB8-7481-262236364E7E}"/>
              </a:ext>
            </a:extLst>
          </p:cNvPr>
          <p:cNvSpPr txBox="1"/>
          <p:nvPr/>
        </p:nvSpPr>
        <p:spPr>
          <a:xfrm>
            <a:off x="768484" y="755063"/>
            <a:ext cx="8881353" cy="6121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Interface (UI) Development: (SK)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Design and implement a user-friendly interface for the AI agent.</a:t>
            </a:r>
          </a:p>
          <a:p>
            <a:pPr marL="1257300" lvl="2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Provide the NPI and Name , Address Type (Billing, PLSV, Combo)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b="1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PDF Data Extraction:</a:t>
            </a:r>
            <a:endParaRPr lang="en-US" sz="1400" strike="sngStrike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strike="sng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Develop the capability for the AI agent to read and extract data from PDF documents.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NPPES Validation Task: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Integrate a feature for the AI agent to validate providers using the National Plan and Provider Enumeration System (NPPES).  </a:t>
            </a:r>
          </a:p>
          <a:p>
            <a:pPr marL="120015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 Continue</a:t>
            </a:r>
          </a:p>
          <a:p>
            <a:pPr marL="1200150" lvl="2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Fail –Invalid Provider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4.     Check Active Hold Code – Task (Optional)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 agent to identify and verify if there is an active hold code</a:t>
            </a:r>
          </a:p>
          <a:p>
            <a:pPr marL="120015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 Continue</a:t>
            </a:r>
          </a:p>
          <a:p>
            <a:pPr marL="1200150" lvl="2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Fail ---?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5.</a:t>
            </a:r>
            <a:r>
              <a:rPr lang="en-US" sz="1400" b="1" kern="12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Determine if Provider is Delegated under the TIN-Task (Optional)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Call PLMI API to determine if 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Provider TIN is delegated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1430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?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6.    SOP/Macro Task: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Ensure the AI agent can provide the Standard Operating Procedure (SOP) link and relevant macros</a:t>
            </a:r>
          </a:p>
        </p:txBody>
      </p:sp>
    </p:spTree>
    <p:extLst>
      <p:ext uri="{BB962C8B-B14F-4D97-AF65-F5344CB8AC3E}">
        <p14:creationId xmlns:p14="http://schemas.microsoft.com/office/powerpoint/2010/main" val="52861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536</Words>
  <Application>Microsoft Office PowerPoint</Application>
  <PresentationFormat>Widescreen</PresentationFormat>
  <Paragraphs>69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Aptos</vt:lpstr>
      <vt:lpstr>Aptos Display</vt:lpstr>
      <vt:lpstr>Arial</vt:lpstr>
      <vt:lpstr>Courier New</vt:lpstr>
      <vt:lpstr>Segoe UI</vt:lpstr>
      <vt:lpstr>Symbol</vt:lpstr>
      <vt:lpstr>Office Theme</vt:lpstr>
      <vt:lpstr>Adobe Acrobat Document</vt:lpstr>
      <vt:lpstr>Acrobat Document</vt:lpstr>
      <vt:lpstr>Use case: LOAD Assist (Visual)</vt:lpstr>
      <vt:lpstr>Use Case – Load Assist Agent Tasks &amp; Outcome</vt:lpstr>
      <vt:lpstr>SOP Link</vt:lpstr>
      <vt:lpstr>Sample GD# with Address Add for PLSV</vt:lpstr>
      <vt:lpstr>Team Name</vt:lpstr>
      <vt:lpstr>Project Requirements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Muddena Thimmaiah, Sowmya</dc:creator>
  <cp:lastModifiedBy>Sambasivam, Selvavathani</cp:lastModifiedBy>
  <cp:revision>17</cp:revision>
  <dcterms:created xsi:type="dcterms:W3CDTF">2024-11-25T02:53:40Z</dcterms:created>
  <dcterms:modified xsi:type="dcterms:W3CDTF">2024-11-25T15:04:03Z</dcterms:modified>
</cp:coreProperties>
</file>