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9" r:id="rId5"/>
    <p:sldId id="281" r:id="rId6"/>
    <p:sldId id="289" r:id="rId7"/>
    <p:sldId id="290" r:id="rId8"/>
    <p:sldId id="282" r:id="rId9"/>
    <p:sldId id="278" r:id="rId10"/>
    <p:sldId id="283" r:id="rId11"/>
    <p:sldId id="284" r:id="rId12"/>
    <p:sldId id="286" r:id="rId13"/>
    <p:sldId id="285" r:id="rId14"/>
    <p:sldId id="287" r:id="rId15"/>
    <p:sldId id="288" r:id="rId16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B68"/>
    <a:srgbClr val="572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61"/>
    <p:restoredTop sz="88240"/>
  </p:normalViewPr>
  <p:slideViewPr>
    <p:cSldViewPr snapToGrid="0" snapToObjects="1">
      <p:cViewPr varScale="1">
        <p:scale>
          <a:sx n="57" d="100"/>
          <a:sy n="57" d="100"/>
        </p:scale>
        <p:origin x="4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363AD-1B1C-9A4B-B703-138269B7F69D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EDABE-F71D-AB42-A332-F451C8431C4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2228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DABE-F71D-AB42-A332-F451C8431C4A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6469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DABE-F71D-AB42-A332-F451C8431C4A}" type="slidenum">
              <a:rPr lang="en-AE" smtClean="0"/>
              <a:t>10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33623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DABE-F71D-AB42-A332-F451C8431C4A}" type="slidenum">
              <a:rPr lang="en-AE" smtClean="0"/>
              <a:t>11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62394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DABE-F71D-AB42-A332-F451C8431C4A}" type="slidenum">
              <a:rPr lang="en-AE" smtClean="0"/>
              <a:t>12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73378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DABE-F71D-AB42-A332-F451C8431C4A}" type="slidenum">
              <a:rPr lang="en-AE" smtClean="0"/>
              <a:t>13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6365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DABE-F71D-AB42-A332-F451C8431C4A}" type="slidenum">
              <a:rPr lang="en-AE" smtClean="0"/>
              <a:t>14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41760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DABE-F71D-AB42-A332-F451C8431C4A}" type="slidenum">
              <a:rPr lang="en-AE" smtClean="0"/>
              <a:t>15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1728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DABE-F71D-AB42-A332-F451C8431C4A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21588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DABE-F71D-AB42-A332-F451C8431C4A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8157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DABE-F71D-AB42-A332-F451C8431C4A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231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DABE-F71D-AB42-A332-F451C8431C4A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62170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DABE-F71D-AB42-A332-F451C8431C4A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5442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DABE-F71D-AB42-A332-F451C8431C4A}" type="slidenum">
              <a:rPr lang="en-AE" smtClean="0"/>
              <a:t>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2362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DABE-F71D-AB42-A332-F451C8431C4A}" type="slidenum">
              <a:rPr lang="en-AE" smtClean="0"/>
              <a:t>8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84898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EDABE-F71D-AB42-A332-F451C8431C4A}" type="slidenum">
              <a:rPr lang="en-AE" smtClean="0"/>
              <a:t>9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971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CC27-A71C-C14A-88FF-9BDEE2F5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32E75-5818-F347-8D41-0D0BE9120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90D9C-CA70-0141-B1A0-F71AE45B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EE66-CDF4-8242-B012-B28C66718943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2532F-DD5B-6F49-A92D-48D1479E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8BD4-CB05-6447-B76F-E1A44BCA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710A-CF19-A940-A4A9-49E6B5CA7A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0398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7FF5-1658-F64C-AB24-67B94FA5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D545B-FA9E-A047-B29F-8336AA683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F9BAF-5A0E-B34E-8437-2437D3D5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EE66-CDF4-8242-B012-B28C66718943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B1E1-DCE4-5F4C-AD65-D6D76CA0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3B101-EFAF-474A-AAFF-94BF0F87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710A-CF19-A940-A4A9-49E6B5CA7A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2120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144A2-786A-B94D-9625-58C77C5AD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47405-3631-2F41-AB71-6F9C6744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D3A47-8B78-C247-BB20-E819085F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EE66-CDF4-8242-B012-B28C66718943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D646-BD6B-D541-9827-BC445802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39CA9-6304-824A-B4D8-821B4939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710A-CF19-A940-A4A9-49E6B5CA7A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5194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A0F8-981F-F445-B5F9-1E5E111E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8532-4568-0E47-8830-807B1FC0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547C-6B62-1B41-A660-EF5E70D5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EE66-CDF4-8242-B012-B28C66718943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0FFA-C736-2440-ADB1-8C1E2903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7025-6303-DB4F-995C-9A656C82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710A-CF19-A940-A4A9-49E6B5CA7A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7470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9F79-D422-EF40-91D4-6363CC37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39D9A-FE25-9548-A25F-3D2AF5FE1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2C54-C41D-3442-8271-1F25FDE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EE66-CDF4-8242-B012-B28C66718943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25BC-583A-774C-A6D0-9FB6BA9C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9C7BB-CDA4-0D40-8728-E3E6A2B3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710A-CF19-A940-A4A9-49E6B5CA7A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4309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8358-8080-9649-B6FE-0F28654C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547A-0546-8242-B345-A6F8ED303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E0D1D-8CD1-514D-BBCB-171F51B7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C41B-9601-E940-A335-43DC0CB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EE66-CDF4-8242-B012-B28C66718943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66B8B-FE6E-0B47-B272-86F1D14A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CE394-BCAC-964C-BF49-D156AF0E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710A-CF19-A940-A4A9-49E6B5CA7A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6727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7D29-D487-D346-96B9-29F59085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AA8F8-EA0E-5C48-BD09-8909FFF0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8CB92-C158-9B46-97E1-F31F5301E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6BF33-1BC4-834B-8E6D-326A80BC6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A0D24-8F9F-6940-BAE2-21C0A1310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81A22-88B5-F746-B3AB-0D3FCAF2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EE66-CDF4-8242-B012-B28C66718943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E33BD-67FA-964B-9F9C-3F3082A6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9A98B-3E71-DC4E-9586-5059B285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710A-CF19-A940-A4A9-49E6B5CA7A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7644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16A-BFDB-7245-A333-1456E986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97770-AF35-9741-94CE-577623D9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EE66-CDF4-8242-B012-B28C66718943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7D7A9-41AC-3743-A66B-D83F4B56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EBCD8-532F-3A4C-A513-7CC3A367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710A-CF19-A940-A4A9-49E6B5CA7A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751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51C1D-0BC9-8D4C-866B-EAFB377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EE66-CDF4-8242-B012-B28C66718943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CFB93-7039-454B-89DE-2C18C291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8B335-D6A3-A042-8D34-C7E4F7C9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710A-CF19-A940-A4A9-49E6B5CA7A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8016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C562-91CE-F245-ABD2-FB2DC0BE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D3FB-5FAB-B943-8D32-10880BAB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844E5-C188-904F-AF95-86B092B77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3375E-1A44-F24B-AD98-CE051C04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EE66-CDF4-8242-B012-B28C66718943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34974-2B7E-674A-A487-AC714665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9AAA-F60C-4246-8525-734F711D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710A-CF19-A940-A4A9-49E6B5CA7A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7611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7477-7239-9C4A-BA1A-9545C73B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DD214-E5AE-ED49-836A-33A13874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F07A7-413A-F14E-927E-20034097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8F142-B65A-8140-B67A-0BF94A77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EE66-CDF4-8242-B012-B28C66718943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48EEE-7E46-7141-9403-BCE1CF6A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DDF45-F13A-6045-A560-E19EE1B2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710A-CF19-A940-A4A9-49E6B5CA7A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3758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085AF-C18E-054F-979F-10DB1FA4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54E21-C405-A74E-BEC3-5FBC9A403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F6FE-5368-6B45-A283-5D2CCED91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EE66-CDF4-8242-B012-B28C66718943}" type="datetimeFigureOut">
              <a:rPr lang="en-AE" smtClean="0"/>
              <a:t>10/02/2023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7270-071C-6341-AB52-D26F32DF3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44D78-5DFD-7F41-84C6-AC34FC5A2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4710A-CF19-A940-A4A9-49E6B5CA7A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9417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E643-B460-D949-804C-B03138CC0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735810"/>
            <a:ext cx="12192000" cy="1520152"/>
          </a:xfrm>
        </p:spPr>
        <p:txBody>
          <a:bodyPr>
            <a:normAutofit/>
          </a:bodyPr>
          <a:lstStyle/>
          <a:p>
            <a:r>
              <a:rPr lang="en-AE" sz="4800" b="1" dirty="0">
                <a:solidFill>
                  <a:srgbClr val="501B68"/>
                </a:solidFill>
                <a:latin typeface="Garamond" panose="02020404030301010803" pitchFamily="18" charset="0"/>
              </a:rPr>
              <a:t>EC203 – Applied Econometrics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5043D-A829-6B41-9F01-256A39B28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5961"/>
            <a:ext cx="9144000" cy="1182223"/>
          </a:xfrm>
        </p:spPr>
        <p:txBody>
          <a:bodyPr>
            <a:normAutofit/>
          </a:bodyPr>
          <a:lstStyle/>
          <a:p>
            <a:r>
              <a:rPr lang="en-AE" dirty="0">
                <a:latin typeface="Garamond" panose="02020404030301010803" pitchFamily="18" charset="0"/>
              </a:rPr>
              <a:t>Term 2, Week 6</a:t>
            </a:r>
          </a:p>
          <a:p>
            <a:r>
              <a:rPr lang="en-AE" i="1" dirty="0">
                <a:latin typeface="Garamond" panose="02020404030301010803" pitchFamily="18" charset="0"/>
              </a:rPr>
              <a:t>Sushil Mathew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55A8693-EE7A-CE42-8A88-56448022F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17592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0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BAC-D7BC-D946-91B7-B548E9E0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68" y="83477"/>
            <a:ext cx="10515600" cy="1325563"/>
          </a:xfrm>
        </p:spPr>
        <p:txBody>
          <a:bodyPr/>
          <a:lstStyle/>
          <a:p>
            <a:r>
              <a:rPr lang="en-AE" b="1" dirty="0">
                <a:solidFill>
                  <a:srgbClr val="501B68"/>
                </a:solidFill>
                <a:latin typeface="Garamond" panose="02020404030301010803" pitchFamily="18" charset="0"/>
              </a:rPr>
              <a:t>From a causal inference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A344-4FCE-3D4E-8264-EE24D66A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" y="1279563"/>
            <a:ext cx="10515600" cy="5301119"/>
          </a:xfrm>
        </p:spPr>
        <p:txBody>
          <a:bodyPr>
            <a:normAutofit/>
          </a:bodyPr>
          <a:lstStyle/>
          <a:p>
            <a:pPr lvl="1"/>
            <a:r>
              <a:rPr lang="en-AE" sz="2800" dirty="0">
                <a:latin typeface="Garamond" panose="02020404030301010803" pitchFamily="18" charset="0"/>
              </a:rPr>
              <a:t>Single linear regression models are generally bad </a:t>
            </a:r>
            <a:r>
              <a:rPr lang="en-AE" sz="2800" b="1" dirty="0">
                <a:latin typeface="Garamond" panose="02020404030301010803" pitchFamily="18" charset="0"/>
              </a:rPr>
              <a:t>(omitted relevant variables or omitted variable bias)</a:t>
            </a:r>
            <a:endParaRPr lang="en-AE" sz="2800" dirty="0">
              <a:latin typeface="Garamond" panose="02020404030301010803" pitchFamily="18" charset="0"/>
            </a:endParaRPr>
          </a:p>
          <a:p>
            <a:pPr lvl="1"/>
            <a:r>
              <a:rPr lang="en-AE" sz="2800" dirty="0">
                <a:latin typeface="Garamond" panose="02020404030301010803" pitchFamily="18" charset="0"/>
              </a:rPr>
              <a:t>Multiple linear regressions are better </a:t>
            </a:r>
            <a:r>
              <a:rPr lang="en-AE" sz="2800" b="1" dirty="0">
                <a:latin typeface="Garamond" panose="02020404030301010803" pitchFamily="18" charset="0"/>
              </a:rPr>
              <a:t>(fixes omitted variable bias)</a:t>
            </a:r>
          </a:p>
          <a:p>
            <a:pPr lvl="1"/>
            <a:r>
              <a:rPr lang="en-AE" sz="2800" dirty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Multiple linear regressions are also bad (addition of irrelevant variables)</a:t>
            </a:r>
          </a:p>
          <a:p>
            <a:pPr lvl="1"/>
            <a:r>
              <a:rPr lang="en-AE" sz="2800" dirty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You can’t randomize education to study the effect of education on wage.</a:t>
            </a:r>
          </a:p>
          <a:p>
            <a:pPr marL="457200" lvl="1" indent="0">
              <a:buNone/>
            </a:pPr>
            <a:endParaRPr lang="en-AE" sz="2800" dirty="0">
              <a:latin typeface="Garamond" panose="02020404030301010803" pitchFamily="18" charset="0"/>
            </a:endParaRPr>
          </a:p>
          <a:p>
            <a:pPr lvl="1"/>
            <a:endParaRPr lang="en-AE" sz="2800" dirty="0">
              <a:latin typeface="Garamond" panose="02020404030301010803" pitchFamily="18" charset="0"/>
            </a:endParaRPr>
          </a:p>
          <a:p>
            <a:pPr lvl="1"/>
            <a:endParaRPr lang="en-AE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8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BAC-D7BC-D946-91B7-B548E9E0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68" y="83477"/>
            <a:ext cx="10515600" cy="1325563"/>
          </a:xfrm>
        </p:spPr>
        <p:txBody>
          <a:bodyPr/>
          <a:lstStyle/>
          <a:p>
            <a:r>
              <a:rPr lang="en-AE" b="1" dirty="0">
                <a:solidFill>
                  <a:srgbClr val="501B68"/>
                </a:solidFill>
                <a:latin typeface="Garamond" panose="02020404030301010803" pitchFamily="18" charset="0"/>
              </a:rPr>
              <a:t>From a causal inference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A344-4FCE-3D4E-8264-EE24D66A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" y="1279563"/>
            <a:ext cx="10515600" cy="5301119"/>
          </a:xfrm>
        </p:spPr>
        <p:txBody>
          <a:bodyPr>
            <a:normAutofit/>
          </a:bodyPr>
          <a:lstStyle/>
          <a:p>
            <a:pPr lvl="1"/>
            <a:r>
              <a:rPr lang="en-AE" sz="2800" dirty="0">
                <a:latin typeface="Garamond" panose="02020404030301010803" pitchFamily="18" charset="0"/>
              </a:rPr>
              <a:t>Single linear regression models are generally bad </a:t>
            </a:r>
            <a:r>
              <a:rPr lang="en-AE" sz="2800" b="1" dirty="0">
                <a:latin typeface="Garamond" panose="02020404030301010803" pitchFamily="18" charset="0"/>
              </a:rPr>
              <a:t>(omitted relevant variables or omitted variable bias)</a:t>
            </a:r>
            <a:endParaRPr lang="en-AE" sz="2800" dirty="0">
              <a:latin typeface="Garamond" panose="02020404030301010803" pitchFamily="18" charset="0"/>
            </a:endParaRPr>
          </a:p>
          <a:p>
            <a:pPr lvl="1"/>
            <a:r>
              <a:rPr lang="en-AE" sz="2800" dirty="0">
                <a:latin typeface="Garamond" panose="02020404030301010803" pitchFamily="18" charset="0"/>
              </a:rPr>
              <a:t>Multiple linear regressions are better </a:t>
            </a:r>
            <a:r>
              <a:rPr lang="en-AE" sz="2800" b="1" dirty="0">
                <a:latin typeface="Garamond" panose="02020404030301010803" pitchFamily="18" charset="0"/>
              </a:rPr>
              <a:t>(fixes omitted variable bias)</a:t>
            </a:r>
          </a:p>
          <a:p>
            <a:pPr lvl="1"/>
            <a:r>
              <a:rPr lang="en-AE" sz="2800" dirty="0">
                <a:latin typeface="Garamond" panose="02020404030301010803" pitchFamily="18" charset="0"/>
              </a:rPr>
              <a:t>Multiple linear regressions are also bad </a:t>
            </a:r>
            <a:r>
              <a:rPr lang="en-AE" sz="2800" b="1" dirty="0">
                <a:latin typeface="Garamond" panose="02020404030301010803" pitchFamily="18" charset="0"/>
              </a:rPr>
              <a:t>(addition of irrelevant variables)</a:t>
            </a:r>
          </a:p>
          <a:p>
            <a:pPr lvl="1"/>
            <a:r>
              <a:rPr lang="en-AE" sz="2800" dirty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You can’t randomize education to study the effect of education on wage.</a:t>
            </a:r>
          </a:p>
          <a:p>
            <a:pPr marL="457200" lvl="1" indent="0">
              <a:buNone/>
            </a:pPr>
            <a:endParaRPr lang="en-AE" sz="2800" dirty="0">
              <a:latin typeface="Garamond" panose="02020404030301010803" pitchFamily="18" charset="0"/>
            </a:endParaRPr>
          </a:p>
          <a:p>
            <a:pPr lvl="1"/>
            <a:endParaRPr lang="en-AE" sz="2800" dirty="0">
              <a:latin typeface="Garamond" panose="02020404030301010803" pitchFamily="18" charset="0"/>
            </a:endParaRPr>
          </a:p>
          <a:p>
            <a:pPr lvl="1"/>
            <a:endParaRPr lang="en-AE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7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BAC-D7BC-D946-91B7-B548E9E0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68" y="83477"/>
            <a:ext cx="10515600" cy="1325563"/>
          </a:xfrm>
        </p:spPr>
        <p:txBody>
          <a:bodyPr/>
          <a:lstStyle/>
          <a:p>
            <a:r>
              <a:rPr lang="en-AE" b="1" dirty="0">
                <a:solidFill>
                  <a:srgbClr val="501B68"/>
                </a:solidFill>
                <a:latin typeface="Garamond" panose="02020404030301010803" pitchFamily="18" charset="0"/>
              </a:rPr>
              <a:t>From a causal inference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A344-4FCE-3D4E-8264-EE24D66A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" y="1279563"/>
            <a:ext cx="10515600" cy="5301119"/>
          </a:xfrm>
        </p:spPr>
        <p:txBody>
          <a:bodyPr>
            <a:normAutofit/>
          </a:bodyPr>
          <a:lstStyle/>
          <a:p>
            <a:pPr lvl="1"/>
            <a:r>
              <a:rPr lang="en-AE" sz="2800" dirty="0">
                <a:latin typeface="Garamond" panose="02020404030301010803" pitchFamily="18" charset="0"/>
              </a:rPr>
              <a:t>Single linear regression models are generally bad </a:t>
            </a:r>
            <a:r>
              <a:rPr lang="en-AE" sz="2800" b="1" dirty="0">
                <a:latin typeface="Garamond" panose="02020404030301010803" pitchFamily="18" charset="0"/>
              </a:rPr>
              <a:t>(omitted relevant variables or omitted variable bias)</a:t>
            </a:r>
          </a:p>
          <a:p>
            <a:pPr lvl="1"/>
            <a:r>
              <a:rPr lang="en-AE" sz="2800" dirty="0">
                <a:latin typeface="Garamond" panose="02020404030301010803" pitchFamily="18" charset="0"/>
              </a:rPr>
              <a:t>Multiple linear regressions are better </a:t>
            </a:r>
            <a:r>
              <a:rPr lang="en-AE" sz="2800" b="1" dirty="0">
                <a:latin typeface="Garamond" panose="02020404030301010803" pitchFamily="18" charset="0"/>
              </a:rPr>
              <a:t>(fixes omitted variable bias)</a:t>
            </a:r>
          </a:p>
          <a:p>
            <a:pPr lvl="1"/>
            <a:r>
              <a:rPr lang="en-AE" sz="2800" dirty="0">
                <a:latin typeface="Garamond" panose="02020404030301010803" pitchFamily="18" charset="0"/>
              </a:rPr>
              <a:t>Multiple linear regressions are also bad </a:t>
            </a:r>
            <a:r>
              <a:rPr lang="en-AE" sz="2800" b="1" dirty="0">
                <a:latin typeface="Garamond" panose="02020404030301010803" pitchFamily="18" charset="0"/>
              </a:rPr>
              <a:t>(addition of irrelevant variables)</a:t>
            </a:r>
          </a:p>
          <a:p>
            <a:pPr lvl="1"/>
            <a:r>
              <a:rPr lang="en-AE" sz="2800" dirty="0">
                <a:latin typeface="Garamond" panose="02020404030301010803" pitchFamily="18" charset="0"/>
              </a:rPr>
              <a:t>You can’t randomize education to study the effect of education on wage.</a:t>
            </a:r>
          </a:p>
          <a:p>
            <a:pPr marL="457200" lvl="1" indent="0">
              <a:buNone/>
            </a:pPr>
            <a:endParaRPr lang="en-AE" sz="2800" dirty="0">
              <a:latin typeface="Garamond" panose="02020404030301010803" pitchFamily="18" charset="0"/>
            </a:endParaRPr>
          </a:p>
          <a:p>
            <a:pPr lvl="1"/>
            <a:endParaRPr lang="en-AE" sz="2800" dirty="0">
              <a:latin typeface="Garamond" panose="02020404030301010803" pitchFamily="18" charset="0"/>
            </a:endParaRPr>
          </a:p>
          <a:p>
            <a:pPr lvl="1"/>
            <a:endParaRPr lang="en-AE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6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BAC-D7BC-D946-91B7-B548E9E0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68" y="83477"/>
            <a:ext cx="10515600" cy="1325563"/>
          </a:xfrm>
        </p:spPr>
        <p:txBody>
          <a:bodyPr/>
          <a:lstStyle/>
          <a:p>
            <a:r>
              <a:rPr lang="en-AE" b="1" dirty="0">
                <a:solidFill>
                  <a:srgbClr val="501B68"/>
                </a:solidFill>
                <a:latin typeface="Garamond" panose="02020404030301010803" pitchFamily="18" charset="0"/>
              </a:rPr>
              <a:t>From a causal inference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A344-4FCE-3D4E-8264-EE24D66A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" y="1279563"/>
            <a:ext cx="10515600" cy="5301119"/>
          </a:xfrm>
        </p:spPr>
        <p:txBody>
          <a:bodyPr>
            <a:normAutofit/>
          </a:bodyPr>
          <a:lstStyle/>
          <a:p>
            <a:pPr lvl="1"/>
            <a:r>
              <a:rPr lang="en-AE" sz="2800" dirty="0">
                <a:latin typeface="Garamond" panose="02020404030301010803" pitchFamily="18" charset="0"/>
              </a:rPr>
              <a:t>Single linear regression models are generally bad </a:t>
            </a:r>
            <a:r>
              <a:rPr lang="en-AE" sz="2800" b="1" dirty="0">
                <a:latin typeface="Garamond" panose="02020404030301010803" pitchFamily="18" charset="0"/>
              </a:rPr>
              <a:t>(omitted relevant variables or omitted variable bias)</a:t>
            </a:r>
            <a:endParaRPr lang="en-AE" sz="2800" dirty="0">
              <a:latin typeface="Garamond" panose="02020404030301010803" pitchFamily="18" charset="0"/>
            </a:endParaRPr>
          </a:p>
          <a:p>
            <a:pPr lvl="1"/>
            <a:r>
              <a:rPr lang="en-AE" sz="2800" dirty="0">
                <a:latin typeface="Garamond" panose="02020404030301010803" pitchFamily="18" charset="0"/>
              </a:rPr>
              <a:t>Multiple linear regressions are better </a:t>
            </a:r>
            <a:r>
              <a:rPr lang="en-AE" sz="2800" b="1" dirty="0">
                <a:latin typeface="Garamond" panose="02020404030301010803" pitchFamily="18" charset="0"/>
              </a:rPr>
              <a:t>(fixes omitted variable bias)</a:t>
            </a:r>
          </a:p>
          <a:p>
            <a:pPr lvl="1"/>
            <a:r>
              <a:rPr lang="en-AE" sz="2800" dirty="0">
                <a:latin typeface="Garamond" panose="02020404030301010803" pitchFamily="18" charset="0"/>
              </a:rPr>
              <a:t>Multiple linear regressions are also bad </a:t>
            </a:r>
            <a:r>
              <a:rPr lang="en-AE" sz="2800" b="1" dirty="0">
                <a:latin typeface="Garamond" panose="02020404030301010803" pitchFamily="18" charset="0"/>
              </a:rPr>
              <a:t>(addition of irrelevant variables)</a:t>
            </a:r>
          </a:p>
          <a:p>
            <a:pPr lvl="1"/>
            <a:r>
              <a:rPr lang="en-AE" sz="2800" dirty="0">
                <a:latin typeface="Garamond" panose="02020404030301010803" pitchFamily="18" charset="0"/>
              </a:rPr>
              <a:t>You can’t randomize education to study the effect of education on wage.</a:t>
            </a:r>
          </a:p>
          <a:p>
            <a:pPr marL="457200" lvl="1" indent="0">
              <a:buNone/>
            </a:pPr>
            <a:endParaRPr lang="en-AE" sz="2800" dirty="0">
              <a:latin typeface="Garamond" panose="02020404030301010803" pitchFamily="18" charset="0"/>
            </a:endParaRPr>
          </a:p>
          <a:p>
            <a:pPr lvl="1"/>
            <a:endParaRPr lang="en-AE" sz="2800" dirty="0">
              <a:latin typeface="Garamond" panose="02020404030301010803" pitchFamily="18" charset="0"/>
            </a:endParaRPr>
          </a:p>
          <a:p>
            <a:pPr lvl="1"/>
            <a:endParaRPr lang="en-AE" sz="2800" dirty="0">
              <a:latin typeface="Garamond" panose="02020404030301010803" pitchFamily="18" charset="0"/>
            </a:endParaRPr>
          </a:p>
        </p:txBody>
      </p:sp>
      <p:pic>
        <p:nvPicPr>
          <p:cNvPr id="1028" name="Picture 4" descr="300,811 Prison Photos and Premium High Res Pictures - Getty Images">
            <a:extLst>
              <a:ext uri="{FF2B5EF4-FFF2-40B4-BE49-F238E27FC236}">
                <a16:creationId xmlns:a16="http://schemas.microsoft.com/office/drawing/2014/main" id="{AEC27C4A-8424-08C1-1CEC-D541B8609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926780"/>
            <a:ext cx="4271615" cy="284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04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BAC-D7BC-D946-91B7-B548E9E0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68" y="83477"/>
            <a:ext cx="10515600" cy="1325563"/>
          </a:xfrm>
        </p:spPr>
        <p:txBody>
          <a:bodyPr/>
          <a:lstStyle/>
          <a:p>
            <a:r>
              <a:rPr lang="en-AE" b="1" dirty="0">
                <a:solidFill>
                  <a:srgbClr val="501B68"/>
                </a:solidFill>
                <a:latin typeface="Garamond" panose="02020404030301010803" pitchFamily="18" charset="0"/>
              </a:rPr>
              <a:t>From a causal inference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A344-4FCE-3D4E-8264-EE24D66A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" y="1279563"/>
            <a:ext cx="10515600" cy="5301119"/>
          </a:xfrm>
        </p:spPr>
        <p:txBody>
          <a:bodyPr>
            <a:normAutofit/>
          </a:bodyPr>
          <a:lstStyle/>
          <a:p>
            <a:pPr lvl="1"/>
            <a:r>
              <a:rPr lang="en-AE" sz="2800" dirty="0">
                <a:latin typeface="Garamond" panose="02020404030301010803" pitchFamily="18" charset="0"/>
              </a:rPr>
              <a:t>Single linear regression models are generally bad </a:t>
            </a:r>
            <a:r>
              <a:rPr lang="en-AE" sz="2800" b="1" dirty="0">
                <a:latin typeface="Garamond" panose="02020404030301010803" pitchFamily="18" charset="0"/>
              </a:rPr>
              <a:t>(omitted relevant variables or omitted variable bias)</a:t>
            </a:r>
            <a:endParaRPr lang="en-AE" sz="2800" dirty="0">
              <a:latin typeface="Garamond" panose="02020404030301010803" pitchFamily="18" charset="0"/>
            </a:endParaRPr>
          </a:p>
          <a:p>
            <a:pPr lvl="1"/>
            <a:r>
              <a:rPr lang="en-AE" sz="2800" dirty="0">
                <a:latin typeface="Garamond" panose="02020404030301010803" pitchFamily="18" charset="0"/>
              </a:rPr>
              <a:t>Multiple linear regressions are better </a:t>
            </a:r>
            <a:r>
              <a:rPr lang="en-AE" sz="2800" b="1" dirty="0">
                <a:latin typeface="Garamond" panose="02020404030301010803" pitchFamily="18" charset="0"/>
              </a:rPr>
              <a:t>(fixes omitted variable bias)</a:t>
            </a:r>
          </a:p>
          <a:p>
            <a:pPr lvl="1"/>
            <a:r>
              <a:rPr lang="en-AE" sz="2800" dirty="0">
                <a:latin typeface="Garamond" panose="02020404030301010803" pitchFamily="18" charset="0"/>
              </a:rPr>
              <a:t>Multiple linear regressions are also bad </a:t>
            </a:r>
            <a:r>
              <a:rPr lang="en-AE" sz="2800" b="1" dirty="0">
                <a:latin typeface="Garamond" panose="02020404030301010803" pitchFamily="18" charset="0"/>
              </a:rPr>
              <a:t>(addition of irrelevant variables)</a:t>
            </a:r>
          </a:p>
          <a:p>
            <a:pPr lvl="1"/>
            <a:r>
              <a:rPr lang="en-AE" sz="2800" dirty="0">
                <a:latin typeface="Garamond" panose="02020404030301010803" pitchFamily="18" charset="0"/>
              </a:rPr>
              <a:t>You can’t randomize education to study the effect of education on wage.</a:t>
            </a:r>
          </a:p>
          <a:p>
            <a:pPr marL="457200" lvl="1" indent="0">
              <a:buNone/>
            </a:pPr>
            <a:endParaRPr lang="en-AE" sz="2800" dirty="0">
              <a:latin typeface="Garamond" panose="02020404030301010803" pitchFamily="18" charset="0"/>
            </a:endParaRPr>
          </a:p>
          <a:p>
            <a:pPr lvl="1"/>
            <a:endParaRPr lang="en-AE" sz="2800" dirty="0">
              <a:latin typeface="Garamond" panose="02020404030301010803" pitchFamily="18" charset="0"/>
            </a:endParaRPr>
          </a:p>
          <a:p>
            <a:pPr lvl="1"/>
            <a:endParaRPr lang="en-AE" sz="2800" dirty="0">
              <a:latin typeface="Garamond" panose="02020404030301010803" pitchFamily="18" charset="0"/>
            </a:endParaRPr>
          </a:p>
        </p:txBody>
      </p:sp>
      <p:pic>
        <p:nvPicPr>
          <p:cNvPr id="1028" name="Picture 4" descr="300,811 Prison Photos and Premium High Res Pictures - Getty Images">
            <a:extLst>
              <a:ext uri="{FF2B5EF4-FFF2-40B4-BE49-F238E27FC236}">
                <a16:creationId xmlns:a16="http://schemas.microsoft.com/office/drawing/2014/main" id="{AEC27C4A-8424-08C1-1CEC-D541B8609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926780"/>
            <a:ext cx="4271615" cy="284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im Jong-un - Wikipedia">
            <a:extLst>
              <a:ext uri="{FF2B5EF4-FFF2-40B4-BE49-F238E27FC236}">
                <a16:creationId xmlns:a16="http://schemas.microsoft.com/office/drawing/2014/main" id="{C6A1E2A3-6276-FEC1-D301-AC75C3A7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016" y="3926780"/>
            <a:ext cx="2048793" cy="284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08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BAC-D7BC-D946-91B7-B548E9E0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531" y="2508716"/>
            <a:ext cx="8508381" cy="1325563"/>
          </a:xfrm>
        </p:spPr>
        <p:txBody>
          <a:bodyPr>
            <a:normAutofit/>
          </a:bodyPr>
          <a:lstStyle/>
          <a:p>
            <a:r>
              <a:rPr lang="en-AE" sz="4000" b="1" dirty="0">
                <a:solidFill>
                  <a:srgbClr val="501B68"/>
                </a:solidFill>
                <a:latin typeface="Garamond" panose="02020404030301010803" pitchFamily="18" charset="0"/>
              </a:rPr>
              <a:t>Fortunately, we live in a strange world</a:t>
            </a:r>
          </a:p>
        </p:txBody>
      </p:sp>
    </p:spTree>
    <p:extLst>
      <p:ext uri="{BB962C8B-B14F-4D97-AF65-F5344CB8AC3E}">
        <p14:creationId xmlns:p14="http://schemas.microsoft.com/office/powerpoint/2010/main" val="395858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BAC-D7BC-D946-91B7-B548E9E0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303" y="2480992"/>
            <a:ext cx="2406804" cy="1325563"/>
          </a:xfrm>
        </p:spPr>
        <p:txBody>
          <a:bodyPr>
            <a:normAutofit/>
          </a:bodyPr>
          <a:lstStyle/>
          <a:p>
            <a:r>
              <a:rPr lang="en-AE" sz="4000" b="1" dirty="0">
                <a:solidFill>
                  <a:srgbClr val="501B68"/>
                </a:solidFill>
                <a:latin typeface="Garamond" panose="02020404030301010803" pitchFamily="18" charset="0"/>
              </a:rPr>
              <a:t>So far…</a:t>
            </a:r>
          </a:p>
        </p:txBody>
      </p:sp>
    </p:spTree>
    <p:extLst>
      <p:ext uri="{BB962C8B-B14F-4D97-AF65-F5344CB8AC3E}">
        <p14:creationId xmlns:p14="http://schemas.microsoft.com/office/powerpoint/2010/main" val="204436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BAC-D7BC-D946-91B7-B548E9E0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265"/>
          </a:xfrm>
        </p:spPr>
        <p:txBody>
          <a:bodyPr>
            <a:normAutofit fontScale="90000"/>
          </a:bodyPr>
          <a:lstStyle/>
          <a:p>
            <a:r>
              <a:rPr lang="en-AE" b="1" dirty="0">
                <a:solidFill>
                  <a:srgbClr val="501B68"/>
                </a:solidFill>
                <a:latin typeface="Garamond" panose="02020404030301010803" pitchFamily="18" charset="0"/>
              </a:rPr>
              <a:t>Visual interpretation of coefficients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04626A-2FAB-0F0B-A4F5-C8628043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316" y="1007391"/>
            <a:ext cx="8228227" cy="54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5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BAC-D7BC-D946-91B7-B548E9E0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265"/>
          </a:xfrm>
        </p:spPr>
        <p:txBody>
          <a:bodyPr>
            <a:normAutofit fontScale="90000"/>
          </a:bodyPr>
          <a:lstStyle/>
          <a:p>
            <a:r>
              <a:rPr lang="en-AE" b="1" dirty="0">
                <a:solidFill>
                  <a:srgbClr val="501B68"/>
                </a:solidFill>
                <a:latin typeface="Garamond" panose="02020404030301010803" pitchFamily="18" charset="0"/>
              </a:rPr>
              <a:t>Regressions are not always a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F9F1B-230E-697D-7E72-FA81B3BD3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600200"/>
            <a:ext cx="5486400" cy="3919654"/>
          </a:xfrm>
          <a:prstGeom prst="rect">
            <a:avLst/>
          </a:prstGeom>
        </p:spPr>
      </p:pic>
      <p:pic>
        <p:nvPicPr>
          <p:cNvPr id="7341" name="Picture 7340">
            <a:extLst>
              <a:ext uri="{FF2B5EF4-FFF2-40B4-BE49-F238E27FC236}">
                <a16:creationId xmlns:a16="http://schemas.microsoft.com/office/drawing/2014/main" id="{76121198-4C96-1631-39E6-18FE147045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758"/>
          <a:stretch/>
        </p:blipFill>
        <p:spPr>
          <a:xfrm>
            <a:off x="6243368" y="1600199"/>
            <a:ext cx="5748250" cy="37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4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BAC-D7BC-D946-91B7-B548E9E0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265"/>
          </a:xfrm>
        </p:spPr>
        <p:txBody>
          <a:bodyPr>
            <a:normAutofit fontScale="90000"/>
          </a:bodyPr>
          <a:lstStyle/>
          <a:p>
            <a:r>
              <a:rPr lang="en-AE" b="1" dirty="0">
                <a:solidFill>
                  <a:srgbClr val="501B68"/>
                </a:solidFill>
                <a:latin typeface="Garamond" panose="02020404030301010803" pitchFamily="18" charset="0"/>
              </a:rPr>
              <a:t>Adding variables to a regression is good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4B5317F-4DE3-C52C-6766-BBF62FF04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797" y="1360448"/>
            <a:ext cx="6909110" cy="46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0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BAC-D7BC-D946-91B7-B548E9E0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265"/>
          </a:xfrm>
        </p:spPr>
        <p:txBody>
          <a:bodyPr>
            <a:normAutofit fontScale="90000"/>
          </a:bodyPr>
          <a:lstStyle/>
          <a:p>
            <a:r>
              <a:rPr lang="en-AE" b="1" dirty="0">
                <a:solidFill>
                  <a:srgbClr val="501B68"/>
                </a:solidFill>
                <a:latin typeface="Garamond" panose="02020404030301010803" pitchFamily="18" charset="0"/>
              </a:rPr>
              <a:t>Adding variables to a regression is good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4B5317F-4DE3-C52C-6766-BBF62FF04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36" y="1628078"/>
            <a:ext cx="5837664" cy="3891776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F07C96A-3AD0-3F6F-38A7-88DD85E19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98" y="1424259"/>
            <a:ext cx="6143393" cy="40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8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BAC-D7BC-D946-91B7-B548E9E0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265"/>
          </a:xfrm>
        </p:spPr>
        <p:txBody>
          <a:bodyPr>
            <a:normAutofit fontScale="90000"/>
          </a:bodyPr>
          <a:lstStyle/>
          <a:p>
            <a:r>
              <a:rPr lang="en-AE" b="1" dirty="0">
                <a:solidFill>
                  <a:srgbClr val="501B68"/>
                </a:solidFill>
                <a:latin typeface="Garamond" panose="02020404030301010803" pitchFamily="18" charset="0"/>
              </a:rPr>
              <a:t>Adding variables to a regression is good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F07C96A-3AD0-3F6F-38A7-88DD85E19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8" y="1424259"/>
            <a:ext cx="6143393" cy="4095595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74577CB-40A7-3DC8-7045-4FFAD4FC7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9" y="1424259"/>
            <a:ext cx="5641587" cy="37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1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BAC-D7BC-D946-91B7-B548E9E0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265"/>
          </a:xfrm>
        </p:spPr>
        <p:txBody>
          <a:bodyPr>
            <a:normAutofit fontScale="90000"/>
          </a:bodyPr>
          <a:lstStyle/>
          <a:p>
            <a:r>
              <a:rPr lang="en-AE" b="1" dirty="0">
                <a:solidFill>
                  <a:srgbClr val="501B68"/>
                </a:solidFill>
                <a:latin typeface="Garamond" panose="02020404030301010803" pitchFamily="18" charset="0"/>
              </a:rPr>
              <a:t>Well….not always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546F80A-8028-4E25-CF86-AAAAFF8F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606" y="1460810"/>
            <a:ext cx="6004933" cy="4003288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9E436A8-F174-DEF8-CE8A-110B3F6E6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61" y="1559622"/>
            <a:ext cx="5910145" cy="39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BAC-D7BC-D946-91B7-B548E9E0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68" y="83477"/>
            <a:ext cx="10515600" cy="1325563"/>
          </a:xfrm>
        </p:spPr>
        <p:txBody>
          <a:bodyPr/>
          <a:lstStyle/>
          <a:p>
            <a:r>
              <a:rPr lang="en-AE" b="1" dirty="0">
                <a:solidFill>
                  <a:srgbClr val="501B68"/>
                </a:solidFill>
                <a:latin typeface="Garamond" panose="02020404030301010803" pitchFamily="18" charset="0"/>
              </a:rPr>
              <a:t>From a causal inference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A344-4FCE-3D4E-8264-EE24D66A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" y="1279563"/>
            <a:ext cx="10515600" cy="5301119"/>
          </a:xfrm>
        </p:spPr>
        <p:txBody>
          <a:bodyPr>
            <a:normAutofit/>
          </a:bodyPr>
          <a:lstStyle/>
          <a:p>
            <a:pPr lvl="1"/>
            <a:r>
              <a:rPr lang="en-AE" sz="2800" dirty="0">
                <a:latin typeface="Garamond" panose="02020404030301010803" pitchFamily="18" charset="0"/>
              </a:rPr>
              <a:t>Single linear regression models are generally bad </a:t>
            </a:r>
            <a:r>
              <a:rPr lang="en-AE" sz="2800" b="1" dirty="0">
                <a:latin typeface="Garamond" panose="02020404030301010803" pitchFamily="18" charset="0"/>
              </a:rPr>
              <a:t>(omitted relevant variables or omitted variable bias)</a:t>
            </a:r>
          </a:p>
          <a:p>
            <a:pPr lvl="1"/>
            <a:r>
              <a:rPr lang="en-AE" sz="2800" dirty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Multiple linear regressions are better (fixes omitted variable bias)</a:t>
            </a:r>
          </a:p>
          <a:p>
            <a:pPr lvl="1"/>
            <a:r>
              <a:rPr lang="en-AE" sz="2800" dirty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Multiple linear regressions are also bad (addition of irrelevant variables)</a:t>
            </a:r>
          </a:p>
          <a:p>
            <a:pPr lvl="1"/>
            <a:r>
              <a:rPr lang="en-AE" sz="2800" dirty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You can’t randomize education to study the effect of education on wage.</a:t>
            </a:r>
          </a:p>
          <a:p>
            <a:pPr lvl="1"/>
            <a:endParaRPr lang="en-AE" sz="2400" dirty="0">
              <a:latin typeface="Garamond" panose="02020404030301010803" pitchFamily="18" charset="0"/>
            </a:endParaRPr>
          </a:p>
          <a:p>
            <a:pPr lvl="1"/>
            <a:endParaRPr lang="en-AE" sz="2800" dirty="0">
              <a:latin typeface="Garamond" panose="02020404030301010803" pitchFamily="18" charset="0"/>
            </a:endParaRPr>
          </a:p>
          <a:p>
            <a:pPr lvl="1"/>
            <a:endParaRPr lang="en-AE" sz="2800" dirty="0">
              <a:latin typeface="Garamond" panose="02020404030301010803" pitchFamily="18" charset="0"/>
            </a:endParaRPr>
          </a:p>
          <a:p>
            <a:pPr lvl="1"/>
            <a:endParaRPr lang="en-AE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75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14870</TotalTime>
  <Words>414</Words>
  <Application>Microsoft Office PowerPoint</Application>
  <PresentationFormat>Widescreen</PresentationFormat>
  <Paragraphs>63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Office Theme</vt:lpstr>
      <vt:lpstr>EC203 – Applied Econometrics </vt:lpstr>
      <vt:lpstr>So far…</vt:lpstr>
      <vt:lpstr>Visual interpretation of coefficients</vt:lpstr>
      <vt:lpstr>Regressions are not always a line</vt:lpstr>
      <vt:lpstr>Adding variables to a regression is good</vt:lpstr>
      <vt:lpstr>Adding variables to a regression is good</vt:lpstr>
      <vt:lpstr>Adding variables to a regression is good</vt:lpstr>
      <vt:lpstr>Well….not always</vt:lpstr>
      <vt:lpstr>From a causal inference perspective</vt:lpstr>
      <vt:lpstr>From a causal inference perspective</vt:lpstr>
      <vt:lpstr>From a causal inference perspective</vt:lpstr>
      <vt:lpstr>From a causal inference perspective</vt:lpstr>
      <vt:lpstr>From a causal inference perspective</vt:lpstr>
      <vt:lpstr>From a causal inference perspective</vt:lpstr>
      <vt:lpstr>Fortunately, we live in a strange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Female Autonomy and Infant Mortality in India: Evidence from Statistical Learning</dc:title>
  <dc:creator>MATHEW, SUSHIL (PGT)</dc:creator>
  <cp:lastModifiedBy>Mathew, Sushil</cp:lastModifiedBy>
  <cp:revision>33</cp:revision>
  <dcterms:created xsi:type="dcterms:W3CDTF">2021-09-24T11:55:32Z</dcterms:created>
  <dcterms:modified xsi:type="dcterms:W3CDTF">2023-02-11T00:53:41Z</dcterms:modified>
</cp:coreProperties>
</file>