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75" r:id="rId3"/>
    <p:sldId id="361" r:id="rId4"/>
    <p:sldId id="376" r:id="rId5"/>
    <p:sldId id="377" r:id="rId6"/>
    <p:sldId id="382" r:id="rId7"/>
    <p:sldId id="383" r:id="rId8"/>
    <p:sldId id="385" r:id="rId9"/>
    <p:sldId id="386" r:id="rId10"/>
    <p:sldId id="387" r:id="rId11"/>
    <p:sldId id="388" r:id="rId12"/>
    <p:sldId id="389" r:id="rId13"/>
    <p:sldId id="384" r:id="rId14"/>
    <p:sldId id="390" r:id="rId15"/>
    <p:sldId id="378" r:id="rId16"/>
    <p:sldId id="381" r:id="rId17"/>
    <p:sldId id="391" r:id="rId18"/>
    <p:sldId id="379" r:id="rId19"/>
    <p:sldId id="392" r:id="rId20"/>
    <p:sldId id="3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88796" autoAdjust="0"/>
  </p:normalViewPr>
  <p:slideViewPr>
    <p:cSldViewPr snapToGrid="0">
      <p:cViewPr varScale="1">
        <p:scale>
          <a:sx n="57" d="100"/>
          <a:sy n="57" d="100"/>
        </p:scale>
        <p:origin x="1084"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3C678-4C94-4E3E-955F-583A6AA6F11D}" type="datetimeFigureOut">
              <a:rPr lang="en-GB" smtClean="0"/>
              <a:t>06/01/2023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EF70B-A380-4765-8D1C-F41E365613A5}" type="slidenum">
              <a:rPr lang="en-GB" smtClean="0"/>
              <a:t>‹#›</a:t>
            </a:fld>
            <a:endParaRPr lang="en-GB"/>
          </a:p>
        </p:txBody>
      </p:sp>
    </p:spTree>
    <p:extLst>
      <p:ext uri="{BB962C8B-B14F-4D97-AF65-F5344CB8AC3E}">
        <p14:creationId xmlns:p14="http://schemas.microsoft.com/office/powerpoint/2010/main" val="64639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3</a:t>
            </a:fld>
            <a:endParaRPr lang="en-GB"/>
          </a:p>
        </p:txBody>
      </p:sp>
    </p:spTree>
    <p:extLst>
      <p:ext uri="{BB962C8B-B14F-4D97-AF65-F5344CB8AC3E}">
        <p14:creationId xmlns:p14="http://schemas.microsoft.com/office/powerpoint/2010/main" val="4108543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12</a:t>
            </a:fld>
            <a:endParaRPr lang="en-GB"/>
          </a:p>
        </p:txBody>
      </p:sp>
    </p:spTree>
    <p:extLst>
      <p:ext uri="{BB962C8B-B14F-4D97-AF65-F5344CB8AC3E}">
        <p14:creationId xmlns:p14="http://schemas.microsoft.com/office/powerpoint/2010/main" val="19716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13</a:t>
            </a:fld>
            <a:endParaRPr lang="en-GB"/>
          </a:p>
        </p:txBody>
      </p:sp>
    </p:spTree>
    <p:extLst>
      <p:ext uri="{BB962C8B-B14F-4D97-AF65-F5344CB8AC3E}">
        <p14:creationId xmlns:p14="http://schemas.microsoft.com/office/powerpoint/2010/main" val="410945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14</a:t>
            </a:fld>
            <a:endParaRPr lang="en-GB"/>
          </a:p>
        </p:txBody>
      </p:sp>
    </p:spTree>
    <p:extLst>
      <p:ext uri="{BB962C8B-B14F-4D97-AF65-F5344CB8AC3E}">
        <p14:creationId xmlns:p14="http://schemas.microsoft.com/office/powerpoint/2010/main" val="423607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15</a:t>
            </a:fld>
            <a:endParaRPr lang="en-GB"/>
          </a:p>
        </p:txBody>
      </p:sp>
    </p:spTree>
    <p:extLst>
      <p:ext uri="{BB962C8B-B14F-4D97-AF65-F5344CB8AC3E}">
        <p14:creationId xmlns:p14="http://schemas.microsoft.com/office/powerpoint/2010/main" val="3103689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16</a:t>
            </a:fld>
            <a:endParaRPr lang="en-GB"/>
          </a:p>
        </p:txBody>
      </p:sp>
    </p:spTree>
    <p:extLst>
      <p:ext uri="{BB962C8B-B14F-4D97-AF65-F5344CB8AC3E}">
        <p14:creationId xmlns:p14="http://schemas.microsoft.com/office/powerpoint/2010/main" val="285304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17</a:t>
            </a:fld>
            <a:endParaRPr lang="en-GB"/>
          </a:p>
        </p:txBody>
      </p:sp>
    </p:spTree>
    <p:extLst>
      <p:ext uri="{BB962C8B-B14F-4D97-AF65-F5344CB8AC3E}">
        <p14:creationId xmlns:p14="http://schemas.microsoft.com/office/powerpoint/2010/main" val="1935546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18</a:t>
            </a:fld>
            <a:endParaRPr lang="en-GB"/>
          </a:p>
        </p:txBody>
      </p:sp>
    </p:spTree>
    <p:extLst>
      <p:ext uri="{BB962C8B-B14F-4D97-AF65-F5344CB8AC3E}">
        <p14:creationId xmlns:p14="http://schemas.microsoft.com/office/powerpoint/2010/main" val="2970585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19</a:t>
            </a:fld>
            <a:endParaRPr lang="en-GB"/>
          </a:p>
        </p:txBody>
      </p:sp>
    </p:spTree>
    <p:extLst>
      <p:ext uri="{BB962C8B-B14F-4D97-AF65-F5344CB8AC3E}">
        <p14:creationId xmlns:p14="http://schemas.microsoft.com/office/powerpoint/2010/main" val="453464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20</a:t>
            </a:fld>
            <a:endParaRPr lang="en-GB"/>
          </a:p>
        </p:txBody>
      </p:sp>
    </p:spTree>
    <p:extLst>
      <p:ext uri="{BB962C8B-B14F-4D97-AF65-F5344CB8AC3E}">
        <p14:creationId xmlns:p14="http://schemas.microsoft.com/office/powerpoint/2010/main" val="124018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4</a:t>
            </a:fld>
            <a:endParaRPr lang="en-GB"/>
          </a:p>
        </p:txBody>
      </p:sp>
    </p:spTree>
    <p:extLst>
      <p:ext uri="{BB962C8B-B14F-4D97-AF65-F5344CB8AC3E}">
        <p14:creationId xmlns:p14="http://schemas.microsoft.com/office/powerpoint/2010/main" val="298095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5</a:t>
            </a:fld>
            <a:endParaRPr lang="en-GB"/>
          </a:p>
        </p:txBody>
      </p:sp>
    </p:spTree>
    <p:extLst>
      <p:ext uri="{BB962C8B-B14F-4D97-AF65-F5344CB8AC3E}">
        <p14:creationId xmlns:p14="http://schemas.microsoft.com/office/powerpoint/2010/main" val="208297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6</a:t>
            </a:fld>
            <a:endParaRPr lang="en-GB"/>
          </a:p>
        </p:txBody>
      </p:sp>
    </p:spTree>
    <p:extLst>
      <p:ext uri="{BB962C8B-B14F-4D97-AF65-F5344CB8AC3E}">
        <p14:creationId xmlns:p14="http://schemas.microsoft.com/office/powerpoint/2010/main" val="28034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7</a:t>
            </a:fld>
            <a:endParaRPr lang="en-GB"/>
          </a:p>
        </p:txBody>
      </p:sp>
    </p:spTree>
    <p:extLst>
      <p:ext uri="{BB962C8B-B14F-4D97-AF65-F5344CB8AC3E}">
        <p14:creationId xmlns:p14="http://schemas.microsoft.com/office/powerpoint/2010/main" val="590387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8</a:t>
            </a:fld>
            <a:endParaRPr lang="en-GB"/>
          </a:p>
        </p:txBody>
      </p:sp>
    </p:spTree>
    <p:extLst>
      <p:ext uri="{BB962C8B-B14F-4D97-AF65-F5344CB8AC3E}">
        <p14:creationId xmlns:p14="http://schemas.microsoft.com/office/powerpoint/2010/main" val="119375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9</a:t>
            </a:fld>
            <a:endParaRPr lang="en-GB"/>
          </a:p>
        </p:txBody>
      </p:sp>
    </p:spTree>
    <p:extLst>
      <p:ext uri="{BB962C8B-B14F-4D97-AF65-F5344CB8AC3E}">
        <p14:creationId xmlns:p14="http://schemas.microsoft.com/office/powerpoint/2010/main" val="1727103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10</a:t>
            </a:fld>
            <a:endParaRPr lang="en-GB"/>
          </a:p>
        </p:txBody>
      </p:sp>
    </p:spTree>
    <p:extLst>
      <p:ext uri="{BB962C8B-B14F-4D97-AF65-F5344CB8AC3E}">
        <p14:creationId xmlns:p14="http://schemas.microsoft.com/office/powerpoint/2010/main" val="208226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DEF70B-A380-4765-8D1C-F41E365613A5}" type="slidenum">
              <a:rPr lang="en-GB" smtClean="0"/>
              <a:t>11</a:t>
            </a:fld>
            <a:endParaRPr lang="en-GB"/>
          </a:p>
        </p:txBody>
      </p:sp>
    </p:spTree>
    <p:extLst>
      <p:ext uri="{BB962C8B-B14F-4D97-AF65-F5344CB8AC3E}">
        <p14:creationId xmlns:p14="http://schemas.microsoft.com/office/powerpoint/2010/main" val="235706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DDC5-67A4-4E6F-847E-77B7BD357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8B3A367-EC38-41CE-9899-DF5F9101D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E817CF5-DD53-46EB-B94F-A15D4C1D3AA3}"/>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5" name="Footer Placeholder 4">
            <a:extLst>
              <a:ext uri="{FF2B5EF4-FFF2-40B4-BE49-F238E27FC236}">
                <a16:creationId xmlns:a16="http://schemas.microsoft.com/office/drawing/2014/main" id="{8DB89823-4122-4C93-A90A-C10D17B201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9BD1A-7528-4E88-9231-E526E37E7EF9}"/>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322430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0728-7D06-489C-B0F8-D672FEB4D3F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7BC652-11BE-4784-AC50-3B87409FF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3657F4-BFC0-48A2-B093-5E749C1BEEA2}"/>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5" name="Footer Placeholder 4">
            <a:extLst>
              <a:ext uri="{FF2B5EF4-FFF2-40B4-BE49-F238E27FC236}">
                <a16:creationId xmlns:a16="http://schemas.microsoft.com/office/drawing/2014/main" id="{04ADA538-D808-4583-B6D4-C3AE49DB45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73C5CE-4743-4712-B8CA-2635BCE781CE}"/>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3482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E2D1E3-1726-4E33-9278-3C0EECF35D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67461B-DB52-4336-8ACF-C065686578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7341CB-27C0-4DA4-9E96-4F5669038863}"/>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5" name="Footer Placeholder 4">
            <a:extLst>
              <a:ext uri="{FF2B5EF4-FFF2-40B4-BE49-F238E27FC236}">
                <a16:creationId xmlns:a16="http://schemas.microsoft.com/office/drawing/2014/main" id="{091D879A-29FB-4C1B-997F-73662B1A19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D67078-03BD-4BF3-9655-8627828DA9A9}"/>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43303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F7F1-48EB-49C1-A15B-E9A82E735E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8B7FE3-5925-4E8B-8E23-2CCAD39DDA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A0A732-F123-4230-99A3-DCFB6846FFBC}"/>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5" name="Footer Placeholder 4">
            <a:extLst>
              <a:ext uri="{FF2B5EF4-FFF2-40B4-BE49-F238E27FC236}">
                <a16:creationId xmlns:a16="http://schemas.microsoft.com/office/drawing/2014/main" id="{F4CFFB76-AA2E-48EF-8432-E84EED7B20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64211D-B107-40E4-A26F-35075BB792B2}"/>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356507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C549-7F2A-4E94-8E49-82FA077A0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6DB7DFA-576A-4977-9397-A73786D52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E40CB-F057-4596-9885-F05ACB8B555E}"/>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5" name="Footer Placeholder 4">
            <a:extLst>
              <a:ext uri="{FF2B5EF4-FFF2-40B4-BE49-F238E27FC236}">
                <a16:creationId xmlns:a16="http://schemas.microsoft.com/office/drawing/2014/main" id="{3A430CB8-5AB8-444D-979B-03BCE037F0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4A3FCD-C728-485B-ACFB-B2EC1EA4A58C}"/>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156924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CF1B-077B-4F2A-BB25-6C340C17B3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1B61E8-00F6-4331-9C1A-E1801995C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A206DF-C076-4EBE-A05D-38D28B9925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EDA326-044D-4095-9830-1798460FA1DF}"/>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6" name="Footer Placeholder 5">
            <a:extLst>
              <a:ext uri="{FF2B5EF4-FFF2-40B4-BE49-F238E27FC236}">
                <a16:creationId xmlns:a16="http://schemas.microsoft.com/office/drawing/2014/main" id="{EDB46876-0A5C-40BC-883E-3FDB96DEC5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3231B2-EE11-418B-9A5C-AC33D24120AA}"/>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81993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40DB-6F90-458E-BF39-440732BD67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363515-2CFB-4DEA-99DC-2AD3914AE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C811E3-24C3-4782-A4D2-DD89A4F64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97FAB59-7A4D-4F6A-8813-06E93294C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90D0A2-299B-437D-8188-726CF9E988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16FE5B8-11B3-45A2-8109-33D8B02FA8FD}"/>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8" name="Footer Placeholder 7">
            <a:extLst>
              <a:ext uri="{FF2B5EF4-FFF2-40B4-BE49-F238E27FC236}">
                <a16:creationId xmlns:a16="http://schemas.microsoft.com/office/drawing/2014/main" id="{6B9663E2-F5D1-4ED0-9CBF-F23EF70C743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F2B01C-A4F0-45F0-BD3A-E516AC4829B4}"/>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182702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FDBF-FEE3-484D-A8DE-048BC9656F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3CEE02-D7EA-4862-85F1-C00C3C090A4D}"/>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4" name="Footer Placeholder 3">
            <a:extLst>
              <a:ext uri="{FF2B5EF4-FFF2-40B4-BE49-F238E27FC236}">
                <a16:creationId xmlns:a16="http://schemas.microsoft.com/office/drawing/2014/main" id="{0F7E598D-CE82-46E4-8C01-6017CC705E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F810690-0E2B-43A2-9F60-1339784BC8F5}"/>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366046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CD87C-8117-4125-8874-1FE2259A76E6}"/>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3" name="Footer Placeholder 2">
            <a:extLst>
              <a:ext uri="{FF2B5EF4-FFF2-40B4-BE49-F238E27FC236}">
                <a16:creationId xmlns:a16="http://schemas.microsoft.com/office/drawing/2014/main" id="{7B860B71-E537-4F20-9AC7-D3919DC3DA7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4C2D03-667E-4DEA-B187-FDCE18065526}"/>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34484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7E91-9D30-4F12-A14A-123929CE3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0233379-DFA0-4222-BEE9-6D3FA9C97D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6DD141-BB37-4C27-89B3-7A09EEDF6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F7882-4C9C-4C4B-9AB5-4DDD37CFE76B}"/>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6" name="Footer Placeholder 5">
            <a:extLst>
              <a:ext uri="{FF2B5EF4-FFF2-40B4-BE49-F238E27FC236}">
                <a16:creationId xmlns:a16="http://schemas.microsoft.com/office/drawing/2014/main" id="{CEFA6C97-7FCD-4125-9D67-500DD6011A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F0A7B3-1FC5-47C5-B4A1-7FDF682CF6D3}"/>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310219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90A4-94EA-4750-959C-217DC91F20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84DE1EC-75C3-41D3-8A37-D755F3702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68FBEE3-6E03-4F25-940F-B438E22C3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04356B-084A-4FAE-965D-63A88775215A}"/>
              </a:ext>
            </a:extLst>
          </p:cNvPr>
          <p:cNvSpPr>
            <a:spLocks noGrp="1"/>
          </p:cNvSpPr>
          <p:nvPr>
            <p:ph type="dt" sz="half" idx="10"/>
          </p:nvPr>
        </p:nvSpPr>
        <p:spPr/>
        <p:txBody>
          <a:bodyPr/>
          <a:lstStyle/>
          <a:p>
            <a:fld id="{5AAE112F-6146-40F4-838C-0B611B0A5AB7}" type="datetimeFigureOut">
              <a:rPr lang="en-GB" smtClean="0"/>
              <a:t>06/01/2023</a:t>
            </a:fld>
            <a:endParaRPr lang="en-GB"/>
          </a:p>
        </p:txBody>
      </p:sp>
      <p:sp>
        <p:nvSpPr>
          <p:cNvPr id="6" name="Footer Placeholder 5">
            <a:extLst>
              <a:ext uri="{FF2B5EF4-FFF2-40B4-BE49-F238E27FC236}">
                <a16:creationId xmlns:a16="http://schemas.microsoft.com/office/drawing/2014/main" id="{F9D98373-4C0F-44BC-8C4D-CEF0FBAAEA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3C7FF4-7066-46B3-8074-ACEE041B25B9}"/>
              </a:ext>
            </a:extLst>
          </p:cNvPr>
          <p:cNvSpPr>
            <a:spLocks noGrp="1"/>
          </p:cNvSpPr>
          <p:nvPr>
            <p:ph type="sldNum" sz="quarter" idx="12"/>
          </p:nvPr>
        </p:nvSpPr>
        <p:spPr/>
        <p:txBody>
          <a:bodyPr/>
          <a:lstStyle/>
          <a:p>
            <a:fld id="{1962E004-DF1D-4FC2-B648-840F6F8A8A54}" type="slidenum">
              <a:rPr lang="en-GB" smtClean="0"/>
              <a:t>‹#›</a:t>
            </a:fld>
            <a:endParaRPr lang="en-GB"/>
          </a:p>
        </p:txBody>
      </p:sp>
    </p:spTree>
    <p:extLst>
      <p:ext uri="{BB962C8B-B14F-4D97-AF65-F5344CB8AC3E}">
        <p14:creationId xmlns:p14="http://schemas.microsoft.com/office/powerpoint/2010/main" val="299865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2510D8-98A4-44F5-AC29-477D39561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D0EAB-D643-424D-9A29-DA42BA2AC4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4DF577-6A09-4B08-8ED2-FC6F82563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E112F-6146-40F4-838C-0B611B0A5AB7}" type="datetimeFigureOut">
              <a:rPr lang="en-GB" smtClean="0"/>
              <a:t>06/01/2023</a:t>
            </a:fld>
            <a:endParaRPr lang="en-GB"/>
          </a:p>
        </p:txBody>
      </p:sp>
      <p:sp>
        <p:nvSpPr>
          <p:cNvPr id="5" name="Footer Placeholder 4">
            <a:extLst>
              <a:ext uri="{FF2B5EF4-FFF2-40B4-BE49-F238E27FC236}">
                <a16:creationId xmlns:a16="http://schemas.microsoft.com/office/drawing/2014/main" id="{8172605F-4D76-4D5B-9D08-7001BAD28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8FB77F-2FC0-468A-ACD5-B7E04EEE9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2E004-DF1D-4FC2-B648-840F6F8A8A54}" type="slidenum">
              <a:rPr lang="en-GB" smtClean="0"/>
              <a:t>‹#›</a:t>
            </a:fld>
            <a:endParaRPr lang="en-GB"/>
          </a:p>
        </p:txBody>
      </p:sp>
    </p:spTree>
    <p:extLst>
      <p:ext uri="{BB962C8B-B14F-4D97-AF65-F5344CB8AC3E}">
        <p14:creationId xmlns:p14="http://schemas.microsoft.com/office/powerpoint/2010/main" val="180698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happygitwithr.com/inde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sas.upenn.edu/~jesusfv/Chapter_HPC_5_Gi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7EC358-2693-5779-D07A-04526FE9653B}"/>
              </a:ext>
            </a:extLst>
          </p:cNvPr>
          <p:cNvSpPr/>
          <p:nvPr/>
        </p:nvSpPr>
        <p:spPr>
          <a:xfrm>
            <a:off x="3410845" y="2967335"/>
            <a:ext cx="537031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HAPPY NEW YEAR</a:t>
            </a:r>
          </a:p>
        </p:txBody>
      </p:sp>
    </p:spTree>
    <p:extLst>
      <p:ext uri="{BB962C8B-B14F-4D97-AF65-F5344CB8AC3E}">
        <p14:creationId xmlns:p14="http://schemas.microsoft.com/office/powerpoint/2010/main" val="390382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42822"/>
            <a:ext cx="10515600" cy="1313715"/>
          </a:xfrm>
        </p:spPr>
        <p:txBody>
          <a:bodyPr>
            <a:normAutofit/>
          </a:bodyPr>
          <a:lstStyle/>
          <a:p>
            <a:r>
              <a:rPr lang="en-GB" b="1" dirty="0">
                <a:latin typeface="Garamond" panose="02020404030301010803" pitchFamily="18" charset="0"/>
              </a:rPr>
              <a:t>“Research” Question stated more precisely</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733193" y="1678841"/>
            <a:ext cx="10725614" cy="46550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Which “groups” are facing an increase in wage in 2022, compared to 2021?</a:t>
            </a:r>
          </a:p>
          <a:p>
            <a:r>
              <a:rPr lang="en-GB" sz="3600" dirty="0">
                <a:latin typeface="Garamond" panose="02020404030301010803" pitchFamily="18" charset="0"/>
              </a:rPr>
              <a:t>What is the size of this increase?</a:t>
            </a:r>
          </a:p>
          <a:p>
            <a:r>
              <a:rPr lang="en-GB" sz="3600" dirty="0">
                <a:latin typeface="Garamond" panose="02020404030301010803" pitchFamily="18" charset="0"/>
              </a:rPr>
              <a:t>Are the share (or change in shares) of people in this “group” large enough to matter?</a:t>
            </a:r>
          </a:p>
          <a:p>
            <a:pPr marL="0" indent="0">
              <a:buNone/>
            </a:pPr>
            <a:endParaRPr lang="en-GB" sz="3600" dirty="0">
              <a:solidFill>
                <a:srgbClr val="FF0000"/>
              </a:solidFill>
              <a:latin typeface="Garamond" panose="02020404030301010803" pitchFamily="18" charset="0"/>
            </a:endParaRPr>
          </a:p>
          <a:p>
            <a:pPr marL="0" indent="0">
              <a:buNone/>
            </a:pPr>
            <a:r>
              <a:rPr lang="en-GB" sz="3600" dirty="0">
                <a:solidFill>
                  <a:srgbClr val="FF0000"/>
                </a:solidFill>
                <a:latin typeface="Garamond" panose="02020404030301010803" pitchFamily="18" charset="0"/>
              </a:rPr>
              <a:t>I did some maths to parameterize above points (nothing complicated). But I’m not sure of it. I’ll send it to you when I’m sure of it. We could then simply make plots of these parameters. Example </a:t>
            </a:r>
            <a:r>
              <a:rPr lang="en-GB" sz="3600" dirty="0" err="1">
                <a:solidFill>
                  <a:srgbClr val="FF0000"/>
                </a:solidFill>
                <a:latin typeface="Garamond" panose="02020404030301010803" pitchFamily="18" charset="0"/>
              </a:rPr>
              <a:t>Fede’s</a:t>
            </a:r>
            <a:r>
              <a:rPr lang="en-GB" sz="3600" dirty="0">
                <a:solidFill>
                  <a:srgbClr val="FF0000"/>
                </a:solidFill>
                <a:latin typeface="Garamond" panose="02020404030301010803" pitchFamily="18" charset="0"/>
              </a:rPr>
              <a:t> paper.</a:t>
            </a:r>
          </a:p>
          <a:p>
            <a:pPr marL="0" indent="0">
              <a:buNone/>
            </a:pPr>
            <a:r>
              <a:rPr lang="en-GB" sz="3600" dirty="0">
                <a:solidFill>
                  <a:srgbClr val="FF0000"/>
                </a:solidFill>
                <a:latin typeface="Garamond" panose="02020404030301010803" pitchFamily="18" charset="0"/>
              </a:rPr>
              <a:t>We also have data for this. I’ll come to the data in a few slides.</a:t>
            </a:r>
          </a:p>
          <a:p>
            <a:endParaRPr lang="en-GB" sz="3600" dirty="0">
              <a:latin typeface="Garamond" panose="02020404030301010803" pitchFamily="18" charset="0"/>
            </a:endParaRPr>
          </a:p>
        </p:txBody>
      </p:sp>
    </p:spTree>
    <p:extLst>
      <p:ext uri="{BB962C8B-B14F-4D97-AF65-F5344CB8AC3E}">
        <p14:creationId xmlns:p14="http://schemas.microsoft.com/office/powerpoint/2010/main" val="213517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42822"/>
            <a:ext cx="10515600" cy="1313715"/>
          </a:xfrm>
        </p:spPr>
        <p:txBody>
          <a:bodyPr>
            <a:normAutofit/>
          </a:bodyPr>
          <a:lstStyle/>
          <a:p>
            <a:r>
              <a:rPr lang="en-GB" b="1" dirty="0">
                <a:latin typeface="Garamond" panose="02020404030301010803" pitchFamily="18" charset="0"/>
              </a:rPr>
              <a:t>An example of a story we could tell from data</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733193" y="1678841"/>
            <a:ext cx="10725614" cy="45881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A lot of old managers retired.</a:t>
            </a:r>
          </a:p>
          <a:p>
            <a:r>
              <a:rPr lang="en-GB" sz="3600" dirty="0">
                <a:latin typeface="Garamond" panose="02020404030301010803" pitchFamily="18" charset="0"/>
              </a:rPr>
              <a:t>Young people got promoted to the old person’s role.</a:t>
            </a:r>
          </a:p>
          <a:p>
            <a:r>
              <a:rPr lang="en-GB" sz="3600" dirty="0">
                <a:latin typeface="Garamond" panose="02020404030301010803" pitchFamily="18" charset="0"/>
              </a:rPr>
              <a:t>The role pays high.</a:t>
            </a:r>
          </a:p>
          <a:p>
            <a:r>
              <a:rPr lang="en-GB" sz="3600" dirty="0">
                <a:latin typeface="Garamond" panose="02020404030301010803" pitchFamily="18" charset="0"/>
              </a:rPr>
              <a:t>There are a high share of young people earning this high pay.</a:t>
            </a:r>
          </a:p>
          <a:p>
            <a:r>
              <a:rPr lang="en-GB" sz="3600" dirty="0">
                <a:solidFill>
                  <a:srgbClr val="FF0000"/>
                </a:solidFill>
                <a:latin typeface="Garamond" panose="02020404030301010803" pitchFamily="18" charset="0"/>
              </a:rPr>
              <a:t>Young people prioritise consumption over savings (need to give references for this) – will come back to this.</a:t>
            </a:r>
          </a:p>
          <a:p>
            <a:r>
              <a:rPr lang="en-GB" sz="3600" dirty="0">
                <a:latin typeface="Garamond" panose="02020404030301010803" pitchFamily="18" charset="0"/>
              </a:rPr>
              <a:t>Implying a sharp aggregate increase in prices, and then wages, and so on.</a:t>
            </a:r>
          </a:p>
        </p:txBody>
      </p:sp>
    </p:spTree>
    <p:extLst>
      <p:ext uri="{BB962C8B-B14F-4D97-AF65-F5344CB8AC3E}">
        <p14:creationId xmlns:p14="http://schemas.microsoft.com/office/powerpoint/2010/main" val="1936633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42822"/>
            <a:ext cx="10515600" cy="1313715"/>
          </a:xfrm>
        </p:spPr>
        <p:txBody>
          <a:bodyPr>
            <a:normAutofit/>
          </a:bodyPr>
          <a:lstStyle/>
          <a:p>
            <a:r>
              <a:rPr lang="en-GB" b="1" dirty="0">
                <a:latin typeface="Garamond" panose="02020404030301010803" pitchFamily="18" charset="0"/>
              </a:rPr>
              <a:t>Another version of this story</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733193" y="1678841"/>
            <a:ext cx="10725614" cy="45881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A lot of old managers retired.</a:t>
            </a:r>
          </a:p>
          <a:p>
            <a:r>
              <a:rPr lang="en-GB" sz="3600" dirty="0">
                <a:latin typeface="Garamond" panose="02020404030301010803" pitchFamily="18" charset="0"/>
              </a:rPr>
              <a:t>Young people got promoted to the old person’s role.</a:t>
            </a:r>
          </a:p>
          <a:p>
            <a:r>
              <a:rPr lang="en-GB" sz="3600" dirty="0">
                <a:latin typeface="Garamond" panose="02020404030301010803" pitchFamily="18" charset="0"/>
              </a:rPr>
              <a:t>The role pays high.</a:t>
            </a:r>
          </a:p>
          <a:p>
            <a:r>
              <a:rPr lang="en-GB" sz="3600" dirty="0">
                <a:latin typeface="Garamond" panose="02020404030301010803" pitchFamily="18" charset="0"/>
              </a:rPr>
              <a:t>There are a high share of people earning this high pay.</a:t>
            </a:r>
          </a:p>
          <a:p>
            <a:r>
              <a:rPr lang="en-GB" sz="3600" dirty="0">
                <a:solidFill>
                  <a:srgbClr val="FF0000"/>
                </a:solidFill>
                <a:latin typeface="Garamond" panose="02020404030301010803" pitchFamily="18" charset="0"/>
              </a:rPr>
              <a:t>Young might have shifted away from consumption patterns and might actually be saving(/investing) leading to higher productivity – will come back to this.</a:t>
            </a:r>
          </a:p>
          <a:p>
            <a:r>
              <a:rPr lang="en-GB" sz="3600" dirty="0">
                <a:latin typeface="Garamond" panose="02020404030301010803" pitchFamily="18" charset="0"/>
              </a:rPr>
              <a:t>Implying a sharp aggregate increase in prices, and then wages, and so on.</a:t>
            </a:r>
          </a:p>
        </p:txBody>
      </p:sp>
    </p:spTree>
    <p:extLst>
      <p:ext uri="{BB962C8B-B14F-4D97-AF65-F5344CB8AC3E}">
        <p14:creationId xmlns:p14="http://schemas.microsoft.com/office/powerpoint/2010/main" val="301665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65125"/>
            <a:ext cx="10515600" cy="1313715"/>
          </a:xfrm>
        </p:spPr>
        <p:txBody>
          <a:bodyPr>
            <a:normAutofit/>
          </a:bodyPr>
          <a:lstStyle/>
          <a:p>
            <a:r>
              <a:rPr lang="en-GB" b="1" dirty="0">
                <a:latin typeface="Garamond" panose="02020404030301010803" pitchFamily="18" charset="0"/>
              </a:rPr>
              <a:t>Summary of research question</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733193" y="1678840"/>
            <a:ext cx="10725614" cy="496728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What we can do immediately: We know the shares of each group and wages, hours worked etc, so can describe it very well (maybe a couple of articles).</a:t>
            </a:r>
          </a:p>
          <a:p>
            <a:r>
              <a:rPr lang="en-GB" sz="3600" dirty="0">
                <a:latin typeface="Garamond" panose="02020404030301010803" pitchFamily="18" charset="0"/>
              </a:rPr>
              <a:t>What we can’t do immediately IMO (</a:t>
            </a:r>
            <a:r>
              <a:rPr lang="en-GB" sz="3600" dirty="0">
                <a:solidFill>
                  <a:srgbClr val="FF0000"/>
                </a:solidFill>
                <a:latin typeface="Garamond" panose="02020404030301010803" pitchFamily="18" charset="0"/>
              </a:rPr>
              <a:t>red points</a:t>
            </a:r>
            <a:r>
              <a:rPr lang="en-GB" sz="3600" dirty="0">
                <a:latin typeface="Garamond" panose="02020404030301010803" pitchFamily="18" charset="0"/>
              </a:rPr>
              <a:t> from previous slides): Mechanisms through which the story from previous slide could evolve in 2023. Need some theory. Perhaps avenues for future work.</a:t>
            </a:r>
          </a:p>
          <a:p>
            <a:r>
              <a:rPr lang="en-GB" sz="3600" dirty="0">
                <a:latin typeface="Garamond" panose="02020404030301010803" pitchFamily="18" charset="0"/>
              </a:rPr>
              <a:t>Some preliminary thoughts on where this work could go from here (next few blog posts):</a:t>
            </a:r>
          </a:p>
          <a:p>
            <a:pPr lvl="1"/>
            <a:r>
              <a:rPr lang="en-GB" sz="3200" dirty="0">
                <a:latin typeface="Garamond" panose="02020404030301010803" pitchFamily="18" charset="0"/>
              </a:rPr>
              <a:t>Taxes affect how people save and consume.</a:t>
            </a:r>
          </a:p>
          <a:p>
            <a:pPr lvl="1"/>
            <a:r>
              <a:rPr lang="en-GB" sz="3200" dirty="0">
                <a:latin typeface="Garamond" panose="02020404030301010803" pitchFamily="18" charset="0"/>
              </a:rPr>
              <a:t>Climate change could influence technological investment and productivity.  </a:t>
            </a:r>
          </a:p>
          <a:p>
            <a:pPr lvl="1"/>
            <a:r>
              <a:rPr lang="en-GB" sz="3200" dirty="0">
                <a:latin typeface="Garamond" panose="02020404030301010803" pitchFamily="18" charset="0"/>
              </a:rPr>
              <a:t>Maybe on the labour demand side, vacancies are high because of high technological growth after structural break from covid?</a:t>
            </a:r>
          </a:p>
          <a:p>
            <a:pPr lvl="1"/>
            <a:r>
              <a:rPr lang="en-GB" sz="3200" dirty="0">
                <a:latin typeface="Garamond" panose="02020404030301010803" pitchFamily="18" charset="0"/>
              </a:rPr>
              <a:t>Maybe if we found that women have dropped out, they are probably coming back into workforce very soon etc.</a:t>
            </a:r>
          </a:p>
        </p:txBody>
      </p:sp>
    </p:spTree>
    <p:extLst>
      <p:ext uri="{BB962C8B-B14F-4D97-AF65-F5344CB8AC3E}">
        <p14:creationId xmlns:p14="http://schemas.microsoft.com/office/powerpoint/2010/main" val="341006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2772142"/>
            <a:ext cx="10515600" cy="1313715"/>
          </a:xfrm>
        </p:spPr>
        <p:txBody>
          <a:bodyPr>
            <a:normAutofit/>
          </a:bodyPr>
          <a:lstStyle/>
          <a:p>
            <a:r>
              <a:rPr lang="en-GB" b="1" dirty="0">
                <a:latin typeface="Garamond" panose="02020404030301010803" pitchFamily="18" charset="0"/>
              </a:rPr>
              <a:t>On to practical things</a:t>
            </a:r>
          </a:p>
        </p:txBody>
      </p:sp>
    </p:spTree>
    <p:extLst>
      <p:ext uri="{BB962C8B-B14F-4D97-AF65-F5344CB8AC3E}">
        <p14:creationId xmlns:p14="http://schemas.microsoft.com/office/powerpoint/2010/main" val="372299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65125"/>
            <a:ext cx="10515600" cy="1313715"/>
          </a:xfrm>
        </p:spPr>
        <p:txBody>
          <a:bodyPr>
            <a:normAutofit/>
          </a:bodyPr>
          <a:lstStyle/>
          <a:p>
            <a:r>
              <a:rPr lang="en-GB" b="1" dirty="0">
                <a:latin typeface="Garamond" panose="02020404030301010803" pitchFamily="18" charset="0"/>
              </a:rPr>
              <a:t>Who’s our audience?</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916259" y="1684415"/>
            <a:ext cx="10725614" cy="4905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I think it should be a super layman/public audience.</a:t>
            </a:r>
          </a:p>
          <a:p>
            <a:r>
              <a:rPr lang="en-GB" sz="3600" dirty="0">
                <a:latin typeface="Garamond" panose="02020404030301010803" pitchFamily="18" charset="0"/>
              </a:rPr>
              <a:t>In my mind, layman = an interested high school student and/or someone who would read BBC or Daily Mail (because easy language), but would not read Financial Times or The Economist, or a policy brief.</a:t>
            </a:r>
          </a:p>
          <a:p>
            <a:r>
              <a:rPr lang="en-GB" sz="3600" dirty="0">
                <a:latin typeface="Garamond" panose="02020404030301010803" pitchFamily="18" charset="0"/>
              </a:rPr>
              <a:t>Inspired by Tim </a:t>
            </a:r>
            <a:r>
              <a:rPr lang="en-GB" sz="3600" dirty="0" err="1">
                <a:latin typeface="Garamond" panose="02020404030301010803" pitchFamily="18" charset="0"/>
              </a:rPr>
              <a:t>Harford’s</a:t>
            </a:r>
            <a:r>
              <a:rPr lang="en-GB" sz="3600" dirty="0">
                <a:latin typeface="Garamond" panose="02020404030301010803" pitchFamily="18" charset="0"/>
              </a:rPr>
              <a:t> podcasts: Cautionary Tales, Understanding the Economy, 50 Things that made the modern Economy, More or Less: Behind the stats – very simple language, and really nice!			(contd.)</a:t>
            </a:r>
          </a:p>
          <a:p>
            <a:pPr marL="0" indent="0">
              <a:buNone/>
            </a:pPr>
            <a:endParaRPr lang="en-GB" sz="3600"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22366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65125"/>
            <a:ext cx="10515600" cy="1313715"/>
          </a:xfrm>
        </p:spPr>
        <p:txBody>
          <a:bodyPr>
            <a:normAutofit/>
          </a:bodyPr>
          <a:lstStyle/>
          <a:p>
            <a:r>
              <a:rPr lang="en-GB" b="1" dirty="0">
                <a:latin typeface="Garamond" panose="02020404030301010803" pitchFamily="18" charset="0"/>
              </a:rPr>
              <a:t>Who’s our audience? (contd.)</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916259" y="1684415"/>
            <a:ext cx="10725614" cy="4905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I think it should be a super layman/public audience.</a:t>
            </a:r>
          </a:p>
          <a:p>
            <a:r>
              <a:rPr lang="en-GB" sz="3600" dirty="0">
                <a:latin typeface="Garamond" panose="02020404030301010803" pitchFamily="18" charset="0"/>
              </a:rPr>
              <a:t>Maybe have an appendix for data description, maths, regressions, academic references etc.</a:t>
            </a:r>
          </a:p>
          <a:p>
            <a:pPr marL="0" indent="0">
              <a:buNone/>
            </a:pPr>
            <a:endParaRPr lang="en-GB" sz="3600" dirty="0">
              <a:solidFill>
                <a:srgbClr val="FF0000"/>
              </a:solidFill>
              <a:latin typeface="Garamond" panose="02020404030301010803" pitchFamily="18" charset="0"/>
            </a:endParaRPr>
          </a:p>
          <a:p>
            <a:pPr marL="0" indent="0">
              <a:buNone/>
            </a:pPr>
            <a:r>
              <a:rPr lang="en-GB" sz="3600" dirty="0">
                <a:solidFill>
                  <a:srgbClr val="FF0000"/>
                </a:solidFill>
                <a:latin typeface="Garamond" panose="02020404030301010803" pitchFamily="18" charset="0"/>
              </a:rPr>
              <a:t>Thoughts?</a:t>
            </a:r>
            <a:r>
              <a:rPr lang="en-GB" sz="3600" dirty="0">
                <a:latin typeface="Garamond" panose="02020404030301010803" pitchFamily="18" charset="0"/>
              </a:rPr>
              <a:t> </a:t>
            </a:r>
            <a:endParaRPr lang="en-GB" sz="3600"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135700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65125"/>
            <a:ext cx="10515600" cy="1313715"/>
          </a:xfrm>
        </p:spPr>
        <p:txBody>
          <a:bodyPr>
            <a:normAutofit/>
          </a:bodyPr>
          <a:lstStyle/>
          <a:p>
            <a:r>
              <a:rPr lang="en-GB" b="1" dirty="0">
                <a:latin typeface="Garamond" panose="02020404030301010803" pitchFamily="18" charset="0"/>
              </a:rPr>
              <a:t>Example of how we could do this</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916259" y="1449659"/>
            <a:ext cx="2897458" cy="50432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latin typeface="Garamond" panose="02020404030301010803" pitchFamily="18" charset="0"/>
              </a:rPr>
              <a:t>Maybe show an interactive plot like this of a fictional economy with 2 sectors. Explain how things would change if we played around with the parameters (share of workers, average level of wage in each sector, growth from 2021-2022 etc.)</a:t>
            </a:r>
          </a:p>
          <a:p>
            <a:pPr marL="0" indent="0">
              <a:buNone/>
            </a:pPr>
            <a:endParaRPr lang="en-GB" sz="3600" dirty="0">
              <a:solidFill>
                <a:srgbClr val="FF0000"/>
              </a:solidFill>
              <a:latin typeface="Garamond" panose="02020404030301010803" pitchFamily="18" charset="0"/>
            </a:endParaRPr>
          </a:p>
          <a:p>
            <a:pPr marL="0" indent="0">
              <a:buNone/>
            </a:pPr>
            <a:r>
              <a:rPr lang="en-GB" sz="3600" dirty="0">
                <a:solidFill>
                  <a:srgbClr val="FF0000"/>
                </a:solidFill>
                <a:latin typeface="Garamond" panose="02020404030301010803" pitchFamily="18" charset="0"/>
              </a:rPr>
              <a:t>Thoughts?</a:t>
            </a:r>
            <a:r>
              <a:rPr lang="en-GB" sz="3600" dirty="0">
                <a:latin typeface="Garamond" panose="02020404030301010803" pitchFamily="18" charset="0"/>
              </a:rPr>
              <a:t> </a:t>
            </a:r>
            <a:endParaRPr lang="en-GB" sz="3600" dirty="0">
              <a:solidFill>
                <a:srgbClr val="FF0000"/>
              </a:solidFill>
              <a:latin typeface="Garamond" panose="02020404030301010803" pitchFamily="18" charset="0"/>
            </a:endParaRPr>
          </a:p>
        </p:txBody>
      </p:sp>
      <p:pic>
        <p:nvPicPr>
          <p:cNvPr id="5" name="Picture 4">
            <a:extLst>
              <a:ext uri="{FF2B5EF4-FFF2-40B4-BE49-F238E27FC236}">
                <a16:creationId xmlns:a16="http://schemas.microsoft.com/office/drawing/2014/main" id="{6F90E320-B8A3-EC23-DDFF-6665D9DF7AC2}"/>
              </a:ext>
            </a:extLst>
          </p:cNvPr>
          <p:cNvPicPr>
            <a:picLocks noChangeAspect="1"/>
          </p:cNvPicPr>
          <p:nvPr/>
        </p:nvPicPr>
        <p:blipFill>
          <a:blip r:embed="rId3"/>
          <a:stretch>
            <a:fillRect/>
          </a:stretch>
        </p:blipFill>
        <p:spPr>
          <a:xfrm>
            <a:off x="4661212" y="1328679"/>
            <a:ext cx="7434146" cy="4711680"/>
          </a:xfrm>
          <a:prstGeom prst="rect">
            <a:avLst/>
          </a:prstGeom>
        </p:spPr>
      </p:pic>
      <p:sp>
        <p:nvSpPr>
          <p:cNvPr id="7" name="Content Placeholder 2">
            <a:extLst>
              <a:ext uri="{FF2B5EF4-FFF2-40B4-BE49-F238E27FC236}">
                <a16:creationId xmlns:a16="http://schemas.microsoft.com/office/drawing/2014/main" id="{D9D76A53-8F82-30A8-9E80-B335CAE7801E}"/>
              </a:ext>
            </a:extLst>
          </p:cNvPr>
          <p:cNvSpPr txBox="1">
            <a:spLocks/>
          </p:cNvSpPr>
          <p:nvPr/>
        </p:nvSpPr>
        <p:spPr>
          <a:xfrm>
            <a:off x="4661212" y="6159402"/>
            <a:ext cx="7434146" cy="66694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latin typeface="Garamond" panose="02020404030301010803" pitchFamily="18" charset="0"/>
              </a:rPr>
              <a:t>*Even with a large increase in blue sector wages, the </a:t>
            </a:r>
            <a:r>
              <a:rPr lang="en-GB" sz="3600" dirty="0" err="1">
                <a:latin typeface="Garamond" panose="02020404030301010803" pitchFamily="18" charset="0"/>
              </a:rPr>
              <a:t>avg</a:t>
            </a:r>
            <a:r>
              <a:rPr lang="en-GB" sz="3600" dirty="0">
                <a:latin typeface="Garamond" panose="02020404030301010803" pitchFamily="18" charset="0"/>
              </a:rPr>
              <a:t> wage follows the pink line. Because the blue sector share is very small.</a:t>
            </a:r>
          </a:p>
        </p:txBody>
      </p:sp>
    </p:spTree>
    <p:extLst>
      <p:ext uri="{BB962C8B-B14F-4D97-AF65-F5344CB8AC3E}">
        <p14:creationId xmlns:p14="http://schemas.microsoft.com/office/powerpoint/2010/main" val="40053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592873" y="385780"/>
            <a:ext cx="10515600" cy="1313715"/>
          </a:xfrm>
        </p:spPr>
        <p:txBody>
          <a:bodyPr>
            <a:normAutofit/>
          </a:bodyPr>
          <a:lstStyle/>
          <a:p>
            <a:r>
              <a:rPr lang="en-GB" b="1" dirty="0">
                <a:latin typeface="Garamond" panose="02020404030301010803" pitchFamily="18" charset="0"/>
              </a:rPr>
              <a:t>Data</a:t>
            </a:r>
          </a:p>
        </p:txBody>
      </p:sp>
      <p:sp>
        <p:nvSpPr>
          <p:cNvPr id="4" name="Content Placeholder 2">
            <a:extLst>
              <a:ext uri="{FF2B5EF4-FFF2-40B4-BE49-F238E27FC236}">
                <a16:creationId xmlns:a16="http://schemas.microsoft.com/office/drawing/2014/main" id="{E91D3382-95C1-F84E-9C89-8E918F531259}"/>
              </a:ext>
            </a:extLst>
          </p:cNvPr>
          <p:cNvSpPr txBox="1">
            <a:spLocks/>
          </p:cNvSpPr>
          <p:nvPr/>
        </p:nvSpPr>
        <p:spPr>
          <a:xfrm>
            <a:off x="916259" y="1684415"/>
            <a:ext cx="10725614" cy="49059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Following data of “groups” from ONS:</a:t>
            </a:r>
          </a:p>
          <a:p>
            <a:pPr lvl="1"/>
            <a:r>
              <a:rPr lang="en-GB" sz="3200" dirty="0">
                <a:latin typeface="Garamond" panose="02020404030301010803" pitchFamily="18" charset="0"/>
              </a:rPr>
              <a:t>Age x Occupation x Sex</a:t>
            </a:r>
          </a:p>
          <a:p>
            <a:pPr lvl="1"/>
            <a:r>
              <a:rPr lang="en-GB" sz="3200" dirty="0">
                <a:latin typeface="Garamond" panose="02020404030301010803" pitchFamily="18" charset="0"/>
              </a:rPr>
              <a:t>Age x Industry x Sex</a:t>
            </a:r>
          </a:p>
          <a:p>
            <a:pPr lvl="1"/>
            <a:r>
              <a:rPr lang="en-GB" sz="3200" dirty="0">
                <a:latin typeface="Garamond" panose="02020404030301010803" pitchFamily="18" charset="0"/>
              </a:rPr>
              <a:t>Public/Private sector (no age)</a:t>
            </a:r>
          </a:p>
          <a:p>
            <a:pPr lvl="1"/>
            <a:endParaRPr lang="en-GB" sz="3200" dirty="0">
              <a:latin typeface="Garamond" panose="02020404030301010803" pitchFamily="18" charset="0"/>
            </a:endParaRPr>
          </a:p>
          <a:p>
            <a:r>
              <a:rPr lang="en-GB" sz="3600" dirty="0">
                <a:latin typeface="Garamond" panose="02020404030301010803" pitchFamily="18" charset="0"/>
              </a:rPr>
              <a:t>Wage collected annually</a:t>
            </a:r>
          </a:p>
          <a:p>
            <a:r>
              <a:rPr lang="en-GB" sz="3600" dirty="0">
                <a:latin typeface="Garamond" panose="02020404030301010803" pitchFamily="18" charset="0"/>
              </a:rPr>
              <a:t>Hours worked (way to measure labour productivity)</a:t>
            </a:r>
          </a:p>
          <a:p>
            <a:pPr marL="0" indent="0">
              <a:buNone/>
            </a:pPr>
            <a:r>
              <a:rPr lang="en-GB" sz="3600" dirty="0">
                <a:latin typeface="Garamond" panose="02020404030301010803" pitchFamily="18" charset="0"/>
              </a:rPr>
              <a:t>Another idea: we can also analyse wage per hour in addition to wage and hours separately. Need to read about this but wage/hour has something to do with the intensive margin.</a:t>
            </a:r>
          </a:p>
        </p:txBody>
      </p:sp>
    </p:spTree>
    <p:extLst>
      <p:ext uri="{BB962C8B-B14F-4D97-AF65-F5344CB8AC3E}">
        <p14:creationId xmlns:p14="http://schemas.microsoft.com/office/powerpoint/2010/main" val="3830960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525965" y="408083"/>
            <a:ext cx="10515600" cy="1313715"/>
          </a:xfrm>
        </p:spPr>
        <p:txBody>
          <a:bodyPr>
            <a:normAutofit/>
          </a:bodyPr>
          <a:lstStyle/>
          <a:p>
            <a:r>
              <a:rPr lang="en-GB" b="1" dirty="0">
                <a:latin typeface="Garamond" panose="02020404030301010803" pitchFamily="18" charset="0"/>
              </a:rPr>
              <a:t>GitHub for collaboration</a:t>
            </a:r>
          </a:p>
        </p:txBody>
      </p:sp>
      <p:sp>
        <p:nvSpPr>
          <p:cNvPr id="3" name="Content Placeholder 2">
            <a:extLst>
              <a:ext uri="{FF2B5EF4-FFF2-40B4-BE49-F238E27FC236}">
                <a16:creationId xmlns:a16="http://schemas.microsoft.com/office/drawing/2014/main" id="{2C93B3D5-56DF-D85C-9B62-4B335DE71666}"/>
              </a:ext>
            </a:extLst>
          </p:cNvPr>
          <p:cNvSpPr txBox="1">
            <a:spLocks/>
          </p:cNvSpPr>
          <p:nvPr/>
        </p:nvSpPr>
        <p:spPr>
          <a:xfrm>
            <a:off x="916259" y="1684415"/>
            <a:ext cx="10725614" cy="43037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Pros: </a:t>
            </a:r>
          </a:p>
          <a:p>
            <a:pPr lvl="1"/>
            <a:r>
              <a:rPr lang="en-GB" sz="3200" dirty="0">
                <a:latin typeface="Garamond" panose="02020404030301010803" pitchFamily="18" charset="0"/>
              </a:rPr>
              <a:t>Integrated into RStudio.</a:t>
            </a:r>
          </a:p>
          <a:p>
            <a:pPr lvl="1"/>
            <a:r>
              <a:rPr lang="en-GB" sz="3200" dirty="0">
                <a:latin typeface="Garamond" panose="02020404030301010803" pitchFamily="18" charset="0"/>
              </a:rPr>
              <a:t>No downloads necessary except for Git, but pretty sure Bank would allow that (fingers crossed).</a:t>
            </a:r>
          </a:p>
          <a:p>
            <a:r>
              <a:rPr lang="en-GB" sz="3600" dirty="0">
                <a:latin typeface="Garamond" panose="02020404030301010803" pitchFamily="18" charset="0"/>
              </a:rPr>
              <a:t>Only con:</a:t>
            </a:r>
          </a:p>
          <a:p>
            <a:pPr lvl="1"/>
            <a:r>
              <a:rPr lang="en-GB" sz="3200" dirty="0">
                <a:latin typeface="Garamond" panose="02020404030301010803" pitchFamily="18" charset="0"/>
              </a:rPr>
              <a:t>Very steep learning curve. But got two very good guides here: </a:t>
            </a:r>
            <a:r>
              <a:rPr lang="en-GB" sz="3200" dirty="0">
                <a:latin typeface="Garamond" panose="02020404030301010803" pitchFamily="18" charset="0"/>
                <a:hlinkClick r:id="rId3"/>
              </a:rPr>
              <a:t>https://happygitwithr.com/index.html</a:t>
            </a:r>
            <a:r>
              <a:rPr lang="en-GB" sz="3200" dirty="0">
                <a:latin typeface="Garamond" panose="02020404030301010803" pitchFamily="18" charset="0"/>
              </a:rPr>
              <a:t> and here: </a:t>
            </a:r>
            <a:r>
              <a:rPr lang="en-GB" sz="3200" dirty="0">
                <a:latin typeface="Garamond" panose="02020404030301010803" pitchFamily="18" charset="0"/>
                <a:hlinkClick r:id="rId4"/>
              </a:rPr>
              <a:t>https://www.sas.upenn.edu/~jesusfv/Chapter_HPC_5_Git.pdf</a:t>
            </a:r>
            <a:r>
              <a:rPr lang="en-GB" sz="3200" dirty="0">
                <a:latin typeface="Garamond" panose="02020404030301010803" pitchFamily="18" charset="0"/>
              </a:rPr>
              <a:t>. When you have time I can also give you a quick intro.  </a:t>
            </a:r>
          </a:p>
        </p:txBody>
      </p:sp>
    </p:spTree>
    <p:extLst>
      <p:ext uri="{BB962C8B-B14F-4D97-AF65-F5344CB8AC3E}">
        <p14:creationId xmlns:p14="http://schemas.microsoft.com/office/powerpoint/2010/main" val="117069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83F5-851D-4782-AC31-370688D3423C}"/>
              </a:ext>
            </a:extLst>
          </p:cNvPr>
          <p:cNvSpPr>
            <a:spLocks noGrp="1"/>
          </p:cNvSpPr>
          <p:nvPr>
            <p:ph type="ctrTitle"/>
          </p:nvPr>
        </p:nvSpPr>
        <p:spPr/>
        <p:txBody>
          <a:bodyPr/>
          <a:lstStyle/>
          <a:p>
            <a:r>
              <a:rPr lang="en-GB" b="1" dirty="0">
                <a:latin typeface="Garamond" panose="02020404030301010803" pitchFamily="18" charset="0"/>
              </a:rPr>
              <a:t>Update</a:t>
            </a:r>
            <a:br>
              <a:rPr lang="en-GB" b="1" dirty="0">
                <a:latin typeface="Garamond" panose="02020404030301010803" pitchFamily="18" charset="0"/>
              </a:rPr>
            </a:br>
            <a:endParaRPr lang="en-GB" b="1" dirty="0">
              <a:latin typeface="Garamond" panose="02020404030301010803" pitchFamily="18" charset="0"/>
            </a:endParaRPr>
          </a:p>
        </p:txBody>
      </p:sp>
      <p:sp>
        <p:nvSpPr>
          <p:cNvPr id="3" name="Subtitle 2">
            <a:extLst>
              <a:ext uri="{FF2B5EF4-FFF2-40B4-BE49-F238E27FC236}">
                <a16:creationId xmlns:a16="http://schemas.microsoft.com/office/drawing/2014/main" id="{D4EC3EBD-732B-47EE-8357-5E1E7C38A26B}"/>
              </a:ext>
            </a:extLst>
          </p:cNvPr>
          <p:cNvSpPr>
            <a:spLocks noGrp="1"/>
          </p:cNvSpPr>
          <p:nvPr>
            <p:ph type="subTitle" idx="1"/>
          </p:nvPr>
        </p:nvSpPr>
        <p:spPr/>
        <p:txBody>
          <a:bodyPr/>
          <a:lstStyle/>
          <a:p>
            <a:r>
              <a:rPr lang="en-GB" dirty="0">
                <a:latin typeface="Garamond" panose="02020404030301010803" pitchFamily="18" charset="0"/>
              </a:rPr>
              <a:t>8 Jan, 2023</a:t>
            </a:r>
          </a:p>
        </p:txBody>
      </p:sp>
    </p:spTree>
    <p:extLst>
      <p:ext uri="{BB962C8B-B14F-4D97-AF65-F5344CB8AC3E}">
        <p14:creationId xmlns:p14="http://schemas.microsoft.com/office/powerpoint/2010/main" val="2881444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2772142"/>
            <a:ext cx="10515600" cy="1313715"/>
          </a:xfrm>
        </p:spPr>
        <p:txBody>
          <a:bodyPr>
            <a:normAutofit/>
          </a:bodyPr>
          <a:lstStyle/>
          <a:p>
            <a:r>
              <a:rPr lang="en-GB" b="1" dirty="0">
                <a:latin typeface="Garamond" panose="02020404030301010803" pitchFamily="18" charset="0"/>
              </a:rPr>
              <a:t>Tasks and how do we split?</a:t>
            </a:r>
          </a:p>
        </p:txBody>
      </p:sp>
    </p:spTree>
    <p:extLst>
      <p:ext uri="{BB962C8B-B14F-4D97-AF65-F5344CB8AC3E}">
        <p14:creationId xmlns:p14="http://schemas.microsoft.com/office/powerpoint/2010/main" val="185336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65125"/>
            <a:ext cx="10515600" cy="1313715"/>
          </a:xfrm>
        </p:spPr>
        <p:txBody>
          <a:bodyPr>
            <a:normAutofit/>
          </a:bodyPr>
          <a:lstStyle/>
          <a:p>
            <a:r>
              <a:rPr lang="en-GB" b="1" dirty="0">
                <a:latin typeface="Garamond" panose="02020404030301010803" pitchFamily="18" charset="0"/>
              </a:rPr>
              <a:t>Background</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916259" y="1684415"/>
            <a:ext cx="10725614" cy="39134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Lot of people (mainly in the public sector) are going on strike over wages.</a:t>
            </a:r>
          </a:p>
          <a:p>
            <a:r>
              <a:rPr lang="en-GB" sz="3600" dirty="0">
                <a:latin typeface="Garamond" panose="02020404030301010803" pitchFamily="18" charset="0"/>
              </a:rPr>
              <a:t>Covid induced retirement:</a:t>
            </a:r>
          </a:p>
          <a:p>
            <a:pPr lvl="1"/>
            <a:r>
              <a:rPr lang="en-GB" sz="3200" dirty="0">
                <a:latin typeface="Garamond" panose="02020404030301010803" pitchFamily="18" charset="0"/>
              </a:rPr>
              <a:t>Lot of older people dropped out (early retirement, passed away etc.)</a:t>
            </a:r>
          </a:p>
          <a:p>
            <a:pPr lvl="1"/>
            <a:r>
              <a:rPr lang="en-GB" sz="3200" dirty="0">
                <a:latin typeface="Garamond" panose="02020404030301010803" pitchFamily="18" charset="0"/>
              </a:rPr>
              <a:t>Women dropped out too perhaps? (maternity, taking care of child, older women more likely to drop out than older men) – Have some anecdotal evidence.</a:t>
            </a:r>
          </a:p>
          <a:p>
            <a:endParaRPr lang="en-GB" sz="3200" dirty="0">
              <a:latin typeface="Garamond" panose="02020404030301010803" pitchFamily="18" charset="0"/>
            </a:endParaRPr>
          </a:p>
        </p:txBody>
      </p:sp>
    </p:spTree>
    <p:extLst>
      <p:ext uri="{BB962C8B-B14F-4D97-AF65-F5344CB8AC3E}">
        <p14:creationId xmlns:p14="http://schemas.microsoft.com/office/powerpoint/2010/main" val="81073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65125"/>
            <a:ext cx="10515600" cy="1313715"/>
          </a:xfrm>
        </p:spPr>
        <p:txBody>
          <a:bodyPr>
            <a:normAutofit/>
          </a:bodyPr>
          <a:lstStyle/>
          <a:p>
            <a:r>
              <a:rPr lang="en-GB" b="1" dirty="0">
                <a:latin typeface="Garamond" panose="02020404030301010803" pitchFamily="18" charset="0"/>
              </a:rPr>
              <a:t>Background</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916259" y="1684415"/>
            <a:ext cx="10725614" cy="39134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Lot of people (mainly in the public sector) are going on strike over wages</a:t>
            </a:r>
          </a:p>
          <a:p>
            <a:r>
              <a:rPr lang="en-GB" sz="3600" dirty="0">
                <a:latin typeface="Garamond" panose="02020404030301010803" pitchFamily="18" charset="0"/>
              </a:rPr>
              <a:t>Covid induced retirement:</a:t>
            </a:r>
          </a:p>
          <a:p>
            <a:pPr lvl="1"/>
            <a:r>
              <a:rPr lang="en-GB" sz="3200" dirty="0">
                <a:latin typeface="Garamond" panose="02020404030301010803" pitchFamily="18" charset="0"/>
              </a:rPr>
              <a:t>Lot of older people dropped out (early retirement, passed away etc.)</a:t>
            </a:r>
          </a:p>
          <a:p>
            <a:pPr lvl="1"/>
            <a:r>
              <a:rPr lang="en-GB" sz="3200" dirty="0">
                <a:latin typeface="Garamond" panose="02020404030301010803" pitchFamily="18" charset="0"/>
              </a:rPr>
              <a:t>Women dropped out too perhaps? (maternity, taking care of child, older women more likely to drop out than older men).</a:t>
            </a:r>
          </a:p>
          <a:p>
            <a:pPr marL="0" indent="0">
              <a:buNone/>
            </a:pPr>
            <a:r>
              <a:rPr lang="en-GB" sz="3600" b="1" dirty="0">
                <a:latin typeface="Garamond" panose="02020404030301010803" pitchFamily="18" charset="0"/>
              </a:rPr>
              <a:t>All these forces could increase wages.</a:t>
            </a:r>
          </a:p>
        </p:txBody>
      </p:sp>
    </p:spTree>
    <p:extLst>
      <p:ext uri="{BB962C8B-B14F-4D97-AF65-F5344CB8AC3E}">
        <p14:creationId xmlns:p14="http://schemas.microsoft.com/office/powerpoint/2010/main" val="192556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65125"/>
            <a:ext cx="10515600" cy="1313715"/>
          </a:xfrm>
        </p:spPr>
        <p:txBody>
          <a:bodyPr>
            <a:normAutofit/>
          </a:bodyPr>
          <a:lstStyle/>
          <a:p>
            <a:r>
              <a:rPr lang="en-GB" b="1" dirty="0">
                <a:latin typeface="Garamond" panose="02020404030301010803" pitchFamily="18" charset="0"/>
              </a:rPr>
              <a:t>“Research” Question</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916259" y="1684416"/>
            <a:ext cx="10725614" cy="37462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Should we be worried about a wage-price spiral?</a:t>
            </a:r>
          </a:p>
          <a:p>
            <a:r>
              <a:rPr lang="en-GB" sz="3600" dirty="0">
                <a:latin typeface="Garamond" panose="02020404030301010803" pitchFamily="18" charset="0"/>
              </a:rPr>
              <a:t>Potentially how big should the forces mentioned above be to induce a wage-price spiral? For instance, a sudden and high rate of increase in wages, which breaks from the trend might be bad.</a:t>
            </a:r>
          </a:p>
          <a:p>
            <a:endParaRPr lang="en-GB" sz="3600" dirty="0">
              <a:latin typeface="Garamond" panose="02020404030301010803" pitchFamily="18" charset="0"/>
            </a:endParaRPr>
          </a:p>
          <a:p>
            <a:pPr marL="0" indent="0">
              <a:buNone/>
            </a:pPr>
            <a:r>
              <a:rPr lang="en-GB" sz="3600" dirty="0">
                <a:solidFill>
                  <a:srgbClr val="FF0000"/>
                </a:solidFill>
                <a:latin typeface="Garamond" panose="02020404030301010803" pitchFamily="18" charset="0"/>
              </a:rPr>
              <a:t>Thoughts?</a:t>
            </a:r>
            <a:r>
              <a:rPr lang="en-GB" sz="3600" dirty="0">
                <a:latin typeface="Garamond" panose="02020404030301010803" pitchFamily="18" charset="0"/>
              </a:rPr>
              <a:t> </a:t>
            </a:r>
            <a:endParaRPr lang="en-GB" sz="3600"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58477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2772142"/>
            <a:ext cx="10515600" cy="1313715"/>
          </a:xfrm>
        </p:spPr>
        <p:txBody>
          <a:bodyPr>
            <a:normAutofit/>
          </a:bodyPr>
          <a:lstStyle/>
          <a:p>
            <a:r>
              <a:rPr lang="en-GB" b="1" dirty="0">
                <a:latin typeface="Garamond" panose="02020404030301010803" pitchFamily="18" charset="0"/>
              </a:rPr>
              <a:t>If you think this is an important question...</a:t>
            </a:r>
          </a:p>
        </p:txBody>
      </p:sp>
    </p:spTree>
    <p:extLst>
      <p:ext uri="{BB962C8B-B14F-4D97-AF65-F5344CB8AC3E}">
        <p14:creationId xmlns:p14="http://schemas.microsoft.com/office/powerpoint/2010/main" val="45253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42822"/>
            <a:ext cx="10515600" cy="1313715"/>
          </a:xfrm>
        </p:spPr>
        <p:txBody>
          <a:bodyPr>
            <a:normAutofit/>
          </a:bodyPr>
          <a:lstStyle/>
          <a:p>
            <a:r>
              <a:rPr lang="en-GB" b="1" dirty="0">
                <a:latin typeface="Garamond" panose="02020404030301010803" pitchFamily="18" charset="0"/>
              </a:rPr>
              <a:t>“Research” Question</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733193" y="1678840"/>
            <a:ext cx="10725614" cy="48140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Should we be worried about a wage-price spiral?</a:t>
            </a:r>
          </a:p>
          <a:p>
            <a:r>
              <a:rPr lang="en-GB" sz="3600" dirty="0">
                <a:latin typeface="Garamond" panose="02020404030301010803" pitchFamily="18" charset="0"/>
              </a:rPr>
              <a:t>Potentially how big might the forces mentioned above be?</a:t>
            </a:r>
          </a:p>
          <a:p>
            <a:endParaRPr lang="en-GB" sz="3600" dirty="0">
              <a:latin typeface="Garamond" panose="02020404030301010803" pitchFamily="18" charset="0"/>
            </a:endParaRPr>
          </a:p>
          <a:p>
            <a:pPr marL="0" indent="0">
              <a:buNone/>
            </a:pPr>
            <a:r>
              <a:rPr lang="en-GB" sz="3600" dirty="0">
                <a:latin typeface="Garamond" panose="02020404030301010803" pitchFamily="18" charset="0"/>
              </a:rPr>
              <a:t>Example: Consider a simple and extreme case. Suppose everyone working in the undergarment sector gets a 50% raise in wage from 2021 to 2022. But only 0.1% of the economy works in this sector (assume this share is constant across time – this is not a realistic assumption in the data). Then, holding all else constant, aggregate wage increase is 0.05% (50% * 0.1%). Therefore, a small share of workers could counteract the large growth in wages. Net effect is a negligible increase in aggregate wage. In this case, the force is not large enough to cause a spiral.</a:t>
            </a:r>
          </a:p>
          <a:p>
            <a:pPr marL="0" indent="0">
              <a:buNone/>
            </a:pPr>
            <a:endParaRPr lang="en-GB" sz="3600" dirty="0">
              <a:latin typeface="Garamond" panose="02020404030301010803" pitchFamily="18" charset="0"/>
            </a:endParaRPr>
          </a:p>
        </p:txBody>
      </p:sp>
    </p:spTree>
    <p:extLst>
      <p:ext uri="{BB962C8B-B14F-4D97-AF65-F5344CB8AC3E}">
        <p14:creationId xmlns:p14="http://schemas.microsoft.com/office/powerpoint/2010/main" val="711555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65125"/>
            <a:ext cx="10515600" cy="1313715"/>
          </a:xfrm>
        </p:spPr>
        <p:txBody>
          <a:bodyPr>
            <a:normAutofit/>
          </a:bodyPr>
          <a:lstStyle/>
          <a:p>
            <a:r>
              <a:rPr lang="en-GB" b="1" dirty="0">
                <a:latin typeface="Garamond" panose="02020404030301010803" pitchFamily="18" charset="0"/>
              </a:rPr>
              <a:t>Given context and research question</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916259" y="1681627"/>
            <a:ext cx="9064082" cy="1515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Lot of people striking over wages.</a:t>
            </a:r>
          </a:p>
          <a:p>
            <a:r>
              <a:rPr lang="en-GB" sz="3600" dirty="0">
                <a:latin typeface="Garamond" panose="02020404030301010803" pitchFamily="18" charset="0"/>
              </a:rPr>
              <a:t>Covid induced retirement.</a:t>
            </a:r>
            <a:endParaRPr lang="en-GB" sz="3200" dirty="0">
              <a:latin typeface="Garamond" panose="02020404030301010803" pitchFamily="18" charset="0"/>
            </a:endParaRPr>
          </a:p>
        </p:txBody>
      </p:sp>
      <p:sp>
        <p:nvSpPr>
          <p:cNvPr id="4" name="Content Placeholder 2">
            <a:extLst>
              <a:ext uri="{FF2B5EF4-FFF2-40B4-BE49-F238E27FC236}">
                <a16:creationId xmlns:a16="http://schemas.microsoft.com/office/drawing/2014/main" id="{CD192F7E-0F93-E424-B8B1-4A8A4140A8AE}"/>
              </a:ext>
            </a:extLst>
          </p:cNvPr>
          <p:cNvSpPr txBox="1">
            <a:spLocks/>
          </p:cNvSpPr>
          <p:nvPr/>
        </p:nvSpPr>
        <p:spPr>
          <a:xfrm>
            <a:off x="838200" y="3087960"/>
            <a:ext cx="10157831" cy="17864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latin typeface="Garamond" panose="02020404030301010803" pitchFamily="18" charset="0"/>
              </a:rPr>
              <a:t>Should we be worried about a wage-price spiral?</a:t>
            </a:r>
          </a:p>
          <a:p>
            <a:r>
              <a:rPr lang="en-GB" sz="3600" dirty="0">
                <a:latin typeface="Garamond" panose="02020404030301010803" pitchFamily="18" charset="0"/>
              </a:rPr>
              <a:t>Potentially how big might the forces mentioned above be?</a:t>
            </a:r>
          </a:p>
        </p:txBody>
      </p:sp>
    </p:spTree>
    <p:extLst>
      <p:ext uri="{BB962C8B-B14F-4D97-AF65-F5344CB8AC3E}">
        <p14:creationId xmlns:p14="http://schemas.microsoft.com/office/powerpoint/2010/main" val="166092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B2E-E279-41EF-97BA-017290001C27}"/>
              </a:ext>
            </a:extLst>
          </p:cNvPr>
          <p:cNvSpPr>
            <a:spLocks noGrp="1"/>
          </p:cNvSpPr>
          <p:nvPr>
            <p:ph type="title"/>
          </p:nvPr>
        </p:nvSpPr>
        <p:spPr>
          <a:xfrm>
            <a:off x="838200" y="365125"/>
            <a:ext cx="10515600" cy="1313715"/>
          </a:xfrm>
        </p:spPr>
        <p:txBody>
          <a:bodyPr>
            <a:normAutofit/>
          </a:bodyPr>
          <a:lstStyle/>
          <a:p>
            <a:r>
              <a:rPr lang="en-GB" b="1" dirty="0">
                <a:latin typeface="Garamond" panose="02020404030301010803" pitchFamily="18" charset="0"/>
              </a:rPr>
              <a:t>Given context and research question</a:t>
            </a:r>
          </a:p>
        </p:txBody>
      </p:sp>
      <p:sp>
        <p:nvSpPr>
          <p:cNvPr id="3" name="Content Placeholder 2">
            <a:extLst>
              <a:ext uri="{FF2B5EF4-FFF2-40B4-BE49-F238E27FC236}">
                <a16:creationId xmlns:a16="http://schemas.microsoft.com/office/drawing/2014/main" id="{DD8F81FC-C0CA-642E-1C27-5616F7E40C29}"/>
              </a:ext>
            </a:extLst>
          </p:cNvPr>
          <p:cNvSpPr txBox="1">
            <a:spLocks/>
          </p:cNvSpPr>
          <p:nvPr/>
        </p:nvSpPr>
        <p:spPr>
          <a:xfrm>
            <a:off x="916259" y="1681628"/>
            <a:ext cx="9064082" cy="938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Garamond" panose="02020404030301010803" pitchFamily="18" charset="0"/>
              </a:rPr>
              <a:t>Lot of people striking over wages.</a:t>
            </a:r>
          </a:p>
          <a:p>
            <a:r>
              <a:rPr lang="en-GB" sz="2000" dirty="0">
                <a:latin typeface="Garamond" panose="02020404030301010803" pitchFamily="18" charset="0"/>
              </a:rPr>
              <a:t>Covid induced retirement.</a:t>
            </a:r>
            <a:endParaRPr lang="en-GB" sz="1800" dirty="0">
              <a:latin typeface="Garamond" panose="02020404030301010803" pitchFamily="18" charset="0"/>
            </a:endParaRPr>
          </a:p>
        </p:txBody>
      </p:sp>
      <p:sp>
        <p:nvSpPr>
          <p:cNvPr id="4" name="Content Placeholder 2">
            <a:extLst>
              <a:ext uri="{FF2B5EF4-FFF2-40B4-BE49-F238E27FC236}">
                <a16:creationId xmlns:a16="http://schemas.microsoft.com/office/drawing/2014/main" id="{CD192F7E-0F93-E424-B8B1-4A8A4140A8AE}"/>
              </a:ext>
            </a:extLst>
          </p:cNvPr>
          <p:cNvSpPr txBox="1">
            <a:spLocks/>
          </p:cNvSpPr>
          <p:nvPr/>
        </p:nvSpPr>
        <p:spPr>
          <a:xfrm>
            <a:off x="916259" y="2564781"/>
            <a:ext cx="10157831" cy="1049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Garamond" panose="02020404030301010803" pitchFamily="18" charset="0"/>
              </a:rPr>
              <a:t>Should we be worried about a wage-price spiral?</a:t>
            </a:r>
          </a:p>
          <a:p>
            <a:r>
              <a:rPr lang="en-GB" sz="2000" dirty="0">
                <a:latin typeface="Garamond" panose="02020404030301010803" pitchFamily="18" charset="0"/>
              </a:rPr>
              <a:t>Potentially how big might the forces mentioned above be?</a:t>
            </a:r>
          </a:p>
        </p:txBody>
      </p:sp>
      <p:sp>
        <p:nvSpPr>
          <p:cNvPr id="5" name="Content Placeholder 2">
            <a:extLst>
              <a:ext uri="{FF2B5EF4-FFF2-40B4-BE49-F238E27FC236}">
                <a16:creationId xmlns:a16="http://schemas.microsoft.com/office/drawing/2014/main" id="{0095E4C8-D8C1-D0A0-BBAC-AFC70CCAF506}"/>
              </a:ext>
            </a:extLst>
          </p:cNvPr>
          <p:cNvSpPr txBox="1">
            <a:spLocks/>
          </p:cNvSpPr>
          <p:nvPr/>
        </p:nvSpPr>
        <p:spPr>
          <a:xfrm>
            <a:off x="916259" y="3613922"/>
            <a:ext cx="10359482" cy="2496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latin typeface="Garamond" panose="02020404030301010803" pitchFamily="18" charset="0"/>
              </a:rPr>
              <a:t>Similar to undergarment example: Decompose aggregate wage growth into wage growth of different “groups”. Example of a group, age 35-40, sex: male, occupation: senior accountant. </a:t>
            </a:r>
          </a:p>
        </p:txBody>
      </p:sp>
    </p:spTree>
    <p:extLst>
      <p:ext uri="{BB962C8B-B14F-4D97-AF65-F5344CB8AC3E}">
        <p14:creationId xmlns:p14="http://schemas.microsoft.com/office/powerpoint/2010/main" val="657387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13757</TotalTime>
  <Words>1290</Words>
  <Application>Microsoft Office PowerPoint</Application>
  <PresentationFormat>Widescreen</PresentationFormat>
  <Paragraphs>114</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Garamond</vt:lpstr>
      <vt:lpstr>Office Theme</vt:lpstr>
      <vt:lpstr>PowerPoint Presentation</vt:lpstr>
      <vt:lpstr>Update </vt:lpstr>
      <vt:lpstr>Background</vt:lpstr>
      <vt:lpstr>Background</vt:lpstr>
      <vt:lpstr>“Research” Question</vt:lpstr>
      <vt:lpstr>If you think this is an important question...</vt:lpstr>
      <vt:lpstr>“Research” Question</vt:lpstr>
      <vt:lpstr>Given context and research question</vt:lpstr>
      <vt:lpstr>Given context and research question</vt:lpstr>
      <vt:lpstr>“Research” Question stated more precisely</vt:lpstr>
      <vt:lpstr>An example of a story we could tell from data</vt:lpstr>
      <vt:lpstr>Another version of this story</vt:lpstr>
      <vt:lpstr>Summary of research question</vt:lpstr>
      <vt:lpstr>On to practical things</vt:lpstr>
      <vt:lpstr>Who’s our audience?</vt:lpstr>
      <vt:lpstr>Who’s our audience? (contd.)</vt:lpstr>
      <vt:lpstr>Example of how we could do this</vt:lpstr>
      <vt:lpstr>Data</vt:lpstr>
      <vt:lpstr>GitHub for collaboration</vt:lpstr>
      <vt:lpstr>Tasks and how do we split?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Mathew, Sushil</dc:creator>
  <cp:lastModifiedBy>Mathew, Sushil</cp:lastModifiedBy>
  <cp:revision>169</cp:revision>
  <dcterms:created xsi:type="dcterms:W3CDTF">2022-03-01T13:35:15Z</dcterms:created>
  <dcterms:modified xsi:type="dcterms:W3CDTF">2023-01-07T01:16:33Z</dcterms:modified>
</cp:coreProperties>
</file>