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685800" y="1905000"/>
            <a:ext cx="7543800" cy="2593975"/>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dk2"/>
              </a:buClr>
              <a:buSzPts val="6600"/>
              <a:buFont typeface="Cambria"/>
              <a:buNone/>
              <a:defRPr sz="66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subTitle"/>
          </p:nvPr>
        </p:nvSpPr>
        <p:spPr>
          <a:xfrm>
            <a:off x="685800" y="4572000"/>
            <a:ext cx="6461760" cy="1066800"/>
          </a:xfrm>
          <a:prstGeom prst="rect">
            <a:avLst/>
          </a:prstGeom>
          <a:noFill/>
          <a:ln>
            <a:noFill/>
          </a:ln>
        </p:spPr>
        <p:txBody>
          <a:bodyPr anchorCtr="0" anchor="t" bIns="45700" lIns="91425" spcFirstLastPara="1" rIns="91425" wrap="square" tIns="45700"/>
          <a:lstStyle>
            <a:lvl1pPr lvl="0" algn="l">
              <a:spcBef>
                <a:spcPts val="400"/>
              </a:spcBef>
              <a:spcAft>
                <a:spcPts val="0"/>
              </a:spcAft>
              <a:buSzPts val="2000"/>
              <a:buNone/>
              <a:defRPr sz="2000">
                <a:solidFill>
                  <a:srgbClr val="8C8B8A"/>
                </a:solidFill>
              </a:defRPr>
            </a:lvl1pPr>
            <a:lvl2pPr lvl="1" algn="ctr">
              <a:spcBef>
                <a:spcPts val="400"/>
              </a:spcBef>
              <a:spcAft>
                <a:spcPts val="0"/>
              </a:spcAft>
              <a:buSzPts val="2000"/>
              <a:buNone/>
              <a:defRPr>
                <a:solidFill>
                  <a:srgbClr val="8C8B8A"/>
                </a:solidFill>
              </a:defRPr>
            </a:lvl2pPr>
            <a:lvl3pPr lvl="2" algn="ctr">
              <a:spcBef>
                <a:spcPts val="360"/>
              </a:spcBef>
              <a:spcAft>
                <a:spcPts val="0"/>
              </a:spcAft>
              <a:buSzPts val="1800"/>
              <a:buNone/>
              <a:defRPr>
                <a:solidFill>
                  <a:srgbClr val="8C8B8A"/>
                </a:solidFill>
              </a:defRPr>
            </a:lvl3pPr>
            <a:lvl4pPr lvl="3" algn="ctr">
              <a:spcBef>
                <a:spcPts val="320"/>
              </a:spcBef>
              <a:spcAft>
                <a:spcPts val="0"/>
              </a:spcAft>
              <a:buSzPts val="1600"/>
              <a:buNone/>
              <a:defRPr>
                <a:solidFill>
                  <a:srgbClr val="8C8B8A"/>
                </a:solidFill>
              </a:defRPr>
            </a:lvl4pPr>
            <a:lvl5pPr lvl="4" algn="ctr">
              <a:spcBef>
                <a:spcPts val="280"/>
              </a:spcBef>
              <a:spcAft>
                <a:spcPts val="0"/>
              </a:spcAft>
              <a:buSzPts val="1400"/>
              <a:buNone/>
              <a:defRPr>
                <a:solidFill>
                  <a:srgbClr val="8C8B8A"/>
                </a:solidFill>
              </a:defRPr>
            </a:lvl5pPr>
            <a:lvl6pPr lvl="5" algn="ctr">
              <a:spcBef>
                <a:spcPts val="280"/>
              </a:spcBef>
              <a:spcAft>
                <a:spcPts val="0"/>
              </a:spcAft>
              <a:buSzPts val="1400"/>
              <a:buNone/>
              <a:defRPr>
                <a:solidFill>
                  <a:srgbClr val="8C8B8A"/>
                </a:solidFill>
              </a:defRPr>
            </a:lvl6pPr>
            <a:lvl7pPr lvl="6" algn="ctr">
              <a:spcBef>
                <a:spcPts val="280"/>
              </a:spcBef>
              <a:spcAft>
                <a:spcPts val="0"/>
              </a:spcAft>
              <a:buSzPts val="1400"/>
              <a:buNone/>
              <a:defRPr>
                <a:solidFill>
                  <a:srgbClr val="8C8B8A"/>
                </a:solidFill>
              </a:defRPr>
            </a:lvl7pPr>
            <a:lvl8pPr lvl="7" algn="ctr">
              <a:spcBef>
                <a:spcPts val="280"/>
              </a:spcBef>
              <a:spcAft>
                <a:spcPts val="0"/>
              </a:spcAft>
              <a:buSzPts val="1400"/>
              <a:buNone/>
              <a:defRPr>
                <a:solidFill>
                  <a:srgbClr val="8C8B8A"/>
                </a:solidFill>
              </a:defRPr>
            </a:lvl8pPr>
            <a:lvl9pPr lvl="8" algn="ctr">
              <a:spcBef>
                <a:spcPts val="280"/>
              </a:spcBef>
              <a:spcAft>
                <a:spcPts val="0"/>
              </a:spcAft>
              <a:buSzPts val="1400"/>
              <a:buNone/>
              <a:defRPr>
                <a:solidFill>
                  <a:srgbClr val="8C8B8A"/>
                </a:solidFill>
              </a:defRPr>
            </a:lvl9pPr>
          </a:lstStyle>
          <a:p/>
        </p:txBody>
      </p:sp>
      <p:sp>
        <p:nvSpPr>
          <p:cNvPr id="20" name="Google Shape;20;p2"/>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4" name="Shape 74"/>
        <p:cNvGrpSpPr/>
        <p:nvPr/>
      </p:nvGrpSpPr>
      <p:grpSpPr>
        <a:xfrm>
          <a:off x="0" y="0"/>
          <a:ext cx="0" cy="0"/>
          <a:chOff x="0" y="0"/>
          <a:chExt cx="0" cy="0"/>
        </a:xfrm>
      </p:grpSpPr>
      <p:sp>
        <p:nvSpPr>
          <p:cNvPr id="75" name="Google Shape;75;p1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1"/>
          <p:cNvSpPr txBox="1"/>
          <p:nvPr>
            <p:ph idx="1" type="body"/>
          </p:nvPr>
        </p:nvSpPr>
        <p:spPr>
          <a:xfrm rot="5400000">
            <a:off x="1866900" y="190500"/>
            <a:ext cx="4800600" cy="76200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7" name="Google Shape;77;p11"/>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2"/>
          <p:cNvSpPr txBox="1"/>
          <p:nvPr>
            <p:ph type="title"/>
          </p:nvPr>
        </p:nvSpPr>
        <p:spPr>
          <a:xfrm rot="5400000">
            <a:off x="4579937" y="2324100"/>
            <a:ext cx="5851525" cy="175260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3" name="Google Shape;83;p12"/>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6" name="Google Shape;26;p3"/>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9" name="Shape 29"/>
        <p:cNvGrpSpPr/>
        <p:nvPr/>
      </p:nvGrpSpPr>
      <p:grpSpPr>
        <a:xfrm>
          <a:off x="0" y="0"/>
          <a:ext cx="0" cy="0"/>
          <a:chOff x="0" y="0"/>
          <a:chExt cx="0" cy="0"/>
        </a:xfrm>
      </p:grpSpPr>
      <p:sp>
        <p:nvSpPr>
          <p:cNvPr id="30" name="Google Shape;30;p4"/>
          <p:cNvSpPr txBox="1"/>
          <p:nvPr>
            <p:ph type="title"/>
          </p:nvPr>
        </p:nvSpPr>
        <p:spPr>
          <a:xfrm>
            <a:off x="722313" y="5486400"/>
            <a:ext cx="7659687" cy="116840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dk2"/>
              </a:buClr>
              <a:buSzPts val="3600"/>
              <a:buFont typeface="Cambria"/>
              <a:buNone/>
              <a:defRPr b="0" sz="3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722313" y="3852863"/>
            <a:ext cx="6135687" cy="1633538"/>
          </a:xfrm>
          <a:prstGeom prst="rect">
            <a:avLst/>
          </a:prstGeom>
          <a:noFill/>
          <a:ln>
            <a:noFill/>
          </a:ln>
        </p:spPr>
        <p:txBody>
          <a:bodyPr anchorCtr="0" anchor="b" bIns="45700" lIns="91425" spcFirstLastPara="1" rIns="91425" wrap="square" tIns="45700"/>
          <a:lstStyle>
            <a:lvl1pPr indent="-228600" lvl="0" marL="457200" algn="l">
              <a:spcBef>
                <a:spcPts val="400"/>
              </a:spcBef>
              <a:spcAft>
                <a:spcPts val="0"/>
              </a:spcAft>
              <a:buSzPts val="2000"/>
              <a:buNone/>
              <a:defRPr sz="2000">
                <a:solidFill>
                  <a:srgbClr val="8C8B8A"/>
                </a:solidFill>
              </a:defRPr>
            </a:lvl1pPr>
            <a:lvl2pPr indent="-228600" lvl="1" marL="914400" algn="l">
              <a:spcBef>
                <a:spcPts val="360"/>
              </a:spcBef>
              <a:spcAft>
                <a:spcPts val="0"/>
              </a:spcAft>
              <a:buSzPts val="1800"/>
              <a:buNone/>
              <a:defRPr sz="1800">
                <a:solidFill>
                  <a:srgbClr val="8C8B8A"/>
                </a:solidFill>
              </a:defRPr>
            </a:lvl2pPr>
            <a:lvl3pPr indent="-228600" lvl="2" marL="1371600" algn="l">
              <a:spcBef>
                <a:spcPts val="320"/>
              </a:spcBef>
              <a:spcAft>
                <a:spcPts val="0"/>
              </a:spcAft>
              <a:buSzPts val="1600"/>
              <a:buNone/>
              <a:defRPr sz="1600">
                <a:solidFill>
                  <a:srgbClr val="8C8B8A"/>
                </a:solidFill>
              </a:defRPr>
            </a:lvl3pPr>
            <a:lvl4pPr indent="-228600" lvl="3" marL="1828800" algn="l">
              <a:spcBef>
                <a:spcPts val="280"/>
              </a:spcBef>
              <a:spcAft>
                <a:spcPts val="0"/>
              </a:spcAft>
              <a:buSzPts val="1400"/>
              <a:buNone/>
              <a:defRPr sz="1400">
                <a:solidFill>
                  <a:srgbClr val="8C8B8A"/>
                </a:solidFill>
              </a:defRPr>
            </a:lvl4pPr>
            <a:lvl5pPr indent="-228600" lvl="4" marL="2286000" algn="l">
              <a:spcBef>
                <a:spcPts val="280"/>
              </a:spcBef>
              <a:spcAft>
                <a:spcPts val="0"/>
              </a:spcAft>
              <a:buSzPts val="1400"/>
              <a:buNone/>
              <a:defRPr sz="1400">
                <a:solidFill>
                  <a:srgbClr val="8C8B8A"/>
                </a:solidFill>
              </a:defRPr>
            </a:lvl5pPr>
            <a:lvl6pPr indent="-228600" lvl="5" marL="2743200" algn="l">
              <a:spcBef>
                <a:spcPts val="280"/>
              </a:spcBef>
              <a:spcAft>
                <a:spcPts val="0"/>
              </a:spcAft>
              <a:buSzPts val="1400"/>
              <a:buNone/>
              <a:defRPr sz="1400">
                <a:solidFill>
                  <a:srgbClr val="8C8B8A"/>
                </a:solidFill>
              </a:defRPr>
            </a:lvl6pPr>
            <a:lvl7pPr indent="-228600" lvl="6" marL="3200400" algn="l">
              <a:spcBef>
                <a:spcPts val="280"/>
              </a:spcBef>
              <a:spcAft>
                <a:spcPts val="0"/>
              </a:spcAft>
              <a:buSzPts val="1400"/>
              <a:buNone/>
              <a:defRPr sz="1400">
                <a:solidFill>
                  <a:srgbClr val="8C8B8A"/>
                </a:solidFill>
              </a:defRPr>
            </a:lvl7pPr>
            <a:lvl8pPr indent="-228600" lvl="7" marL="3657600" algn="l">
              <a:spcBef>
                <a:spcPts val="280"/>
              </a:spcBef>
              <a:spcAft>
                <a:spcPts val="0"/>
              </a:spcAft>
              <a:buSzPts val="1400"/>
              <a:buNone/>
              <a:defRPr sz="1400">
                <a:solidFill>
                  <a:srgbClr val="8C8B8A"/>
                </a:solidFill>
              </a:defRPr>
            </a:lvl8pPr>
            <a:lvl9pPr indent="-228600" lvl="8" marL="4114800" algn="l">
              <a:spcBef>
                <a:spcPts val="280"/>
              </a:spcBef>
              <a:spcAft>
                <a:spcPts val="0"/>
              </a:spcAft>
              <a:buSzPts val="1400"/>
              <a:buNone/>
              <a:defRPr sz="1400">
                <a:solidFill>
                  <a:srgbClr val="8C8B8A"/>
                </a:solidFill>
              </a:defRPr>
            </a:lvl9pPr>
          </a:lstStyle>
          <a:p/>
        </p:txBody>
      </p:sp>
      <p:sp>
        <p:nvSpPr>
          <p:cNvPr id="32" name="Google Shape;32;p4"/>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5" name="Shape 35"/>
        <p:cNvGrpSpPr/>
        <p:nvPr/>
      </p:nvGrpSpPr>
      <p:grpSpPr>
        <a:xfrm>
          <a:off x="0" y="0"/>
          <a:ext cx="0" cy="0"/>
          <a:chOff x="0" y="0"/>
          <a:chExt cx="0" cy="0"/>
        </a:xfrm>
      </p:grpSpPr>
      <p:sp>
        <p:nvSpPr>
          <p:cNvPr id="36" name="Google Shape;36;p5"/>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
          <p:cNvSpPr txBox="1"/>
          <p:nvPr>
            <p:ph idx="1" type="body"/>
          </p:nvPr>
        </p:nvSpPr>
        <p:spPr>
          <a:xfrm>
            <a:off x="457200" y="1536192"/>
            <a:ext cx="3657600" cy="4590288"/>
          </a:xfrm>
          <a:prstGeom prst="rect">
            <a:avLst/>
          </a:prstGeom>
          <a:noFill/>
          <a:ln>
            <a:noFill/>
          </a:ln>
        </p:spPr>
        <p:txBody>
          <a:bodyPr anchorCtr="0" anchor="t" bIns="45700" lIns="91425" spcFirstLastPara="1" rIns="91425" wrap="square" tIns="45700"/>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38" name="Google Shape;38;p5"/>
          <p:cNvSpPr txBox="1"/>
          <p:nvPr>
            <p:ph idx="2" type="body"/>
          </p:nvPr>
        </p:nvSpPr>
        <p:spPr>
          <a:xfrm>
            <a:off x="4419600" y="1536192"/>
            <a:ext cx="3657600" cy="4590288"/>
          </a:xfrm>
          <a:prstGeom prst="rect">
            <a:avLst/>
          </a:prstGeom>
          <a:noFill/>
          <a:ln>
            <a:noFill/>
          </a:ln>
        </p:spPr>
        <p:txBody>
          <a:bodyPr anchorCtr="0" anchor="t" bIns="45700" lIns="91425" spcFirstLastPara="1" rIns="91425" wrap="square" tIns="45700"/>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39" name="Google Shape;39;p5"/>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2" name="Shape 42"/>
        <p:cNvGrpSpPr/>
        <p:nvPr/>
      </p:nvGrpSpPr>
      <p:grpSpPr>
        <a:xfrm>
          <a:off x="0" y="0"/>
          <a:ext cx="0" cy="0"/>
          <a:chOff x="0" y="0"/>
          <a:chExt cx="0" cy="0"/>
        </a:xfrm>
      </p:grpSpPr>
      <p:sp>
        <p:nvSpPr>
          <p:cNvPr id="43" name="Google Shape;43;p6"/>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dk2"/>
              </a:buClr>
              <a:buSzPts val="4600"/>
              <a:buFont typeface="Cambr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6"/>
          <p:cNvSpPr txBox="1"/>
          <p:nvPr>
            <p:ph idx="1" type="body"/>
          </p:nvPr>
        </p:nvSpPr>
        <p:spPr>
          <a:xfrm>
            <a:off x="457200" y="1535113"/>
            <a:ext cx="3657600" cy="639762"/>
          </a:xfrm>
          <a:prstGeom prst="rect">
            <a:avLst/>
          </a:prstGeom>
          <a:noFill/>
          <a:ln>
            <a:noFill/>
          </a:ln>
        </p:spPr>
        <p:txBody>
          <a:bodyPr anchorCtr="0" anchor="b" bIns="45700" lIns="91425" spcFirstLastPara="1" rIns="91425" wrap="square" tIns="45700"/>
          <a:lstStyle>
            <a:lvl1pPr indent="-228600" lvl="0" marL="457200" algn="ctr">
              <a:spcBef>
                <a:spcPts val="400"/>
              </a:spcBef>
              <a:spcAft>
                <a:spcPts val="0"/>
              </a:spcAft>
              <a:buSzPts val="2000"/>
              <a:buNone/>
              <a:defRPr b="1" sz="2000">
                <a:solidFill>
                  <a:schemeClr val="dk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5" name="Google Shape;45;p6"/>
          <p:cNvSpPr txBox="1"/>
          <p:nvPr>
            <p:ph idx="2" type="body"/>
          </p:nvPr>
        </p:nvSpPr>
        <p:spPr>
          <a:xfrm>
            <a:off x="457200" y="2174875"/>
            <a:ext cx="3657600" cy="3951288"/>
          </a:xfrm>
          <a:prstGeom prst="rect">
            <a:avLst/>
          </a:prstGeom>
          <a:noFill/>
          <a:ln>
            <a:noFill/>
          </a:ln>
        </p:spPr>
        <p:txBody>
          <a:bodyPr anchorCtr="0" anchor="t" bIns="45700" lIns="91425" spcFirstLastPara="1" rIns="91425" wrap="square" tIns="45700"/>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6" name="Google Shape;46;p6"/>
          <p:cNvSpPr txBox="1"/>
          <p:nvPr>
            <p:ph idx="3" type="body"/>
          </p:nvPr>
        </p:nvSpPr>
        <p:spPr>
          <a:xfrm>
            <a:off x="4419600" y="1535113"/>
            <a:ext cx="3657600" cy="639762"/>
          </a:xfrm>
          <a:prstGeom prst="rect">
            <a:avLst/>
          </a:prstGeom>
          <a:noFill/>
          <a:ln>
            <a:noFill/>
          </a:ln>
        </p:spPr>
        <p:txBody>
          <a:bodyPr anchorCtr="0" anchor="b" bIns="45700" lIns="91425" spcFirstLastPara="1" rIns="91425" wrap="square" tIns="45700"/>
          <a:lstStyle>
            <a:lvl1pPr indent="-228600" lvl="0" marL="457200" algn="ctr">
              <a:spcBef>
                <a:spcPts val="400"/>
              </a:spcBef>
              <a:spcAft>
                <a:spcPts val="0"/>
              </a:spcAft>
              <a:buSzPts val="2000"/>
              <a:buNone/>
              <a:defRPr b="1" sz="2000">
                <a:solidFill>
                  <a:schemeClr val="dk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7" name="Google Shape;47;p6"/>
          <p:cNvSpPr txBox="1"/>
          <p:nvPr>
            <p:ph idx="4" type="body"/>
          </p:nvPr>
        </p:nvSpPr>
        <p:spPr>
          <a:xfrm>
            <a:off x="4419600" y="2174875"/>
            <a:ext cx="3657600" cy="3951288"/>
          </a:xfrm>
          <a:prstGeom prst="rect">
            <a:avLst/>
          </a:prstGeom>
          <a:noFill/>
          <a:ln>
            <a:noFill/>
          </a:ln>
        </p:spPr>
        <p:txBody>
          <a:bodyPr anchorCtr="0" anchor="t" bIns="45700" lIns="91425" spcFirstLastPara="1" rIns="91425" wrap="square" tIns="45700"/>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8" name="Google Shape;48;p6"/>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1" name="Shape 51"/>
        <p:cNvGrpSpPr/>
        <p:nvPr/>
      </p:nvGrpSpPr>
      <p:grpSpPr>
        <a:xfrm>
          <a:off x="0" y="0"/>
          <a:ext cx="0" cy="0"/>
          <a:chOff x="0" y="0"/>
          <a:chExt cx="0" cy="0"/>
        </a:xfrm>
      </p:grpSpPr>
      <p:sp>
        <p:nvSpPr>
          <p:cNvPr id="52" name="Google Shape;52;p7"/>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7"/>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304801" y="5495544"/>
            <a:ext cx="7772400" cy="594360"/>
          </a:xfrm>
          <a:prstGeom prst="rect">
            <a:avLst/>
          </a:prstGeom>
          <a:noFill/>
          <a:ln>
            <a:noFill/>
          </a:ln>
        </p:spPr>
        <p:txBody>
          <a:bodyPr anchorCtr="0" anchor="b" bIns="45700" lIns="91425" spcFirstLastPara="1" rIns="91425" wrap="square" tIns="45700"/>
          <a:lstStyle>
            <a:lvl1pPr lvl="0" algn="ctr">
              <a:spcBef>
                <a:spcPts val="0"/>
              </a:spcBef>
              <a:spcAft>
                <a:spcPts val="0"/>
              </a:spcAft>
              <a:buClr>
                <a:schemeClr val="dk2"/>
              </a:buClr>
              <a:buSzPts val="2200"/>
              <a:buFont typeface="Cambria"/>
              <a:buNone/>
              <a:defRPr b="1" sz="2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9"/>
          <p:cNvSpPr txBox="1"/>
          <p:nvPr>
            <p:ph idx="1" type="body"/>
          </p:nvPr>
        </p:nvSpPr>
        <p:spPr>
          <a:xfrm>
            <a:off x="304799" y="6096000"/>
            <a:ext cx="7772401" cy="609600"/>
          </a:xfrm>
          <a:prstGeom prst="rect">
            <a:avLst/>
          </a:prstGeom>
          <a:noFill/>
          <a:ln>
            <a:noFill/>
          </a:ln>
        </p:spPr>
        <p:txBody>
          <a:bodyPr anchorCtr="0" anchor="t" bIns="45700" lIns="91425" spcFirstLastPara="1" rIns="91425" wrap="square" tIns="45700"/>
          <a:lstStyle>
            <a:lvl1pPr indent="-228600" lvl="0" marL="457200" algn="ctr">
              <a:spcBef>
                <a:spcPts val="320"/>
              </a:spcBef>
              <a:spcAft>
                <a:spcPts val="0"/>
              </a:spcAft>
              <a:buSzPts val="1600"/>
              <a:buNone/>
              <a:defRPr sz="16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63" name="Google Shape;63;p9"/>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6" name="Google Shape;66;p9"/>
          <p:cNvSpPr txBox="1"/>
          <p:nvPr>
            <p:ph idx="2" type="body"/>
          </p:nvPr>
        </p:nvSpPr>
        <p:spPr>
          <a:xfrm>
            <a:off x="304800" y="381000"/>
            <a:ext cx="7772400" cy="494284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301752" y="5495278"/>
            <a:ext cx="7772400" cy="594626"/>
          </a:xfrm>
          <a:prstGeom prst="rect">
            <a:avLst/>
          </a:prstGeom>
          <a:noFill/>
          <a:ln>
            <a:noFill/>
          </a:ln>
        </p:spPr>
        <p:txBody>
          <a:bodyPr anchorCtr="0" anchor="b" bIns="45700" lIns="91425" spcFirstLastPara="1" rIns="91425" wrap="square" tIns="45700"/>
          <a:lstStyle>
            <a:lvl1pPr lvl="0" algn="ctr">
              <a:spcBef>
                <a:spcPts val="0"/>
              </a:spcBef>
              <a:spcAft>
                <a:spcPts val="0"/>
              </a:spcAft>
              <a:buClr>
                <a:schemeClr val="dk2"/>
              </a:buClr>
              <a:buSzPts val="2200"/>
              <a:buFont typeface="Cambria"/>
              <a:buNone/>
              <a:defRPr b="1" sz="22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0"/>
          <p:cNvSpPr/>
          <p:nvPr>
            <p:ph idx="2" type="pic"/>
          </p:nvPr>
        </p:nvSpPr>
        <p:spPr>
          <a:xfrm>
            <a:off x="0" y="0"/>
            <a:ext cx="8458200" cy="54864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accent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accent2"/>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accent3"/>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accent4"/>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accent5"/>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accent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accent2"/>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accent3"/>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accent4"/>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0" name="Google Shape;70;p10"/>
          <p:cNvSpPr txBox="1"/>
          <p:nvPr>
            <p:ph idx="1" type="body"/>
          </p:nvPr>
        </p:nvSpPr>
        <p:spPr>
          <a:xfrm>
            <a:off x="301752" y="6096000"/>
            <a:ext cx="7772400" cy="612648"/>
          </a:xfrm>
          <a:prstGeom prst="rect">
            <a:avLst/>
          </a:prstGeom>
          <a:noFill/>
          <a:ln>
            <a:noFill/>
          </a:ln>
        </p:spPr>
        <p:txBody>
          <a:bodyPr anchorCtr="0" anchor="t" bIns="45700" lIns="91425" spcFirstLastPara="1" rIns="91425" wrap="square" tIns="45700"/>
          <a:lstStyle>
            <a:lvl1pPr indent="-228600" lvl="0" marL="457200" algn="ctr">
              <a:spcBef>
                <a:spcPts val="320"/>
              </a:spcBef>
              <a:spcAft>
                <a:spcPts val="0"/>
              </a:spcAft>
              <a:buSzPts val="1600"/>
              <a:buNone/>
              <a:defRPr sz="16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71" name="Google Shape;71;p10"/>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3" name="Google Shape;73;p10"/>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75000">
              <a:schemeClr val="lt1"/>
            </a:gs>
            <a:gs pos="100000">
              <a:srgbClr val="D8D8D8"/>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Clr>
                <a:schemeClr val="dk2"/>
              </a:buClr>
              <a:buSzPts val="4600"/>
              <a:buFont typeface="Cambria"/>
              <a:buNone/>
              <a:defRPr b="0" i="0" sz="4600" u="none" cap="none" strike="noStrike">
                <a:solidFill>
                  <a:schemeClr val="dk2"/>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lstStyle>
            <a:lvl1pPr indent="-368300" lvl="0" marL="457200" marR="0" rtl="0" algn="l">
              <a:spcBef>
                <a:spcPts val="440"/>
              </a:spcBef>
              <a:spcAft>
                <a:spcPts val="0"/>
              </a:spcAft>
              <a:buClr>
                <a:schemeClr val="accent1"/>
              </a:buClr>
              <a:buSzPts val="2200"/>
              <a:buFont typeface="Arial"/>
              <a:buChar char="•"/>
              <a:defRPr b="0" i="0" sz="22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4pPr>
            <a:lvl5pPr indent="-317500" lvl="4" marL="2286000" marR="0" rtl="0" algn="l">
              <a:spcBef>
                <a:spcPts val="280"/>
              </a:spcBef>
              <a:spcAft>
                <a:spcPts val="0"/>
              </a:spcAft>
              <a:buClr>
                <a:schemeClr val="accent5"/>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28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280"/>
              </a:spcBef>
              <a:spcAft>
                <a:spcPts val="0"/>
              </a:spcAft>
              <a:buClr>
                <a:schemeClr val="accent2"/>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28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280"/>
              </a:spcBef>
              <a:spcAft>
                <a:spcPts val="0"/>
              </a:spcAft>
              <a:buClr>
                <a:schemeClr val="accent4"/>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 name="Google Shape;12;p1"/>
          <p:cNvSpPr/>
          <p:nvPr/>
        </p:nvSpPr>
        <p:spPr>
          <a:xfrm>
            <a:off x="8458200" y="0"/>
            <a:ext cx="6858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 name="Google Shape;13;p1"/>
          <p:cNvSpPr/>
          <p:nvPr/>
        </p:nvSpPr>
        <p:spPr>
          <a:xfrm>
            <a:off x="8458200" y="5486400"/>
            <a:ext cx="68580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 name="Google Shape;14;p1"/>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spcBef>
                <a:spcPts val="0"/>
              </a:spcBef>
              <a:buNone/>
              <a:defRPr b="0" i="0" sz="1800" u="none" cap="none" strike="noStrike">
                <a:solidFill>
                  <a:srgbClr val="FFFFFF"/>
                </a:solidFill>
                <a:latin typeface="Calibri"/>
                <a:ea typeface="Calibri"/>
                <a:cs typeface="Calibri"/>
                <a:sym typeface="Calibri"/>
              </a:defRPr>
            </a:lvl1pPr>
            <a:lvl2pPr indent="0" lvl="1" marL="0" marR="0" rtl="0" algn="ctr">
              <a:spcBef>
                <a:spcPts val="0"/>
              </a:spcBef>
              <a:buNone/>
              <a:defRPr b="0" i="0" sz="1800" u="none" cap="none" strike="noStrike">
                <a:solidFill>
                  <a:srgbClr val="FFFFFF"/>
                </a:solidFill>
                <a:latin typeface="Calibri"/>
                <a:ea typeface="Calibri"/>
                <a:cs typeface="Calibri"/>
                <a:sym typeface="Calibri"/>
              </a:defRPr>
            </a:lvl2pPr>
            <a:lvl3pPr indent="0" lvl="2" marL="0" marR="0" rtl="0" algn="ctr">
              <a:spcBef>
                <a:spcPts val="0"/>
              </a:spcBef>
              <a:buNone/>
              <a:defRPr b="0" i="0" sz="1800" u="none" cap="none" strike="noStrike">
                <a:solidFill>
                  <a:srgbClr val="FFFFFF"/>
                </a:solidFill>
                <a:latin typeface="Calibri"/>
                <a:ea typeface="Calibri"/>
                <a:cs typeface="Calibri"/>
                <a:sym typeface="Calibri"/>
              </a:defRPr>
            </a:lvl3pPr>
            <a:lvl4pPr indent="0" lvl="3" marL="0" marR="0" rtl="0" algn="ctr">
              <a:spcBef>
                <a:spcPts val="0"/>
              </a:spcBef>
              <a:buNone/>
              <a:defRPr b="0" i="0" sz="1800" u="none" cap="none" strike="noStrike">
                <a:solidFill>
                  <a:srgbClr val="FFFFFF"/>
                </a:solidFill>
                <a:latin typeface="Calibri"/>
                <a:ea typeface="Calibri"/>
                <a:cs typeface="Calibri"/>
                <a:sym typeface="Calibri"/>
              </a:defRPr>
            </a:lvl4pPr>
            <a:lvl5pPr indent="0" lvl="4" marL="0" marR="0" rtl="0" algn="ctr">
              <a:spcBef>
                <a:spcPts val="0"/>
              </a:spcBef>
              <a:buNone/>
              <a:defRPr b="0" i="0" sz="1800" u="none" cap="none" strike="noStrike">
                <a:solidFill>
                  <a:srgbClr val="FFFFFF"/>
                </a:solidFill>
                <a:latin typeface="Calibri"/>
                <a:ea typeface="Calibri"/>
                <a:cs typeface="Calibri"/>
                <a:sym typeface="Calibri"/>
              </a:defRPr>
            </a:lvl5pPr>
            <a:lvl6pPr indent="0" lvl="5" marL="0" marR="0" rtl="0" algn="ctr">
              <a:spcBef>
                <a:spcPts val="0"/>
              </a:spcBef>
              <a:buNone/>
              <a:defRPr b="0" i="0" sz="1800" u="none" cap="none" strike="noStrike">
                <a:solidFill>
                  <a:srgbClr val="FFFFFF"/>
                </a:solidFill>
                <a:latin typeface="Calibri"/>
                <a:ea typeface="Calibri"/>
                <a:cs typeface="Calibri"/>
                <a:sym typeface="Calibri"/>
              </a:defRPr>
            </a:lvl6pPr>
            <a:lvl7pPr indent="0" lvl="6" marL="0" marR="0" rtl="0" algn="ctr">
              <a:spcBef>
                <a:spcPts val="0"/>
              </a:spcBef>
              <a:buNone/>
              <a:defRPr b="0" i="0" sz="1800" u="none" cap="none" strike="noStrike">
                <a:solidFill>
                  <a:srgbClr val="FFFFFF"/>
                </a:solidFill>
                <a:latin typeface="Calibri"/>
                <a:ea typeface="Calibri"/>
                <a:cs typeface="Calibri"/>
                <a:sym typeface="Calibri"/>
              </a:defRPr>
            </a:lvl7pPr>
            <a:lvl8pPr indent="0" lvl="7" marL="0" marR="0" rtl="0" algn="ctr">
              <a:spcBef>
                <a:spcPts val="0"/>
              </a:spcBef>
              <a:buNone/>
              <a:defRPr b="0" i="0" sz="1800" u="none" cap="none" strike="noStrike">
                <a:solidFill>
                  <a:srgbClr val="FFFFFF"/>
                </a:solidFill>
                <a:latin typeface="Calibri"/>
                <a:ea typeface="Calibri"/>
                <a:cs typeface="Calibri"/>
                <a:sym typeface="Calibri"/>
              </a:defRPr>
            </a:lvl8pPr>
            <a:lvl9pPr indent="0" lvl="8" marL="0" marR="0" rtl="0" algn="ctr">
              <a:spcBef>
                <a:spcPts val="0"/>
              </a:spcBef>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15" name="Google Shape;15;p1"/>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hyperlink" Target="https://docs.oracle.com/javase/7/docs/api/java/util/Set.html" TargetMode="External"/><Relationship Id="rId4" Type="http://schemas.openxmlformats.org/officeDocument/2006/relationships/hyperlink" Target="http://ruby-doc.org/stdlib-2.3.0/libdoc/set/rdoc/Set.html" TargetMode="External"/><Relationship Id="rId5" Type="http://schemas.openxmlformats.org/officeDocument/2006/relationships/hyperlink" Target="https://docs.python.org/2/library/sets.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3"/>
          <p:cNvSpPr txBox="1"/>
          <p:nvPr>
            <p:ph type="ctrTitle"/>
          </p:nvPr>
        </p:nvSpPr>
        <p:spPr>
          <a:xfrm>
            <a:off x="685800" y="1905000"/>
            <a:ext cx="7543800" cy="25939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ES6</a:t>
            </a:r>
            <a:endParaRPr/>
          </a:p>
        </p:txBody>
      </p:sp>
      <p:sp>
        <p:nvSpPr>
          <p:cNvPr id="91" name="Google Shape;91;p13"/>
          <p:cNvSpPr txBox="1"/>
          <p:nvPr>
            <p:ph idx="1" type="subTitle"/>
          </p:nvPr>
        </p:nvSpPr>
        <p:spPr>
          <a:xfrm>
            <a:off x="685800" y="4572000"/>
            <a:ext cx="6461760" cy="106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0" y="0"/>
            <a:ext cx="7498080" cy="7318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140"/>
              <a:buFont typeface="Cambria"/>
              <a:buNone/>
            </a:pPr>
            <a:r>
              <a:rPr lang="en-US" sz="4140"/>
              <a:t>ES6 Spread operator</a:t>
            </a:r>
            <a:endParaRPr sz="4140"/>
          </a:p>
        </p:txBody>
      </p:sp>
      <p:sp>
        <p:nvSpPr>
          <p:cNvPr id="147" name="Google Shape;147;p22"/>
          <p:cNvSpPr txBox="1"/>
          <p:nvPr>
            <p:ph idx="1" type="body"/>
          </p:nvPr>
        </p:nvSpPr>
        <p:spPr>
          <a:xfrm>
            <a:off x="13854" y="609600"/>
            <a:ext cx="9053945" cy="6248400"/>
          </a:xfrm>
          <a:prstGeom prst="rect">
            <a:avLst/>
          </a:prstGeom>
          <a:noFill/>
          <a:ln>
            <a:noFill/>
          </a:ln>
        </p:spPr>
        <p:txBody>
          <a:bodyPr anchorCtr="0" anchor="t" bIns="45700" lIns="91425" spcFirstLastPara="1" rIns="91425" wrap="square" tIns="45700">
            <a:noAutofit/>
          </a:bodyPr>
          <a:lstStyle/>
          <a:p>
            <a:pPr indent="0" lvl="0" marL="82296" rtl="0" algn="l">
              <a:spcBef>
                <a:spcPts val="0"/>
              </a:spcBef>
              <a:spcAft>
                <a:spcPts val="0"/>
              </a:spcAft>
              <a:buSzPts val="2200"/>
              <a:buNone/>
            </a:pPr>
            <a:r>
              <a:rPr lang="en-US"/>
              <a:t>function fun1(...params) { //Rest Parameters</a:t>
            </a:r>
            <a:endParaRPr/>
          </a:p>
          <a:p>
            <a:pPr indent="0" lvl="0" marL="82296" rtl="0" algn="l">
              <a:spcBef>
                <a:spcPts val="440"/>
              </a:spcBef>
              <a:spcAft>
                <a:spcPts val="0"/>
              </a:spcAft>
              <a:buSzPts val="2200"/>
              <a:buNone/>
            </a:pPr>
            <a:r>
              <a:rPr lang="en-US"/>
              <a:t>  console.log(params.length); </a:t>
            </a:r>
            <a:endParaRPr/>
          </a:p>
          <a:p>
            <a:pPr indent="0" lvl="0" marL="82296" rtl="0" algn="l">
              <a:spcBef>
                <a:spcPts val="440"/>
              </a:spcBef>
              <a:spcAft>
                <a:spcPts val="0"/>
              </a:spcAft>
              <a:buSzPts val="2200"/>
              <a:buNone/>
            </a:pPr>
            <a:r>
              <a:rPr lang="en-US"/>
              <a:t>}  </a:t>
            </a:r>
            <a:endParaRPr/>
          </a:p>
          <a:p>
            <a:pPr indent="0" lvl="0" marL="82296" rtl="0" algn="l">
              <a:spcBef>
                <a:spcPts val="440"/>
              </a:spcBef>
              <a:spcAft>
                <a:spcPts val="0"/>
              </a:spcAft>
              <a:buSzPts val="2200"/>
              <a:buNone/>
            </a:pPr>
            <a:r>
              <a:rPr lang="en-US"/>
              <a:t>fun1();  </a:t>
            </a:r>
            <a:endParaRPr/>
          </a:p>
          <a:p>
            <a:pPr indent="0" lvl="0" marL="82296" rtl="0" algn="l">
              <a:spcBef>
                <a:spcPts val="440"/>
              </a:spcBef>
              <a:spcAft>
                <a:spcPts val="0"/>
              </a:spcAft>
              <a:buSzPts val="2200"/>
              <a:buNone/>
            </a:pPr>
            <a:r>
              <a:rPr lang="en-US"/>
              <a:t>fun1(5); </a:t>
            </a:r>
            <a:endParaRPr/>
          </a:p>
          <a:p>
            <a:pPr indent="0" lvl="0" marL="82296" rtl="0" algn="l">
              <a:spcBef>
                <a:spcPts val="440"/>
              </a:spcBef>
              <a:spcAft>
                <a:spcPts val="0"/>
              </a:spcAft>
              <a:buSzPts val="2200"/>
              <a:buNone/>
            </a:pPr>
            <a:r>
              <a:rPr lang="en-US"/>
              <a:t>fun1(5, 6, 7);</a:t>
            </a:r>
            <a:endParaRPr/>
          </a:p>
          <a:p>
            <a:pPr indent="0" lvl="0" marL="82296" rtl="0" algn="l">
              <a:spcBef>
                <a:spcPts val="440"/>
              </a:spcBef>
              <a:spcAft>
                <a:spcPts val="0"/>
              </a:spcAft>
              <a:buSzPts val="2200"/>
              <a:buNone/>
            </a:pPr>
            <a:r>
              <a:rPr lang="en-US"/>
              <a:t>Example of inbuilt function using Spread operator is console.log(); as it takes variable number of parameters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3"/>
          <p:cNvSpPr txBox="1"/>
          <p:nvPr>
            <p:ph type="ctrTitle"/>
          </p:nvPr>
        </p:nvSpPr>
        <p:spPr>
          <a:xfrm>
            <a:off x="251520" y="188640"/>
            <a:ext cx="8784976" cy="1107554"/>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ES6 for of loop</a:t>
            </a:r>
            <a:endParaRPr/>
          </a:p>
        </p:txBody>
      </p:sp>
      <p:sp>
        <p:nvSpPr>
          <p:cNvPr id="153" name="Google Shape;153;p23"/>
          <p:cNvSpPr txBox="1"/>
          <p:nvPr>
            <p:ph idx="1" type="subTitle"/>
          </p:nvPr>
        </p:nvSpPr>
        <p:spPr>
          <a:xfrm>
            <a:off x="251520" y="1052736"/>
            <a:ext cx="8568952" cy="554461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for of loop was introduced in ES6 which allows you to easily iterate over elements of an collection.for of iterates over the values of elements of a collection not the keys. A collection can be an array, set, list, custom collection object etc.</a:t>
            </a:r>
            <a:endParaRPr/>
          </a:p>
          <a:p>
            <a:pPr indent="0" lvl="0" marL="0" rtl="0" algn="l">
              <a:spcBef>
                <a:spcPts val="400"/>
              </a:spcBef>
              <a:spcAft>
                <a:spcPts val="0"/>
              </a:spcAft>
              <a:buSzPts val="2000"/>
              <a:buNone/>
            </a:pPr>
            <a:r>
              <a:t/>
            </a:r>
            <a:endParaRPr/>
          </a:p>
          <a:p>
            <a:pPr indent="0" lvl="0" marL="0" rtl="0" algn="l">
              <a:spcBef>
                <a:spcPts val="400"/>
              </a:spcBef>
              <a:spcAft>
                <a:spcPts val="0"/>
              </a:spcAft>
              <a:buSzPts val="2000"/>
              <a:buNone/>
            </a:pPr>
            <a:r>
              <a:rPr lang="en-US"/>
              <a:t>Earlier to ES6 we had to use for loop or Array’s foreach loop to walkthrough elements of an collection. ES6 introduced a new way for iteration.</a:t>
            </a:r>
            <a:endParaRPr/>
          </a:p>
          <a:p>
            <a:pPr indent="0" lvl="0" marL="0" rtl="0" algn="l">
              <a:spcBef>
                <a:spcPts val="400"/>
              </a:spcBef>
              <a:spcAft>
                <a:spcPts val="0"/>
              </a:spcAft>
              <a:buSzPts val="2000"/>
              <a:buNone/>
            </a:pPr>
            <a:r>
              <a:rPr lang="en-US"/>
              <a:t>An iterator is an construct that lets us visit or walkthrough every element of an collection.</a:t>
            </a:r>
            <a:endParaRPr/>
          </a:p>
          <a:p>
            <a:pPr indent="0" lvl="0" marL="0" rtl="0" algn="l">
              <a:spcBef>
                <a:spcPts val="400"/>
              </a:spcBef>
              <a:spcAft>
                <a:spcPts val="0"/>
              </a:spcAft>
              <a:buSzPts val="2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4"/>
          <p:cNvSpPr txBox="1"/>
          <p:nvPr>
            <p:ph type="ctrTitle"/>
          </p:nvPr>
        </p:nvSpPr>
        <p:spPr>
          <a:xfrm>
            <a:off x="251520" y="188640"/>
            <a:ext cx="8784976" cy="1107554"/>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000"/>
              <a:buFont typeface="Cambria"/>
              <a:buNone/>
            </a:pPr>
            <a:r>
              <a:rPr lang="en-US" sz="4000"/>
              <a:t>Iterating an Custom Collection Object using “for of”</a:t>
            </a:r>
            <a:endParaRPr/>
          </a:p>
        </p:txBody>
      </p:sp>
      <p:sp>
        <p:nvSpPr>
          <p:cNvPr id="159" name="Google Shape;159;p24"/>
          <p:cNvSpPr txBox="1"/>
          <p:nvPr>
            <p:ph idx="1" type="subTitle"/>
          </p:nvPr>
        </p:nvSpPr>
        <p:spPr>
          <a:xfrm>
            <a:off x="251520" y="1412776"/>
            <a:ext cx="8496944" cy="518457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rPr lang="en-US" sz="2800"/>
              <a:t>We need to implement Symbol.iterator property on an custom collection. </a:t>
            </a:r>
            <a:endParaRPr sz="2800"/>
          </a:p>
          <a:p>
            <a:pPr indent="0" lvl="0" marL="0" rtl="0" algn="l">
              <a:spcBef>
                <a:spcPts val="560"/>
              </a:spcBef>
              <a:spcAft>
                <a:spcPts val="0"/>
              </a:spcAft>
              <a:buSzPts val="2800"/>
              <a:buNone/>
            </a:pPr>
            <a:r>
              <a:rPr lang="en-US" sz="2800"/>
              <a:t>Symbol.iterator returns a Iterator object i.e., a object with next() property. next() is invoked by for of until next() returns {value: undefined, done: true}. </a:t>
            </a:r>
            <a:endParaRPr sz="2800"/>
          </a:p>
          <a:p>
            <a:pPr indent="0" lvl="0" marL="0" rtl="0" algn="l">
              <a:spcBef>
                <a:spcPts val="560"/>
              </a:spcBef>
              <a:spcAft>
                <a:spcPts val="0"/>
              </a:spcAft>
              <a:buSzPts val="2800"/>
              <a:buNone/>
            </a:pPr>
            <a:r>
              <a:rPr lang="en-US" sz="2800"/>
              <a:t>To continue looping and return an collection element next() has to return {value: element_value, done: false}.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5"/>
          <p:cNvSpPr txBox="1"/>
          <p:nvPr>
            <p:ph type="ctrTitle"/>
          </p:nvPr>
        </p:nvSpPr>
        <p:spPr>
          <a:xfrm>
            <a:off x="179512" y="116632"/>
            <a:ext cx="8640960" cy="72008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320"/>
              <a:buFont typeface="Cambria"/>
              <a:buNone/>
            </a:pPr>
            <a:r>
              <a:rPr lang="en-US" sz="4320"/>
              <a:t>Yield keyword - Generators</a:t>
            </a:r>
            <a:endParaRPr sz="4320"/>
          </a:p>
        </p:txBody>
      </p:sp>
      <p:sp>
        <p:nvSpPr>
          <p:cNvPr id="165" name="Google Shape;165;p25"/>
          <p:cNvSpPr txBox="1"/>
          <p:nvPr>
            <p:ph idx="1" type="subTitle"/>
          </p:nvPr>
        </p:nvSpPr>
        <p:spPr>
          <a:xfrm>
            <a:off x="251520" y="1052736"/>
            <a:ext cx="8568952" cy="554461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3200"/>
              <a:buNone/>
            </a:pPr>
            <a:r>
              <a:rPr lang="en-US" sz="3200"/>
              <a:t>ECMAScript 6 specification introduced a new JavaScript feature called as JavaScript Generators. </a:t>
            </a:r>
            <a:endParaRPr sz="3200"/>
          </a:p>
          <a:p>
            <a:pPr indent="0" lvl="0" marL="0" rtl="0" algn="l">
              <a:spcBef>
                <a:spcPts val="640"/>
              </a:spcBef>
              <a:spcAft>
                <a:spcPts val="0"/>
              </a:spcAft>
              <a:buSzPts val="3200"/>
              <a:buNone/>
            </a:pPr>
            <a:r>
              <a:rPr lang="en-US" sz="3200"/>
              <a:t>JavaScript’s yield keyword and function*() syntax together make JS Generators.</a:t>
            </a:r>
            <a:endParaRPr/>
          </a:p>
          <a:p>
            <a:pPr indent="0" lvl="0" marL="0" rtl="0" algn="l">
              <a:spcBef>
                <a:spcPts val="640"/>
              </a:spcBef>
              <a:spcAft>
                <a:spcPts val="0"/>
              </a:spcAft>
              <a:buSzPts val="3200"/>
              <a:buNone/>
            </a:pPr>
            <a:r>
              <a:rPr lang="en-US" sz="3200"/>
              <a:t>In nutshell JavaScript generators provide a new way for functions to return a collection and also a new way of looping(or iterating) through the elements of the returned collection.</a:t>
            </a:r>
            <a:endParaRPr sz="3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6"/>
          <p:cNvSpPr txBox="1"/>
          <p:nvPr>
            <p:ph type="ctrTitle"/>
          </p:nvPr>
        </p:nvSpPr>
        <p:spPr>
          <a:xfrm>
            <a:off x="179512" y="116632"/>
            <a:ext cx="8640960" cy="72008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320"/>
              <a:buFont typeface="Cambria"/>
              <a:buNone/>
            </a:pPr>
            <a:r>
              <a:rPr lang="en-US" sz="4320"/>
              <a:t>Yield keyword - Generators</a:t>
            </a:r>
            <a:endParaRPr sz="4320"/>
          </a:p>
        </p:txBody>
      </p:sp>
      <p:sp>
        <p:nvSpPr>
          <p:cNvPr id="171" name="Google Shape;171;p26"/>
          <p:cNvSpPr/>
          <p:nvPr/>
        </p:nvSpPr>
        <p:spPr>
          <a:xfrm>
            <a:off x="2915816" y="1124744"/>
            <a:ext cx="2304256" cy="936104"/>
          </a:xfrm>
          <a:prstGeom prst="rect">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2" name="Google Shape;172;p26"/>
          <p:cNvSpPr/>
          <p:nvPr/>
        </p:nvSpPr>
        <p:spPr>
          <a:xfrm>
            <a:off x="2987824" y="3789040"/>
            <a:ext cx="2304256" cy="936104"/>
          </a:xfrm>
          <a:prstGeom prst="rect">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For iteration</a:t>
            </a:r>
            <a:endParaRPr b="0" i="0" sz="1800" u="none" cap="none" strike="noStrike">
              <a:solidFill>
                <a:schemeClr val="lt1"/>
              </a:solidFill>
              <a:latin typeface="Calibri"/>
              <a:ea typeface="Calibri"/>
              <a:cs typeface="Calibri"/>
              <a:sym typeface="Calibri"/>
            </a:endParaRPr>
          </a:p>
        </p:txBody>
      </p:sp>
      <p:cxnSp>
        <p:nvCxnSpPr>
          <p:cNvPr id="173" name="Google Shape;173;p26"/>
          <p:cNvCxnSpPr/>
          <p:nvPr/>
        </p:nvCxnSpPr>
        <p:spPr>
          <a:xfrm rot="10800000">
            <a:off x="3131840" y="2060848"/>
            <a:ext cx="0" cy="1728192"/>
          </a:xfrm>
          <a:prstGeom prst="straightConnector1">
            <a:avLst/>
          </a:prstGeom>
          <a:noFill/>
          <a:ln cap="flat" cmpd="sng" w="28575">
            <a:solidFill>
              <a:srgbClr val="A6A177"/>
            </a:solidFill>
            <a:prstDash val="solid"/>
            <a:round/>
            <a:headEnd len="sm" w="sm" type="none"/>
            <a:tailEnd len="med" w="med" type="stealth"/>
          </a:ln>
        </p:spPr>
      </p:cxnSp>
      <p:sp>
        <p:nvSpPr>
          <p:cNvPr id="174" name="Google Shape;174;p26"/>
          <p:cNvSpPr txBox="1"/>
          <p:nvPr/>
        </p:nvSpPr>
        <p:spPr>
          <a:xfrm>
            <a:off x="1403648" y="2420888"/>
            <a:ext cx="158417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Call function</a:t>
            </a:r>
            <a:endParaRPr sz="1800">
              <a:solidFill>
                <a:schemeClr val="dk1"/>
              </a:solidFill>
              <a:latin typeface="Calibri"/>
              <a:ea typeface="Calibri"/>
              <a:cs typeface="Calibri"/>
              <a:sym typeface="Calibri"/>
            </a:endParaRPr>
          </a:p>
        </p:txBody>
      </p:sp>
      <p:sp>
        <p:nvSpPr>
          <p:cNvPr id="175" name="Google Shape;175;p26"/>
          <p:cNvSpPr txBox="1"/>
          <p:nvPr/>
        </p:nvSpPr>
        <p:spPr>
          <a:xfrm>
            <a:off x="3131840" y="1700808"/>
            <a:ext cx="64807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yield</a:t>
            </a:r>
            <a:endParaRPr sz="1800">
              <a:solidFill>
                <a:schemeClr val="dk1"/>
              </a:solidFill>
              <a:latin typeface="Calibri"/>
              <a:ea typeface="Calibri"/>
              <a:cs typeface="Calibri"/>
              <a:sym typeface="Calibri"/>
            </a:endParaRPr>
          </a:p>
        </p:txBody>
      </p:sp>
      <p:cxnSp>
        <p:nvCxnSpPr>
          <p:cNvPr id="176" name="Google Shape;176;p26"/>
          <p:cNvCxnSpPr/>
          <p:nvPr/>
        </p:nvCxnSpPr>
        <p:spPr>
          <a:xfrm>
            <a:off x="3779912" y="2070140"/>
            <a:ext cx="0" cy="1718900"/>
          </a:xfrm>
          <a:prstGeom prst="straightConnector1">
            <a:avLst/>
          </a:prstGeom>
          <a:noFill/>
          <a:ln cap="flat" cmpd="sng" w="28575">
            <a:solidFill>
              <a:srgbClr val="A6A177"/>
            </a:solidFill>
            <a:prstDash val="dashDot"/>
            <a:round/>
            <a:headEnd len="sm" w="sm" type="none"/>
            <a:tailEnd len="med" w="med" type="stealth"/>
          </a:ln>
        </p:spPr>
      </p:cxnSp>
      <p:cxnSp>
        <p:nvCxnSpPr>
          <p:cNvPr id="177" name="Google Shape;177;p26"/>
          <p:cNvCxnSpPr>
            <a:stCxn id="172" idx="0"/>
          </p:cNvCxnSpPr>
          <p:nvPr/>
        </p:nvCxnSpPr>
        <p:spPr>
          <a:xfrm rot="10800000">
            <a:off x="4139952" y="2070040"/>
            <a:ext cx="0" cy="1719000"/>
          </a:xfrm>
          <a:prstGeom prst="straightConnector1">
            <a:avLst/>
          </a:prstGeom>
          <a:noFill/>
          <a:ln cap="flat" cmpd="sng" w="38100">
            <a:solidFill>
              <a:srgbClr val="A6A177"/>
            </a:solidFill>
            <a:prstDash val="dash"/>
            <a:round/>
            <a:headEnd len="sm" w="sm" type="none"/>
            <a:tailEnd len="med" w="med" type="stealth"/>
          </a:ln>
        </p:spPr>
      </p:cxnSp>
      <p:sp>
        <p:nvSpPr>
          <p:cNvPr id="178" name="Google Shape;178;p26"/>
          <p:cNvSpPr txBox="1"/>
          <p:nvPr/>
        </p:nvSpPr>
        <p:spPr>
          <a:xfrm>
            <a:off x="4153680" y="1668542"/>
            <a:ext cx="64807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yield</a:t>
            </a:r>
            <a:endParaRPr sz="1800">
              <a:solidFill>
                <a:schemeClr val="dk1"/>
              </a:solidFill>
              <a:latin typeface="Calibri"/>
              <a:ea typeface="Calibri"/>
              <a:cs typeface="Calibri"/>
              <a:sym typeface="Calibri"/>
            </a:endParaRPr>
          </a:p>
        </p:txBody>
      </p:sp>
      <p:cxnSp>
        <p:nvCxnSpPr>
          <p:cNvPr id="179" name="Google Shape;179;p26"/>
          <p:cNvCxnSpPr/>
          <p:nvPr/>
        </p:nvCxnSpPr>
        <p:spPr>
          <a:xfrm>
            <a:off x="4716016" y="1998132"/>
            <a:ext cx="0" cy="1718900"/>
          </a:xfrm>
          <a:prstGeom prst="straightConnector1">
            <a:avLst/>
          </a:prstGeom>
          <a:noFill/>
          <a:ln cap="flat" cmpd="sng" w="28575">
            <a:solidFill>
              <a:srgbClr val="A6A177"/>
            </a:solidFill>
            <a:prstDash val="dashDot"/>
            <a:round/>
            <a:headEnd len="sm" w="sm" type="none"/>
            <a:tailEnd len="med" w="med" type="stealth"/>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7"/>
          <p:cNvSpPr txBox="1"/>
          <p:nvPr>
            <p:ph type="ctrTitle"/>
          </p:nvPr>
        </p:nvSpPr>
        <p:spPr>
          <a:xfrm>
            <a:off x="251520" y="188640"/>
            <a:ext cx="8784976" cy="79208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000"/>
              <a:buFont typeface="Cambria"/>
              <a:buNone/>
            </a:pPr>
            <a:r>
              <a:rPr lang="en-US" sz="4000"/>
              <a:t>JavaScript Arrow “=&gt;” Function</a:t>
            </a:r>
            <a:endParaRPr/>
          </a:p>
        </p:txBody>
      </p:sp>
      <p:sp>
        <p:nvSpPr>
          <p:cNvPr id="185" name="Google Shape;185;p27"/>
          <p:cNvSpPr txBox="1"/>
          <p:nvPr>
            <p:ph idx="1" type="subTitle"/>
          </p:nvPr>
        </p:nvSpPr>
        <p:spPr>
          <a:xfrm>
            <a:off x="251520" y="1052736"/>
            <a:ext cx="8568952" cy="554461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rPr lang="en-US" sz="2800"/>
              <a:t>ECMAScript 6 provides a new way to create functions which just contain one line of statement. This new type of function is called lambda or arrow function.</a:t>
            </a:r>
            <a:endParaRPr/>
          </a:p>
          <a:p>
            <a:pPr indent="0" lvl="0" marL="0" rtl="0" algn="l">
              <a:spcBef>
                <a:spcPts val="560"/>
              </a:spcBef>
              <a:spcAft>
                <a:spcPts val="0"/>
              </a:spcAft>
              <a:buSzPts val="2800"/>
              <a:buNone/>
            </a:pPr>
            <a:br>
              <a:rPr lang="en-US" sz="2800"/>
            </a:br>
            <a:r>
              <a:rPr lang="en-US" sz="2800"/>
              <a:t>You can also write multiple statements in an arrow function by enclosing multiple statements in { and }.</a:t>
            </a:r>
            <a:endParaRPr/>
          </a:p>
          <a:p>
            <a:pPr indent="0" lvl="0" marL="0" rtl="0" algn="l">
              <a:spcBef>
                <a:spcPts val="560"/>
              </a:spcBef>
              <a:spcAft>
                <a:spcPts val="0"/>
              </a:spcAft>
              <a:buSzPts val="2800"/>
              <a:buNone/>
            </a:pPr>
            <a:r>
              <a:t/>
            </a:r>
            <a:endParaRPr sz="2800"/>
          </a:p>
          <a:p>
            <a:pPr indent="0" lvl="0" marL="0" rtl="0" algn="l">
              <a:spcBef>
                <a:spcPts val="560"/>
              </a:spcBef>
              <a:spcAft>
                <a:spcPts val="0"/>
              </a:spcAft>
              <a:buSzPts val="2800"/>
              <a:buNone/>
            </a:pPr>
            <a:r>
              <a:rPr lang="en-US" sz="2800"/>
              <a:t>As arrow function actually returns a regular JavaScript function object so they can be used wherever we use regular JavaScript function object.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8"/>
          <p:cNvSpPr txBox="1"/>
          <p:nvPr>
            <p:ph type="ctrTitle"/>
          </p:nvPr>
        </p:nvSpPr>
        <p:spPr>
          <a:xfrm>
            <a:off x="251520" y="188640"/>
            <a:ext cx="8784976" cy="1107554"/>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000"/>
              <a:buFont typeface="Cambria"/>
              <a:buNone/>
            </a:pPr>
            <a:r>
              <a:rPr lang="en-US" sz="4000"/>
              <a:t>JavaScript Arrow “=&gt;” Function</a:t>
            </a:r>
            <a:endParaRPr/>
          </a:p>
        </p:txBody>
      </p:sp>
      <p:sp>
        <p:nvSpPr>
          <p:cNvPr id="191" name="Google Shape;191;p28"/>
          <p:cNvSpPr txBox="1"/>
          <p:nvPr>
            <p:ph idx="1" type="subTitle"/>
          </p:nvPr>
        </p:nvSpPr>
        <p:spPr>
          <a:xfrm>
            <a:off x="251520" y="1412776"/>
            <a:ext cx="8568952" cy="518457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3200"/>
              <a:buNone/>
            </a:pPr>
            <a:r>
              <a:rPr lang="en-US" sz="3200"/>
              <a:t>One last and most important feature about arrow function is that the “this” pointer inside an asynchronously executed arrow function points to the scope inside which it was passed as callback. </a:t>
            </a:r>
            <a:endParaRPr sz="3200"/>
          </a:p>
          <a:p>
            <a:pPr indent="0" lvl="0" marL="0" rtl="0" algn="l">
              <a:lnSpc>
                <a:spcPct val="90000"/>
              </a:lnSpc>
              <a:spcBef>
                <a:spcPts val="640"/>
              </a:spcBef>
              <a:spcAft>
                <a:spcPts val="0"/>
              </a:spcAft>
              <a:buSzPts val="3200"/>
              <a:buNone/>
            </a:pPr>
            <a:r>
              <a:t/>
            </a:r>
            <a:endParaRPr sz="3200"/>
          </a:p>
          <a:p>
            <a:pPr indent="0" lvl="0" marL="0" rtl="0" algn="l">
              <a:lnSpc>
                <a:spcPct val="90000"/>
              </a:lnSpc>
              <a:spcBef>
                <a:spcPts val="640"/>
              </a:spcBef>
              <a:spcAft>
                <a:spcPts val="0"/>
              </a:spcAft>
              <a:buSzPts val="3200"/>
              <a:buNone/>
            </a:pPr>
            <a:r>
              <a:rPr lang="en-US" sz="3200"/>
              <a:t>A regular function’s this pointer points to global scope when executed asynchronously.</a:t>
            </a:r>
            <a:endParaRPr/>
          </a:p>
          <a:p>
            <a:pPr indent="0" lvl="0" marL="0" rtl="0" algn="l">
              <a:lnSpc>
                <a:spcPct val="90000"/>
              </a:lnSpc>
              <a:spcBef>
                <a:spcPts val="640"/>
              </a:spcBef>
              <a:spcAft>
                <a:spcPts val="0"/>
              </a:spcAft>
              <a:buSzPts val="3200"/>
              <a:buNone/>
            </a:pPr>
            <a:r>
              <a:t/>
            </a:r>
            <a:endParaRPr sz="3200"/>
          </a:p>
          <a:p>
            <a:pPr indent="0" lvl="0" marL="0" rtl="0" algn="l">
              <a:lnSpc>
                <a:spcPct val="90000"/>
              </a:lnSpc>
              <a:spcBef>
                <a:spcPts val="640"/>
              </a:spcBef>
              <a:spcAft>
                <a:spcPts val="0"/>
              </a:spcAft>
              <a:buSzPts val="3200"/>
              <a:buNone/>
            </a:pPr>
            <a:r>
              <a:rPr lang="en-US" sz="3200"/>
              <a:t>Lambda within Lambda body</a:t>
            </a:r>
            <a:endParaRPr/>
          </a:p>
          <a:p>
            <a:pPr indent="0" lvl="0" marL="0" rtl="0" algn="l">
              <a:lnSpc>
                <a:spcPct val="90000"/>
              </a:lnSpc>
              <a:spcBef>
                <a:spcPts val="640"/>
              </a:spcBef>
              <a:spcAft>
                <a:spcPts val="0"/>
              </a:spcAft>
              <a:buSzPts val="3200"/>
              <a:buNone/>
            </a:pPr>
            <a:r>
              <a:rPr lang="en-US" sz="3200"/>
              <a:t>Lambda within Lambda parameter</a:t>
            </a:r>
            <a:endParaRPr sz="3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0" y="0"/>
            <a:ext cx="7498080" cy="7318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140"/>
              <a:buFont typeface="Cambria"/>
              <a:buNone/>
            </a:pPr>
            <a:r>
              <a:rPr lang="en-US" sz="4140"/>
              <a:t>ES6</a:t>
            </a:r>
            <a:endParaRPr sz="4140"/>
          </a:p>
        </p:txBody>
      </p:sp>
      <p:sp>
        <p:nvSpPr>
          <p:cNvPr id="198" name="Google Shape;198;p29"/>
          <p:cNvSpPr txBox="1"/>
          <p:nvPr>
            <p:ph idx="1" type="body"/>
          </p:nvPr>
        </p:nvSpPr>
        <p:spPr>
          <a:xfrm>
            <a:off x="13854" y="609600"/>
            <a:ext cx="9053945" cy="6248400"/>
          </a:xfrm>
          <a:prstGeom prst="rect">
            <a:avLst/>
          </a:prstGeom>
          <a:noFill/>
          <a:ln>
            <a:noFill/>
          </a:ln>
        </p:spPr>
        <p:txBody>
          <a:bodyPr anchorCtr="0" anchor="t" bIns="45700" lIns="91425" spcFirstLastPara="1" rIns="91425" wrap="square" tIns="45700">
            <a:noAutofit/>
          </a:bodyPr>
          <a:lstStyle/>
          <a:p>
            <a:pPr indent="-228600" lvl="0" marL="342900" rtl="0" algn="l">
              <a:spcBef>
                <a:spcPts val="0"/>
              </a:spcBef>
              <a:spcAft>
                <a:spcPts val="0"/>
              </a:spcAft>
              <a:buSzPts val="2200"/>
              <a:buChar char="•"/>
            </a:pPr>
            <a:r>
              <a:rPr lang="en-US"/>
              <a:t>Lambda refers to anonymous functions in programming. Lambda functions are a concise mechanism to represent anonymous functions. These functions are also called as Arrow functions.  </a:t>
            </a:r>
            <a:endParaRPr/>
          </a:p>
          <a:p>
            <a:pPr indent="0" lvl="0" marL="82296" rtl="0" algn="l">
              <a:spcBef>
                <a:spcPts val="440"/>
              </a:spcBef>
              <a:spcAft>
                <a:spcPts val="0"/>
              </a:spcAft>
              <a:buSzPts val="2200"/>
              <a:buNone/>
            </a:pPr>
            <a:r>
              <a:rPr b="1" lang="en-US"/>
              <a:t>Lambda Function - Anatomy </a:t>
            </a:r>
            <a:endParaRPr b="1"/>
          </a:p>
          <a:p>
            <a:pPr indent="-228600" lvl="0" marL="342900" rtl="0" algn="l">
              <a:spcBef>
                <a:spcPts val="440"/>
              </a:spcBef>
              <a:spcAft>
                <a:spcPts val="0"/>
              </a:spcAft>
              <a:buSzPts val="2200"/>
              <a:buChar char="•"/>
            </a:pPr>
            <a:r>
              <a:rPr lang="en-US"/>
              <a:t>There are 3 parts to a Lambda function: </a:t>
            </a:r>
            <a:endParaRPr/>
          </a:p>
          <a:p>
            <a:pPr indent="-228600" lvl="0" marL="342900" rtl="0" algn="l">
              <a:spcBef>
                <a:spcPts val="440"/>
              </a:spcBef>
              <a:spcAft>
                <a:spcPts val="0"/>
              </a:spcAft>
              <a:buSzPts val="2200"/>
              <a:buChar char="•"/>
            </a:pPr>
            <a:r>
              <a:rPr lang="en-US">
                <a:solidFill>
                  <a:srgbClr val="FF0000"/>
                </a:solidFill>
              </a:rPr>
              <a:t>Parameters: </a:t>
            </a:r>
            <a:r>
              <a:rPr lang="en-US"/>
              <a:t>A function may optionally have parameters.  </a:t>
            </a:r>
            <a:endParaRPr/>
          </a:p>
          <a:p>
            <a:pPr indent="-228600" lvl="0" marL="342900" rtl="0" algn="l">
              <a:spcBef>
                <a:spcPts val="440"/>
              </a:spcBef>
              <a:spcAft>
                <a:spcPts val="0"/>
              </a:spcAft>
              <a:buSzPts val="2200"/>
              <a:buChar char="•"/>
            </a:pPr>
            <a:r>
              <a:rPr lang="en-US">
                <a:solidFill>
                  <a:srgbClr val="FF0000"/>
                </a:solidFill>
              </a:rPr>
              <a:t>The fat arrow notation/lambda notation (=&gt;): </a:t>
            </a:r>
            <a:r>
              <a:rPr lang="en-US"/>
              <a:t>It is also called as the goes to operator.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0" y="0"/>
            <a:ext cx="7498080" cy="7318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140"/>
              <a:buFont typeface="Cambria"/>
              <a:buNone/>
            </a:pPr>
            <a:r>
              <a:rPr lang="en-US" sz="4140"/>
              <a:t>ES6</a:t>
            </a:r>
            <a:endParaRPr sz="4140"/>
          </a:p>
        </p:txBody>
      </p:sp>
      <p:sp>
        <p:nvSpPr>
          <p:cNvPr id="205" name="Google Shape;205;p30"/>
          <p:cNvSpPr txBox="1"/>
          <p:nvPr>
            <p:ph idx="1" type="body"/>
          </p:nvPr>
        </p:nvSpPr>
        <p:spPr>
          <a:xfrm>
            <a:off x="13854" y="609600"/>
            <a:ext cx="9053945" cy="6248400"/>
          </a:xfrm>
          <a:prstGeom prst="rect">
            <a:avLst/>
          </a:prstGeom>
          <a:noFill/>
          <a:ln>
            <a:noFill/>
          </a:ln>
        </p:spPr>
        <p:txBody>
          <a:bodyPr anchorCtr="0" anchor="t" bIns="45700" lIns="91425" spcFirstLastPara="1" rIns="91425" wrap="square" tIns="45700">
            <a:noAutofit/>
          </a:bodyPr>
          <a:lstStyle/>
          <a:p>
            <a:pPr indent="-228600" lvl="0" marL="342900" rtl="0" algn="l">
              <a:spcBef>
                <a:spcPts val="0"/>
              </a:spcBef>
              <a:spcAft>
                <a:spcPts val="0"/>
              </a:spcAft>
              <a:buSzPts val="2200"/>
              <a:buChar char="•"/>
            </a:pPr>
            <a:r>
              <a:rPr lang="en-US">
                <a:solidFill>
                  <a:srgbClr val="FF0000"/>
                </a:solidFill>
              </a:rPr>
              <a:t>Statements</a:t>
            </a:r>
            <a:r>
              <a:rPr lang="en-US"/>
              <a:t>: Represents the function’s instruction set  </a:t>
            </a:r>
            <a:endParaRPr/>
          </a:p>
          <a:p>
            <a:pPr indent="-228600" lvl="0" marL="342900" rtl="0" algn="l">
              <a:spcBef>
                <a:spcPts val="440"/>
              </a:spcBef>
              <a:spcAft>
                <a:spcPts val="0"/>
              </a:spcAft>
              <a:buSzPts val="2200"/>
              <a:buChar char="•"/>
            </a:pPr>
            <a:r>
              <a:rPr lang="en-US"/>
              <a:t>Tip: By convention, the use of a single letter parameter is encouraged for a compact and precise function declaration.  </a:t>
            </a:r>
            <a:endParaRPr/>
          </a:p>
          <a:p>
            <a:pPr indent="-228600" lvl="0" marL="342900" rtl="0" algn="l">
              <a:spcBef>
                <a:spcPts val="440"/>
              </a:spcBef>
              <a:spcAft>
                <a:spcPts val="0"/>
              </a:spcAft>
              <a:buSzPts val="2200"/>
              <a:buChar char="•"/>
            </a:pPr>
            <a:r>
              <a:rPr lang="en-US"/>
              <a:t>Lambda Expression It is an anonymous function expression that points to a single line of code. Following is the syntax for the same. </a:t>
            </a:r>
            <a:endParaRPr/>
          </a:p>
          <a:p>
            <a:pPr indent="-228600" lvl="0" marL="342900" rtl="0" algn="l">
              <a:spcBef>
                <a:spcPts val="440"/>
              </a:spcBef>
              <a:spcAft>
                <a:spcPts val="0"/>
              </a:spcAft>
              <a:buSzPts val="2200"/>
              <a:buChar char="•"/>
            </a:pPr>
            <a:r>
              <a:rPr lang="en-US"/>
              <a:t>( [param1, parma2,…param n] )=&gt;statement;</a:t>
            </a:r>
            <a:endParaRPr b="1" u="sng"/>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1"/>
          <p:cNvSpPr txBox="1"/>
          <p:nvPr>
            <p:ph type="ctrTitle"/>
          </p:nvPr>
        </p:nvSpPr>
        <p:spPr>
          <a:xfrm>
            <a:off x="251520" y="188640"/>
            <a:ext cx="8784976" cy="64807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3600"/>
              <a:buFont typeface="Cambria"/>
              <a:buNone/>
            </a:pPr>
            <a:r>
              <a:rPr lang="en-US" sz="3600"/>
              <a:t>ES6 Destructuring Assignments</a:t>
            </a:r>
            <a:endParaRPr sz="3600"/>
          </a:p>
        </p:txBody>
      </p:sp>
      <p:sp>
        <p:nvSpPr>
          <p:cNvPr id="211" name="Google Shape;211;p31"/>
          <p:cNvSpPr txBox="1"/>
          <p:nvPr>
            <p:ph idx="1" type="subTitle"/>
          </p:nvPr>
        </p:nvSpPr>
        <p:spPr>
          <a:xfrm>
            <a:off x="143508" y="795543"/>
            <a:ext cx="8568952" cy="554461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960"/>
              <a:buNone/>
            </a:pPr>
            <a:r>
              <a:rPr i="1" lang="en-US" sz="2960"/>
              <a:t>Destructuring assignment</a:t>
            </a:r>
            <a:r>
              <a:rPr lang="en-US" sz="2960"/>
              <a:t> is a special syntax that allows us to “unpack” arrays or objects into a bunch of variables or a single variable, as sometimes they are more convenient. </a:t>
            </a:r>
            <a:endParaRPr sz="2960"/>
          </a:p>
          <a:p>
            <a:pPr indent="0" lvl="0" marL="0" rtl="0" algn="l">
              <a:lnSpc>
                <a:spcPct val="90000"/>
              </a:lnSpc>
              <a:spcBef>
                <a:spcPts val="592"/>
              </a:spcBef>
              <a:spcAft>
                <a:spcPts val="0"/>
              </a:spcAft>
              <a:buSzPts val="2960"/>
              <a:buNone/>
            </a:pPr>
            <a:r>
              <a:t/>
            </a:r>
            <a:endParaRPr sz="2960"/>
          </a:p>
          <a:p>
            <a:pPr indent="0" lvl="0" marL="0" rtl="0" algn="l">
              <a:lnSpc>
                <a:spcPct val="90000"/>
              </a:lnSpc>
              <a:spcBef>
                <a:spcPts val="592"/>
              </a:spcBef>
              <a:spcAft>
                <a:spcPts val="0"/>
              </a:spcAft>
              <a:buSzPts val="2960"/>
              <a:buNone/>
            </a:pPr>
            <a:r>
              <a:t/>
            </a:r>
            <a:endParaRPr sz="2960"/>
          </a:p>
          <a:p>
            <a:pPr indent="0" lvl="0" marL="0" rtl="0" algn="l">
              <a:lnSpc>
                <a:spcPct val="90000"/>
              </a:lnSpc>
              <a:spcBef>
                <a:spcPts val="592"/>
              </a:spcBef>
              <a:spcAft>
                <a:spcPts val="0"/>
              </a:spcAft>
              <a:buSzPts val="2960"/>
              <a:buNone/>
            </a:pPr>
            <a:r>
              <a:rPr lang="en-US" sz="2960"/>
              <a:t>Destructuring assignment also works with </a:t>
            </a:r>
            <a:endParaRPr sz="2960"/>
          </a:p>
          <a:p>
            <a:pPr indent="-514350" lvl="0" marL="514350" rtl="0" algn="l">
              <a:lnSpc>
                <a:spcPct val="90000"/>
              </a:lnSpc>
              <a:spcBef>
                <a:spcPts val="592"/>
              </a:spcBef>
              <a:spcAft>
                <a:spcPts val="0"/>
              </a:spcAft>
              <a:buSzPts val="2960"/>
              <a:buFont typeface="Cambria"/>
              <a:buAutoNum type="arabicPeriod"/>
            </a:pPr>
            <a:r>
              <a:rPr lang="en-US" sz="2960"/>
              <a:t>object</a:t>
            </a:r>
            <a:endParaRPr sz="2960"/>
          </a:p>
          <a:p>
            <a:pPr indent="-514350" lvl="0" marL="514350" rtl="0" algn="l">
              <a:lnSpc>
                <a:spcPct val="90000"/>
              </a:lnSpc>
              <a:spcBef>
                <a:spcPts val="592"/>
              </a:spcBef>
              <a:spcAft>
                <a:spcPts val="0"/>
              </a:spcAft>
              <a:buSzPts val="2960"/>
              <a:buFont typeface="Cambria"/>
              <a:buAutoNum type="arabicPeriod"/>
            </a:pPr>
            <a:r>
              <a:rPr lang="en-US" sz="2960"/>
              <a:t>Any collection</a:t>
            </a:r>
            <a:endParaRPr sz="2960"/>
          </a:p>
          <a:p>
            <a:pPr indent="0" lvl="0" marL="0" rtl="0" algn="l">
              <a:lnSpc>
                <a:spcPct val="90000"/>
              </a:lnSpc>
              <a:spcBef>
                <a:spcPts val="370"/>
              </a:spcBef>
              <a:spcAft>
                <a:spcPts val="0"/>
              </a:spcAft>
              <a:buSzPts val="1850"/>
              <a:buNone/>
            </a:pPr>
            <a:r>
              <a:t/>
            </a:r>
            <a:endParaRPr sz="1850"/>
          </a:p>
          <a:p>
            <a:pPr indent="0" lvl="0" marL="0" rtl="0" algn="l">
              <a:lnSpc>
                <a:spcPct val="90000"/>
              </a:lnSpc>
              <a:spcBef>
                <a:spcPts val="370"/>
              </a:spcBef>
              <a:spcAft>
                <a:spcPts val="0"/>
              </a:spcAft>
              <a:buSzPts val="1850"/>
              <a:buNone/>
            </a:pPr>
            <a:r>
              <a:rPr lang="en-US" sz="1850"/>
              <a:t>// first and second elements are not needed </a:t>
            </a:r>
            <a:endParaRPr sz="1850"/>
          </a:p>
          <a:p>
            <a:pPr indent="0" lvl="0" marL="0" rtl="0" algn="l">
              <a:lnSpc>
                <a:spcPct val="90000"/>
              </a:lnSpc>
              <a:spcBef>
                <a:spcPts val="370"/>
              </a:spcBef>
              <a:spcAft>
                <a:spcPts val="0"/>
              </a:spcAft>
              <a:buSzPts val="1850"/>
              <a:buNone/>
            </a:pPr>
            <a:r>
              <a:rPr lang="en-US" sz="1850"/>
              <a:t>let [, , title] = ["Julius", "Caesar", "Consul", "of the Roman Republic"]; </a:t>
            </a:r>
            <a:endParaRPr sz="1850"/>
          </a:p>
          <a:p>
            <a:pPr indent="0" lvl="0" marL="0" rtl="0" algn="l">
              <a:lnSpc>
                <a:spcPct val="90000"/>
              </a:lnSpc>
              <a:spcBef>
                <a:spcPts val="370"/>
              </a:spcBef>
              <a:spcAft>
                <a:spcPts val="0"/>
              </a:spcAft>
              <a:buSzPts val="1850"/>
              <a:buNone/>
            </a:pPr>
            <a:r>
              <a:rPr lang="en-US" sz="1850"/>
              <a:t>alert( title ); // Consul</a:t>
            </a:r>
            <a:endParaRPr/>
          </a:p>
        </p:txBody>
      </p:sp>
      <p:sp>
        <p:nvSpPr>
          <p:cNvPr id="212" name="Google Shape;212;p31"/>
          <p:cNvSpPr/>
          <p:nvPr/>
        </p:nvSpPr>
        <p:spPr>
          <a:xfrm>
            <a:off x="5148064" y="2924944"/>
            <a:ext cx="1512168" cy="720080"/>
          </a:xfrm>
          <a:prstGeom prst="rect">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Array or object</a:t>
            </a:r>
            <a:endParaRPr sz="1800">
              <a:solidFill>
                <a:schemeClr val="lt1"/>
              </a:solidFill>
              <a:latin typeface="Calibri"/>
              <a:ea typeface="Calibri"/>
              <a:cs typeface="Calibri"/>
              <a:sym typeface="Calibri"/>
            </a:endParaRPr>
          </a:p>
        </p:txBody>
      </p:sp>
      <p:sp>
        <p:nvSpPr>
          <p:cNvPr id="213" name="Google Shape;213;p31"/>
          <p:cNvSpPr/>
          <p:nvPr/>
        </p:nvSpPr>
        <p:spPr>
          <a:xfrm>
            <a:off x="1871700" y="2924944"/>
            <a:ext cx="1512168" cy="720080"/>
          </a:xfrm>
          <a:prstGeom prst="rect">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One or more variables</a:t>
            </a:r>
            <a:endParaRPr sz="1800">
              <a:solidFill>
                <a:schemeClr val="lt1"/>
              </a:solidFill>
              <a:latin typeface="Calibri"/>
              <a:ea typeface="Calibri"/>
              <a:cs typeface="Calibri"/>
              <a:sym typeface="Calibri"/>
            </a:endParaRPr>
          </a:p>
        </p:txBody>
      </p:sp>
      <p:sp>
        <p:nvSpPr>
          <p:cNvPr id="214" name="Google Shape;214;p31"/>
          <p:cNvSpPr txBox="1"/>
          <p:nvPr/>
        </p:nvSpPr>
        <p:spPr>
          <a:xfrm>
            <a:off x="4067944" y="2921520"/>
            <a:ext cx="72008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chemeClr val="dk1"/>
                </a:solidFill>
                <a:latin typeface="Calibri"/>
                <a:ea typeface="Calibri"/>
                <a:cs typeface="Calibri"/>
                <a:sym typeface="Calibri"/>
              </a:rPr>
              <a:t>=</a:t>
            </a:r>
            <a:endParaRPr sz="36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4"/>
          <p:cNvSpPr txBox="1"/>
          <p:nvPr>
            <p:ph type="title"/>
          </p:nvPr>
        </p:nvSpPr>
        <p:spPr>
          <a:xfrm>
            <a:off x="0" y="0"/>
            <a:ext cx="7498080" cy="7318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140"/>
              <a:buFont typeface="Cambria"/>
              <a:buNone/>
            </a:pPr>
            <a:r>
              <a:rPr lang="en-US" sz="4140"/>
              <a:t>ES6 Features…</a:t>
            </a:r>
            <a:endParaRPr sz="4140"/>
          </a:p>
        </p:txBody>
      </p:sp>
      <p:sp>
        <p:nvSpPr>
          <p:cNvPr id="97" name="Google Shape;97;p14"/>
          <p:cNvSpPr txBox="1"/>
          <p:nvPr>
            <p:ph idx="1" type="body"/>
          </p:nvPr>
        </p:nvSpPr>
        <p:spPr>
          <a:xfrm>
            <a:off x="13854" y="609600"/>
            <a:ext cx="9053945" cy="6248400"/>
          </a:xfrm>
          <a:prstGeom prst="rect">
            <a:avLst/>
          </a:prstGeom>
          <a:noFill/>
          <a:ln>
            <a:noFill/>
          </a:ln>
        </p:spPr>
        <p:txBody>
          <a:bodyPr anchorCtr="0" anchor="t" bIns="45700" lIns="91425" spcFirstLastPara="1" rIns="91425" wrap="square" tIns="45700">
            <a:noAutofit/>
          </a:bodyPr>
          <a:lstStyle/>
          <a:p>
            <a:pPr indent="-228600" lvl="0" marL="342900" rtl="0" algn="l">
              <a:lnSpc>
                <a:spcPct val="90000"/>
              </a:lnSpc>
              <a:spcBef>
                <a:spcPts val="0"/>
              </a:spcBef>
              <a:spcAft>
                <a:spcPts val="0"/>
              </a:spcAft>
              <a:buSzPts val="2200"/>
              <a:buChar char="•"/>
            </a:pPr>
            <a:r>
              <a:rPr lang="en-US"/>
              <a:t>Enhanced Object Properties </a:t>
            </a:r>
            <a:endParaRPr/>
          </a:p>
          <a:p>
            <a:pPr indent="-228600" lvl="0" marL="342900" rtl="0" algn="l">
              <a:lnSpc>
                <a:spcPct val="90000"/>
              </a:lnSpc>
              <a:spcBef>
                <a:spcPts val="440"/>
              </a:spcBef>
              <a:spcAft>
                <a:spcPts val="0"/>
              </a:spcAft>
              <a:buSzPts val="2200"/>
              <a:buChar char="•"/>
            </a:pPr>
            <a:r>
              <a:rPr lang="en-US"/>
              <a:t>De-structuring Assignment </a:t>
            </a:r>
            <a:endParaRPr/>
          </a:p>
          <a:p>
            <a:pPr indent="-228600" lvl="0" marL="342900" rtl="0" algn="l">
              <a:lnSpc>
                <a:spcPct val="90000"/>
              </a:lnSpc>
              <a:spcBef>
                <a:spcPts val="440"/>
              </a:spcBef>
              <a:spcAft>
                <a:spcPts val="0"/>
              </a:spcAft>
              <a:buSzPts val="2200"/>
              <a:buChar char="•"/>
            </a:pPr>
            <a:r>
              <a:rPr lang="en-US"/>
              <a:t>Collections </a:t>
            </a:r>
            <a:endParaRPr/>
          </a:p>
          <a:p>
            <a:pPr indent="-228600" lvl="0" marL="342900" rtl="0" algn="l">
              <a:lnSpc>
                <a:spcPct val="90000"/>
              </a:lnSpc>
              <a:spcBef>
                <a:spcPts val="440"/>
              </a:spcBef>
              <a:spcAft>
                <a:spcPts val="0"/>
              </a:spcAft>
              <a:buSzPts val="2200"/>
              <a:buChar char="•"/>
            </a:pPr>
            <a:r>
              <a:rPr lang="en-US"/>
              <a:t>Promises</a:t>
            </a:r>
            <a:endParaRPr/>
          </a:p>
          <a:p>
            <a:pPr indent="-228600" lvl="0" marL="342900" rtl="0" algn="l">
              <a:lnSpc>
                <a:spcPct val="90000"/>
              </a:lnSpc>
              <a:spcBef>
                <a:spcPts val="440"/>
              </a:spcBef>
              <a:spcAft>
                <a:spcPts val="0"/>
              </a:spcAft>
              <a:buSzPts val="2200"/>
              <a:buChar char="•"/>
            </a:pPr>
            <a:r>
              <a:rPr lang="en-US"/>
              <a:t>For – of</a:t>
            </a:r>
            <a:endParaRPr/>
          </a:p>
          <a:p>
            <a:pPr indent="-228600" lvl="0" marL="342900" rtl="0" algn="l">
              <a:lnSpc>
                <a:spcPct val="90000"/>
              </a:lnSpc>
              <a:spcBef>
                <a:spcPts val="440"/>
              </a:spcBef>
              <a:spcAft>
                <a:spcPts val="0"/>
              </a:spcAft>
              <a:buSzPts val="2200"/>
              <a:buChar char="•"/>
            </a:pPr>
            <a:r>
              <a:rPr lang="en-US"/>
              <a:t>Spread or Rest operator</a:t>
            </a:r>
            <a:endParaRPr/>
          </a:p>
          <a:p>
            <a:pPr indent="-228600" lvl="0" marL="342900" rtl="0" algn="l">
              <a:lnSpc>
                <a:spcPct val="90000"/>
              </a:lnSpc>
              <a:spcBef>
                <a:spcPts val="440"/>
              </a:spcBef>
              <a:spcAft>
                <a:spcPts val="0"/>
              </a:spcAft>
              <a:buSzPts val="2200"/>
              <a:buChar char="•"/>
            </a:pPr>
            <a:r>
              <a:rPr lang="en-US"/>
              <a:t>Template literals</a:t>
            </a:r>
            <a:endParaRPr/>
          </a:p>
          <a:p>
            <a:pPr indent="-228600" lvl="0" marL="342900" rtl="0" algn="l">
              <a:lnSpc>
                <a:spcPct val="90000"/>
              </a:lnSpc>
              <a:spcBef>
                <a:spcPts val="440"/>
              </a:spcBef>
              <a:spcAft>
                <a:spcPts val="0"/>
              </a:spcAft>
              <a:buSzPts val="2200"/>
              <a:buChar char="•"/>
            </a:pPr>
            <a:r>
              <a:rPr lang="en-US"/>
              <a:t>Const keyword</a:t>
            </a:r>
            <a:endParaRPr/>
          </a:p>
          <a:p>
            <a:pPr indent="-228600" lvl="0" marL="342900" rtl="0" algn="l">
              <a:lnSpc>
                <a:spcPct val="90000"/>
              </a:lnSpc>
              <a:spcBef>
                <a:spcPts val="440"/>
              </a:spcBef>
              <a:spcAft>
                <a:spcPts val="0"/>
              </a:spcAft>
              <a:buSzPts val="2200"/>
              <a:buChar char="•"/>
            </a:pPr>
            <a:r>
              <a:rPr lang="en-US"/>
              <a:t>Default Arguments</a:t>
            </a:r>
            <a:endParaRPr/>
          </a:p>
          <a:p>
            <a:pPr indent="-228600" lvl="0" marL="342900" rtl="0" algn="l">
              <a:lnSpc>
                <a:spcPct val="90000"/>
              </a:lnSpc>
              <a:spcBef>
                <a:spcPts val="440"/>
              </a:spcBef>
              <a:spcAft>
                <a:spcPts val="0"/>
              </a:spcAft>
              <a:buSzPts val="2200"/>
              <a:buChar char="•"/>
            </a:pPr>
            <a:r>
              <a:rPr lang="en-US"/>
              <a:t>Function returning multiple values</a:t>
            </a:r>
            <a:endParaRPr/>
          </a:p>
          <a:p>
            <a:pPr indent="-228600" lvl="0" marL="342900" rtl="0" algn="l">
              <a:lnSpc>
                <a:spcPct val="90000"/>
              </a:lnSpc>
              <a:spcBef>
                <a:spcPts val="440"/>
              </a:spcBef>
              <a:spcAft>
                <a:spcPts val="0"/>
              </a:spcAft>
              <a:buSzPts val="2200"/>
              <a:buChar char="•"/>
            </a:pPr>
            <a:r>
              <a:rPr lang="en-US"/>
              <a:t>Lambda functions</a:t>
            </a:r>
            <a:endParaRPr/>
          </a:p>
          <a:p>
            <a:pPr indent="-228600" lvl="0" marL="342900" rtl="0" algn="l">
              <a:lnSpc>
                <a:spcPct val="90000"/>
              </a:lnSpc>
              <a:spcBef>
                <a:spcPts val="440"/>
              </a:spcBef>
              <a:spcAft>
                <a:spcPts val="0"/>
              </a:spcAft>
              <a:buSzPts val="2200"/>
              <a:buChar char="•"/>
            </a:pPr>
            <a:r>
              <a:rPr lang="en-US"/>
              <a:t>Generators(yield keyword)</a:t>
            </a:r>
            <a:endParaRPr/>
          </a:p>
          <a:p>
            <a:pPr indent="-228600" lvl="0" marL="342900" rtl="0" algn="l">
              <a:lnSpc>
                <a:spcPct val="90000"/>
              </a:lnSpc>
              <a:spcBef>
                <a:spcPts val="440"/>
              </a:spcBef>
              <a:spcAft>
                <a:spcPts val="0"/>
              </a:spcAft>
              <a:buSzPts val="2200"/>
              <a:buChar char="•"/>
            </a:pPr>
            <a:r>
              <a:rPr lang="en-US"/>
              <a:t>Modules </a:t>
            </a:r>
            <a:endParaRPr/>
          </a:p>
          <a:p>
            <a:pPr indent="-228600" lvl="0" marL="342900" rtl="0" algn="l">
              <a:lnSpc>
                <a:spcPct val="90000"/>
              </a:lnSpc>
              <a:spcBef>
                <a:spcPts val="440"/>
              </a:spcBef>
              <a:spcAft>
                <a:spcPts val="0"/>
              </a:spcAft>
              <a:buSzPts val="2200"/>
              <a:buChar char="•"/>
            </a:pPr>
            <a:r>
              <a:rPr lang="en-US"/>
              <a:t>Classes </a:t>
            </a:r>
            <a:endParaRPr/>
          </a:p>
          <a:p>
            <a:pPr indent="-228600" lvl="0" marL="342900" rtl="0" algn="l">
              <a:lnSpc>
                <a:spcPct val="90000"/>
              </a:lnSpc>
              <a:spcBef>
                <a:spcPts val="440"/>
              </a:spcBef>
              <a:spcAft>
                <a:spcPts val="0"/>
              </a:spcAft>
              <a:buSzPts val="2200"/>
              <a:buChar char="•"/>
            </a:pPr>
            <a:r>
              <a:rPr lang="en-US"/>
              <a:t>Shadow DOM</a:t>
            </a:r>
            <a:endParaRPr/>
          </a:p>
          <a:p>
            <a:pPr indent="-228600" lvl="0" marL="342900" rtl="0" algn="l">
              <a:lnSpc>
                <a:spcPct val="90000"/>
              </a:lnSpc>
              <a:spcBef>
                <a:spcPts val="440"/>
              </a:spcBef>
              <a:spcAft>
                <a:spcPts val="0"/>
              </a:spcAft>
              <a:buSzPts val="2200"/>
              <a:buChar char="•"/>
            </a:pPr>
            <a:r>
              <a:rPr lang="en-US"/>
              <a:t>Function constructor</a:t>
            </a:r>
            <a:endParaRPr/>
          </a:p>
          <a:p>
            <a:pPr indent="-88900" lvl="0" marL="342900" rtl="0" algn="l">
              <a:lnSpc>
                <a:spcPct val="90000"/>
              </a:lnSpc>
              <a:spcBef>
                <a:spcPts val="440"/>
              </a:spcBef>
              <a:spcAft>
                <a:spcPts val="0"/>
              </a:spcAft>
              <a:buSzPts val="22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2"/>
          <p:cNvSpPr txBox="1"/>
          <p:nvPr>
            <p:ph type="ctrTitle"/>
          </p:nvPr>
        </p:nvSpPr>
        <p:spPr>
          <a:xfrm>
            <a:off x="251520" y="188640"/>
            <a:ext cx="8784976" cy="64807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3600"/>
              <a:buFont typeface="Cambria"/>
              <a:buNone/>
            </a:pPr>
            <a:r>
              <a:rPr lang="en-US" sz="3600"/>
              <a:t>ES6 Destructuring Assignments</a:t>
            </a:r>
            <a:endParaRPr sz="3600"/>
          </a:p>
        </p:txBody>
      </p:sp>
      <p:sp>
        <p:nvSpPr>
          <p:cNvPr id="220" name="Google Shape;220;p32"/>
          <p:cNvSpPr txBox="1"/>
          <p:nvPr>
            <p:ph idx="1" type="subTitle"/>
          </p:nvPr>
        </p:nvSpPr>
        <p:spPr>
          <a:xfrm>
            <a:off x="251520" y="1052736"/>
            <a:ext cx="8568952" cy="5544616"/>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850"/>
              <a:buNone/>
            </a:pPr>
            <a:r>
              <a:rPr b="1" lang="en-US" sz="1850"/>
              <a:t>Works with any iterable on the right-side</a:t>
            </a:r>
            <a:endParaRPr sz="1850"/>
          </a:p>
          <a:p>
            <a:pPr indent="0" lvl="0" marL="0" rtl="0" algn="l">
              <a:lnSpc>
                <a:spcPct val="80000"/>
              </a:lnSpc>
              <a:spcBef>
                <a:spcPts val="370"/>
              </a:spcBef>
              <a:spcAft>
                <a:spcPts val="0"/>
              </a:spcAft>
              <a:buSzPts val="1850"/>
              <a:buNone/>
            </a:pPr>
            <a:r>
              <a:rPr lang="en-US" sz="1850"/>
              <a:t>let [one, two, three] = new Set([1, 2, 3]);</a:t>
            </a:r>
            <a:endParaRPr/>
          </a:p>
          <a:p>
            <a:pPr indent="0" lvl="0" marL="0" rtl="0" algn="l">
              <a:lnSpc>
                <a:spcPct val="80000"/>
              </a:lnSpc>
              <a:spcBef>
                <a:spcPts val="370"/>
              </a:spcBef>
              <a:spcAft>
                <a:spcPts val="0"/>
              </a:spcAft>
              <a:buSzPts val="1850"/>
              <a:buNone/>
            </a:pPr>
            <a:r>
              <a:t/>
            </a:r>
            <a:endParaRPr sz="1850"/>
          </a:p>
          <a:p>
            <a:pPr indent="0" lvl="0" marL="0" rtl="0" algn="l">
              <a:lnSpc>
                <a:spcPct val="80000"/>
              </a:lnSpc>
              <a:spcBef>
                <a:spcPts val="370"/>
              </a:spcBef>
              <a:spcAft>
                <a:spcPts val="0"/>
              </a:spcAft>
              <a:buSzPts val="1850"/>
              <a:buNone/>
            </a:pPr>
            <a:r>
              <a:rPr b="1" lang="en-US" sz="1850"/>
              <a:t>Looping with .entries()</a:t>
            </a:r>
            <a:endParaRPr sz="1850"/>
          </a:p>
          <a:p>
            <a:pPr indent="0" lvl="0" marL="0" rtl="0" algn="l">
              <a:lnSpc>
                <a:spcPct val="80000"/>
              </a:lnSpc>
              <a:spcBef>
                <a:spcPts val="370"/>
              </a:spcBef>
              <a:spcAft>
                <a:spcPts val="0"/>
              </a:spcAft>
              <a:buSzPts val="1850"/>
              <a:buNone/>
            </a:pPr>
            <a:r>
              <a:rPr lang="en-US" sz="1850"/>
              <a:t>let user = { name: "John", age: 30 }; </a:t>
            </a:r>
            <a:endParaRPr sz="1850"/>
          </a:p>
          <a:p>
            <a:pPr indent="0" lvl="0" marL="0" rtl="0" algn="l">
              <a:lnSpc>
                <a:spcPct val="80000"/>
              </a:lnSpc>
              <a:spcBef>
                <a:spcPts val="370"/>
              </a:spcBef>
              <a:spcAft>
                <a:spcPts val="0"/>
              </a:spcAft>
              <a:buSzPts val="1850"/>
              <a:buNone/>
            </a:pPr>
            <a:r>
              <a:rPr lang="en-US" sz="1850"/>
              <a:t>// loop over keys-and-values </a:t>
            </a:r>
            <a:endParaRPr sz="1850"/>
          </a:p>
          <a:p>
            <a:pPr indent="0" lvl="0" marL="0" rtl="0" algn="l">
              <a:lnSpc>
                <a:spcPct val="80000"/>
              </a:lnSpc>
              <a:spcBef>
                <a:spcPts val="370"/>
              </a:spcBef>
              <a:spcAft>
                <a:spcPts val="0"/>
              </a:spcAft>
              <a:buSzPts val="1850"/>
              <a:buNone/>
            </a:pPr>
            <a:r>
              <a:rPr lang="en-US" sz="1850"/>
              <a:t>for (let [key, value] of Object.entries(user)) </a:t>
            </a:r>
            <a:endParaRPr sz="1850"/>
          </a:p>
          <a:p>
            <a:pPr indent="0" lvl="0" marL="0" rtl="0" algn="l">
              <a:lnSpc>
                <a:spcPct val="80000"/>
              </a:lnSpc>
              <a:spcBef>
                <a:spcPts val="370"/>
              </a:spcBef>
              <a:spcAft>
                <a:spcPts val="0"/>
              </a:spcAft>
              <a:buSzPts val="1850"/>
              <a:buNone/>
            </a:pPr>
            <a:r>
              <a:rPr lang="en-US" sz="1850"/>
              <a:t>{ </a:t>
            </a:r>
            <a:endParaRPr/>
          </a:p>
          <a:p>
            <a:pPr indent="0" lvl="0" marL="0" rtl="0" algn="l">
              <a:lnSpc>
                <a:spcPct val="80000"/>
              </a:lnSpc>
              <a:spcBef>
                <a:spcPts val="370"/>
              </a:spcBef>
              <a:spcAft>
                <a:spcPts val="0"/>
              </a:spcAft>
              <a:buSzPts val="1850"/>
              <a:buNone/>
            </a:pPr>
            <a:r>
              <a:rPr lang="en-US" sz="1850"/>
              <a:t>alert(`${key}:${value}`); // name:John, then age:30 </a:t>
            </a:r>
            <a:endParaRPr sz="1850"/>
          </a:p>
          <a:p>
            <a:pPr indent="0" lvl="0" marL="0" rtl="0" algn="l">
              <a:lnSpc>
                <a:spcPct val="80000"/>
              </a:lnSpc>
              <a:spcBef>
                <a:spcPts val="370"/>
              </a:spcBef>
              <a:spcAft>
                <a:spcPts val="0"/>
              </a:spcAft>
              <a:buSzPts val="1850"/>
              <a:buNone/>
            </a:pPr>
            <a:r>
              <a:rPr lang="en-US" sz="1850"/>
              <a:t>}</a:t>
            </a:r>
            <a:endParaRPr/>
          </a:p>
          <a:p>
            <a:pPr indent="0" lvl="0" marL="0" rtl="0" algn="l">
              <a:lnSpc>
                <a:spcPct val="80000"/>
              </a:lnSpc>
              <a:spcBef>
                <a:spcPts val="370"/>
              </a:spcBef>
              <a:spcAft>
                <a:spcPts val="0"/>
              </a:spcAft>
              <a:buSzPts val="1850"/>
              <a:buNone/>
            </a:pPr>
            <a:r>
              <a:t/>
            </a:r>
            <a:endParaRPr sz="1850"/>
          </a:p>
          <a:p>
            <a:pPr indent="0" lvl="0" marL="0" rtl="0" algn="l">
              <a:lnSpc>
                <a:spcPct val="80000"/>
              </a:lnSpc>
              <a:spcBef>
                <a:spcPts val="388"/>
              </a:spcBef>
              <a:spcAft>
                <a:spcPts val="0"/>
              </a:spcAft>
              <a:buSzPts val="1942"/>
              <a:buNone/>
            </a:pPr>
            <a:r>
              <a:rPr b="1" lang="en-US" sz="1942"/>
              <a:t>Using rest…</a:t>
            </a:r>
            <a:endParaRPr/>
          </a:p>
          <a:p>
            <a:pPr indent="0" lvl="0" marL="0" rtl="0" algn="l">
              <a:lnSpc>
                <a:spcPct val="80000"/>
              </a:lnSpc>
              <a:spcBef>
                <a:spcPts val="370"/>
              </a:spcBef>
              <a:spcAft>
                <a:spcPts val="0"/>
              </a:spcAft>
              <a:buSzPts val="1850"/>
              <a:buNone/>
            </a:pPr>
            <a:r>
              <a:rPr lang="en-US" sz="1850"/>
              <a:t>let [name1, name2, ...rest] = ["Julius", "Caesar", "Consul", "of the Roman Republic"]; </a:t>
            </a:r>
            <a:endParaRPr sz="1850"/>
          </a:p>
          <a:p>
            <a:pPr indent="0" lvl="0" marL="0" rtl="0" algn="l">
              <a:lnSpc>
                <a:spcPct val="80000"/>
              </a:lnSpc>
              <a:spcBef>
                <a:spcPts val="370"/>
              </a:spcBef>
              <a:spcAft>
                <a:spcPts val="0"/>
              </a:spcAft>
              <a:buSzPts val="1850"/>
              <a:buNone/>
            </a:pPr>
            <a:r>
              <a:rPr lang="en-US" sz="1850"/>
              <a:t>alert(name1); // Julius </a:t>
            </a:r>
            <a:endParaRPr sz="1850"/>
          </a:p>
          <a:p>
            <a:pPr indent="0" lvl="0" marL="0" rtl="0" algn="l">
              <a:lnSpc>
                <a:spcPct val="80000"/>
              </a:lnSpc>
              <a:spcBef>
                <a:spcPts val="370"/>
              </a:spcBef>
              <a:spcAft>
                <a:spcPts val="0"/>
              </a:spcAft>
              <a:buSzPts val="1850"/>
              <a:buNone/>
            </a:pPr>
            <a:r>
              <a:rPr lang="en-US" sz="1850"/>
              <a:t>alert(name2); // Caesar </a:t>
            </a:r>
            <a:endParaRPr sz="1850"/>
          </a:p>
          <a:p>
            <a:pPr indent="0" lvl="0" marL="0" rtl="0" algn="l">
              <a:lnSpc>
                <a:spcPct val="80000"/>
              </a:lnSpc>
              <a:spcBef>
                <a:spcPts val="370"/>
              </a:spcBef>
              <a:spcAft>
                <a:spcPts val="0"/>
              </a:spcAft>
              <a:buSzPts val="1850"/>
              <a:buNone/>
            </a:pPr>
            <a:r>
              <a:rPr lang="en-US" sz="1850"/>
              <a:t>alert(rest[0]); // Consul </a:t>
            </a:r>
            <a:endParaRPr sz="1850"/>
          </a:p>
          <a:p>
            <a:pPr indent="0" lvl="0" marL="0" rtl="0" algn="l">
              <a:lnSpc>
                <a:spcPct val="80000"/>
              </a:lnSpc>
              <a:spcBef>
                <a:spcPts val="370"/>
              </a:spcBef>
              <a:spcAft>
                <a:spcPts val="0"/>
              </a:spcAft>
              <a:buSzPts val="1850"/>
              <a:buNone/>
            </a:pPr>
            <a:r>
              <a:rPr lang="en-US" sz="1850"/>
              <a:t>alert(rest[1]); // of the Roman Republic </a:t>
            </a:r>
            <a:endParaRPr sz="1850"/>
          </a:p>
          <a:p>
            <a:pPr indent="0" lvl="0" marL="0" rtl="0" algn="l">
              <a:lnSpc>
                <a:spcPct val="80000"/>
              </a:lnSpc>
              <a:spcBef>
                <a:spcPts val="370"/>
              </a:spcBef>
              <a:spcAft>
                <a:spcPts val="0"/>
              </a:spcAft>
              <a:buSzPts val="1850"/>
              <a:buNone/>
            </a:pPr>
            <a:r>
              <a:rPr lang="en-US" sz="1850"/>
              <a:t>alert(rest.length); // 2</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3"/>
          <p:cNvSpPr txBox="1"/>
          <p:nvPr>
            <p:ph type="ctrTitle"/>
          </p:nvPr>
        </p:nvSpPr>
        <p:spPr>
          <a:xfrm>
            <a:off x="251520" y="188640"/>
            <a:ext cx="8784976" cy="1107554"/>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ES6 Collections</a:t>
            </a:r>
            <a:endParaRPr/>
          </a:p>
        </p:txBody>
      </p:sp>
      <p:sp>
        <p:nvSpPr>
          <p:cNvPr id="226" name="Google Shape;226;p33"/>
          <p:cNvSpPr txBox="1"/>
          <p:nvPr>
            <p:ph idx="1" type="subTitle"/>
          </p:nvPr>
        </p:nvSpPr>
        <p:spPr>
          <a:xfrm>
            <a:off x="251520" y="1052736"/>
            <a:ext cx="8568952" cy="554461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960"/>
              <a:buNone/>
            </a:pPr>
            <a:r>
              <a:rPr lang="en-US" sz="2960"/>
              <a:t>ES6 introduces four new data structures that will add power and expressiveness to the language: Map, Set, WeakSet, and WeakMap.</a:t>
            </a:r>
            <a:endParaRPr/>
          </a:p>
          <a:p>
            <a:pPr indent="0" lvl="0" marL="0" rtl="0" algn="l">
              <a:lnSpc>
                <a:spcPct val="90000"/>
              </a:lnSpc>
              <a:spcBef>
                <a:spcPts val="592"/>
              </a:spcBef>
              <a:spcAft>
                <a:spcPts val="0"/>
              </a:spcAft>
              <a:buSzPts val="2960"/>
              <a:buNone/>
            </a:pPr>
            <a:r>
              <a:t/>
            </a:r>
            <a:endParaRPr sz="2960"/>
          </a:p>
          <a:p>
            <a:pPr indent="0" lvl="0" marL="0" rtl="0" algn="l">
              <a:lnSpc>
                <a:spcPct val="90000"/>
              </a:lnSpc>
              <a:spcBef>
                <a:spcPts val="592"/>
              </a:spcBef>
              <a:spcAft>
                <a:spcPts val="0"/>
              </a:spcAft>
              <a:buSzPts val="2960"/>
              <a:buNone/>
            </a:pPr>
            <a:r>
              <a:rPr lang="en-US" sz="2960"/>
              <a:t>Map is the first data structure/collection we’ll examine. </a:t>
            </a:r>
            <a:endParaRPr sz="2960"/>
          </a:p>
          <a:p>
            <a:pPr indent="0" lvl="0" marL="0" rtl="0" algn="l">
              <a:lnSpc>
                <a:spcPct val="90000"/>
              </a:lnSpc>
              <a:spcBef>
                <a:spcPts val="592"/>
              </a:spcBef>
              <a:spcAft>
                <a:spcPts val="0"/>
              </a:spcAft>
              <a:buSzPts val="2960"/>
              <a:buNone/>
            </a:pPr>
            <a:r>
              <a:rPr lang="en-US" sz="2960"/>
              <a:t>Maps are collections of keys and values of any type. </a:t>
            </a:r>
            <a:endParaRPr sz="2960"/>
          </a:p>
          <a:p>
            <a:pPr indent="0" lvl="0" marL="0" rtl="0" algn="l">
              <a:lnSpc>
                <a:spcPct val="90000"/>
              </a:lnSpc>
              <a:spcBef>
                <a:spcPts val="592"/>
              </a:spcBef>
              <a:spcAft>
                <a:spcPts val="0"/>
              </a:spcAft>
              <a:buSzPts val="2960"/>
              <a:buNone/>
            </a:pPr>
            <a:r>
              <a:rPr lang="en-US" sz="2960"/>
              <a:t>It’s easy to create new Maps, add/remove values, loop over keys/values and efficiently determine their size. </a:t>
            </a:r>
            <a:endParaRPr sz="2960"/>
          </a:p>
          <a:p>
            <a:pPr indent="0" lvl="0" marL="0" rtl="0" algn="l">
              <a:lnSpc>
                <a:spcPct val="90000"/>
              </a:lnSpc>
              <a:spcBef>
                <a:spcPts val="592"/>
              </a:spcBef>
              <a:spcAft>
                <a:spcPts val="0"/>
              </a:spcAft>
              <a:buSzPts val="2960"/>
              <a:buNone/>
            </a:pPr>
            <a:r>
              <a:rPr lang="en-US" sz="2960">
                <a:solidFill>
                  <a:srgbClr val="FF0000"/>
                </a:solidFill>
              </a:rPr>
              <a:t>filter, reduce, map</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4"/>
          <p:cNvSpPr txBox="1"/>
          <p:nvPr>
            <p:ph type="ctrTitle"/>
          </p:nvPr>
        </p:nvSpPr>
        <p:spPr>
          <a:xfrm>
            <a:off x="251520" y="188640"/>
            <a:ext cx="8784976" cy="1107554"/>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ES6 Collections</a:t>
            </a:r>
            <a:endParaRPr/>
          </a:p>
        </p:txBody>
      </p:sp>
      <p:sp>
        <p:nvSpPr>
          <p:cNvPr id="232" name="Google Shape;232;p34"/>
          <p:cNvSpPr txBox="1"/>
          <p:nvPr>
            <p:ph idx="1" type="subTitle"/>
          </p:nvPr>
        </p:nvSpPr>
        <p:spPr>
          <a:xfrm>
            <a:off x="251520" y="1052736"/>
            <a:ext cx="8568952" cy="554461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3200"/>
              <a:buNone/>
            </a:pPr>
            <a:r>
              <a:rPr lang="en-US" sz="3200"/>
              <a:t>Sets are ordered lists of values that contain no duplicates. </a:t>
            </a:r>
            <a:endParaRPr sz="3200"/>
          </a:p>
          <a:p>
            <a:pPr indent="0" lvl="0" marL="0" rtl="0" algn="l">
              <a:spcBef>
                <a:spcPts val="640"/>
              </a:spcBef>
              <a:spcAft>
                <a:spcPts val="0"/>
              </a:spcAft>
              <a:buSzPts val="3200"/>
              <a:buNone/>
            </a:pPr>
            <a:r>
              <a:rPr lang="en-US" sz="3200"/>
              <a:t>Instead of being indexed like arrays are, sets are accessed using keys. Sets already exist in </a:t>
            </a:r>
            <a:r>
              <a:rPr lang="en-US" sz="3200" u="sng">
                <a:solidFill>
                  <a:schemeClr val="hlink"/>
                </a:solidFill>
                <a:hlinkClick r:id="rId3"/>
              </a:rPr>
              <a:t>Java</a:t>
            </a:r>
            <a:r>
              <a:rPr lang="en-US" sz="3200"/>
              <a:t>, </a:t>
            </a:r>
            <a:r>
              <a:rPr lang="en-US" sz="3200" u="sng">
                <a:solidFill>
                  <a:schemeClr val="hlink"/>
                </a:solidFill>
                <a:hlinkClick r:id="rId4"/>
              </a:rPr>
              <a:t>Ruby</a:t>
            </a:r>
            <a:r>
              <a:rPr lang="en-US" sz="3200"/>
              <a:t>, </a:t>
            </a:r>
            <a:r>
              <a:rPr lang="en-US" sz="3200" u="sng">
                <a:solidFill>
                  <a:schemeClr val="hlink"/>
                </a:solidFill>
                <a:hlinkClick r:id="rId5"/>
              </a:rPr>
              <a:t>Python</a:t>
            </a:r>
            <a:r>
              <a:rPr lang="en-US" sz="3200"/>
              <a:t>, and many other languages. </a:t>
            </a:r>
            <a:endParaRPr sz="3200"/>
          </a:p>
          <a:p>
            <a:pPr indent="0" lvl="0" marL="0" rtl="0" algn="l">
              <a:spcBef>
                <a:spcPts val="640"/>
              </a:spcBef>
              <a:spcAft>
                <a:spcPts val="0"/>
              </a:spcAft>
              <a:buSzPts val="3200"/>
              <a:buNone/>
            </a:pPr>
            <a:r>
              <a:rPr lang="en-US" sz="3200"/>
              <a:t>One difference between ES6 Sets and those in other languages is that the order matters in ES6 (not so in many other languages). Here are the crucial Set methods: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5"/>
          <p:cNvSpPr txBox="1"/>
          <p:nvPr>
            <p:ph type="ctrTitle"/>
          </p:nvPr>
        </p:nvSpPr>
        <p:spPr>
          <a:xfrm>
            <a:off x="251520" y="188640"/>
            <a:ext cx="8784976" cy="1107554"/>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ES6 Weak Collections</a:t>
            </a:r>
            <a:endParaRPr/>
          </a:p>
        </p:txBody>
      </p:sp>
      <p:sp>
        <p:nvSpPr>
          <p:cNvPr id="238" name="Google Shape;238;p35"/>
          <p:cNvSpPr txBox="1"/>
          <p:nvPr>
            <p:ph idx="1" type="subTitle"/>
          </p:nvPr>
        </p:nvSpPr>
        <p:spPr>
          <a:xfrm>
            <a:off x="251520" y="1052736"/>
            <a:ext cx="8568952" cy="554461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rPr lang="en-US" sz="2800"/>
              <a:t>JavaScript Garbage Collection is a form of memory management whereby objects that are no longer referenced are automatically deleted and their resources are reclaimed.</a:t>
            </a:r>
            <a:endParaRPr/>
          </a:p>
          <a:p>
            <a:pPr indent="0" lvl="0" marL="0" rtl="0" algn="l">
              <a:spcBef>
                <a:spcPts val="560"/>
              </a:spcBef>
              <a:spcAft>
                <a:spcPts val="0"/>
              </a:spcAft>
              <a:buSzPts val="2800"/>
              <a:buNone/>
            </a:pPr>
            <a:r>
              <a:t/>
            </a:r>
            <a:endParaRPr sz="2800"/>
          </a:p>
          <a:p>
            <a:pPr indent="0" lvl="0" marL="0" rtl="0" algn="l">
              <a:spcBef>
                <a:spcPts val="560"/>
              </a:spcBef>
              <a:spcAft>
                <a:spcPts val="0"/>
              </a:spcAft>
              <a:buSzPts val="2800"/>
              <a:buNone/>
            </a:pPr>
            <a:r>
              <a:rPr lang="en-US" sz="2800"/>
              <a:t>Map and Set‘s references to objects are strongly held and will not allow for garbage collection. </a:t>
            </a:r>
            <a:endParaRPr sz="2800"/>
          </a:p>
          <a:p>
            <a:pPr indent="0" lvl="0" marL="0" rtl="0" algn="l">
              <a:spcBef>
                <a:spcPts val="560"/>
              </a:spcBef>
              <a:spcAft>
                <a:spcPts val="0"/>
              </a:spcAft>
              <a:buSzPts val="2800"/>
              <a:buNone/>
            </a:pPr>
            <a:r>
              <a:t/>
            </a:r>
            <a:endParaRPr sz="2800"/>
          </a:p>
          <a:p>
            <a:pPr indent="0" lvl="0" marL="0" rtl="0" algn="l">
              <a:spcBef>
                <a:spcPts val="560"/>
              </a:spcBef>
              <a:spcAft>
                <a:spcPts val="0"/>
              </a:spcAft>
              <a:buSzPts val="2800"/>
              <a:buNone/>
            </a:pPr>
            <a:r>
              <a:rPr lang="en-US" sz="2800"/>
              <a:t>This can get expensive if maps/sets reference large objects that are no longer needed, such as DOM elements that have already been removed from the DOM.</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6"/>
          <p:cNvSpPr txBox="1"/>
          <p:nvPr>
            <p:ph type="ctrTitle"/>
          </p:nvPr>
        </p:nvSpPr>
        <p:spPr>
          <a:xfrm>
            <a:off x="251520" y="188640"/>
            <a:ext cx="8784976" cy="1107554"/>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ES6 Weak Collections</a:t>
            </a:r>
            <a:endParaRPr/>
          </a:p>
        </p:txBody>
      </p:sp>
      <p:sp>
        <p:nvSpPr>
          <p:cNvPr id="244" name="Google Shape;244;p36"/>
          <p:cNvSpPr txBox="1"/>
          <p:nvPr>
            <p:ph idx="1" type="subTitle"/>
          </p:nvPr>
        </p:nvSpPr>
        <p:spPr>
          <a:xfrm>
            <a:off x="251520" y="1052736"/>
            <a:ext cx="8568952" cy="554461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rPr lang="en-US" sz="2800"/>
              <a:t>WeakMaps are similar to normal Maps, albeit with fewer methods and the aforementioned difference with regards to garbage collection.</a:t>
            </a:r>
            <a:endParaRPr/>
          </a:p>
          <a:p>
            <a:pPr indent="0" lvl="0" marL="0" rtl="0" algn="l">
              <a:spcBef>
                <a:spcPts val="560"/>
              </a:spcBef>
              <a:spcAft>
                <a:spcPts val="0"/>
              </a:spcAft>
              <a:buSzPts val="2800"/>
              <a:buNone/>
            </a:pPr>
            <a:r>
              <a:t/>
            </a:r>
            <a:endParaRPr sz="2800"/>
          </a:p>
          <a:p>
            <a:pPr indent="0" lvl="0" marL="0" rtl="0" algn="l">
              <a:spcBef>
                <a:spcPts val="560"/>
              </a:spcBef>
              <a:spcAft>
                <a:spcPts val="0"/>
              </a:spcAft>
              <a:buSzPts val="2800"/>
              <a:buNone/>
            </a:pPr>
            <a:r>
              <a:rPr b="1" lang="en-US" sz="2800"/>
              <a:t>WeakSet</a:t>
            </a:r>
            <a:endParaRPr b="1" sz="2800"/>
          </a:p>
          <a:p>
            <a:pPr indent="0" lvl="0" marL="0" rtl="0" algn="l">
              <a:spcBef>
                <a:spcPts val="560"/>
              </a:spcBef>
              <a:spcAft>
                <a:spcPts val="0"/>
              </a:spcAft>
              <a:buSzPts val="2800"/>
              <a:buNone/>
            </a:pPr>
            <a:r>
              <a:rPr lang="en-US" sz="2800"/>
              <a:t>WeakSets are Set Collections whose elements can be garbage collected when objects they’re referencing are no longer needed.</a:t>
            </a:r>
            <a:endParaRPr/>
          </a:p>
          <a:p>
            <a:pPr indent="0" lvl="0" marL="0" rtl="0" algn="l">
              <a:spcBef>
                <a:spcPts val="560"/>
              </a:spcBef>
              <a:spcAft>
                <a:spcPts val="0"/>
              </a:spcAft>
              <a:buSzPts val="2800"/>
              <a:buNone/>
            </a:pPr>
            <a:r>
              <a:t/>
            </a:r>
            <a:endParaRPr sz="2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7"/>
          <p:cNvSpPr txBox="1"/>
          <p:nvPr>
            <p:ph type="ctrTitle"/>
          </p:nvPr>
        </p:nvSpPr>
        <p:spPr>
          <a:xfrm>
            <a:off x="251520" y="188640"/>
            <a:ext cx="8208912" cy="79208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ES6 Template Literals</a:t>
            </a:r>
            <a:endParaRPr sz="5940"/>
          </a:p>
        </p:txBody>
      </p:sp>
      <p:sp>
        <p:nvSpPr>
          <p:cNvPr id="250" name="Google Shape;250;p37"/>
          <p:cNvSpPr txBox="1"/>
          <p:nvPr>
            <p:ph idx="1" type="subTitle"/>
          </p:nvPr>
        </p:nvSpPr>
        <p:spPr>
          <a:xfrm>
            <a:off x="251520" y="1052736"/>
            <a:ext cx="8568952" cy="554461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rPr lang="en-US" sz="2800"/>
              <a:t>Template literals are a new feature in ES6 to make working with strings and string templates easier. You wrap your text in `backticks` and you’ll get the features described below.</a:t>
            </a:r>
            <a:endParaRPr/>
          </a:p>
          <a:p>
            <a:pPr indent="0" lvl="0" marL="0" rtl="0" algn="l">
              <a:spcBef>
                <a:spcPts val="560"/>
              </a:spcBef>
              <a:spcAft>
                <a:spcPts val="0"/>
              </a:spcAft>
              <a:buSzPts val="2800"/>
              <a:buNone/>
            </a:pPr>
            <a:r>
              <a:rPr lang="en-US" sz="2800"/>
              <a:t>You can interpolate variables in them</a:t>
            </a:r>
            <a:endParaRPr/>
          </a:p>
          <a:p>
            <a:pPr indent="0" lvl="0" marL="0" rtl="0" algn="l">
              <a:spcBef>
                <a:spcPts val="560"/>
              </a:spcBef>
              <a:spcAft>
                <a:spcPts val="0"/>
              </a:spcAft>
              <a:buSzPts val="2800"/>
              <a:buNone/>
            </a:pPr>
            <a:r>
              <a:rPr lang="en-US" sz="2800"/>
              <a:t>You can actually interpolate using </a:t>
            </a:r>
            <a:r>
              <a:rPr i="1" lang="en-US" sz="2800"/>
              <a:t>any kind of expression</a:t>
            </a:r>
            <a:r>
              <a:rPr lang="en-US" sz="2800"/>
              <a:t>, not just variables</a:t>
            </a:r>
            <a:endParaRPr/>
          </a:p>
          <a:p>
            <a:pPr indent="0" lvl="0" marL="0" rtl="0" algn="l">
              <a:spcBef>
                <a:spcPts val="560"/>
              </a:spcBef>
              <a:spcAft>
                <a:spcPts val="0"/>
              </a:spcAft>
              <a:buSzPts val="2800"/>
              <a:buNone/>
            </a:pPr>
            <a:r>
              <a:rPr lang="en-US" sz="2800"/>
              <a:t>They can be </a:t>
            </a:r>
            <a:r>
              <a:rPr b="1" lang="en-US" sz="2800"/>
              <a:t>multi-line</a:t>
            </a:r>
            <a:r>
              <a:rPr lang="en-US" sz="2800"/>
              <a:t>. </a:t>
            </a:r>
            <a:r>
              <a:rPr i="1" lang="en-US" sz="2800"/>
              <a:t>Finally!</a:t>
            </a:r>
            <a:endParaRPr sz="2800"/>
          </a:p>
          <a:p>
            <a:pPr indent="0" lvl="0" marL="0" rtl="0" algn="l">
              <a:spcBef>
                <a:spcPts val="560"/>
              </a:spcBef>
              <a:spcAft>
                <a:spcPts val="0"/>
              </a:spcAft>
              <a:buSzPts val="2800"/>
              <a:buNone/>
            </a:pPr>
            <a:r>
              <a:rPr lang="en-US" sz="2800"/>
              <a:t>You can construct </a:t>
            </a:r>
            <a:r>
              <a:rPr i="1" lang="en-US" sz="2800"/>
              <a:t>raw templates</a:t>
            </a:r>
            <a:r>
              <a:rPr lang="en-US" sz="2800"/>
              <a:t> that don’t interpret backslashes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8"/>
          <p:cNvSpPr txBox="1"/>
          <p:nvPr>
            <p:ph type="ctrTitle"/>
          </p:nvPr>
        </p:nvSpPr>
        <p:spPr>
          <a:xfrm>
            <a:off x="251520" y="188640"/>
            <a:ext cx="8208912" cy="79208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ES6 Template Literals</a:t>
            </a:r>
            <a:endParaRPr sz="5940"/>
          </a:p>
        </p:txBody>
      </p:sp>
      <p:sp>
        <p:nvSpPr>
          <p:cNvPr id="256" name="Google Shape;256;p38"/>
          <p:cNvSpPr txBox="1"/>
          <p:nvPr>
            <p:ph idx="1" type="subTitle"/>
          </p:nvPr>
        </p:nvSpPr>
        <p:spPr>
          <a:xfrm>
            <a:off x="251520" y="1052736"/>
            <a:ext cx="8568952" cy="554461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rPr lang="en-US" sz="2800"/>
              <a:t>var host = ‘abc.com' </a:t>
            </a:r>
            <a:endParaRPr sz="2800"/>
          </a:p>
          <a:p>
            <a:pPr indent="0" lvl="0" marL="0" rtl="0" algn="l">
              <a:spcBef>
                <a:spcPts val="560"/>
              </a:spcBef>
              <a:spcAft>
                <a:spcPts val="0"/>
              </a:spcAft>
              <a:buSzPts val="2800"/>
              <a:buNone/>
            </a:pPr>
            <a:r>
              <a:rPr lang="en-US" sz="2800"/>
              <a:t>var text = `this blog lives at ${host}` </a:t>
            </a:r>
            <a:endParaRPr sz="2800"/>
          </a:p>
          <a:p>
            <a:pPr indent="0" lvl="0" marL="0" rtl="0" algn="l">
              <a:spcBef>
                <a:spcPts val="560"/>
              </a:spcBef>
              <a:spcAft>
                <a:spcPts val="0"/>
              </a:spcAft>
              <a:buSzPts val="2800"/>
              <a:buNone/>
            </a:pPr>
            <a:r>
              <a:rPr lang="en-US" sz="2800"/>
              <a:t>console.log(text)</a:t>
            </a:r>
            <a:endParaRPr/>
          </a:p>
          <a:p>
            <a:pPr indent="0" lvl="0" marL="0" rtl="0" algn="l">
              <a:spcBef>
                <a:spcPts val="560"/>
              </a:spcBef>
              <a:spcAft>
                <a:spcPts val="0"/>
              </a:spcAft>
              <a:buSzPts val="2800"/>
              <a:buNone/>
            </a:pPr>
            <a:r>
              <a:t/>
            </a:r>
            <a:endParaRPr sz="2800"/>
          </a:p>
          <a:p>
            <a:pPr indent="0" lvl="0" marL="0" rtl="0" algn="l">
              <a:spcBef>
                <a:spcPts val="560"/>
              </a:spcBef>
              <a:spcAft>
                <a:spcPts val="0"/>
              </a:spcAft>
              <a:buSzPts val="2800"/>
              <a:buNone/>
            </a:pPr>
            <a:r>
              <a:rPr lang="en-US" sz="2800"/>
              <a:t>As mentioned you can have any kind of expressions you want in there. Think of whatever expressions you put in there as defining a variable before the template runs, and then concatenating that value with the rest of the string. That means that variables you use, methods you call, and so on, should all be available to the current scope.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9"/>
          <p:cNvSpPr txBox="1"/>
          <p:nvPr>
            <p:ph type="ctrTitle"/>
          </p:nvPr>
        </p:nvSpPr>
        <p:spPr>
          <a:xfrm>
            <a:off x="251520" y="188640"/>
            <a:ext cx="8208912" cy="79208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ES6 Multi Line String</a:t>
            </a:r>
            <a:endParaRPr sz="5940"/>
          </a:p>
        </p:txBody>
      </p:sp>
      <p:sp>
        <p:nvSpPr>
          <p:cNvPr id="262" name="Google Shape;262;p39"/>
          <p:cNvSpPr txBox="1"/>
          <p:nvPr>
            <p:ph idx="1" type="subTitle"/>
          </p:nvPr>
        </p:nvSpPr>
        <p:spPr>
          <a:xfrm>
            <a:off x="251520" y="1052736"/>
            <a:ext cx="8568952" cy="554461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rPr lang="en-US" sz="2800"/>
              <a:t>syntactic sugar is multi-line string. In ES5, we had to use one of these approaches: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0"/>
          <p:cNvSpPr txBox="1"/>
          <p:nvPr>
            <p:ph type="ctrTitle"/>
          </p:nvPr>
        </p:nvSpPr>
        <p:spPr>
          <a:xfrm>
            <a:off x="251520" y="188640"/>
            <a:ext cx="8208912" cy="79208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3200"/>
              <a:buFont typeface="Cambria"/>
              <a:buNone/>
            </a:pPr>
            <a:r>
              <a:rPr lang="en-US" sz="3200"/>
              <a:t>ES6 </a:t>
            </a:r>
            <a:r>
              <a:rPr b="1" lang="en-US" sz="3200"/>
              <a:t>Block-Scoped Constructs Let and Const</a:t>
            </a:r>
            <a:endParaRPr b="1" sz="3200"/>
          </a:p>
        </p:txBody>
      </p:sp>
      <p:sp>
        <p:nvSpPr>
          <p:cNvPr id="268" name="Google Shape;268;p40"/>
          <p:cNvSpPr txBox="1"/>
          <p:nvPr>
            <p:ph idx="1" type="subTitle"/>
          </p:nvPr>
        </p:nvSpPr>
        <p:spPr>
          <a:xfrm>
            <a:off x="251520" y="1052736"/>
            <a:ext cx="8568952" cy="554461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rPr lang="en-US" sz="2800"/>
              <a:t>let is not a sugarcoating feature. It’s more intricate. let is a new var which allows to scope the variable to the blocks. We define blocks by the curly braces. In ES5, the blocks did NOTHING to the vars: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1"/>
          <p:cNvSpPr txBox="1"/>
          <p:nvPr>
            <p:ph type="ctrTitle"/>
          </p:nvPr>
        </p:nvSpPr>
        <p:spPr>
          <a:xfrm>
            <a:off x="251520" y="188640"/>
            <a:ext cx="8208912" cy="79208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3200"/>
              <a:buFont typeface="Cambria"/>
              <a:buNone/>
            </a:pPr>
            <a:r>
              <a:rPr lang="en-US" sz="3200"/>
              <a:t>ES6 </a:t>
            </a:r>
            <a:r>
              <a:rPr b="1" lang="en-US" sz="3200"/>
              <a:t>Block-Scoped Constructs Let and Const</a:t>
            </a:r>
            <a:endParaRPr b="1" sz="3200"/>
          </a:p>
        </p:txBody>
      </p:sp>
      <p:sp>
        <p:nvSpPr>
          <p:cNvPr id="274" name="Google Shape;274;p41"/>
          <p:cNvSpPr txBox="1"/>
          <p:nvPr>
            <p:ph idx="1" type="subTitle"/>
          </p:nvPr>
        </p:nvSpPr>
        <p:spPr>
          <a:xfrm>
            <a:off x="251520" y="1052736"/>
            <a:ext cx="8568952" cy="554461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t/>
            </a:r>
            <a:endParaRPr sz="2800"/>
          </a:p>
        </p:txBody>
      </p:sp>
      <p:pic>
        <p:nvPicPr>
          <p:cNvPr id="275" name="Google Shape;275;p41"/>
          <p:cNvPicPr preferRelativeResize="0"/>
          <p:nvPr/>
        </p:nvPicPr>
        <p:blipFill rotWithShape="1">
          <a:blip r:embed="rId3">
            <a:alphaModFix/>
          </a:blip>
          <a:srcRect b="0" l="0" r="0" t="0"/>
          <a:stretch/>
        </p:blipFill>
        <p:spPr>
          <a:xfrm>
            <a:off x="35464" y="1472216"/>
            <a:ext cx="3676650" cy="4953000"/>
          </a:xfrm>
          <a:prstGeom prst="rect">
            <a:avLst/>
          </a:prstGeom>
          <a:noFill/>
          <a:ln>
            <a:noFill/>
          </a:ln>
        </p:spPr>
      </p:pic>
      <p:pic>
        <p:nvPicPr>
          <p:cNvPr id="276" name="Google Shape;276;p41"/>
          <p:cNvPicPr preferRelativeResize="0"/>
          <p:nvPr/>
        </p:nvPicPr>
        <p:blipFill rotWithShape="1">
          <a:blip r:embed="rId4">
            <a:alphaModFix/>
          </a:blip>
          <a:srcRect b="0" l="0" r="0" t="0"/>
          <a:stretch/>
        </p:blipFill>
        <p:spPr>
          <a:xfrm>
            <a:off x="4355976" y="1412776"/>
            <a:ext cx="6743700" cy="4857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0" y="0"/>
            <a:ext cx="7498080" cy="7318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140"/>
              <a:buFont typeface="Cambria"/>
              <a:buNone/>
            </a:pPr>
            <a:r>
              <a:rPr lang="en-US" sz="4140"/>
              <a:t>ES6 – Enhanced object Literals</a:t>
            </a:r>
            <a:endParaRPr sz="4140"/>
          </a:p>
        </p:txBody>
      </p:sp>
      <p:sp>
        <p:nvSpPr>
          <p:cNvPr id="103" name="Google Shape;103;p15"/>
          <p:cNvSpPr txBox="1"/>
          <p:nvPr>
            <p:ph idx="1" type="body"/>
          </p:nvPr>
        </p:nvSpPr>
        <p:spPr>
          <a:xfrm>
            <a:off x="13854" y="609600"/>
            <a:ext cx="9053945" cy="6248400"/>
          </a:xfrm>
          <a:prstGeom prst="rect">
            <a:avLst/>
          </a:prstGeom>
          <a:noFill/>
          <a:ln>
            <a:noFill/>
          </a:ln>
        </p:spPr>
        <p:txBody>
          <a:bodyPr anchorCtr="0" anchor="t" bIns="45700" lIns="91425" spcFirstLastPara="1" rIns="91425" wrap="square" tIns="45700">
            <a:noAutofit/>
          </a:bodyPr>
          <a:lstStyle/>
          <a:p>
            <a:pPr indent="0" lvl="0" marL="82296" rtl="0" algn="l">
              <a:spcBef>
                <a:spcPts val="0"/>
              </a:spcBef>
              <a:spcAft>
                <a:spcPts val="0"/>
              </a:spcAft>
              <a:buSzPts val="2200"/>
              <a:buNone/>
            </a:pPr>
            <a:r>
              <a:rPr lang="en-US"/>
              <a:t>Consider the following ES 5 fragment:</a:t>
            </a:r>
            <a:endParaRPr/>
          </a:p>
          <a:p>
            <a:pPr indent="0" lvl="0" marL="82296" rtl="0" algn="l">
              <a:spcBef>
                <a:spcPts val="380"/>
              </a:spcBef>
              <a:spcAft>
                <a:spcPts val="0"/>
              </a:spcAft>
              <a:buSzPts val="1900"/>
              <a:buNone/>
            </a:pPr>
            <a:r>
              <a:rPr lang="en-US" sz="1900"/>
              <a:t>function createMonster(name, power) </a:t>
            </a:r>
            <a:endParaRPr sz="1900"/>
          </a:p>
          <a:p>
            <a:pPr indent="0" lvl="0" marL="82296" rtl="0" algn="l">
              <a:spcBef>
                <a:spcPts val="380"/>
              </a:spcBef>
              <a:spcAft>
                <a:spcPts val="0"/>
              </a:spcAft>
              <a:buSzPts val="1900"/>
              <a:buNone/>
            </a:pPr>
            <a:r>
              <a:rPr lang="en-US" sz="1900"/>
              <a:t>{ </a:t>
            </a:r>
            <a:endParaRPr/>
          </a:p>
          <a:p>
            <a:pPr indent="0" lvl="0" marL="82296" rtl="0" algn="l">
              <a:spcBef>
                <a:spcPts val="380"/>
              </a:spcBef>
              <a:spcAft>
                <a:spcPts val="0"/>
              </a:spcAft>
              <a:buSzPts val="1900"/>
              <a:buNone/>
            </a:pPr>
            <a:r>
              <a:rPr lang="en-US" sz="1900"/>
              <a:t>	return { type: 'Monster', name: name, power: power }; </a:t>
            </a:r>
            <a:endParaRPr sz="1900"/>
          </a:p>
          <a:p>
            <a:pPr indent="0" lvl="0" marL="82296" rtl="0" algn="l">
              <a:spcBef>
                <a:spcPts val="380"/>
              </a:spcBef>
              <a:spcAft>
                <a:spcPts val="0"/>
              </a:spcAft>
              <a:buSzPts val="1900"/>
              <a:buNone/>
            </a:pPr>
            <a:r>
              <a:rPr lang="en-US" sz="1900"/>
              <a:t>} </a:t>
            </a:r>
            <a:endParaRPr/>
          </a:p>
          <a:p>
            <a:pPr indent="0" lvl="0" marL="82296" rtl="0" algn="l">
              <a:spcBef>
                <a:spcPts val="380"/>
              </a:spcBef>
              <a:spcAft>
                <a:spcPts val="0"/>
              </a:spcAft>
              <a:buSzPts val="1900"/>
              <a:buNone/>
            </a:pPr>
            <a:r>
              <a:t/>
            </a:r>
            <a:endParaRPr sz="1900"/>
          </a:p>
          <a:p>
            <a:pPr indent="0" lvl="0" marL="82296" rtl="0" algn="l">
              <a:spcBef>
                <a:spcPts val="380"/>
              </a:spcBef>
              <a:spcAft>
                <a:spcPts val="0"/>
              </a:spcAft>
              <a:buSzPts val="1900"/>
              <a:buNone/>
            </a:pPr>
            <a:r>
              <a:t/>
            </a:r>
            <a:endParaRPr sz="1900"/>
          </a:p>
          <a:p>
            <a:pPr indent="0" lvl="0" marL="82296" rtl="0" algn="l">
              <a:spcBef>
                <a:spcPts val="440"/>
              </a:spcBef>
              <a:spcAft>
                <a:spcPts val="0"/>
              </a:spcAft>
              <a:buSzPts val="2200"/>
              <a:buNone/>
            </a:pPr>
            <a:r>
              <a:rPr lang="en-US"/>
              <a:t>With the new ES6 shorthand form, this can be rewritten as the following code:</a:t>
            </a:r>
            <a:endParaRPr/>
          </a:p>
          <a:p>
            <a:pPr indent="0" lvl="0" marL="82296" rtl="0" algn="l">
              <a:spcBef>
                <a:spcPts val="380"/>
              </a:spcBef>
              <a:spcAft>
                <a:spcPts val="0"/>
              </a:spcAft>
              <a:buSzPts val="1900"/>
              <a:buNone/>
            </a:pPr>
            <a:r>
              <a:rPr lang="en-US" sz="1900"/>
              <a:t>function createMonster(name, power) </a:t>
            </a:r>
            <a:endParaRPr/>
          </a:p>
          <a:p>
            <a:pPr indent="0" lvl="0" marL="82296" rtl="0" algn="l">
              <a:spcBef>
                <a:spcPts val="380"/>
              </a:spcBef>
              <a:spcAft>
                <a:spcPts val="0"/>
              </a:spcAft>
              <a:buSzPts val="1900"/>
              <a:buNone/>
            </a:pPr>
            <a:r>
              <a:rPr lang="en-US" sz="1900"/>
              <a:t>{ </a:t>
            </a:r>
            <a:endParaRPr sz="1900"/>
          </a:p>
          <a:p>
            <a:pPr indent="0" lvl="0" marL="82296" rtl="0" algn="l">
              <a:spcBef>
                <a:spcPts val="380"/>
              </a:spcBef>
              <a:spcAft>
                <a:spcPts val="0"/>
              </a:spcAft>
              <a:buSzPts val="1900"/>
              <a:buNone/>
            </a:pPr>
            <a:r>
              <a:rPr lang="en-US" sz="1900"/>
              <a:t>	return { type: 'Monster', name, power }; </a:t>
            </a:r>
            <a:endParaRPr/>
          </a:p>
          <a:p>
            <a:pPr indent="0" lvl="0" marL="82296" rtl="0" algn="l">
              <a:spcBef>
                <a:spcPts val="380"/>
              </a:spcBef>
              <a:spcAft>
                <a:spcPts val="0"/>
              </a:spcAft>
              <a:buSzPts val="1900"/>
              <a:buNone/>
            </a:pPr>
            <a:r>
              <a:rPr lang="en-US" sz="1900"/>
              <a: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2"/>
          <p:cNvSpPr txBox="1"/>
          <p:nvPr>
            <p:ph type="ctrTitle"/>
          </p:nvPr>
        </p:nvSpPr>
        <p:spPr>
          <a:xfrm>
            <a:off x="251520" y="188640"/>
            <a:ext cx="8208912" cy="79208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Syntactic Sugar</a:t>
            </a:r>
            <a:endParaRPr sz="5940"/>
          </a:p>
        </p:txBody>
      </p:sp>
      <p:sp>
        <p:nvSpPr>
          <p:cNvPr id="282" name="Google Shape;282;p42"/>
          <p:cNvSpPr txBox="1"/>
          <p:nvPr>
            <p:ph idx="1" type="subTitle"/>
          </p:nvPr>
        </p:nvSpPr>
        <p:spPr>
          <a:xfrm>
            <a:off x="251520" y="1052736"/>
            <a:ext cx="8568952" cy="554461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rPr lang="en-US" sz="2800"/>
              <a:t>Are the new ES6 classes just syntactic sugar for the old prototypal pattern?</a:t>
            </a:r>
            <a:endParaRPr/>
          </a:p>
          <a:p>
            <a:pPr indent="0" lvl="0" marL="0" rtl="0" algn="l">
              <a:spcBef>
                <a:spcPts val="560"/>
              </a:spcBef>
              <a:spcAft>
                <a:spcPts val="0"/>
              </a:spcAft>
              <a:buSzPts val="2800"/>
              <a:buNone/>
            </a:pPr>
            <a:r>
              <a:t/>
            </a:r>
            <a:endParaRPr sz="2800"/>
          </a:p>
          <a:p>
            <a:pPr indent="0" lvl="0" marL="0" rtl="0" algn="l">
              <a:spcBef>
                <a:spcPts val="560"/>
              </a:spcBef>
              <a:spcAft>
                <a:spcPts val="0"/>
              </a:spcAft>
              <a:buSzPts val="2800"/>
              <a:buNone/>
            </a:pPr>
            <a:r>
              <a:rPr lang="en-US" sz="2800"/>
              <a:t>JavaScript classes are introduced in ECMAScript 6 and are syntactical sugar over JavaScript's existing prototype-based inheritance. The class syntax is not introducing a new object-oriented inheritance model to JavaScript. JavaScript classes provide a much simpler and clearer syntax to create objects and deal with inheritance.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3"/>
          <p:cNvSpPr txBox="1"/>
          <p:nvPr>
            <p:ph type="ctrTitle"/>
          </p:nvPr>
        </p:nvSpPr>
        <p:spPr>
          <a:xfrm>
            <a:off x="251520" y="188640"/>
            <a:ext cx="8208912" cy="79208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3200"/>
              <a:buFont typeface="Cambria"/>
              <a:buNone/>
            </a:pPr>
            <a:r>
              <a:rPr lang="en-US" sz="3200"/>
              <a:t>Classes in ES6</a:t>
            </a:r>
            <a:endParaRPr b="1" sz="3200"/>
          </a:p>
        </p:txBody>
      </p:sp>
      <p:sp>
        <p:nvSpPr>
          <p:cNvPr id="288" name="Google Shape;288;p43"/>
          <p:cNvSpPr txBox="1"/>
          <p:nvPr>
            <p:ph idx="1" type="subTitle"/>
          </p:nvPr>
        </p:nvSpPr>
        <p:spPr>
          <a:xfrm>
            <a:off x="251520" y="1052736"/>
            <a:ext cx="8568952" cy="554461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rPr lang="en-US" sz="2800"/>
              <a:t>It makes writing classes and inheriting from them as easy, Classes creation and usage in ES5 is slightly complex.</a:t>
            </a:r>
            <a:endParaRPr/>
          </a:p>
          <a:p>
            <a:pPr indent="0" lvl="0" marL="0" rtl="0" algn="l">
              <a:spcBef>
                <a:spcPts val="560"/>
              </a:spcBef>
              <a:spcAft>
                <a:spcPts val="0"/>
              </a:spcAft>
              <a:buSzPts val="2800"/>
              <a:buNone/>
            </a:pPr>
            <a:r>
              <a:t/>
            </a:r>
            <a:endParaRPr sz="2800"/>
          </a:p>
        </p:txBody>
      </p:sp>
      <p:pic>
        <p:nvPicPr>
          <p:cNvPr id="289" name="Google Shape;289;p43"/>
          <p:cNvPicPr preferRelativeResize="0"/>
          <p:nvPr/>
        </p:nvPicPr>
        <p:blipFill rotWithShape="1">
          <a:blip r:embed="rId3">
            <a:alphaModFix/>
          </a:blip>
          <a:srcRect b="0" l="0" r="0" t="0"/>
          <a:stretch/>
        </p:blipFill>
        <p:spPr>
          <a:xfrm>
            <a:off x="467544" y="1988840"/>
            <a:ext cx="5476875" cy="3895725"/>
          </a:xfrm>
          <a:prstGeom prst="rect">
            <a:avLst/>
          </a:prstGeom>
          <a:noFill/>
          <a:ln>
            <a:noFill/>
          </a:ln>
        </p:spPr>
      </p:pic>
      <p:sp>
        <p:nvSpPr>
          <p:cNvPr id="290" name="Google Shape;290;p43"/>
          <p:cNvSpPr txBox="1"/>
          <p:nvPr/>
        </p:nvSpPr>
        <p:spPr>
          <a:xfrm>
            <a:off x="6516216" y="2492896"/>
            <a:ext cx="1728192"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Constructor is a keyword</a:t>
            </a:r>
            <a:endParaRPr sz="1800">
              <a:solidFill>
                <a:schemeClr val="dk1"/>
              </a:solidFill>
              <a:latin typeface="Calibri"/>
              <a:ea typeface="Calibri"/>
              <a:cs typeface="Calibri"/>
              <a:sym typeface="Calibri"/>
            </a:endParaRPr>
          </a:p>
        </p:txBody>
      </p:sp>
      <p:cxnSp>
        <p:nvCxnSpPr>
          <p:cNvPr id="291" name="Google Shape;291;p43"/>
          <p:cNvCxnSpPr/>
          <p:nvPr/>
        </p:nvCxnSpPr>
        <p:spPr>
          <a:xfrm>
            <a:off x="1115616" y="2636912"/>
            <a:ext cx="5400600" cy="288032"/>
          </a:xfrm>
          <a:prstGeom prst="straightConnector1">
            <a:avLst/>
          </a:prstGeom>
          <a:noFill/>
          <a:ln cap="flat" cmpd="sng" w="12700">
            <a:solidFill>
              <a:srgbClr val="A6A177"/>
            </a:solidFill>
            <a:prstDash val="solid"/>
            <a:round/>
            <a:headEnd len="sm" w="sm" type="none"/>
            <a:tailEnd len="med" w="med" type="stealth"/>
          </a:ln>
        </p:spPr>
      </p:cxnSp>
      <p:sp>
        <p:nvSpPr>
          <p:cNvPr id="292" name="Google Shape;292;p43"/>
          <p:cNvSpPr txBox="1"/>
          <p:nvPr/>
        </p:nvSpPr>
        <p:spPr>
          <a:xfrm>
            <a:off x="6588224" y="3645024"/>
            <a:ext cx="1944216"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this is keyword, used to specify properties of class</a:t>
            </a:r>
            <a:endParaRPr sz="1800">
              <a:solidFill>
                <a:schemeClr val="dk1"/>
              </a:solidFill>
              <a:latin typeface="Calibri"/>
              <a:ea typeface="Calibri"/>
              <a:cs typeface="Calibri"/>
              <a:sym typeface="Calibri"/>
            </a:endParaRPr>
          </a:p>
        </p:txBody>
      </p:sp>
      <p:cxnSp>
        <p:nvCxnSpPr>
          <p:cNvPr id="293" name="Google Shape;293;p43"/>
          <p:cNvCxnSpPr>
            <a:endCxn id="292" idx="1"/>
          </p:cNvCxnSpPr>
          <p:nvPr/>
        </p:nvCxnSpPr>
        <p:spPr>
          <a:xfrm>
            <a:off x="1043624" y="3212989"/>
            <a:ext cx="5544600" cy="893700"/>
          </a:xfrm>
          <a:prstGeom prst="straightConnector1">
            <a:avLst/>
          </a:prstGeom>
          <a:noFill/>
          <a:ln cap="flat" cmpd="sng" w="12700">
            <a:solidFill>
              <a:srgbClr val="A6A177"/>
            </a:solidFill>
            <a:prstDash val="solid"/>
            <a:round/>
            <a:headEnd len="sm" w="sm" type="none"/>
            <a:tailEnd len="med" w="med" type="stealth"/>
          </a:ln>
        </p:spPr>
      </p:cxnSp>
      <p:cxnSp>
        <p:nvCxnSpPr>
          <p:cNvPr id="294" name="Google Shape;294;p43"/>
          <p:cNvCxnSpPr/>
          <p:nvPr/>
        </p:nvCxnSpPr>
        <p:spPr>
          <a:xfrm flipH="1" rot="10800000">
            <a:off x="3707904" y="2132856"/>
            <a:ext cx="2736304" cy="360040"/>
          </a:xfrm>
          <a:prstGeom prst="straightConnector1">
            <a:avLst/>
          </a:prstGeom>
          <a:noFill/>
          <a:ln cap="flat" cmpd="sng" w="12700">
            <a:solidFill>
              <a:srgbClr val="A6A177"/>
            </a:solidFill>
            <a:prstDash val="solid"/>
            <a:round/>
            <a:headEnd len="sm" w="sm" type="none"/>
            <a:tailEnd len="med" w="med" type="stealth"/>
          </a:ln>
        </p:spPr>
      </p:cxnSp>
      <p:sp>
        <p:nvSpPr>
          <p:cNvPr id="295" name="Google Shape;295;p43"/>
          <p:cNvSpPr txBox="1"/>
          <p:nvPr/>
        </p:nvSpPr>
        <p:spPr>
          <a:xfrm>
            <a:off x="6516216" y="1988840"/>
            <a:ext cx="172819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Empty Array</a:t>
            </a:r>
            <a:endParaRPr sz="18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4"/>
          <p:cNvSpPr txBox="1"/>
          <p:nvPr>
            <p:ph type="ctrTitle"/>
          </p:nvPr>
        </p:nvSpPr>
        <p:spPr>
          <a:xfrm>
            <a:off x="251520" y="188640"/>
            <a:ext cx="8208912" cy="79208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3200"/>
              <a:buFont typeface="Cambria"/>
              <a:buNone/>
            </a:pPr>
            <a:r>
              <a:rPr lang="en-US" sz="3200"/>
              <a:t>Classes in ES6</a:t>
            </a:r>
            <a:endParaRPr b="1" sz="3200"/>
          </a:p>
        </p:txBody>
      </p:sp>
      <p:sp>
        <p:nvSpPr>
          <p:cNvPr id="301" name="Google Shape;301;p44"/>
          <p:cNvSpPr txBox="1"/>
          <p:nvPr>
            <p:ph idx="1" type="subTitle"/>
          </p:nvPr>
        </p:nvSpPr>
        <p:spPr>
          <a:xfrm>
            <a:off x="251520" y="1052736"/>
            <a:ext cx="8568952" cy="554461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rPr lang="en-US" sz="2800"/>
              <a:t> default parameter values for options and data. The other big difference is that you can’t assign properties this.NAME the same way as methods, i.e., you can’t say name at the same indentation level as a method. </a:t>
            </a:r>
            <a:endParaRPr sz="2800"/>
          </a:p>
          <a:p>
            <a:pPr indent="0" lvl="0" marL="0" rtl="0" algn="l">
              <a:spcBef>
                <a:spcPts val="560"/>
              </a:spcBef>
              <a:spcAft>
                <a:spcPts val="0"/>
              </a:spcAft>
              <a:buSzPts val="2800"/>
              <a:buNone/>
            </a:pPr>
            <a:r>
              <a:rPr lang="en-US" sz="2800"/>
              <a:t>To set the initial value of a property, simply assign a value in the constructor.</a:t>
            </a:r>
            <a:endParaRPr/>
          </a:p>
          <a:p>
            <a:pPr indent="0" lvl="0" marL="0" rtl="0" algn="l">
              <a:spcBef>
                <a:spcPts val="560"/>
              </a:spcBef>
              <a:spcAft>
                <a:spcPts val="0"/>
              </a:spcAft>
              <a:buSzPts val="2800"/>
              <a:buNone/>
            </a:pPr>
            <a:r>
              <a:t/>
            </a:r>
            <a:endParaRPr sz="2800"/>
          </a:p>
          <a:p>
            <a:pPr indent="0" lvl="0" marL="0" rtl="0" algn="l">
              <a:spcBef>
                <a:spcPts val="560"/>
              </a:spcBef>
              <a:spcAft>
                <a:spcPts val="0"/>
              </a:spcAft>
              <a:buSzPts val="2800"/>
              <a:buNone/>
            </a:pPr>
            <a:r>
              <a:rPr lang="en-US" sz="2800"/>
              <a:t>ES6 classes brings a new syntax for getters and setters on object properties. Get and set allows us to run code on the reading or writing of a property.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5"/>
          <p:cNvSpPr txBox="1"/>
          <p:nvPr>
            <p:ph type="ctrTitle"/>
          </p:nvPr>
        </p:nvSpPr>
        <p:spPr>
          <a:xfrm>
            <a:off x="107504" y="3140968"/>
            <a:ext cx="8208912" cy="79208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3200"/>
              <a:buFont typeface="Cambria"/>
              <a:buNone/>
            </a:pPr>
            <a:r>
              <a:rPr lang="en-US" sz="3200"/>
              <a:t>Class Inheritance in ES6</a:t>
            </a:r>
            <a:endParaRPr b="1" sz="3200"/>
          </a:p>
        </p:txBody>
      </p:sp>
      <p:sp>
        <p:nvSpPr>
          <p:cNvPr id="307" name="Google Shape;307;p45"/>
          <p:cNvSpPr txBox="1"/>
          <p:nvPr>
            <p:ph idx="1" type="subTitle"/>
          </p:nvPr>
        </p:nvSpPr>
        <p:spPr>
          <a:xfrm>
            <a:off x="251520" y="3933056"/>
            <a:ext cx="8568952" cy="266429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rPr lang="en-US" sz="2800"/>
              <a:t>You can inherit one class from another using extends keyword </a:t>
            </a:r>
            <a:endParaRPr/>
          </a:p>
          <a:p>
            <a:pPr indent="0" lvl="0" marL="0" rtl="0" algn="l">
              <a:spcBef>
                <a:spcPts val="560"/>
              </a:spcBef>
              <a:spcAft>
                <a:spcPts val="0"/>
              </a:spcAft>
              <a:buSzPts val="2800"/>
              <a:buNone/>
            </a:pPr>
            <a:r>
              <a:rPr lang="en-US" sz="2800"/>
              <a:t>Constructor of Base class can be invoked from Derived class constructor using super() </a:t>
            </a:r>
            <a:endParaRPr sz="2800"/>
          </a:p>
        </p:txBody>
      </p:sp>
      <p:sp>
        <p:nvSpPr>
          <p:cNvPr id="308" name="Google Shape;308;p45"/>
          <p:cNvSpPr txBox="1"/>
          <p:nvPr/>
        </p:nvSpPr>
        <p:spPr>
          <a:xfrm>
            <a:off x="0" y="764704"/>
            <a:ext cx="8568952" cy="266429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800"/>
              <a:buFont typeface="Arial"/>
              <a:buNone/>
            </a:pPr>
            <a:r>
              <a:rPr lang="en-US" sz="2800">
                <a:solidFill>
                  <a:srgbClr val="8C8B8A"/>
                </a:solidFill>
                <a:latin typeface="Calibri"/>
                <a:ea typeface="Calibri"/>
                <a:cs typeface="Calibri"/>
                <a:sym typeface="Calibri"/>
              </a:rPr>
              <a:t>Improves reusability</a:t>
            </a:r>
            <a:endParaRPr/>
          </a:p>
          <a:p>
            <a:pPr indent="0" lvl="0" marL="0" marR="0" rtl="0" algn="l">
              <a:spcBef>
                <a:spcPts val="560"/>
              </a:spcBef>
              <a:spcAft>
                <a:spcPts val="0"/>
              </a:spcAft>
              <a:buClr>
                <a:schemeClr val="accent1"/>
              </a:buClr>
              <a:buSzPts val="2800"/>
              <a:buFont typeface="Arial"/>
              <a:buNone/>
            </a:pPr>
            <a:r>
              <a:rPr lang="en-US" sz="2800">
                <a:solidFill>
                  <a:srgbClr val="8C8B8A"/>
                </a:solidFill>
                <a:latin typeface="Calibri"/>
                <a:ea typeface="Calibri"/>
                <a:cs typeface="Calibri"/>
                <a:sym typeface="Calibri"/>
              </a:rPr>
              <a:t>Improves Modularity, readability</a:t>
            </a:r>
            <a:endParaRPr/>
          </a:p>
        </p:txBody>
      </p:sp>
      <p:sp>
        <p:nvSpPr>
          <p:cNvPr id="309" name="Google Shape;309;p45"/>
          <p:cNvSpPr txBox="1"/>
          <p:nvPr/>
        </p:nvSpPr>
        <p:spPr>
          <a:xfrm>
            <a:off x="0" y="116632"/>
            <a:ext cx="8208912" cy="792088"/>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Cambria"/>
              <a:buNone/>
            </a:pPr>
            <a:r>
              <a:rPr lang="en-US" sz="3200" cap="none">
                <a:solidFill>
                  <a:schemeClr val="dk2"/>
                </a:solidFill>
                <a:latin typeface="Cambria"/>
                <a:ea typeface="Cambria"/>
                <a:cs typeface="Cambria"/>
                <a:sym typeface="Cambria"/>
              </a:rPr>
              <a:t>Classes Advantages in ES6</a:t>
            </a:r>
            <a:endParaRPr b="1" sz="3200" cap="none">
              <a:solidFill>
                <a:schemeClr val="dk2"/>
              </a:solidFill>
              <a:latin typeface="Cambria"/>
              <a:ea typeface="Cambria"/>
              <a:cs typeface="Cambria"/>
              <a:sym typeface="Cambri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6"/>
          <p:cNvSpPr txBox="1"/>
          <p:nvPr>
            <p:ph type="title"/>
          </p:nvPr>
        </p:nvSpPr>
        <p:spPr>
          <a:xfrm>
            <a:off x="0" y="0"/>
            <a:ext cx="7498080" cy="7318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140"/>
              <a:buFont typeface="Cambria"/>
              <a:buNone/>
            </a:pPr>
            <a:r>
              <a:rPr lang="en-US" sz="4140"/>
              <a:t>ES6 - Promise</a:t>
            </a:r>
            <a:endParaRPr sz="4140"/>
          </a:p>
        </p:txBody>
      </p:sp>
      <p:sp>
        <p:nvSpPr>
          <p:cNvPr id="315" name="Google Shape;315;p46"/>
          <p:cNvSpPr txBox="1"/>
          <p:nvPr>
            <p:ph idx="1" type="body"/>
          </p:nvPr>
        </p:nvSpPr>
        <p:spPr>
          <a:xfrm>
            <a:off x="13854" y="609600"/>
            <a:ext cx="9053945" cy="6248400"/>
          </a:xfrm>
          <a:prstGeom prst="rect">
            <a:avLst/>
          </a:prstGeom>
          <a:noFill/>
          <a:ln>
            <a:noFill/>
          </a:ln>
        </p:spPr>
        <p:txBody>
          <a:bodyPr anchorCtr="0" anchor="t" bIns="45700" lIns="91425" spcFirstLastPara="1" rIns="91425" wrap="square" tIns="45700">
            <a:noAutofit/>
          </a:bodyPr>
          <a:lstStyle/>
          <a:p>
            <a:pPr indent="0" lvl="0" marL="114300" rtl="0" algn="l">
              <a:spcBef>
                <a:spcPts val="0"/>
              </a:spcBef>
              <a:spcAft>
                <a:spcPts val="0"/>
              </a:spcAft>
              <a:buSzPts val="2035"/>
              <a:buNone/>
            </a:pPr>
            <a:r>
              <a:rPr lang="en-US" sz="2035"/>
              <a:t>Promises are introduced to handle asynchronous or time consuming activities.</a:t>
            </a:r>
            <a:endParaRPr sz="2035"/>
          </a:p>
          <a:p>
            <a:pPr indent="0" lvl="0" marL="114300" rtl="0" algn="l">
              <a:spcBef>
                <a:spcPts val="407"/>
              </a:spcBef>
              <a:spcAft>
                <a:spcPts val="0"/>
              </a:spcAft>
              <a:buSzPts val="2035"/>
              <a:buNone/>
            </a:pPr>
            <a:r>
              <a:rPr lang="en-US" sz="2035"/>
              <a:t>When a time consuming processing is started, it returns a Promise object. To this Promise object we need to provide success and failure handlers</a:t>
            </a:r>
            <a:endParaRPr sz="2035"/>
          </a:p>
          <a:p>
            <a:pPr indent="0" lvl="0" marL="114300" rtl="0" algn="l">
              <a:spcBef>
                <a:spcPts val="407"/>
              </a:spcBef>
              <a:spcAft>
                <a:spcPts val="0"/>
              </a:spcAft>
              <a:buSzPts val="2035"/>
              <a:buNone/>
            </a:pPr>
            <a:r>
              <a:t/>
            </a:r>
            <a:endParaRPr sz="2035"/>
          </a:p>
          <a:p>
            <a:pPr indent="0" lvl="0" marL="114300" rtl="0" algn="l">
              <a:spcBef>
                <a:spcPts val="407"/>
              </a:spcBef>
              <a:spcAft>
                <a:spcPts val="0"/>
              </a:spcAft>
              <a:buSzPts val="2035"/>
              <a:buNone/>
            </a:pPr>
            <a:r>
              <a:rPr lang="en-US" sz="2035"/>
              <a:t>How to use a promise</a:t>
            </a:r>
            <a:endParaRPr/>
          </a:p>
          <a:p>
            <a:pPr indent="0" lvl="0" marL="114300" rtl="0" algn="l">
              <a:spcBef>
                <a:spcPts val="407"/>
              </a:spcBef>
              <a:spcAft>
                <a:spcPts val="0"/>
              </a:spcAft>
              <a:buSzPts val="2035"/>
              <a:buNone/>
            </a:pPr>
            <a:r>
              <a:t/>
            </a:r>
            <a:endParaRPr sz="2035"/>
          </a:p>
          <a:p>
            <a:pPr indent="0" lvl="0" marL="114300" rtl="0" algn="l">
              <a:spcBef>
                <a:spcPts val="407"/>
              </a:spcBef>
              <a:spcAft>
                <a:spcPts val="0"/>
              </a:spcAft>
              <a:buSzPts val="2035"/>
              <a:buNone/>
            </a:pPr>
            <a:r>
              <a:rPr lang="en-US" sz="2035"/>
              <a:t>promise_obj</a:t>
            </a:r>
            <a:endParaRPr sz="2035"/>
          </a:p>
          <a:p>
            <a:pPr indent="0" lvl="0" marL="114300" rtl="0" algn="l">
              <a:spcBef>
                <a:spcPts val="407"/>
              </a:spcBef>
              <a:spcAft>
                <a:spcPts val="0"/>
              </a:spcAft>
              <a:buSzPts val="2035"/>
              <a:buNone/>
            </a:pPr>
            <a:r>
              <a:rPr lang="en-US" sz="2035"/>
              <a:t>.then(value =&gt; { /* fulfillment */ }) </a:t>
            </a:r>
            <a:endParaRPr sz="2035"/>
          </a:p>
          <a:p>
            <a:pPr indent="0" lvl="0" marL="114300" rtl="0" algn="l">
              <a:spcBef>
                <a:spcPts val="407"/>
              </a:spcBef>
              <a:spcAft>
                <a:spcPts val="0"/>
              </a:spcAft>
              <a:buSzPts val="2035"/>
              <a:buNone/>
            </a:pPr>
            <a:r>
              <a:rPr lang="en-US" sz="2035"/>
              <a:t>.catch(error =&gt; { /* rejection */ });</a:t>
            </a:r>
            <a:endParaRPr sz="2035"/>
          </a:p>
          <a:p>
            <a:pPr indent="-99377" lvl="0" marL="342900" rtl="0" algn="l">
              <a:spcBef>
                <a:spcPts val="407"/>
              </a:spcBef>
              <a:spcAft>
                <a:spcPts val="0"/>
              </a:spcAft>
              <a:buSzPts val="2035"/>
              <a:buNone/>
            </a:pPr>
            <a:r>
              <a:t/>
            </a:r>
            <a:endParaRPr sz="2035"/>
          </a:p>
          <a:p>
            <a:pPr indent="-228600" lvl="0" marL="342900" rtl="0" algn="l">
              <a:spcBef>
                <a:spcPts val="407"/>
              </a:spcBef>
              <a:spcAft>
                <a:spcPts val="0"/>
              </a:spcAft>
              <a:buSzPts val="2035"/>
              <a:buChar char="•"/>
            </a:pPr>
            <a:r>
              <a:rPr lang="en-US" sz="2035"/>
              <a:t>"Imagine there is a </a:t>
            </a:r>
            <a:r>
              <a:rPr b="1" lang="en-US" sz="2035"/>
              <a:t>kid</a:t>
            </a:r>
            <a:r>
              <a:rPr lang="en-US" sz="2035"/>
              <a:t>. And mom </a:t>
            </a:r>
            <a:r>
              <a:rPr b="1" lang="en-US" sz="2035"/>
              <a:t>promises</a:t>
            </a:r>
            <a:r>
              <a:rPr lang="en-US" sz="2035"/>
              <a:t> him that she'll get him a </a:t>
            </a:r>
            <a:r>
              <a:rPr b="1" lang="en-US" sz="2035"/>
              <a:t>new phone</a:t>
            </a:r>
            <a:r>
              <a:rPr lang="en-US" sz="2035"/>
              <a:t> next week.“</a:t>
            </a:r>
            <a:endParaRPr/>
          </a:p>
          <a:p>
            <a:pPr indent="-99377" lvl="0" marL="342900" rtl="0" algn="l">
              <a:spcBef>
                <a:spcPts val="407"/>
              </a:spcBef>
              <a:spcAft>
                <a:spcPts val="0"/>
              </a:spcAft>
              <a:buSzPts val="2035"/>
              <a:buNone/>
            </a:pPr>
            <a:r>
              <a:t/>
            </a:r>
            <a:endParaRPr sz="2035"/>
          </a:p>
          <a:p>
            <a:pPr indent="0" lvl="0" marL="82296" rtl="0" algn="l">
              <a:spcBef>
                <a:spcPts val="407"/>
              </a:spcBef>
              <a:spcAft>
                <a:spcPts val="0"/>
              </a:spcAft>
              <a:buSzPts val="2035"/>
              <a:buNone/>
            </a:pPr>
            <a:r>
              <a:rPr lang="en-US" sz="2035"/>
              <a:t>That is a </a:t>
            </a:r>
            <a:r>
              <a:rPr b="1" lang="en-US" sz="2035"/>
              <a:t>promise</a:t>
            </a:r>
            <a:r>
              <a:rPr lang="en-US" sz="2035"/>
              <a:t>. A promise has 3 states. They are:</a:t>
            </a:r>
            <a:endParaRPr/>
          </a:p>
          <a:p>
            <a:pPr indent="-228600" lvl="0" marL="342900" rtl="0" algn="l">
              <a:spcBef>
                <a:spcPts val="407"/>
              </a:spcBef>
              <a:spcAft>
                <a:spcPts val="0"/>
              </a:spcAft>
              <a:buSzPts val="2035"/>
              <a:buChar char="•"/>
            </a:pPr>
            <a:r>
              <a:rPr lang="en-US" sz="2035"/>
              <a:t>Promise is </a:t>
            </a:r>
            <a:r>
              <a:rPr b="1" lang="en-US" sz="2035">
                <a:solidFill>
                  <a:srgbClr val="FF0000"/>
                </a:solidFill>
              </a:rPr>
              <a:t>pending</a:t>
            </a:r>
            <a:r>
              <a:rPr lang="en-US" sz="2035"/>
              <a:t>: He don't know if you will get that phone until next week.</a:t>
            </a:r>
            <a:endParaRPr/>
          </a:p>
          <a:p>
            <a:pPr indent="-228600" lvl="0" marL="342900" rtl="0" algn="l">
              <a:spcBef>
                <a:spcPts val="407"/>
              </a:spcBef>
              <a:spcAft>
                <a:spcPts val="0"/>
              </a:spcAft>
              <a:buSzPts val="2035"/>
              <a:buChar char="•"/>
            </a:pPr>
            <a:r>
              <a:rPr lang="en-US" sz="2035"/>
              <a:t>Promise is </a:t>
            </a:r>
            <a:r>
              <a:rPr b="1" lang="en-US" sz="2035">
                <a:solidFill>
                  <a:srgbClr val="FF0000"/>
                </a:solidFill>
              </a:rPr>
              <a:t>resolved</a:t>
            </a:r>
            <a:r>
              <a:rPr lang="en-US" sz="2035"/>
              <a:t>: His mom really buys him a brand new phone.</a:t>
            </a:r>
            <a:endParaRPr/>
          </a:p>
          <a:p>
            <a:pPr indent="-228600" lvl="0" marL="342900" rtl="0" algn="l">
              <a:spcBef>
                <a:spcPts val="407"/>
              </a:spcBef>
              <a:spcAft>
                <a:spcPts val="0"/>
              </a:spcAft>
              <a:buSzPts val="2035"/>
              <a:buChar char="•"/>
            </a:pPr>
            <a:r>
              <a:rPr lang="en-US" sz="2035"/>
              <a:t>Promise is </a:t>
            </a:r>
            <a:r>
              <a:rPr b="1" lang="en-US" sz="2035">
                <a:solidFill>
                  <a:srgbClr val="FF0000"/>
                </a:solidFill>
              </a:rPr>
              <a:t>rejected</a:t>
            </a:r>
            <a:r>
              <a:rPr lang="en-US" sz="2035"/>
              <a:t>: He don't get a new phone because your mom is not happy.</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47"/>
          <p:cNvSpPr txBox="1"/>
          <p:nvPr>
            <p:ph type="ctrTitle"/>
          </p:nvPr>
        </p:nvSpPr>
        <p:spPr>
          <a:xfrm>
            <a:off x="251520" y="188640"/>
            <a:ext cx="8208912" cy="79208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3200"/>
              <a:buFont typeface="Cambria"/>
              <a:buNone/>
            </a:pPr>
            <a:r>
              <a:rPr lang="en-US" sz="3200"/>
              <a:t>ES6 Module</a:t>
            </a:r>
            <a:endParaRPr b="1" sz="3200"/>
          </a:p>
        </p:txBody>
      </p:sp>
      <p:sp>
        <p:nvSpPr>
          <p:cNvPr id="321" name="Google Shape;321;p47"/>
          <p:cNvSpPr txBox="1"/>
          <p:nvPr>
            <p:ph idx="1" type="subTitle"/>
          </p:nvPr>
        </p:nvSpPr>
        <p:spPr>
          <a:xfrm>
            <a:off x="251520" y="1052736"/>
            <a:ext cx="8568952" cy="554461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800"/>
              <a:buNone/>
            </a:pPr>
            <a:r>
              <a:rPr lang="en-US" sz="2800"/>
              <a:t>As known ES6 Module improves Modularity of client side web application.</a:t>
            </a:r>
            <a:endParaRPr/>
          </a:p>
          <a:p>
            <a:pPr indent="0" lvl="0" marL="0" rtl="0" algn="l">
              <a:lnSpc>
                <a:spcPct val="90000"/>
              </a:lnSpc>
              <a:spcBef>
                <a:spcPts val="560"/>
              </a:spcBef>
              <a:spcAft>
                <a:spcPts val="0"/>
              </a:spcAft>
              <a:buSzPts val="2800"/>
              <a:buNone/>
            </a:pPr>
            <a:r>
              <a:t/>
            </a:r>
            <a:endParaRPr sz="2800"/>
          </a:p>
          <a:p>
            <a:pPr indent="0" lvl="0" marL="0" rtl="0" algn="l">
              <a:lnSpc>
                <a:spcPct val="90000"/>
              </a:lnSpc>
              <a:spcBef>
                <a:spcPts val="560"/>
              </a:spcBef>
              <a:spcAft>
                <a:spcPts val="0"/>
              </a:spcAft>
              <a:buSzPts val="2800"/>
              <a:buNone/>
            </a:pPr>
            <a:r>
              <a:rPr lang="en-US" sz="2800"/>
              <a:t>If you are developer of the Module, you need to specify members you want to expose externally, using export keyword.</a:t>
            </a:r>
            <a:endParaRPr/>
          </a:p>
          <a:p>
            <a:pPr indent="0" lvl="0" marL="0" rtl="0" algn="l">
              <a:lnSpc>
                <a:spcPct val="90000"/>
              </a:lnSpc>
              <a:spcBef>
                <a:spcPts val="560"/>
              </a:spcBef>
              <a:spcAft>
                <a:spcPts val="0"/>
              </a:spcAft>
              <a:buSzPts val="2800"/>
              <a:buNone/>
            </a:pPr>
            <a:r>
              <a:t/>
            </a:r>
            <a:endParaRPr sz="2800"/>
          </a:p>
          <a:p>
            <a:pPr indent="0" lvl="0" marL="0" rtl="0" algn="l">
              <a:lnSpc>
                <a:spcPct val="90000"/>
              </a:lnSpc>
              <a:spcBef>
                <a:spcPts val="560"/>
              </a:spcBef>
              <a:spcAft>
                <a:spcPts val="0"/>
              </a:spcAft>
              <a:buSzPts val="2800"/>
              <a:buNone/>
            </a:pPr>
            <a:r>
              <a:rPr lang="en-US" sz="2800"/>
              <a:t>There are two kinds of exports: named exports (several per module) and default exports (one per module).</a:t>
            </a:r>
            <a:endParaRPr/>
          </a:p>
          <a:p>
            <a:pPr indent="0" lvl="0" marL="0" rtl="0" algn="l">
              <a:lnSpc>
                <a:spcPct val="90000"/>
              </a:lnSpc>
              <a:spcBef>
                <a:spcPts val="560"/>
              </a:spcBef>
              <a:spcAft>
                <a:spcPts val="0"/>
              </a:spcAft>
              <a:buSzPts val="2800"/>
              <a:buNone/>
            </a:pPr>
            <a:r>
              <a:t/>
            </a:r>
            <a:endParaRPr sz="2800"/>
          </a:p>
          <a:p>
            <a:pPr indent="0" lvl="0" marL="0" rtl="0" algn="l">
              <a:lnSpc>
                <a:spcPct val="90000"/>
              </a:lnSpc>
              <a:spcBef>
                <a:spcPts val="560"/>
              </a:spcBef>
              <a:spcAft>
                <a:spcPts val="0"/>
              </a:spcAft>
              <a:buSzPts val="2800"/>
              <a:buNone/>
            </a:pPr>
            <a:r>
              <a:rPr lang="en-US" sz="2800"/>
              <a:t>export</a:t>
            </a:r>
            <a:endParaRPr/>
          </a:p>
          <a:p>
            <a:pPr indent="0" lvl="0" marL="0" rtl="0" algn="l">
              <a:lnSpc>
                <a:spcPct val="90000"/>
              </a:lnSpc>
              <a:spcBef>
                <a:spcPts val="560"/>
              </a:spcBef>
              <a:spcAft>
                <a:spcPts val="0"/>
              </a:spcAft>
              <a:buSzPts val="2800"/>
              <a:buNone/>
            </a:pPr>
            <a:r>
              <a:rPr lang="en-US" sz="2800"/>
              <a:t>import</a:t>
            </a:r>
            <a:endParaRPr sz="2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8"/>
          <p:cNvSpPr txBox="1"/>
          <p:nvPr>
            <p:ph type="ctrTitle"/>
          </p:nvPr>
        </p:nvSpPr>
        <p:spPr>
          <a:xfrm>
            <a:off x="251520" y="188640"/>
            <a:ext cx="8208912" cy="79208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3200"/>
              <a:buFont typeface="Cambria"/>
              <a:buNone/>
            </a:pPr>
            <a:r>
              <a:rPr lang="en-US" sz="3200"/>
              <a:t>What is Design Pattern?</a:t>
            </a:r>
            <a:endParaRPr b="1" sz="3200"/>
          </a:p>
        </p:txBody>
      </p:sp>
      <p:sp>
        <p:nvSpPr>
          <p:cNvPr id="327" name="Google Shape;327;p48"/>
          <p:cNvSpPr txBox="1"/>
          <p:nvPr>
            <p:ph idx="1" type="subTitle"/>
          </p:nvPr>
        </p:nvSpPr>
        <p:spPr>
          <a:xfrm>
            <a:off x="251520" y="1052736"/>
            <a:ext cx="8568952" cy="554461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590"/>
              <a:buNone/>
            </a:pPr>
            <a:r>
              <a:rPr i="1" lang="en-US" sz="2590"/>
              <a:t>Reusable Design solution to a commonly occurring design problem.</a:t>
            </a:r>
            <a:endParaRPr/>
          </a:p>
          <a:p>
            <a:pPr indent="0" lvl="0" marL="0" rtl="0" algn="l">
              <a:lnSpc>
                <a:spcPct val="90000"/>
              </a:lnSpc>
              <a:spcBef>
                <a:spcPts val="518"/>
              </a:spcBef>
              <a:spcAft>
                <a:spcPts val="0"/>
              </a:spcAft>
              <a:buSzPts val="2590"/>
              <a:buNone/>
            </a:pPr>
            <a:r>
              <a:t/>
            </a:r>
            <a:endParaRPr i="1" sz="2590"/>
          </a:p>
          <a:p>
            <a:pPr indent="0" lvl="0" marL="0" rtl="0" algn="l">
              <a:lnSpc>
                <a:spcPct val="90000"/>
              </a:lnSpc>
              <a:spcBef>
                <a:spcPts val="518"/>
              </a:spcBef>
              <a:spcAft>
                <a:spcPts val="0"/>
              </a:spcAft>
              <a:buSzPts val="2590"/>
              <a:buNone/>
            </a:pPr>
            <a:r>
              <a:rPr i="1" lang="en-US" sz="2590"/>
              <a:t>This Design Solution is Documented, Practised, etc… across Software Industry</a:t>
            </a:r>
            <a:endParaRPr/>
          </a:p>
          <a:p>
            <a:pPr indent="0" lvl="0" marL="0" rtl="0" algn="l">
              <a:lnSpc>
                <a:spcPct val="90000"/>
              </a:lnSpc>
              <a:spcBef>
                <a:spcPts val="518"/>
              </a:spcBef>
              <a:spcAft>
                <a:spcPts val="0"/>
              </a:spcAft>
              <a:buSzPts val="2590"/>
              <a:buNone/>
            </a:pPr>
            <a:r>
              <a:t/>
            </a:r>
            <a:endParaRPr i="1" sz="2590"/>
          </a:p>
          <a:p>
            <a:pPr indent="0" lvl="0" marL="0" rtl="0" algn="l">
              <a:lnSpc>
                <a:spcPct val="90000"/>
              </a:lnSpc>
              <a:spcBef>
                <a:spcPts val="518"/>
              </a:spcBef>
              <a:spcAft>
                <a:spcPts val="0"/>
              </a:spcAft>
              <a:buSzPts val="2590"/>
              <a:buNone/>
            </a:pPr>
            <a:r>
              <a:rPr i="1" lang="en-US" sz="2590"/>
              <a:t>We will be covering below Design Patterns reg. JavaScript Frameworks</a:t>
            </a:r>
            <a:endParaRPr/>
          </a:p>
          <a:p>
            <a:pPr indent="0" lvl="0" marL="0" rtl="0" algn="l">
              <a:lnSpc>
                <a:spcPct val="90000"/>
              </a:lnSpc>
              <a:spcBef>
                <a:spcPts val="518"/>
              </a:spcBef>
              <a:spcAft>
                <a:spcPts val="0"/>
              </a:spcAft>
              <a:buSzPts val="2590"/>
              <a:buNone/>
            </a:pPr>
            <a:r>
              <a:rPr lang="en-US" sz="2590"/>
              <a:t>Singleton</a:t>
            </a:r>
            <a:endParaRPr sz="2590"/>
          </a:p>
          <a:p>
            <a:pPr indent="0" lvl="0" marL="0" rtl="0" algn="l">
              <a:lnSpc>
                <a:spcPct val="90000"/>
              </a:lnSpc>
              <a:spcBef>
                <a:spcPts val="518"/>
              </a:spcBef>
              <a:spcAft>
                <a:spcPts val="0"/>
              </a:spcAft>
              <a:buSzPts val="2590"/>
              <a:buNone/>
            </a:pPr>
            <a:r>
              <a:rPr lang="en-US" sz="2590"/>
              <a:t>Factory</a:t>
            </a:r>
            <a:endParaRPr/>
          </a:p>
          <a:p>
            <a:pPr indent="0" lvl="0" marL="0" rtl="0" algn="l">
              <a:lnSpc>
                <a:spcPct val="90000"/>
              </a:lnSpc>
              <a:spcBef>
                <a:spcPts val="518"/>
              </a:spcBef>
              <a:spcAft>
                <a:spcPts val="0"/>
              </a:spcAft>
              <a:buSzPts val="2590"/>
              <a:buNone/>
            </a:pPr>
            <a:r>
              <a:rPr lang="en-US" sz="2590"/>
              <a:t>Observer</a:t>
            </a:r>
            <a:endParaRPr/>
          </a:p>
          <a:p>
            <a:pPr indent="0" lvl="0" marL="0" rtl="0" algn="l">
              <a:lnSpc>
                <a:spcPct val="90000"/>
              </a:lnSpc>
              <a:spcBef>
                <a:spcPts val="518"/>
              </a:spcBef>
              <a:spcAft>
                <a:spcPts val="0"/>
              </a:spcAft>
              <a:buSzPts val="2590"/>
              <a:buNone/>
            </a:pPr>
            <a:r>
              <a:rPr lang="en-US" sz="2590"/>
              <a:t>Facade</a:t>
            </a:r>
            <a:endParaRPr/>
          </a:p>
          <a:p>
            <a:pPr indent="0" lvl="0" marL="0" rtl="0" algn="l">
              <a:lnSpc>
                <a:spcPct val="90000"/>
              </a:lnSpc>
              <a:spcBef>
                <a:spcPts val="518"/>
              </a:spcBef>
              <a:spcAft>
                <a:spcPts val="0"/>
              </a:spcAft>
              <a:buSzPts val="2590"/>
              <a:buNone/>
            </a:pPr>
            <a:r>
              <a:rPr lang="en-US" sz="2590"/>
              <a:t>Adapter</a:t>
            </a:r>
            <a:endParaRPr/>
          </a:p>
          <a:p>
            <a:pPr indent="0" lvl="0" marL="0" rtl="0" algn="l">
              <a:lnSpc>
                <a:spcPct val="90000"/>
              </a:lnSpc>
              <a:spcBef>
                <a:spcPts val="518"/>
              </a:spcBef>
              <a:spcAft>
                <a:spcPts val="0"/>
              </a:spcAft>
              <a:buSzPts val="2590"/>
              <a:buNone/>
            </a:pPr>
            <a:r>
              <a:t/>
            </a:r>
            <a:endParaRPr sz="259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49"/>
          <p:cNvSpPr txBox="1"/>
          <p:nvPr>
            <p:ph type="ctrTitle"/>
          </p:nvPr>
        </p:nvSpPr>
        <p:spPr>
          <a:xfrm>
            <a:off x="179512" y="188640"/>
            <a:ext cx="8064896" cy="62068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Shadow DOM</a:t>
            </a:r>
            <a:endParaRPr sz="5940"/>
          </a:p>
        </p:txBody>
      </p:sp>
      <p:sp>
        <p:nvSpPr>
          <p:cNvPr id="333" name="Google Shape;333;p49"/>
          <p:cNvSpPr txBox="1"/>
          <p:nvPr>
            <p:ph idx="1" type="subTitle"/>
          </p:nvPr>
        </p:nvSpPr>
        <p:spPr>
          <a:xfrm>
            <a:off x="179512" y="692696"/>
            <a:ext cx="8640960" cy="612068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None/>
            </a:pPr>
            <a:r>
              <a:rPr lang="en-US" sz="2800"/>
              <a:t>Shadow DOM is a new DOM feature that helps you build </a:t>
            </a:r>
            <a:r>
              <a:rPr b="1" lang="en-US" sz="2800"/>
              <a:t>Web components</a:t>
            </a:r>
            <a:r>
              <a:rPr lang="en-US" sz="2800"/>
              <a:t>. </a:t>
            </a:r>
            <a:endParaRPr sz="2800"/>
          </a:p>
          <a:p>
            <a:pPr indent="0" lvl="0" marL="0" rtl="0" algn="l">
              <a:spcBef>
                <a:spcPts val="560"/>
              </a:spcBef>
              <a:spcAft>
                <a:spcPts val="0"/>
              </a:spcAft>
              <a:buSzPts val="2800"/>
              <a:buNone/>
            </a:pPr>
            <a:r>
              <a:rPr lang="en-US" sz="2800"/>
              <a:t>Shadow DOM can be thought as a </a:t>
            </a:r>
            <a:r>
              <a:rPr b="1" lang="en-US" sz="2800"/>
              <a:t>scoped subtree</a:t>
            </a:r>
            <a:r>
              <a:rPr lang="en-US" sz="2800"/>
              <a:t> inside your element.</a:t>
            </a:r>
            <a:endParaRPr/>
          </a:p>
          <a:p>
            <a:pPr indent="0" lvl="0" marL="0" rtl="0" algn="l">
              <a:spcBef>
                <a:spcPts val="560"/>
              </a:spcBef>
              <a:spcAft>
                <a:spcPts val="0"/>
              </a:spcAft>
              <a:buSzPts val="2800"/>
              <a:buNone/>
            </a:pPr>
            <a:r>
              <a:t/>
            </a:r>
            <a:endParaRPr sz="2800"/>
          </a:p>
          <a:p>
            <a:pPr indent="0" lvl="0" marL="0" rtl="0" algn="l">
              <a:spcBef>
                <a:spcPts val="560"/>
              </a:spcBef>
              <a:spcAft>
                <a:spcPts val="0"/>
              </a:spcAft>
              <a:buSzPts val="2800"/>
              <a:buNone/>
            </a:pPr>
            <a:r>
              <a:rPr lang="en-US" sz="2800"/>
              <a:t>Styles inside a shadow tree are </a:t>
            </a:r>
            <a:r>
              <a:rPr i="1" lang="en-US" sz="2800"/>
              <a:t>scoped</a:t>
            </a:r>
            <a:r>
              <a:rPr lang="en-US" sz="2800"/>
              <a:t> to the shadow tree, and don't affect elements outside the shadow tree.</a:t>
            </a:r>
            <a:endParaRPr/>
          </a:p>
          <a:p>
            <a:pPr indent="0" lvl="0" marL="0" rtl="0" algn="l">
              <a:spcBef>
                <a:spcPts val="560"/>
              </a:spcBef>
              <a:spcAft>
                <a:spcPts val="0"/>
              </a:spcAft>
              <a:buSzPts val="2800"/>
              <a:buNone/>
            </a:pPr>
            <a:r>
              <a:t/>
            </a:r>
            <a:endParaRPr sz="2800"/>
          </a:p>
          <a:p>
            <a:pPr indent="0" lvl="0" marL="0" rtl="0" algn="l">
              <a:spcBef>
                <a:spcPts val="560"/>
              </a:spcBef>
              <a:spcAft>
                <a:spcPts val="0"/>
              </a:spcAft>
              <a:buSzPts val="2800"/>
              <a:buNone/>
            </a:pPr>
            <a:r>
              <a:rPr lang="en-US" sz="2800"/>
              <a:t>Styles outside the shadow tree also don't match selectors inside the shadow tree. However, inheritable style properties like color still inherit down from host to shadow tree.</a:t>
            </a:r>
            <a:endParaRPr sz="28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50"/>
          <p:cNvSpPr txBox="1"/>
          <p:nvPr>
            <p:ph type="ctrTitle"/>
          </p:nvPr>
        </p:nvSpPr>
        <p:spPr>
          <a:xfrm>
            <a:off x="179512" y="222928"/>
            <a:ext cx="8064896" cy="62068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Shadow DOM</a:t>
            </a:r>
            <a:endParaRPr sz="5940"/>
          </a:p>
        </p:txBody>
      </p:sp>
      <p:sp>
        <p:nvSpPr>
          <p:cNvPr id="339" name="Google Shape;339;p50"/>
          <p:cNvSpPr txBox="1"/>
          <p:nvPr>
            <p:ph idx="1" type="subTitle"/>
          </p:nvPr>
        </p:nvSpPr>
        <p:spPr>
          <a:xfrm>
            <a:off x="685800" y="4572000"/>
            <a:ext cx="6461760" cy="106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t/>
            </a:r>
            <a:endParaRPr/>
          </a:p>
        </p:txBody>
      </p:sp>
      <p:pic>
        <p:nvPicPr>
          <p:cNvPr id="340" name="Google Shape;340;p50"/>
          <p:cNvPicPr preferRelativeResize="0"/>
          <p:nvPr/>
        </p:nvPicPr>
        <p:blipFill rotWithShape="1">
          <a:blip r:embed="rId3">
            <a:alphaModFix/>
          </a:blip>
          <a:srcRect b="0" l="0" r="0" t="0"/>
          <a:stretch/>
        </p:blipFill>
        <p:spPr>
          <a:xfrm>
            <a:off x="539552" y="836712"/>
            <a:ext cx="7181850" cy="55530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51"/>
          <p:cNvSpPr txBox="1"/>
          <p:nvPr>
            <p:ph type="ctrTitle"/>
          </p:nvPr>
        </p:nvSpPr>
        <p:spPr>
          <a:xfrm>
            <a:off x="179512" y="260648"/>
            <a:ext cx="8064896" cy="62068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Shadow DOM</a:t>
            </a:r>
            <a:endParaRPr sz="5940"/>
          </a:p>
        </p:txBody>
      </p:sp>
      <p:sp>
        <p:nvSpPr>
          <p:cNvPr id="346" name="Google Shape;346;p51"/>
          <p:cNvSpPr txBox="1"/>
          <p:nvPr>
            <p:ph idx="1" type="subTitle"/>
          </p:nvPr>
        </p:nvSpPr>
        <p:spPr>
          <a:xfrm>
            <a:off x="107504" y="908720"/>
            <a:ext cx="8712968" cy="590465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400"/>
              <a:buNone/>
            </a:pPr>
            <a:r>
              <a:rPr i="1" lang="en-US" sz="2400"/>
              <a:t>CSS styles defined inside Shadow DOM are scoped to the ShadowRoot. This means styles are encapsulated by default. </a:t>
            </a:r>
            <a:endParaRPr/>
          </a:p>
          <a:p>
            <a:pPr indent="0" lvl="0" marL="0" rtl="0" algn="l">
              <a:lnSpc>
                <a:spcPct val="90000"/>
              </a:lnSpc>
              <a:spcBef>
                <a:spcPts val="560"/>
              </a:spcBef>
              <a:spcAft>
                <a:spcPts val="0"/>
              </a:spcAft>
              <a:buSzPts val="2800"/>
              <a:buNone/>
            </a:pPr>
            <a:r>
              <a:rPr b="1" lang="en-US" sz="2800"/>
              <a:t>Shadow boundary</a:t>
            </a:r>
            <a:r>
              <a:rPr lang="en-US" sz="2800"/>
              <a:t> and it refers to the barrier that separates the regular DOM (the "light" DOM) from the shadow DOM. </a:t>
            </a:r>
            <a:endParaRPr sz="2800"/>
          </a:p>
          <a:p>
            <a:pPr indent="0" lvl="0" marL="0" rtl="0" algn="l">
              <a:lnSpc>
                <a:spcPct val="90000"/>
              </a:lnSpc>
              <a:spcBef>
                <a:spcPts val="560"/>
              </a:spcBef>
              <a:spcAft>
                <a:spcPts val="0"/>
              </a:spcAft>
              <a:buSzPts val="2800"/>
              <a:buNone/>
            </a:pPr>
            <a:r>
              <a:t/>
            </a:r>
            <a:endParaRPr sz="2800"/>
          </a:p>
          <a:p>
            <a:pPr indent="0" lvl="0" marL="0" rtl="0" algn="l">
              <a:lnSpc>
                <a:spcPct val="90000"/>
              </a:lnSpc>
              <a:spcBef>
                <a:spcPts val="560"/>
              </a:spcBef>
              <a:spcAft>
                <a:spcPts val="0"/>
              </a:spcAft>
              <a:buSzPts val="2800"/>
              <a:buNone/>
            </a:pPr>
            <a:r>
              <a:rPr lang="en-US" sz="2800"/>
              <a:t>One of the primary benefits of the shadow boundary is that it prevents styles that are in the main document from leaking into the shadow DOM. </a:t>
            </a:r>
            <a:endParaRPr sz="2800"/>
          </a:p>
          <a:p>
            <a:pPr indent="0" lvl="0" marL="0" rtl="0" algn="l">
              <a:lnSpc>
                <a:spcPct val="90000"/>
              </a:lnSpc>
              <a:spcBef>
                <a:spcPts val="560"/>
              </a:spcBef>
              <a:spcAft>
                <a:spcPts val="0"/>
              </a:spcAft>
              <a:buSzPts val="2800"/>
              <a:buNone/>
            </a:pPr>
            <a:r>
              <a:t/>
            </a:r>
            <a:endParaRPr sz="2800"/>
          </a:p>
          <a:p>
            <a:pPr indent="0" lvl="0" marL="0" rtl="0" algn="l">
              <a:lnSpc>
                <a:spcPct val="90000"/>
              </a:lnSpc>
              <a:spcBef>
                <a:spcPts val="560"/>
              </a:spcBef>
              <a:spcAft>
                <a:spcPts val="0"/>
              </a:spcAft>
              <a:buSzPts val="2800"/>
              <a:buNone/>
            </a:pPr>
            <a:r>
              <a:rPr lang="en-US" sz="2800"/>
              <a:t>This means that even though you might have a selector in your main document for all &lt;h3&gt; tags, that style will not be applied to your shadow DOM element unless you specifically allow it.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07" name="Shape 107"/>
        <p:cNvGrpSpPr/>
        <p:nvPr/>
      </p:nvGrpSpPr>
      <p:grpSpPr>
        <a:xfrm>
          <a:off x="0" y="0"/>
          <a:ext cx="0" cy="0"/>
          <a:chOff x="0" y="0"/>
          <a:chExt cx="0" cy="0"/>
        </a:xfrm>
      </p:grpSpPr>
      <p:sp>
        <p:nvSpPr>
          <p:cNvPr id="108" name="Google Shape;108;p16"/>
          <p:cNvSpPr txBox="1"/>
          <p:nvPr>
            <p:ph type="title"/>
          </p:nvPr>
        </p:nvSpPr>
        <p:spPr>
          <a:xfrm>
            <a:off x="0" y="0"/>
            <a:ext cx="7498080" cy="7318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140"/>
              <a:buFont typeface="Cambria"/>
              <a:buNone/>
            </a:pPr>
            <a:r>
              <a:rPr lang="en-US" sz="4140"/>
              <a:t>ES6 – Enhanced object Literals</a:t>
            </a:r>
            <a:endParaRPr sz="4140"/>
          </a:p>
        </p:txBody>
      </p:sp>
      <p:sp>
        <p:nvSpPr>
          <p:cNvPr id="109" name="Google Shape;109;p16"/>
          <p:cNvSpPr txBox="1"/>
          <p:nvPr>
            <p:ph idx="1" type="body"/>
          </p:nvPr>
        </p:nvSpPr>
        <p:spPr>
          <a:xfrm>
            <a:off x="13854" y="609600"/>
            <a:ext cx="9053945" cy="6248400"/>
          </a:xfrm>
          <a:prstGeom prst="rect">
            <a:avLst/>
          </a:prstGeom>
          <a:noFill/>
          <a:ln>
            <a:noFill/>
          </a:ln>
        </p:spPr>
        <p:txBody>
          <a:bodyPr anchorCtr="0" anchor="t" bIns="45700" lIns="91425" spcFirstLastPara="1" rIns="91425" wrap="square" tIns="45700">
            <a:noAutofit/>
          </a:bodyPr>
          <a:lstStyle/>
          <a:p>
            <a:pPr indent="0" lvl="0" marL="82296" rtl="0" algn="l">
              <a:spcBef>
                <a:spcPts val="0"/>
              </a:spcBef>
              <a:spcAft>
                <a:spcPts val="0"/>
              </a:spcAft>
              <a:buSzPts val="2200"/>
              <a:buNone/>
            </a:pPr>
            <a:r>
              <a:rPr lang="en-US"/>
              <a:t>Object literals can be computed values as shown below</a:t>
            </a:r>
            <a:endParaRPr sz="1900"/>
          </a:p>
        </p:txBody>
      </p:sp>
      <p:sp>
        <p:nvSpPr>
          <p:cNvPr id="110" name="Google Shape;110;p16"/>
          <p:cNvSpPr/>
          <p:nvPr/>
        </p:nvSpPr>
        <p:spPr>
          <a:xfrm>
            <a:off x="251520" y="1081344"/>
            <a:ext cx="9251504" cy="5170646"/>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B9BDB6"/>
              </a:buClr>
              <a:buSzPts val="1600"/>
              <a:buFont typeface="Arial"/>
              <a:buNone/>
            </a:pPr>
            <a:r>
              <a:rPr b="0" i="0" lang="en-US" sz="1600" u="none" cap="none" strike="noStrike">
                <a:solidFill>
                  <a:srgbClr val="B9BDB6"/>
                </a:solidFill>
                <a:latin typeface="Arial"/>
                <a:ea typeface="Arial"/>
                <a:cs typeface="Arial"/>
                <a:sym typeface="Arial"/>
              </a:rPr>
              <a: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333333"/>
              </a:buClr>
              <a:buSzPts val="1600"/>
              <a:buFont typeface="Arial"/>
              <a:buNone/>
            </a:pPr>
            <a:r>
              <a:rPr b="0" i="0" lang="en-US" sz="1600" u="none" cap="none" strike="noStrike">
                <a:solidFill>
                  <a:srgbClr val="333333"/>
                </a:solidFill>
                <a:latin typeface="Arial"/>
                <a:ea typeface="Arial"/>
                <a:cs typeface="Arial"/>
                <a:sym typeface="Arial"/>
              </a:rPr>
              <a:t>        </a:t>
            </a:r>
            <a:r>
              <a:rPr b="0" i="0" lang="en-US" sz="1600" u="none" cap="none" strike="noStrike">
                <a:solidFill>
                  <a:srgbClr val="878A85"/>
                </a:solidFill>
                <a:latin typeface="Arial"/>
                <a:ea typeface="Arial"/>
                <a:cs typeface="Arial"/>
                <a:sym typeface="Arial"/>
              </a:rPr>
              <a:t>// with property value shorthand</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333333"/>
              </a:buClr>
              <a:buSzPts val="1600"/>
              <a:buFont typeface="Arial"/>
              <a:buNone/>
            </a:pPr>
            <a:r>
              <a:rPr b="0" i="0" lang="en-US" sz="1600" u="none" cap="none" strike="noStrike">
                <a:solidFill>
                  <a:srgbClr val="333333"/>
                </a:solidFill>
                <a:latin typeface="Arial"/>
                <a:ea typeface="Arial"/>
                <a:cs typeface="Arial"/>
                <a:sym typeface="Arial"/>
              </a:rPr>
              <a:t>        </a:t>
            </a:r>
            <a:r>
              <a:rPr b="0" i="0" lang="en-US" sz="1600" u="none" cap="none" strike="noStrike">
                <a:solidFill>
                  <a:srgbClr val="878A85"/>
                </a:solidFill>
                <a:latin typeface="Arial"/>
                <a:ea typeface="Arial"/>
                <a:cs typeface="Arial"/>
                <a:sym typeface="Arial"/>
              </a:rPr>
              <a:t>// syntax, you can omit the property</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333333"/>
              </a:buClr>
              <a:buSzPts val="1600"/>
              <a:buFont typeface="Arial"/>
              <a:buNone/>
            </a:pPr>
            <a:r>
              <a:rPr b="0" i="0" lang="en-US" sz="1600" u="none" cap="none" strike="noStrike">
                <a:solidFill>
                  <a:srgbClr val="333333"/>
                </a:solidFill>
                <a:latin typeface="Arial"/>
                <a:ea typeface="Arial"/>
                <a:cs typeface="Arial"/>
                <a:sym typeface="Arial"/>
              </a:rPr>
              <a:t>        </a:t>
            </a:r>
            <a:r>
              <a:rPr b="0" i="0" lang="en-US" sz="1600" u="none" cap="none" strike="noStrike">
                <a:solidFill>
                  <a:srgbClr val="878A85"/>
                </a:solidFill>
                <a:latin typeface="Arial"/>
                <a:ea typeface="Arial"/>
                <a:cs typeface="Arial"/>
                <a:sym typeface="Arial"/>
              </a:rPr>
              <a:t>// value if key matches variable</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333333"/>
              </a:buClr>
              <a:buSzPts val="1600"/>
              <a:buFont typeface="Arial"/>
              <a:buNone/>
            </a:pPr>
            <a:r>
              <a:rPr b="0" i="0" lang="en-US" sz="1600" u="none" cap="none" strike="noStrike">
                <a:solidFill>
                  <a:srgbClr val="333333"/>
                </a:solidFill>
                <a:latin typeface="Arial"/>
                <a:ea typeface="Arial"/>
                <a:cs typeface="Arial"/>
                <a:sym typeface="Arial"/>
              </a:rPr>
              <a:t>        </a:t>
            </a:r>
            <a:r>
              <a:rPr b="0" i="0" lang="en-US" sz="1600" u="none" cap="none" strike="noStrike">
                <a:solidFill>
                  <a:srgbClr val="878A85"/>
                </a:solidFill>
                <a:latin typeface="Arial"/>
                <a:ea typeface="Arial"/>
                <a:cs typeface="Arial"/>
                <a:sym typeface="Arial"/>
              </a:rPr>
              <a:t>// name</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333333"/>
              </a:buClr>
              <a:buSzPts val="1600"/>
              <a:buFont typeface="Arial"/>
              <a:buNone/>
            </a:pPr>
            <a:r>
              <a:rPr b="0" i="0" lang="en-US" sz="1600" u="none" cap="none" strike="noStrike">
                <a:solidFill>
                  <a:srgbClr val="333333"/>
                </a:solidFill>
                <a:latin typeface="Arial"/>
                <a:ea typeface="Arial"/>
                <a:cs typeface="Arial"/>
                <a:sym typeface="Arial"/>
              </a:rPr>
              <a:t>        </a:t>
            </a:r>
            <a:r>
              <a:rPr b="0" i="0" lang="en-US" sz="1600" u="none" cap="none" strike="noStrike">
                <a:solidFill>
                  <a:srgbClr val="B9BDB6"/>
                </a:solidFill>
                <a:latin typeface="Arial"/>
                <a:ea typeface="Arial"/>
                <a:cs typeface="Arial"/>
                <a:sym typeface="Arial"/>
              </a:rPr>
              <a:t>make,  </a:t>
            </a:r>
            <a:r>
              <a:rPr b="0" i="0" lang="en-US" sz="1600" u="none" cap="none" strike="noStrike">
                <a:solidFill>
                  <a:srgbClr val="878A85"/>
                </a:solidFill>
                <a:latin typeface="Arial"/>
                <a:ea typeface="Arial"/>
                <a:cs typeface="Arial"/>
                <a:sym typeface="Arial"/>
              </a:rPr>
              <a:t>// same as make: make</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333333"/>
              </a:buClr>
              <a:buSzPts val="1600"/>
              <a:buFont typeface="Arial"/>
              <a:buNone/>
            </a:pPr>
            <a:r>
              <a:rPr b="0" i="0" lang="en-US" sz="1600" u="none" cap="none" strike="noStrike">
                <a:solidFill>
                  <a:srgbClr val="333333"/>
                </a:solidFill>
                <a:latin typeface="Arial"/>
                <a:ea typeface="Arial"/>
                <a:cs typeface="Arial"/>
                <a:sym typeface="Arial"/>
              </a:rPr>
              <a:t>        </a:t>
            </a:r>
            <a:r>
              <a:rPr b="0" i="0" lang="en-US" sz="1600" u="none" cap="none" strike="noStrike">
                <a:solidFill>
                  <a:srgbClr val="B9BDB6"/>
                </a:solidFill>
                <a:latin typeface="Arial"/>
                <a:ea typeface="Arial"/>
                <a:cs typeface="Arial"/>
                <a:sym typeface="Arial"/>
              </a:rPr>
              <a:t>model, </a:t>
            </a:r>
            <a:r>
              <a:rPr b="0" i="0" lang="en-US" sz="1600" u="none" cap="none" strike="noStrike">
                <a:solidFill>
                  <a:srgbClr val="878A85"/>
                </a:solidFill>
                <a:latin typeface="Arial"/>
                <a:ea typeface="Arial"/>
                <a:cs typeface="Arial"/>
                <a:sym typeface="Arial"/>
              </a:rPr>
              <a:t>// same as model: model</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333333"/>
              </a:buClr>
              <a:buSzPts val="1600"/>
              <a:buFont typeface="Arial"/>
              <a:buNone/>
            </a:pPr>
            <a:r>
              <a:rPr b="0" i="0" lang="en-US" sz="1600" u="none" cap="none" strike="noStrike">
                <a:solidFill>
                  <a:srgbClr val="333333"/>
                </a:solidFill>
                <a:latin typeface="Arial"/>
                <a:ea typeface="Arial"/>
                <a:cs typeface="Arial"/>
                <a:sym typeface="Arial"/>
              </a:rPr>
              <a:t>        </a:t>
            </a:r>
            <a:r>
              <a:rPr b="0" i="0" lang="en-US" sz="1600" u="none" cap="none" strike="noStrike">
                <a:solidFill>
                  <a:srgbClr val="B9BDB6"/>
                </a:solidFill>
                <a:latin typeface="Arial"/>
                <a:ea typeface="Arial"/>
                <a:cs typeface="Arial"/>
                <a:sym typeface="Arial"/>
              </a:rPr>
              <a:t>value, </a:t>
            </a:r>
            <a:r>
              <a:rPr b="0" i="0" lang="en-US" sz="1600" u="none" cap="none" strike="noStrike">
                <a:solidFill>
                  <a:srgbClr val="878A85"/>
                </a:solidFill>
                <a:latin typeface="Arial"/>
                <a:ea typeface="Arial"/>
                <a:cs typeface="Arial"/>
                <a:sym typeface="Arial"/>
              </a:rPr>
              <a:t>// same as value: value</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22222"/>
              </a:buClr>
              <a:buSzPts val="1600"/>
              <a:buFont typeface="Arial"/>
              <a:buNone/>
            </a:pPr>
            <a:r>
              <a:rPr b="0" i="0" lang="en-US" sz="1600" u="none" cap="none" strike="noStrike">
                <a:solidFill>
                  <a:srgbClr val="222222"/>
                </a:solidFill>
                <a:latin typeface="Arial"/>
                <a:ea typeface="Arial"/>
                <a:cs typeface="Arial"/>
                <a:sym typeface="Arial"/>
              </a:rPr>
              <a:t>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333333"/>
              </a:buClr>
              <a:buSzPts val="1600"/>
              <a:buFont typeface="Arial"/>
              <a:buNone/>
            </a:pPr>
            <a:r>
              <a:rPr b="0" i="0" lang="en-US" sz="1600" u="none" cap="none" strike="noStrike">
                <a:solidFill>
                  <a:srgbClr val="333333"/>
                </a:solidFill>
                <a:latin typeface="Arial"/>
                <a:ea typeface="Arial"/>
                <a:cs typeface="Arial"/>
                <a:sym typeface="Arial"/>
              </a:rPr>
              <a:t>        </a:t>
            </a:r>
            <a:r>
              <a:rPr b="0" i="0" lang="en-US" sz="1600" u="none" cap="none" strike="noStrike">
                <a:solidFill>
                  <a:srgbClr val="878A85"/>
                </a:solidFill>
                <a:latin typeface="Arial"/>
                <a:ea typeface="Arial"/>
                <a:cs typeface="Arial"/>
                <a:sym typeface="Arial"/>
              </a:rPr>
              <a:t>// computed values now work with</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333333"/>
              </a:buClr>
              <a:buSzPts val="1600"/>
              <a:buFont typeface="Arial"/>
              <a:buNone/>
            </a:pPr>
            <a:r>
              <a:rPr b="0" i="0" lang="en-US" sz="1600" u="none" cap="none" strike="noStrike">
                <a:solidFill>
                  <a:srgbClr val="333333"/>
                </a:solidFill>
                <a:latin typeface="Arial"/>
                <a:ea typeface="Arial"/>
                <a:cs typeface="Arial"/>
                <a:sym typeface="Arial"/>
              </a:rPr>
              <a:t>        </a:t>
            </a:r>
            <a:r>
              <a:rPr b="0" i="0" lang="en-US" sz="1600" u="none" cap="none" strike="noStrike">
                <a:solidFill>
                  <a:srgbClr val="878A85"/>
                </a:solidFill>
                <a:latin typeface="Arial"/>
                <a:ea typeface="Arial"/>
                <a:cs typeface="Arial"/>
                <a:sym typeface="Arial"/>
              </a:rPr>
              <a:t>// object literals</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333333"/>
              </a:buClr>
              <a:buSzPts val="1600"/>
              <a:buFont typeface="Arial"/>
              <a:buNone/>
            </a:pPr>
            <a:r>
              <a:rPr b="0" i="0" lang="en-US" sz="1600" u="none" cap="none" strike="noStrike">
                <a:solidFill>
                  <a:srgbClr val="333333"/>
                </a:solidFill>
                <a:latin typeface="Arial"/>
                <a:ea typeface="Arial"/>
                <a:cs typeface="Arial"/>
                <a:sym typeface="Arial"/>
              </a:rPr>
              <a:t>        </a:t>
            </a:r>
            <a:r>
              <a:rPr b="0" i="0" lang="en-US" sz="1600" u="none" cap="none" strike="noStrike">
                <a:solidFill>
                  <a:srgbClr val="B9BDB6"/>
                </a:solidFill>
                <a:latin typeface="Arial"/>
                <a:ea typeface="Arial"/>
                <a:cs typeface="Arial"/>
                <a:sym typeface="Arial"/>
              </a:rPr>
              <a:t>[</a:t>
            </a:r>
            <a:r>
              <a:rPr b="0" i="0" lang="en-US" sz="1600" u="none" cap="none" strike="noStrike">
                <a:solidFill>
                  <a:srgbClr val="5CE638"/>
                </a:solidFill>
                <a:latin typeface="Arial"/>
                <a:ea typeface="Arial"/>
                <a:cs typeface="Arial"/>
                <a:sym typeface="Arial"/>
              </a:rPr>
              <a:t>'make'</a:t>
            </a:r>
            <a:r>
              <a:rPr b="0" i="0" lang="en-US" sz="1600" u="none" cap="none" strike="noStrike">
                <a:solidFill>
                  <a:srgbClr val="222222"/>
                </a:solidFill>
                <a:latin typeface="Arial"/>
                <a:ea typeface="Arial"/>
                <a:cs typeface="Arial"/>
                <a:sym typeface="Arial"/>
              </a:rPr>
              <a:t> </a:t>
            </a:r>
            <a:r>
              <a:rPr b="0" i="0" lang="en-US" sz="1600" u="none" cap="none" strike="noStrike">
                <a:solidFill>
                  <a:srgbClr val="B9BDB6"/>
                </a:solidFill>
                <a:latin typeface="Arial"/>
                <a:ea typeface="Arial"/>
                <a:cs typeface="Arial"/>
                <a:sym typeface="Arial"/>
              </a:rPr>
              <a:t>+ make]: </a:t>
            </a:r>
            <a:r>
              <a:rPr b="0" i="0" lang="en-US" sz="1600" u="none" cap="none" strike="noStrike">
                <a:solidFill>
                  <a:srgbClr val="5BA1CF"/>
                </a:solidFill>
                <a:latin typeface="Arial"/>
                <a:ea typeface="Arial"/>
                <a:cs typeface="Arial"/>
                <a:sym typeface="Arial"/>
              </a:rPr>
              <a:t>true</a:t>
            </a:r>
            <a:r>
              <a:rPr b="0" i="0" lang="en-US" sz="1600" u="none" cap="none" strike="noStrike">
                <a:solidFill>
                  <a:srgbClr val="B9BDB6"/>
                </a:solidFill>
                <a:latin typeface="Arial"/>
                <a:ea typeface="Arial"/>
                <a:cs typeface="Arial"/>
                <a:sym typeface="Arial"/>
              </a:rPr>
              <a: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22222"/>
              </a:buClr>
              <a:buSzPts val="1600"/>
              <a:buFont typeface="Arial"/>
              <a:buNone/>
            </a:pPr>
            <a:r>
              <a:rPr b="0" i="0" lang="en-US" sz="1600" u="none" cap="none" strike="noStrike">
                <a:solidFill>
                  <a:srgbClr val="222222"/>
                </a:solidFill>
                <a:latin typeface="Arial"/>
                <a:ea typeface="Arial"/>
                <a:cs typeface="Arial"/>
                <a:sym typeface="Arial"/>
              </a:rPr>
              <a:t>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333333"/>
              </a:buClr>
              <a:buSzPts val="1600"/>
              <a:buFont typeface="Arial"/>
              <a:buNone/>
            </a:pPr>
            <a:r>
              <a:rPr b="0" i="0" lang="en-US" sz="1600" u="none" cap="none" strike="noStrike">
                <a:solidFill>
                  <a:srgbClr val="333333"/>
                </a:solidFill>
                <a:latin typeface="Arial"/>
                <a:ea typeface="Arial"/>
                <a:cs typeface="Arial"/>
                <a:sym typeface="Arial"/>
              </a:rPr>
              <a:t>        </a:t>
            </a:r>
            <a:r>
              <a:rPr b="0" i="0" lang="en-US" sz="1600" u="none" cap="none" strike="noStrike">
                <a:solidFill>
                  <a:srgbClr val="878A85"/>
                </a:solidFill>
                <a:latin typeface="Arial"/>
                <a:ea typeface="Arial"/>
                <a:cs typeface="Arial"/>
                <a:sym typeface="Arial"/>
              </a:rPr>
              <a:t>// Method definition shorthand syntax</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333333"/>
              </a:buClr>
              <a:buSzPts val="1600"/>
              <a:buFont typeface="Arial"/>
              <a:buNone/>
            </a:pPr>
            <a:r>
              <a:rPr b="0" i="0" lang="en-US" sz="1600" u="none" cap="none" strike="noStrike">
                <a:solidFill>
                  <a:srgbClr val="333333"/>
                </a:solidFill>
                <a:latin typeface="Arial"/>
                <a:ea typeface="Arial"/>
                <a:cs typeface="Arial"/>
                <a:sym typeface="Arial"/>
              </a:rPr>
              <a:t>        </a:t>
            </a:r>
            <a:r>
              <a:rPr b="0" i="0" lang="en-US" sz="1600" u="none" cap="none" strike="noStrike">
                <a:solidFill>
                  <a:srgbClr val="878A85"/>
                </a:solidFill>
                <a:latin typeface="Arial"/>
                <a:ea typeface="Arial"/>
                <a:cs typeface="Arial"/>
                <a:sym typeface="Arial"/>
              </a:rPr>
              <a:t>// omits `function` keyword &amp; colon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333333"/>
              </a:buClr>
              <a:buSzPts val="1600"/>
              <a:buFont typeface="Arial"/>
              <a:buNone/>
            </a:pPr>
            <a:r>
              <a:rPr b="0" i="0" lang="en-US" sz="1600" u="none" cap="none" strike="noStrike">
                <a:solidFill>
                  <a:srgbClr val="333333"/>
                </a:solidFill>
                <a:latin typeface="Arial"/>
                <a:ea typeface="Arial"/>
                <a:cs typeface="Arial"/>
                <a:sym typeface="Arial"/>
              </a:rPr>
              <a:t>        </a:t>
            </a:r>
            <a:r>
              <a:rPr b="0" i="0" lang="en-US" sz="1600" u="none" cap="none" strike="noStrike">
                <a:solidFill>
                  <a:srgbClr val="B9BDB6"/>
                </a:solidFill>
                <a:latin typeface="Arial"/>
                <a:ea typeface="Arial"/>
                <a:cs typeface="Arial"/>
                <a:sym typeface="Arial"/>
              </a:rPr>
              <a:t>depreciate()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333333"/>
              </a:buClr>
              <a:buSzPts val="1600"/>
              <a:buFont typeface="Arial"/>
              <a:buNone/>
            </a:pPr>
            <a:r>
              <a:rPr b="0" i="0" lang="en-US" sz="1600" u="none" cap="none" strike="noStrike">
                <a:solidFill>
                  <a:srgbClr val="333333"/>
                </a:solidFill>
                <a:latin typeface="Arial"/>
                <a:ea typeface="Arial"/>
                <a:cs typeface="Arial"/>
                <a:sym typeface="Arial"/>
              </a:rPr>
              <a:t>            </a:t>
            </a:r>
            <a:r>
              <a:rPr b="0" i="0" lang="en-US" sz="1600" u="none" cap="none" strike="noStrike">
                <a:solidFill>
                  <a:srgbClr val="5BA1CF"/>
                </a:solidFill>
                <a:latin typeface="Arial"/>
                <a:ea typeface="Arial"/>
                <a:cs typeface="Arial"/>
                <a:sym typeface="Arial"/>
              </a:rPr>
              <a:t>this</a:t>
            </a:r>
            <a:r>
              <a:rPr b="0" i="0" lang="en-US" sz="1600" u="none" cap="none" strike="noStrike">
                <a:solidFill>
                  <a:srgbClr val="B9BDB6"/>
                </a:solidFill>
                <a:latin typeface="Arial"/>
                <a:ea typeface="Arial"/>
                <a:cs typeface="Arial"/>
                <a:sym typeface="Arial"/>
              </a:rPr>
              <a:t>.value -= 2500;</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333333"/>
              </a:buClr>
              <a:buSzPts val="1600"/>
              <a:buFont typeface="Arial"/>
              <a:buNone/>
            </a:pPr>
            <a:r>
              <a:rPr b="0" i="0" lang="en-US" sz="1600" u="none" cap="none" strike="noStrike">
                <a:solidFill>
                  <a:srgbClr val="333333"/>
                </a:solidFill>
                <a:latin typeface="Arial"/>
                <a:ea typeface="Arial"/>
                <a:cs typeface="Arial"/>
                <a:sym typeface="Arial"/>
              </a:rPr>
              <a:t>        </a:t>
            </a:r>
            <a:r>
              <a:rPr b="0" i="0" lang="en-US" sz="1600" u="none" cap="none" strike="noStrike">
                <a:solidFill>
                  <a:srgbClr val="B9BDB6"/>
                </a:solidFill>
                <a:latin typeface="Arial"/>
                <a:ea typeface="Arial"/>
                <a:cs typeface="Arial"/>
                <a:sym typeface="Arial"/>
              </a:rPr>
              <a: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333333"/>
              </a:buClr>
              <a:buSzPts val="1600"/>
              <a:buFont typeface="Arial"/>
              <a:buNone/>
            </a:pPr>
            <a:r>
              <a:rPr b="0" i="0" lang="en-US" sz="1600" u="none" cap="none" strike="noStrike">
                <a:solidFill>
                  <a:srgbClr val="333333"/>
                </a:solidFill>
                <a:latin typeface="Arial"/>
                <a:ea typeface="Arial"/>
                <a:cs typeface="Arial"/>
                <a:sym typeface="Arial"/>
              </a:rPr>
              <a:t>    </a:t>
            </a:r>
            <a:r>
              <a:rPr b="0" i="0" lang="en-US" sz="1600" u="none" cap="none" strike="noStrike">
                <a:solidFill>
                  <a:srgbClr val="B9BDB6"/>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B9BDB6"/>
              </a:solidFill>
              <a:latin typeface="Arial"/>
              <a:ea typeface="Arial"/>
              <a:cs typeface="Arial"/>
              <a:sym typeface="Arial"/>
            </a:endParaRPr>
          </a:p>
          <a:p>
            <a:pPr indent="0" lvl="0" marL="0" marR="0" rtl="0" algn="l">
              <a:lnSpc>
                <a:spcPct val="100000"/>
              </a:lnSpc>
              <a:spcBef>
                <a:spcPts val="0"/>
              </a:spcBef>
              <a:spcAft>
                <a:spcPts val="0"/>
              </a:spcAft>
              <a:buClr>
                <a:srgbClr val="B9BDB6"/>
              </a:buClr>
              <a:buSzPts val="1600"/>
              <a:buFont typeface="Arial"/>
              <a:buNone/>
            </a:pPr>
            <a:r>
              <a:rPr b="0" i="0" lang="en-US" sz="1600" u="none" cap="none" strike="noStrike">
                <a:solidFill>
                  <a:srgbClr val="B9BDB6"/>
                </a:solidFill>
                <a:latin typeface="Arial"/>
                <a:ea typeface="Arial"/>
                <a:cs typeface="Arial"/>
                <a:sym typeface="Arial"/>
              </a:rPr>
              <a:t>Assignment: create an object like above, convert to string format and print </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52"/>
          <p:cNvSpPr txBox="1"/>
          <p:nvPr>
            <p:ph type="ctrTitle"/>
          </p:nvPr>
        </p:nvSpPr>
        <p:spPr>
          <a:xfrm>
            <a:off x="179512" y="116632"/>
            <a:ext cx="8064896" cy="62068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Traceur</a:t>
            </a:r>
            <a:endParaRPr sz="5940"/>
          </a:p>
        </p:txBody>
      </p:sp>
      <p:sp>
        <p:nvSpPr>
          <p:cNvPr id="352" name="Google Shape;352;p52"/>
          <p:cNvSpPr txBox="1"/>
          <p:nvPr>
            <p:ph idx="1" type="subTitle"/>
          </p:nvPr>
        </p:nvSpPr>
        <p:spPr>
          <a:xfrm>
            <a:off x="179512" y="692696"/>
            <a:ext cx="8424936" cy="86409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220"/>
              <a:buNone/>
            </a:pPr>
            <a:r>
              <a:rPr b="1" lang="en-US" sz="2220"/>
              <a:t>Google</a:t>
            </a:r>
            <a:r>
              <a:rPr lang="en-US" sz="2220"/>
              <a:t> provides a </a:t>
            </a:r>
            <a:r>
              <a:rPr b="1" lang="en-US" sz="2220"/>
              <a:t>compiler </a:t>
            </a:r>
            <a:r>
              <a:rPr lang="en-US" sz="2220"/>
              <a:t>named Traceur for checking ES6 feature.</a:t>
            </a:r>
            <a:endParaRPr/>
          </a:p>
          <a:p>
            <a:pPr indent="0" lvl="0" marL="0" rtl="0" algn="l">
              <a:spcBef>
                <a:spcPts val="444"/>
              </a:spcBef>
              <a:spcAft>
                <a:spcPts val="0"/>
              </a:spcAft>
              <a:buSzPts val="2220"/>
              <a:buNone/>
            </a:pPr>
            <a:r>
              <a:rPr b="1" lang="en-US" sz="2220"/>
              <a:t>Traceur</a:t>
            </a:r>
            <a:r>
              <a:rPr lang="en-US" sz="2220"/>
              <a:t> compiles the </a:t>
            </a:r>
            <a:r>
              <a:rPr b="1" lang="en-US" sz="2220"/>
              <a:t>ES6</a:t>
            </a:r>
            <a:r>
              <a:rPr lang="en-US" sz="2220"/>
              <a:t> code to </a:t>
            </a:r>
            <a:r>
              <a:rPr b="1" lang="en-US" sz="2220"/>
              <a:t>ES5</a:t>
            </a:r>
            <a:r>
              <a:rPr lang="en-US" sz="2220"/>
              <a:t> for testing ES6 feature.</a:t>
            </a:r>
            <a:endParaRPr/>
          </a:p>
        </p:txBody>
      </p:sp>
      <p:pic>
        <p:nvPicPr>
          <p:cNvPr id="353" name="Google Shape;353;p52"/>
          <p:cNvPicPr preferRelativeResize="0"/>
          <p:nvPr/>
        </p:nvPicPr>
        <p:blipFill rotWithShape="1">
          <a:blip r:embed="rId3">
            <a:alphaModFix/>
          </a:blip>
          <a:srcRect b="0" l="0" r="0" t="0"/>
          <a:stretch/>
        </p:blipFill>
        <p:spPr>
          <a:xfrm>
            <a:off x="6084168" y="1412776"/>
            <a:ext cx="2286000" cy="4400550"/>
          </a:xfrm>
          <a:prstGeom prst="rect">
            <a:avLst/>
          </a:prstGeom>
          <a:noFill/>
          <a:ln>
            <a:noFill/>
          </a:ln>
        </p:spPr>
      </p:pic>
      <p:sp>
        <p:nvSpPr>
          <p:cNvPr id="354" name="Google Shape;354;p52"/>
          <p:cNvSpPr txBox="1"/>
          <p:nvPr/>
        </p:nvSpPr>
        <p:spPr>
          <a:xfrm>
            <a:off x="251520" y="1988840"/>
            <a:ext cx="6048672" cy="41764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400"/>
              <a:buFont typeface="Arial"/>
              <a:buNone/>
            </a:pPr>
            <a:r>
              <a:rPr lang="en-US" sz="2400">
                <a:solidFill>
                  <a:srgbClr val="8C8B8A"/>
                </a:solidFill>
                <a:latin typeface="Calibri"/>
                <a:ea typeface="Calibri"/>
                <a:cs typeface="Calibri"/>
                <a:sym typeface="Calibri"/>
              </a:rPr>
              <a:t>To install Traceur in NODE machine use the </a:t>
            </a:r>
            <a:r>
              <a:rPr b="1" lang="en-US" sz="2400">
                <a:solidFill>
                  <a:srgbClr val="8C8B8A"/>
                </a:solidFill>
                <a:latin typeface="Calibri"/>
                <a:ea typeface="Calibri"/>
                <a:cs typeface="Calibri"/>
                <a:sym typeface="Calibri"/>
              </a:rPr>
              <a:t>npm install –g traceur</a:t>
            </a:r>
            <a:r>
              <a:rPr lang="en-US" sz="2400">
                <a:solidFill>
                  <a:srgbClr val="8C8B8A"/>
                </a:solidFill>
                <a:latin typeface="Calibri"/>
                <a:ea typeface="Calibri"/>
                <a:cs typeface="Calibri"/>
                <a:sym typeface="Calibri"/>
              </a:rPr>
              <a:t> in the terminal.</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53"/>
          <p:cNvSpPr txBox="1"/>
          <p:nvPr>
            <p:ph type="title"/>
          </p:nvPr>
        </p:nvSpPr>
        <p:spPr>
          <a:xfrm>
            <a:off x="228600" y="182562"/>
            <a:ext cx="7498080" cy="6556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140"/>
              <a:buFont typeface="Cambria"/>
              <a:buNone/>
            </a:pPr>
            <a:r>
              <a:rPr lang="en-US" sz="4140"/>
              <a:t>TypeScript is superset of ES6</a:t>
            </a:r>
            <a:endParaRPr sz="4140"/>
          </a:p>
        </p:txBody>
      </p:sp>
      <p:sp>
        <p:nvSpPr>
          <p:cNvPr id="360" name="Google Shape;360;p53"/>
          <p:cNvSpPr txBox="1"/>
          <p:nvPr>
            <p:ph idx="1" type="body"/>
          </p:nvPr>
        </p:nvSpPr>
        <p:spPr>
          <a:xfrm>
            <a:off x="228600" y="4781550"/>
            <a:ext cx="8763000" cy="1924050"/>
          </a:xfrm>
          <a:prstGeom prst="rect">
            <a:avLst/>
          </a:prstGeom>
          <a:noFill/>
          <a:ln>
            <a:noFill/>
          </a:ln>
        </p:spPr>
        <p:txBody>
          <a:bodyPr anchorCtr="0" anchor="t" bIns="45700" lIns="91425" spcFirstLastPara="1" rIns="91425" wrap="square" tIns="45700">
            <a:noAutofit/>
          </a:bodyPr>
          <a:lstStyle/>
          <a:p>
            <a:pPr indent="-228600" lvl="0" marL="342900" rtl="0" algn="l">
              <a:spcBef>
                <a:spcPts val="0"/>
              </a:spcBef>
              <a:spcAft>
                <a:spcPts val="0"/>
              </a:spcAft>
              <a:buSzPts val="2200"/>
              <a:buChar char="•"/>
            </a:pPr>
            <a:r>
              <a:rPr lang="en-US"/>
              <a:t>TypeScript is developed by Microsoft</a:t>
            </a:r>
            <a:endParaRPr/>
          </a:p>
          <a:p>
            <a:pPr indent="-228600" lvl="0" marL="342900" rtl="0" algn="l">
              <a:spcBef>
                <a:spcPts val="440"/>
              </a:spcBef>
              <a:spcAft>
                <a:spcPts val="0"/>
              </a:spcAft>
              <a:buSzPts val="2200"/>
              <a:buChar char="•"/>
            </a:pPr>
            <a:r>
              <a:rPr lang="en-US"/>
              <a:t>TypeScript is a typed superset of JavaScript that compiles into a plain JavaScript</a:t>
            </a:r>
            <a:endParaRPr/>
          </a:p>
          <a:p>
            <a:pPr indent="-228600" lvl="0" marL="342900" rtl="0" algn="l">
              <a:spcBef>
                <a:spcPts val="440"/>
              </a:spcBef>
              <a:spcAft>
                <a:spcPts val="0"/>
              </a:spcAft>
              <a:buSzPts val="2200"/>
              <a:buChar char="•"/>
            </a:pPr>
            <a:r>
              <a:rPr lang="en-US"/>
              <a:t>TypeScript is JavaScript that scales</a:t>
            </a:r>
            <a:endParaRPr/>
          </a:p>
        </p:txBody>
      </p:sp>
      <p:pic>
        <p:nvPicPr>
          <p:cNvPr id="361" name="Google Shape;361;p53"/>
          <p:cNvPicPr preferRelativeResize="0"/>
          <p:nvPr/>
        </p:nvPicPr>
        <p:blipFill rotWithShape="1">
          <a:blip r:embed="rId3">
            <a:alphaModFix/>
          </a:blip>
          <a:srcRect b="0" l="0" r="0" t="0"/>
          <a:stretch/>
        </p:blipFill>
        <p:spPr>
          <a:xfrm>
            <a:off x="1066800" y="838199"/>
            <a:ext cx="4229100" cy="3838575"/>
          </a:xfrm>
          <a:prstGeom prst="rect">
            <a:avLst/>
          </a:prstGeom>
          <a:noFill/>
          <a:ln>
            <a:noFill/>
          </a:ln>
        </p:spPr>
      </p:pic>
      <p:sp>
        <p:nvSpPr>
          <p:cNvPr id="362" name="Google Shape;362;p53"/>
          <p:cNvSpPr/>
          <p:nvPr/>
        </p:nvSpPr>
        <p:spPr>
          <a:xfrm>
            <a:off x="5332126" y="2422852"/>
            <a:ext cx="353231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https://www.typescriptlang.org/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7"/>
          <p:cNvSpPr txBox="1"/>
          <p:nvPr>
            <p:ph type="ctrTitle"/>
          </p:nvPr>
        </p:nvSpPr>
        <p:spPr>
          <a:xfrm>
            <a:off x="251520" y="188640"/>
            <a:ext cx="7772400" cy="1107554"/>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ES6 const keyword</a:t>
            </a:r>
            <a:endParaRPr/>
          </a:p>
        </p:txBody>
      </p:sp>
      <p:sp>
        <p:nvSpPr>
          <p:cNvPr id="116" name="Google Shape;116;p17"/>
          <p:cNvSpPr txBox="1"/>
          <p:nvPr>
            <p:ph idx="1" type="subTitle"/>
          </p:nvPr>
        </p:nvSpPr>
        <p:spPr>
          <a:xfrm>
            <a:off x="467544" y="1484784"/>
            <a:ext cx="8280920" cy="446449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“const” keyword was introduced in ES6. It lets you define read only variables using JavaScript. Variables created using “const” are block scoped(or bracket scoped). Redeclaring a “const” variable in the same scope throws an error.</a:t>
            </a:r>
            <a:endParaRPr/>
          </a:p>
          <a:p>
            <a:pPr indent="0" lvl="0" marL="0" rtl="0" algn="l">
              <a:spcBef>
                <a:spcPts val="400"/>
              </a:spcBef>
              <a:spcAft>
                <a:spcPts val="0"/>
              </a:spcAft>
              <a:buSzPts val="2000"/>
              <a:buNone/>
            </a:pPr>
            <a:r>
              <a:t/>
            </a:r>
            <a:endParaRPr/>
          </a:p>
          <a:p>
            <a:pPr indent="0" lvl="0" marL="0" rtl="0" algn="l">
              <a:spcBef>
                <a:spcPts val="400"/>
              </a:spcBef>
              <a:spcAft>
                <a:spcPts val="0"/>
              </a:spcAft>
              <a:buSzPts val="2000"/>
              <a:buNone/>
            </a:pPr>
            <a:r>
              <a:rPr lang="en-US"/>
              <a:t>In a scope you cannot redeclare or change value of an “const” variable if a variable with same name is already available for access in that scope.</a:t>
            </a:r>
            <a:endParaRPr/>
          </a:p>
          <a:p>
            <a:pPr indent="0" lvl="0" marL="0" rtl="0" algn="l">
              <a:spcBef>
                <a:spcPts val="400"/>
              </a:spcBef>
              <a:spcAft>
                <a:spcPts val="0"/>
              </a:spcAft>
              <a:buSzPts val="2000"/>
              <a:buNone/>
            </a:pPr>
            <a:r>
              <a:t/>
            </a:r>
            <a:endParaRPr/>
          </a:p>
          <a:p>
            <a:pPr indent="0" lvl="0" marL="0" rtl="0" algn="l">
              <a:spcBef>
                <a:spcPts val="400"/>
              </a:spcBef>
              <a:spcAft>
                <a:spcPts val="0"/>
              </a:spcAft>
              <a:buSzPts val="2000"/>
              <a:buNone/>
            </a:pPr>
            <a:r>
              <a:rPr lang="en-US"/>
              <a:t>Can a parameter to a function be const?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8"/>
          <p:cNvSpPr txBox="1"/>
          <p:nvPr>
            <p:ph type="ctrTitle"/>
          </p:nvPr>
        </p:nvSpPr>
        <p:spPr>
          <a:xfrm>
            <a:off x="251520" y="188640"/>
            <a:ext cx="7772400" cy="1107554"/>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ES6 const keyword</a:t>
            </a:r>
            <a:endParaRPr/>
          </a:p>
        </p:txBody>
      </p:sp>
      <p:sp>
        <p:nvSpPr>
          <p:cNvPr id="122" name="Google Shape;122;p18"/>
          <p:cNvSpPr txBox="1"/>
          <p:nvPr>
            <p:ph idx="1" type="subTitle"/>
          </p:nvPr>
        </p:nvSpPr>
        <p:spPr>
          <a:xfrm>
            <a:off x="395536" y="1196752"/>
            <a:ext cx="8280920" cy="446449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sz="1800"/>
              <a:t>Consider below example</a:t>
            </a:r>
            <a:endParaRPr/>
          </a:p>
          <a:p>
            <a:pPr indent="0" lvl="0" marL="0" rtl="0" algn="l">
              <a:spcBef>
                <a:spcPts val="360"/>
              </a:spcBef>
              <a:spcAft>
                <a:spcPts val="0"/>
              </a:spcAft>
              <a:buSzPts val="1800"/>
              <a:buNone/>
            </a:pPr>
            <a:r>
              <a:rPr lang="en-US" sz="1800"/>
              <a:t>const LANGUAGES = ['Js', 'Ruby', 'Python', 'Go'];</a:t>
            </a:r>
            <a:endParaRPr/>
          </a:p>
          <a:p>
            <a:pPr indent="0" lvl="0" marL="0" rtl="0" algn="l">
              <a:spcBef>
                <a:spcPts val="360"/>
              </a:spcBef>
              <a:spcAft>
                <a:spcPts val="0"/>
              </a:spcAft>
              <a:buSzPts val="1800"/>
              <a:buNone/>
            </a:pPr>
            <a:r>
              <a:rPr lang="en-US" sz="1800"/>
              <a:t>LANGUAGES = "Javascript"; // shows error. </a:t>
            </a:r>
            <a:endParaRPr/>
          </a:p>
          <a:p>
            <a:pPr indent="0" lvl="0" marL="0" rtl="0" algn="l">
              <a:spcBef>
                <a:spcPts val="360"/>
              </a:spcBef>
              <a:spcAft>
                <a:spcPts val="0"/>
              </a:spcAft>
              <a:buSzPts val="1800"/>
              <a:buNone/>
            </a:pPr>
            <a:r>
              <a:rPr lang="en-US" sz="1800"/>
              <a:t>LANGUAGES.push('Java'); // Works fine.</a:t>
            </a:r>
            <a:br>
              <a:rPr lang="en-US" sz="1800"/>
            </a:br>
            <a:r>
              <a:rPr lang="en-US" sz="1800"/>
              <a:t>console.log(LANGUAGES); // ['Js', 'Ruby', 'Python', 'Go', 'Java']</a:t>
            </a:r>
            <a:endParaRPr/>
          </a:p>
          <a:p>
            <a:pPr indent="0" lvl="0" marL="0" rtl="0" algn="l">
              <a:spcBef>
                <a:spcPts val="360"/>
              </a:spcBef>
              <a:spcAft>
                <a:spcPts val="0"/>
              </a:spcAft>
              <a:buSzPts val="1800"/>
              <a:buNone/>
            </a:pPr>
            <a:r>
              <a:t/>
            </a:r>
            <a:endParaRPr sz="1800"/>
          </a:p>
          <a:p>
            <a:pPr indent="0" lvl="0" marL="0" rtl="0" algn="l">
              <a:spcBef>
                <a:spcPts val="360"/>
              </a:spcBef>
              <a:spcAft>
                <a:spcPts val="0"/>
              </a:spcAft>
              <a:buSzPts val="1800"/>
              <a:buNone/>
            </a:pPr>
            <a:r>
              <a:rPr lang="en-US" sz="1800"/>
              <a:t>Whenever you define a const variable, Javascript references the address of the value to the variable. </a:t>
            </a:r>
            <a:endParaRPr sz="1800"/>
          </a:p>
          <a:p>
            <a:pPr indent="0" lvl="0" marL="0" rtl="0" algn="l">
              <a:spcBef>
                <a:spcPts val="360"/>
              </a:spcBef>
              <a:spcAft>
                <a:spcPts val="0"/>
              </a:spcAft>
              <a:buSzPts val="1800"/>
              <a:buNone/>
            </a:pPr>
            <a:r>
              <a:t/>
            </a:r>
            <a:endParaRPr sz="1800"/>
          </a:p>
          <a:p>
            <a:pPr indent="0" lvl="0" marL="0" rtl="0" algn="l">
              <a:spcBef>
                <a:spcPts val="360"/>
              </a:spcBef>
              <a:spcAft>
                <a:spcPts val="0"/>
              </a:spcAft>
              <a:buSzPts val="1800"/>
              <a:buNone/>
            </a:pPr>
            <a:r>
              <a:rPr lang="en-US" sz="1800"/>
              <a:t>In above example the variable ‘LANGUAGES’ actually references to the memory allocated to the array. </a:t>
            </a:r>
            <a:endParaRPr sz="1800"/>
          </a:p>
          <a:p>
            <a:pPr indent="0" lvl="0" marL="0" rtl="0" algn="l">
              <a:spcBef>
                <a:spcPts val="360"/>
              </a:spcBef>
              <a:spcAft>
                <a:spcPts val="0"/>
              </a:spcAft>
              <a:buSzPts val="1800"/>
              <a:buNone/>
            </a:pPr>
            <a:r>
              <a:t/>
            </a:r>
            <a:endParaRPr sz="1800"/>
          </a:p>
          <a:p>
            <a:pPr indent="0" lvl="0" marL="0" rtl="0" algn="l">
              <a:spcBef>
                <a:spcPts val="360"/>
              </a:spcBef>
              <a:spcAft>
                <a:spcPts val="0"/>
              </a:spcAft>
              <a:buSzPts val="1800"/>
              <a:buNone/>
            </a:pPr>
            <a:r>
              <a:rPr lang="en-US" sz="1800"/>
              <a:t>So you cannot change the variable to reference some other memory location later. Throughout the program it can only references to the array.</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9"/>
          <p:cNvSpPr txBox="1"/>
          <p:nvPr>
            <p:ph type="ctrTitle"/>
          </p:nvPr>
        </p:nvSpPr>
        <p:spPr>
          <a:xfrm>
            <a:off x="251520" y="188640"/>
            <a:ext cx="7772400" cy="72008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000"/>
              <a:buFont typeface="Cambria"/>
              <a:buNone/>
            </a:pPr>
            <a:r>
              <a:rPr lang="en-US" sz="4000"/>
              <a:t>ES6 Function Return Multiple Values</a:t>
            </a:r>
            <a:endParaRPr sz="4000"/>
          </a:p>
        </p:txBody>
      </p:sp>
      <p:sp>
        <p:nvSpPr>
          <p:cNvPr id="128" name="Google Shape;128;p19"/>
          <p:cNvSpPr txBox="1"/>
          <p:nvPr>
            <p:ph idx="1" type="subTitle"/>
          </p:nvPr>
        </p:nvSpPr>
        <p:spPr>
          <a:xfrm>
            <a:off x="323528" y="812303"/>
            <a:ext cx="7920880" cy="214079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There were many different ways purposed by JavaScript developers for returning multiple values in an function. But ECMAScript 6 has come up with an easy way to do it.</a:t>
            </a:r>
            <a:endParaRPr/>
          </a:p>
          <a:p>
            <a:pPr indent="0" lvl="0" marL="0" rtl="0" algn="l">
              <a:spcBef>
                <a:spcPts val="400"/>
              </a:spcBef>
              <a:spcAft>
                <a:spcPts val="0"/>
              </a:spcAft>
              <a:buSzPts val="2000"/>
              <a:buNone/>
            </a:pPr>
            <a:br>
              <a:rPr lang="en-US"/>
            </a:br>
            <a:r>
              <a:rPr lang="en-US"/>
              <a:t>ES6 provides na array like syntax to assign multiple variables to values of array indexes. It also lets you ignore some array indexes.</a:t>
            </a:r>
            <a:endParaRPr/>
          </a:p>
        </p:txBody>
      </p:sp>
      <p:pic>
        <p:nvPicPr>
          <p:cNvPr id="129" name="Google Shape;129;p19"/>
          <p:cNvPicPr preferRelativeResize="0"/>
          <p:nvPr/>
        </p:nvPicPr>
        <p:blipFill rotWithShape="1">
          <a:blip r:embed="rId3">
            <a:alphaModFix/>
          </a:blip>
          <a:srcRect b="0" l="0" r="0" t="0"/>
          <a:stretch/>
        </p:blipFill>
        <p:spPr>
          <a:xfrm>
            <a:off x="323528" y="2953097"/>
            <a:ext cx="6943725" cy="2924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0"/>
          <p:cNvSpPr txBox="1"/>
          <p:nvPr>
            <p:ph type="ctrTitle"/>
          </p:nvPr>
        </p:nvSpPr>
        <p:spPr>
          <a:xfrm>
            <a:off x="251520" y="188640"/>
            <a:ext cx="8784976" cy="1107554"/>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000"/>
              <a:buFont typeface="Cambria"/>
              <a:buNone/>
            </a:pPr>
            <a:r>
              <a:rPr lang="en-US" sz="4000"/>
              <a:t>ES6 Default Function Arguments Values</a:t>
            </a:r>
            <a:endParaRPr sz="4000"/>
          </a:p>
        </p:txBody>
      </p:sp>
      <p:sp>
        <p:nvSpPr>
          <p:cNvPr id="135" name="Google Shape;135;p20"/>
          <p:cNvSpPr txBox="1"/>
          <p:nvPr>
            <p:ph idx="1" type="subTitle"/>
          </p:nvPr>
        </p:nvSpPr>
        <p:spPr>
          <a:xfrm>
            <a:off x="323528" y="1484784"/>
            <a:ext cx="8712968" cy="338437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3200"/>
              <a:buNone/>
            </a:pPr>
            <a:r>
              <a:rPr lang="en-US" sz="3200"/>
              <a:t>ES6 provides a new syntax that can be used to define default values to function parameters:</a:t>
            </a:r>
            <a:endParaRPr/>
          </a:p>
          <a:p>
            <a:pPr indent="0" lvl="0" marL="0" rtl="0" algn="l">
              <a:spcBef>
                <a:spcPts val="640"/>
              </a:spcBef>
              <a:spcAft>
                <a:spcPts val="0"/>
              </a:spcAft>
              <a:buSzPts val="3200"/>
              <a:buNone/>
            </a:pPr>
            <a:r>
              <a:rPr lang="en-US" sz="3200"/>
              <a:t>Also, passing undefined is considered as missing an argument.</a:t>
            </a:r>
            <a:endParaRPr/>
          </a:p>
          <a:p>
            <a:pPr indent="0" lvl="0" marL="0" rtl="0" algn="l">
              <a:spcBef>
                <a:spcPts val="640"/>
              </a:spcBef>
              <a:spcAft>
                <a:spcPts val="0"/>
              </a:spcAft>
              <a:buSzPts val="3200"/>
              <a:buNone/>
            </a:pPr>
            <a:r>
              <a:rPr lang="en-US" sz="3200"/>
              <a:t>Defaults can also be expressions. </a:t>
            </a:r>
            <a:endParaRPr/>
          </a:p>
          <a:p>
            <a:pPr indent="0" lvl="0" marL="0" rtl="0" algn="l">
              <a:spcBef>
                <a:spcPts val="640"/>
              </a:spcBef>
              <a:spcAft>
                <a:spcPts val="0"/>
              </a:spcAft>
              <a:buSzPts val="3200"/>
              <a:buNone/>
            </a:pPr>
            <a:br>
              <a:rPr lang="en-US" sz="3200"/>
            </a:br>
            <a:endParaRPr sz="3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1"/>
          <p:cNvSpPr txBox="1"/>
          <p:nvPr>
            <p:ph type="ctrTitle"/>
          </p:nvPr>
        </p:nvSpPr>
        <p:spPr>
          <a:xfrm>
            <a:off x="251520" y="188640"/>
            <a:ext cx="8784976" cy="864096"/>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ES6 Spread operator</a:t>
            </a:r>
            <a:endParaRPr sz="5940"/>
          </a:p>
        </p:txBody>
      </p:sp>
      <p:sp>
        <p:nvSpPr>
          <p:cNvPr id="141" name="Google Shape;141;p21"/>
          <p:cNvSpPr txBox="1"/>
          <p:nvPr>
            <p:ph idx="1" type="subTitle"/>
          </p:nvPr>
        </p:nvSpPr>
        <p:spPr>
          <a:xfrm>
            <a:off x="251520" y="1052736"/>
            <a:ext cx="8568952" cy="554461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ES6 introduced “…” operator which is also called as spread operator. When “…” operator is applied on an array it expands the array into multiple variables in syntax wise. And when its applied to an function argument it makes the function argument behave like array of arguments.</a:t>
            </a:r>
            <a:endParaRPr/>
          </a:p>
          <a:p>
            <a:pPr indent="0" lvl="0" marL="0" rtl="0" algn="l">
              <a:spcBef>
                <a:spcPts val="400"/>
              </a:spcBef>
              <a:spcAft>
                <a:spcPts val="0"/>
              </a:spcAft>
              <a:buSzPts val="2000"/>
              <a:buNone/>
            </a:pPr>
            <a:r>
              <a:t/>
            </a:r>
            <a:endParaRPr/>
          </a:p>
          <a:p>
            <a:pPr indent="0" lvl="0" marL="0" rtl="0" algn="l">
              <a:spcBef>
                <a:spcPts val="400"/>
              </a:spcBef>
              <a:spcAft>
                <a:spcPts val="0"/>
              </a:spcAft>
              <a:buSzPts val="2000"/>
              <a:buNone/>
            </a:pPr>
            <a:r>
              <a:rPr lang="en-US"/>
              <a:t>We can use spread operator to take indefinite number of arguments.</a:t>
            </a:r>
            <a:endParaRPr/>
          </a:p>
          <a:p>
            <a:pPr indent="0" lvl="0" marL="0" rtl="0" algn="l">
              <a:spcBef>
                <a:spcPts val="400"/>
              </a:spcBef>
              <a:spcAft>
                <a:spcPts val="0"/>
              </a:spcAft>
              <a:buSzPts val="2000"/>
              <a:buNone/>
            </a:pPr>
            <a:r>
              <a:t/>
            </a:r>
            <a:endParaRPr/>
          </a:p>
          <a:p>
            <a:pPr indent="0" lvl="0" marL="0" rtl="0" algn="l">
              <a:spcBef>
                <a:spcPts val="400"/>
              </a:spcBef>
              <a:spcAft>
                <a:spcPts val="0"/>
              </a:spcAft>
              <a:buSzPts val="2000"/>
              <a:buNone/>
            </a:pPr>
            <a:r>
              <a:rPr lang="en-US"/>
              <a:t>If we apply “…” to an array it expands it into multiple variables syntax wise.</a:t>
            </a:r>
            <a:endParaRPr/>
          </a:p>
          <a:p>
            <a:pPr indent="0" lvl="0" marL="0" rtl="0" algn="l">
              <a:spcBef>
                <a:spcPts val="400"/>
              </a:spcBef>
              <a:spcAft>
                <a:spcPts val="0"/>
              </a:spcAft>
              <a:buSzPts val="2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