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Lst>
  <p:sldSz cy="6858000" cx="9144000"/>
  <p:notesSz cx="6858000" cy="9144000"/>
  <p:embeddedFontLst>
    <p:embeddedFont>
      <p:font typeface="Roboto"/>
      <p:regular r:id="rId120"/>
      <p:bold r:id="rId121"/>
      <p:italic r:id="rId122"/>
      <p:boldItalic r:id="rId1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121" Type="http://schemas.openxmlformats.org/officeDocument/2006/relationships/font" Target="fonts/Roboto-bold.fntdata"/><Relationship Id="rId25" Type="http://schemas.openxmlformats.org/officeDocument/2006/relationships/slide" Target="slides/slide20.xml"/><Relationship Id="rId120" Type="http://schemas.openxmlformats.org/officeDocument/2006/relationships/font" Target="fonts/Roboto-regular.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23" Type="http://schemas.openxmlformats.org/officeDocument/2006/relationships/font" Target="fonts/Roboto-boldItalic.fntdata"/><Relationship Id="rId122" Type="http://schemas.openxmlformats.org/officeDocument/2006/relationships/font" Target="fonts/Roboto-italic.fntdata"/><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5" name="Shape 1015"/>
        <p:cNvGrpSpPr/>
        <p:nvPr/>
      </p:nvGrpSpPr>
      <p:grpSpPr>
        <a:xfrm>
          <a:off x="0" y="0"/>
          <a:ext cx="0" cy="0"/>
          <a:chOff x="0" y="0"/>
          <a:chExt cx="0" cy="0"/>
        </a:xfrm>
      </p:grpSpPr>
      <p:sp>
        <p:nvSpPr>
          <p:cNvPr id="1016" name="Google Shape;1016;p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9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5" name="Shape 1025"/>
        <p:cNvGrpSpPr/>
        <p:nvPr/>
      </p:nvGrpSpPr>
      <p:grpSpPr>
        <a:xfrm>
          <a:off x="0" y="0"/>
          <a:ext cx="0" cy="0"/>
          <a:chOff x="0" y="0"/>
          <a:chExt cx="0" cy="0"/>
        </a:xfrm>
      </p:grpSpPr>
      <p:sp>
        <p:nvSpPr>
          <p:cNvPr id="1026" name="Google Shape;1026;p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9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5" name="Shape 1035"/>
        <p:cNvGrpSpPr/>
        <p:nvPr/>
      </p:nvGrpSpPr>
      <p:grpSpPr>
        <a:xfrm>
          <a:off x="0" y="0"/>
          <a:ext cx="0" cy="0"/>
          <a:chOff x="0" y="0"/>
          <a:chExt cx="0" cy="0"/>
        </a:xfrm>
      </p:grpSpPr>
      <p:sp>
        <p:nvSpPr>
          <p:cNvPr id="1036" name="Google Shape;1036;g4e359286ee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g4e359286ee_0_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4" name="Shape 1044"/>
        <p:cNvGrpSpPr/>
        <p:nvPr/>
      </p:nvGrpSpPr>
      <p:grpSpPr>
        <a:xfrm>
          <a:off x="0" y="0"/>
          <a:ext cx="0" cy="0"/>
          <a:chOff x="0" y="0"/>
          <a:chExt cx="0" cy="0"/>
        </a:xfrm>
      </p:grpSpPr>
      <p:sp>
        <p:nvSpPr>
          <p:cNvPr id="1045" name="Google Shape;1045;g4e33e6c8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g4e33e6c84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3" name="Shape 1053"/>
        <p:cNvGrpSpPr/>
        <p:nvPr/>
      </p:nvGrpSpPr>
      <p:grpSpPr>
        <a:xfrm>
          <a:off x="0" y="0"/>
          <a:ext cx="0" cy="0"/>
          <a:chOff x="0" y="0"/>
          <a:chExt cx="0" cy="0"/>
        </a:xfrm>
      </p:grpSpPr>
      <p:sp>
        <p:nvSpPr>
          <p:cNvPr id="1054" name="Google Shape;1054;g4e33e6c84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g4e33e6c844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3" name="Shape 1063"/>
        <p:cNvGrpSpPr/>
        <p:nvPr/>
      </p:nvGrpSpPr>
      <p:grpSpPr>
        <a:xfrm>
          <a:off x="0" y="0"/>
          <a:ext cx="0" cy="0"/>
          <a:chOff x="0" y="0"/>
          <a:chExt cx="0" cy="0"/>
        </a:xfrm>
      </p:grpSpPr>
      <p:sp>
        <p:nvSpPr>
          <p:cNvPr id="1064" name="Google Shape;1064;g4e33e6c84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g4e33e6c844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4" name="Shape 1074"/>
        <p:cNvGrpSpPr/>
        <p:nvPr/>
      </p:nvGrpSpPr>
      <p:grpSpPr>
        <a:xfrm>
          <a:off x="0" y="0"/>
          <a:ext cx="0" cy="0"/>
          <a:chOff x="0" y="0"/>
          <a:chExt cx="0" cy="0"/>
        </a:xfrm>
      </p:grpSpPr>
      <p:sp>
        <p:nvSpPr>
          <p:cNvPr id="1075" name="Google Shape;1075;g4e359286e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g4e359286ee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3" name="Shape 1083"/>
        <p:cNvGrpSpPr/>
        <p:nvPr/>
      </p:nvGrpSpPr>
      <p:grpSpPr>
        <a:xfrm>
          <a:off x="0" y="0"/>
          <a:ext cx="0" cy="0"/>
          <a:chOff x="0" y="0"/>
          <a:chExt cx="0" cy="0"/>
        </a:xfrm>
      </p:grpSpPr>
      <p:sp>
        <p:nvSpPr>
          <p:cNvPr id="1084" name="Google Shape;1084;g4e359286e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g4e359286ee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2" name="Shape 1092"/>
        <p:cNvGrpSpPr/>
        <p:nvPr/>
      </p:nvGrpSpPr>
      <p:grpSpPr>
        <a:xfrm>
          <a:off x="0" y="0"/>
          <a:ext cx="0" cy="0"/>
          <a:chOff x="0" y="0"/>
          <a:chExt cx="0" cy="0"/>
        </a:xfrm>
      </p:grpSpPr>
      <p:sp>
        <p:nvSpPr>
          <p:cNvPr id="1093" name="Google Shape;1093;g4e359286e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g4e359286ee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2" name="Shape 1102"/>
        <p:cNvGrpSpPr/>
        <p:nvPr/>
      </p:nvGrpSpPr>
      <p:grpSpPr>
        <a:xfrm>
          <a:off x="0" y="0"/>
          <a:ext cx="0" cy="0"/>
          <a:chOff x="0" y="0"/>
          <a:chExt cx="0" cy="0"/>
        </a:xfrm>
      </p:grpSpPr>
      <p:sp>
        <p:nvSpPr>
          <p:cNvPr id="1103" name="Google Shape;1103;g4e359286e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g4e359286ee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1" name="Shape 1111"/>
        <p:cNvGrpSpPr/>
        <p:nvPr/>
      </p:nvGrpSpPr>
      <p:grpSpPr>
        <a:xfrm>
          <a:off x="0" y="0"/>
          <a:ext cx="0" cy="0"/>
          <a:chOff x="0" y="0"/>
          <a:chExt cx="0" cy="0"/>
        </a:xfrm>
      </p:grpSpPr>
      <p:sp>
        <p:nvSpPr>
          <p:cNvPr id="1112" name="Google Shape;1112;g4e359286e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g4e359286ee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0" name="Shape 1120"/>
        <p:cNvGrpSpPr/>
        <p:nvPr/>
      </p:nvGrpSpPr>
      <p:grpSpPr>
        <a:xfrm>
          <a:off x="0" y="0"/>
          <a:ext cx="0" cy="0"/>
          <a:chOff x="0" y="0"/>
          <a:chExt cx="0" cy="0"/>
        </a:xfrm>
      </p:grpSpPr>
      <p:sp>
        <p:nvSpPr>
          <p:cNvPr id="1121" name="Google Shape;1121;g4e359286e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g4e359286ee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9" name="Shape 1129"/>
        <p:cNvGrpSpPr/>
        <p:nvPr/>
      </p:nvGrpSpPr>
      <p:grpSpPr>
        <a:xfrm>
          <a:off x="0" y="0"/>
          <a:ext cx="0" cy="0"/>
          <a:chOff x="0" y="0"/>
          <a:chExt cx="0" cy="0"/>
        </a:xfrm>
      </p:grpSpPr>
      <p:sp>
        <p:nvSpPr>
          <p:cNvPr id="1130" name="Google Shape;1130;g4e359286e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g4e359286ee_0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8" name="Shape 1138"/>
        <p:cNvGrpSpPr/>
        <p:nvPr/>
      </p:nvGrpSpPr>
      <p:grpSpPr>
        <a:xfrm>
          <a:off x="0" y="0"/>
          <a:ext cx="0" cy="0"/>
          <a:chOff x="0" y="0"/>
          <a:chExt cx="0" cy="0"/>
        </a:xfrm>
      </p:grpSpPr>
      <p:sp>
        <p:nvSpPr>
          <p:cNvPr id="1139" name="Google Shape;1139;g4e359286e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g4e359286ee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7" name="Shape 1147"/>
        <p:cNvGrpSpPr/>
        <p:nvPr/>
      </p:nvGrpSpPr>
      <p:grpSpPr>
        <a:xfrm>
          <a:off x="0" y="0"/>
          <a:ext cx="0" cy="0"/>
          <a:chOff x="0" y="0"/>
          <a:chExt cx="0" cy="0"/>
        </a:xfrm>
      </p:grpSpPr>
      <p:sp>
        <p:nvSpPr>
          <p:cNvPr id="1148" name="Google Shape;1148;g4e359286ee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g4e359286ee_0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4e359286ee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g4e359286ee_0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4e359286ee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g4e359286ee_0_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Google Shape;471;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Google Shape;481;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Google Shape;526;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Google Shape;535;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Google Shape;547;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5" name="Shape 555"/>
        <p:cNvGrpSpPr/>
        <p:nvPr/>
      </p:nvGrpSpPr>
      <p:grpSpPr>
        <a:xfrm>
          <a:off x="0" y="0"/>
          <a:ext cx="0" cy="0"/>
          <a:chOff x="0" y="0"/>
          <a:chExt cx="0" cy="0"/>
        </a:xfrm>
      </p:grpSpPr>
      <p:sp>
        <p:nvSpPr>
          <p:cNvPr id="556" name="Google Shape;556;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Google Shape;567;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6" name="Shape 576"/>
        <p:cNvGrpSpPr/>
        <p:nvPr/>
      </p:nvGrpSpPr>
      <p:grpSpPr>
        <a:xfrm>
          <a:off x="0" y="0"/>
          <a:ext cx="0" cy="0"/>
          <a:chOff x="0" y="0"/>
          <a:chExt cx="0" cy="0"/>
        </a:xfrm>
      </p:grpSpPr>
      <p:sp>
        <p:nvSpPr>
          <p:cNvPr id="577" name="Google Shape;577;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6" name="Shape 586"/>
        <p:cNvGrpSpPr/>
        <p:nvPr/>
      </p:nvGrpSpPr>
      <p:grpSpPr>
        <a:xfrm>
          <a:off x="0" y="0"/>
          <a:ext cx="0" cy="0"/>
          <a:chOff x="0" y="0"/>
          <a:chExt cx="0" cy="0"/>
        </a:xfrm>
      </p:grpSpPr>
      <p:sp>
        <p:nvSpPr>
          <p:cNvPr id="587" name="Google Shape;587;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6" name="Shape 596"/>
        <p:cNvGrpSpPr/>
        <p:nvPr/>
      </p:nvGrpSpPr>
      <p:grpSpPr>
        <a:xfrm>
          <a:off x="0" y="0"/>
          <a:ext cx="0" cy="0"/>
          <a:chOff x="0" y="0"/>
          <a:chExt cx="0" cy="0"/>
        </a:xfrm>
      </p:grpSpPr>
      <p:sp>
        <p:nvSpPr>
          <p:cNvPr id="597" name="Google Shape;597;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6" name="Shape 606"/>
        <p:cNvGrpSpPr/>
        <p:nvPr/>
      </p:nvGrpSpPr>
      <p:grpSpPr>
        <a:xfrm>
          <a:off x="0" y="0"/>
          <a:ext cx="0" cy="0"/>
          <a:chOff x="0" y="0"/>
          <a:chExt cx="0" cy="0"/>
        </a:xfrm>
      </p:grpSpPr>
      <p:sp>
        <p:nvSpPr>
          <p:cNvPr id="607" name="Google Shape;607;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6" name="Shape 616"/>
        <p:cNvGrpSpPr/>
        <p:nvPr/>
      </p:nvGrpSpPr>
      <p:grpSpPr>
        <a:xfrm>
          <a:off x="0" y="0"/>
          <a:ext cx="0" cy="0"/>
          <a:chOff x="0" y="0"/>
          <a:chExt cx="0" cy="0"/>
        </a:xfrm>
      </p:grpSpPr>
      <p:sp>
        <p:nvSpPr>
          <p:cNvPr id="617" name="Google Shape;617;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6" name="Shape 626"/>
        <p:cNvGrpSpPr/>
        <p:nvPr/>
      </p:nvGrpSpPr>
      <p:grpSpPr>
        <a:xfrm>
          <a:off x="0" y="0"/>
          <a:ext cx="0" cy="0"/>
          <a:chOff x="0" y="0"/>
          <a:chExt cx="0" cy="0"/>
        </a:xfrm>
      </p:grpSpPr>
      <p:sp>
        <p:nvSpPr>
          <p:cNvPr id="627" name="Google Shape;627;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6" name="Shape 636"/>
        <p:cNvGrpSpPr/>
        <p:nvPr/>
      </p:nvGrpSpPr>
      <p:grpSpPr>
        <a:xfrm>
          <a:off x="0" y="0"/>
          <a:ext cx="0" cy="0"/>
          <a:chOff x="0" y="0"/>
          <a:chExt cx="0" cy="0"/>
        </a:xfrm>
      </p:grpSpPr>
      <p:sp>
        <p:nvSpPr>
          <p:cNvPr id="637" name="Google Shape;637;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6" name="Shape 646"/>
        <p:cNvGrpSpPr/>
        <p:nvPr/>
      </p:nvGrpSpPr>
      <p:grpSpPr>
        <a:xfrm>
          <a:off x="0" y="0"/>
          <a:ext cx="0" cy="0"/>
          <a:chOff x="0" y="0"/>
          <a:chExt cx="0" cy="0"/>
        </a:xfrm>
      </p:grpSpPr>
      <p:sp>
        <p:nvSpPr>
          <p:cNvPr id="647" name="Google Shape;647;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6" name="Shape 656"/>
        <p:cNvGrpSpPr/>
        <p:nvPr/>
      </p:nvGrpSpPr>
      <p:grpSpPr>
        <a:xfrm>
          <a:off x="0" y="0"/>
          <a:ext cx="0" cy="0"/>
          <a:chOff x="0" y="0"/>
          <a:chExt cx="0" cy="0"/>
        </a:xfrm>
      </p:grpSpPr>
      <p:sp>
        <p:nvSpPr>
          <p:cNvPr id="657" name="Google Shape;657;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6" name="Shape 666"/>
        <p:cNvGrpSpPr/>
        <p:nvPr/>
      </p:nvGrpSpPr>
      <p:grpSpPr>
        <a:xfrm>
          <a:off x="0" y="0"/>
          <a:ext cx="0" cy="0"/>
          <a:chOff x="0" y="0"/>
          <a:chExt cx="0" cy="0"/>
        </a:xfrm>
      </p:grpSpPr>
      <p:sp>
        <p:nvSpPr>
          <p:cNvPr id="667" name="Google Shape;667;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5" name="Shape 675"/>
        <p:cNvGrpSpPr/>
        <p:nvPr/>
      </p:nvGrpSpPr>
      <p:grpSpPr>
        <a:xfrm>
          <a:off x="0" y="0"/>
          <a:ext cx="0" cy="0"/>
          <a:chOff x="0" y="0"/>
          <a:chExt cx="0" cy="0"/>
        </a:xfrm>
      </p:grpSpPr>
      <p:sp>
        <p:nvSpPr>
          <p:cNvPr id="676" name="Google Shape;676;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5" name="Shape 685"/>
        <p:cNvGrpSpPr/>
        <p:nvPr/>
      </p:nvGrpSpPr>
      <p:grpSpPr>
        <a:xfrm>
          <a:off x="0" y="0"/>
          <a:ext cx="0" cy="0"/>
          <a:chOff x="0" y="0"/>
          <a:chExt cx="0" cy="0"/>
        </a:xfrm>
      </p:grpSpPr>
      <p:sp>
        <p:nvSpPr>
          <p:cNvPr id="686" name="Google Shape;686;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5" name="Shape 695"/>
        <p:cNvGrpSpPr/>
        <p:nvPr/>
      </p:nvGrpSpPr>
      <p:grpSpPr>
        <a:xfrm>
          <a:off x="0" y="0"/>
          <a:ext cx="0" cy="0"/>
          <a:chOff x="0" y="0"/>
          <a:chExt cx="0" cy="0"/>
        </a:xfrm>
      </p:grpSpPr>
      <p:sp>
        <p:nvSpPr>
          <p:cNvPr id="696" name="Google Shape;696;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6" name="Shape 706"/>
        <p:cNvGrpSpPr/>
        <p:nvPr/>
      </p:nvGrpSpPr>
      <p:grpSpPr>
        <a:xfrm>
          <a:off x="0" y="0"/>
          <a:ext cx="0" cy="0"/>
          <a:chOff x="0" y="0"/>
          <a:chExt cx="0" cy="0"/>
        </a:xfrm>
      </p:grpSpPr>
      <p:sp>
        <p:nvSpPr>
          <p:cNvPr id="707" name="Google Shape;707;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6" name="Shape 716"/>
        <p:cNvGrpSpPr/>
        <p:nvPr/>
      </p:nvGrpSpPr>
      <p:grpSpPr>
        <a:xfrm>
          <a:off x="0" y="0"/>
          <a:ext cx="0" cy="0"/>
          <a:chOff x="0" y="0"/>
          <a:chExt cx="0" cy="0"/>
        </a:xfrm>
      </p:grpSpPr>
      <p:sp>
        <p:nvSpPr>
          <p:cNvPr id="717" name="Google Shape;717;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6" name="Shape 726"/>
        <p:cNvGrpSpPr/>
        <p:nvPr/>
      </p:nvGrpSpPr>
      <p:grpSpPr>
        <a:xfrm>
          <a:off x="0" y="0"/>
          <a:ext cx="0" cy="0"/>
          <a:chOff x="0" y="0"/>
          <a:chExt cx="0" cy="0"/>
        </a:xfrm>
      </p:grpSpPr>
      <p:sp>
        <p:nvSpPr>
          <p:cNvPr id="727" name="Google Shape;727;p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6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7" name="Shape 737"/>
        <p:cNvGrpSpPr/>
        <p:nvPr/>
      </p:nvGrpSpPr>
      <p:grpSpPr>
        <a:xfrm>
          <a:off x="0" y="0"/>
          <a:ext cx="0" cy="0"/>
          <a:chOff x="0" y="0"/>
          <a:chExt cx="0" cy="0"/>
        </a:xfrm>
      </p:grpSpPr>
      <p:sp>
        <p:nvSpPr>
          <p:cNvPr id="738" name="Google Shape;738;p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6" name="Shape 746"/>
        <p:cNvGrpSpPr/>
        <p:nvPr/>
      </p:nvGrpSpPr>
      <p:grpSpPr>
        <a:xfrm>
          <a:off x="0" y="0"/>
          <a:ext cx="0" cy="0"/>
          <a:chOff x="0" y="0"/>
          <a:chExt cx="0" cy="0"/>
        </a:xfrm>
      </p:grpSpPr>
      <p:sp>
        <p:nvSpPr>
          <p:cNvPr id="747" name="Google Shape;747;p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7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7" name="Shape 757"/>
        <p:cNvGrpSpPr/>
        <p:nvPr/>
      </p:nvGrpSpPr>
      <p:grpSpPr>
        <a:xfrm>
          <a:off x="0" y="0"/>
          <a:ext cx="0" cy="0"/>
          <a:chOff x="0" y="0"/>
          <a:chExt cx="0" cy="0"/>
        </a:xfrm>
      </p:grpSpPr>
      <p:sp>
        <p:nvSpPr>
          <p:cNvPr id="758" name="Google Shape;758;p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3" name="Shape 763"/>
        <p:cNvGrpSpPr/>
        <p:nvPr/>
      </p:nvGrpSpPr>
      <p:grpSpPr>
        <a:xfrm>
          <a:off x="0" y="0"/>
          <a:ext cx="0" cy="0"/>
          <a:chOff x="0" y="0"/>
          <a:chExt cx="0" cy="0"/>
        </a:xfrm>
      </p:grpSpPr>
      <p:sp>
        <p:nvSpPr>
          <p:cNvPr id="764" name="Google Shape;764;p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7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9" name="Shape 769"/>
        <p:cNvGrpSpPr/>
        <p:nvPr/>
      </p:nvGrpSpPr>
      <p:grpSpPr>
        <a:xfrm>
          <a:off x="0" y="0"/>
          <a:ext cx="0" cy="0"/>
          <a:chOff x="0" y="0"/>
          <a:chExt cx="0" cy="0"/>
        </a:xfrm>
      </p:grpSpPr>
      <p:sp>
        <p:nvSpPr>
          <p:cNvPr id="770" name="Google Shape;770;p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8" name="Shape 778"/>
        <p:cNvGrpSpPr/>
        <p:nvPr/>
      </p:nvGrpSpPr>
      <p:grpSpPr>
        <a:xfrm>
          <a:off x="0" y="0"/>
          <a:ext cx="0" cy="0"/>
          <a:chOff x="0" y="0"/>
          <a:chExt cx="0" cy="0"/>
        </a:xfrm>
      </p:grpSpPr>
      <p:sp>
        <p:nvSpPr>
          <p:cNvPr id="779" name="Google Shape;779;p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1" name="Shape 791"/>
        <p:cNvGrpSpPr/>
        <p:nvPr/>
      </p:nvGrpSpPr>
      <p:grpSpPr>
        <a:xfrm>
          <a:off x="0" y="0"/>
          <a:ext cx="0" cy="0"/>
          <a:chOff x="0" y="0"/>
          <a:chExt cx="0" cy="0"/>
        </a:xfrm>
      </p:grpSpPr>
      <p:sp>
        <p:nvSpPr>
          <p:cNvPr id="792" name="Google Shape;792;p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0" name="Shape 800"/>
        <p:cNvGrpSpPr/>
        <p:nvPr/>
      </p:nvGrpSpPr>
      <p:grpSpPr>
        <a:xfrm>
          <a:off x="0" y="0"/>
          <a:ext cx="0" cy="0"/>
          <a:chOff x="0" y="0"/>
          <a:chExt cx="0" cy="0"/>
        </a:xfrm>
      </p:grpSpPr>
      <p:sp>
        <p:nvSpPr>
          <p:cNvPr id="801" name="Google Shape;801;p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7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1" name="Shape 811"/>
        <p:cNvGrpSpPr/>
        <p:nvPr/>
      </p:nvGrpSpPr>
      <p:grpSpPr>
        <a:xfrm>
          <a:off x="0" y="0"/>
          <a:ext cx="0" cy="0"/>
          <a:chOff x="0" y="0"/>
          <a:chExt cx="0" cy="0"/>
        </a:xfrm>
      </p:grpSpPr>
      <p:sp>
        <p:nvSpPr>
          <p:cNvPr id="812" name="Google Shape;812;p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7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1" name="Shape 821"/>
        <p:cNvGrpSpPr/>
        <p:nvPr/>
      </p:nvGrpSpPr>
      <p:grpSpPr>
        <a:xfrm>
          <a:off x="0" y="0"/>
          <a:ext cx="0" cy="0"/>
          <a:chOff x="0" y="0"/>
          <a:chExt cx="0" cy="0"/>
        </a:xfrm>
      </p:grpSpPr>
      <p:sp>
        <p:nvSpPr>
          <p:cNvPr id="822" name="Google Shape;822;p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7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1" name="Shape 831"/>
        <p:cNvGrpSpPr/>
        <p:nvPr/>
      </p:nvGrpSpPr>
      <p:grpSpPr>
        <a:xfrm>
          <a:off x="0" y="0"/>
          <a:ext cx="0" cy="0"/>
          <a:chOff x="0" y="0"/>
          <a:chExt cx="0" cy="0"/>
        </a:xfrm>
      </p:grpSpPr>
      <p:sp>
        <p:nvSpPr>
          <p:cNvPr id="832" name="Google Shape;832;p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8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0" name="Shape 840"/>
        <p:cNvGrpSpPr/>
        <p:nvPr/>
      </p:nvGrpSpPr>
      <p:grpSpPr>
        <a:xfrm>
          <a:off x="0" y="0"/>
          <a:ext cx="0" cy="0"/>
          <a:chOff x="0" y="0"/>
          <a:chExt cx="0" cy="0"/>
        </a:xfrm>
      </p:grpSpPr>
      <p:sp>
        <p:nvSpPr>
          <p:cNvPr id="841" name="Google Shape;841;p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0" name="Shape 850"/>
        <p:cNvGrpSpPr/>
        <p:nvPr/>
      </p:nvGrpSpPr>
      <p:grpSpPr>
        <a:xfrm>
          <a:off x="0" y="0"/>
          <a:ext cx="0" cy="0"/>
          <a:chOff x="0" y="0"/>
          <a:chExt cx="0" cy="0"/>
        </a:xfrm>
      </p:grpSpPr>
      <p:sp>
        <p:nvSpPr>
          <p:cNvPr id="851" name="Google Shape;851;p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8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1" name="Shape 861"/>
        <p:cNvGrpSpPr/>
        <p:nvPr/>
      </p:nvGrpSpPr>
      <p:grpSpPr>
        <a:xfrm>
          <a:off x="0" y="0"/>
          <a:ext cx="0" cy="0"/>
          <a:chOff x="0" y="0"/>
          <a:chExt cx="0" cy="0"/>
        </a:xfrm>
      </p:grpSpPr>
      <p:sp>
        <p:nvSpPr>
          <p:cNvPr id="862" name="Google Shape;862;p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8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1" name="Shape 871"/>
        <p:cNvGrpSpPr/>
        <p:nvPr/>
      </p:nvGrpSpPr>
      <p:grpSpPr>
        <a:xfrm>
          <a:off x="0" y="0"/>
          <a:ext cx="0" cy="0"/>
          <a:chOff x="0" y="0"/>
          <a:chExt cx="0" cy="0"/>
        </a:xfrm>
      </p:grpSpPr>
      <p:sp>
        <p:nvSpPr>
          <p:cNvPr id="872" name="Google Shape;872;p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8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0" name="Shape 880"/>
        <p:cNvGrpSpPr/>
        <p:nvPr/>
      </p:nvGrpSpPr>
      <p:grpSpPr>
        <a:xfrm>
          <a:off x="0" y="0"/>
          <a:ext cx="0" cy="0"/>
          <a:chOff x="0" y="0"/>
          <a:chExt cx="0" cy="0"/>
        </a:xfrm>
      </p:grpSpPr>
      <p:sp>
        <p:nvSpPr>
          <p:cNvPr id="881" name="Google Shape;881;p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9" name="Shape 889"/>
        <p:cNvGrpSpPr/>
        <p:nvPr/>
      </p:nvGrpSpPr>
      <p:grpSpPr>
        <a:xfrm>
          <a:off x="0" y="0"/>
          <a:ext cx="0" cy="0"/>
          <a:chOff x="0" y="0"/>
          <a:chExt cx="0" cy="0"/>
        </a:xfrm>
      </p:grpSpPr>
      <p:sp>
        <p:nvSpPr>
          <p:cNvPr id="890" name="Google Shape;890;p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0" name="Shape 900"/>
        <p:cNvGrpSpPr/>
        <p:nvPr/>
      </p:nvGrpSpPr>
      <p:grpSpPr>
        <a:xfrm>
          <a:off x="0" y="0"/>
          <a:ext cx="0" cy="0"/>
          <a:chOff x="0" y="0"/>
          <a:chExt cx="0" cy="0"/>
        </a:xfrm>
      </p:grpSpPr>
      <p:sp>
        <p:nvSpPr>
          <p:cNvPr id="901" name="Google Shape;901;p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2" name="Shape 912"/>
        <p:cNvGrpSpPr/>
        <p:nvPr/>
      </p:nvGrpSpPr>
      <p:grpSpPr>
        <a:xfrm>
          <a:off x="0" y="0"/>
          <a:ext cx="0" cy="0"/>
          <a:chOff x="0" y="0"/>
          <a:chExt cx="0" cy="0"/>
        </a:xfrm>
      </p:grpSpPr>
      <p:sp>
        <p:nvSpPr>
          <p:cNvPr id="913" name="Google Shape;913;p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8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1" name="Shape 921"/>
        <p:cNvGrpSpPr/>
        <p:nvPr/>
      </p:nvGrpSpPr>
      <p:grpSpPr>
        <a:xfrm>
          <a:off x="0" y="0"/>
          <a:ext cx="0" cy="0"/>
          <a:chOff x="0" y="0"/>
          <a:chExt cx="0" cy="0"/>
        </a:xfrm>
      </p:grpSpPr>
      <p:sp>
        <p:nvSpPr>
          <p:cNvPr id="922" name="Google Shape;922;p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2" name="Shape 932"/>
        <p:cNvGrpSpPr/>
        <p:nvPr/>
      </p:nvGrpSpPr>
      <p:grpSpPr>
        <a:xfrm>
          <a:off x="0" y="0"/>
          <a:ext cx="0" cy="0"/>
          <a:chOff x="0" y="0"/>
          <a:chExt cx="0" cy="0"/>
        </a:xfrm>
      </p:grpSpPr>
      <p:sp>
        <p:nvSpPr>
          <p:cNvPr id="933" name="Google Shape;933;p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9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4" name="Shape 944"/>
        <p:cNvGrpSpPr/>
        <p:nvPr/>
      </p:nvGrpSpPr>
      <p:grpSpPr>
        <a:xfrm>
          <a:off x="0" y="0"/>
          <a:ext cx="0" cy="0"/>
          <a:chOff x="0" y="0"/>
          <a:chExt cx="0" cy="0"/>
        </a:xfrm>
      </p:grpSpPr>
      <p:sp>
        <p:nvSpPr>
          <p:cNvPr id="945" name="Google Shape;945;p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3" name="Shape 953"/>
        <p:cNvGrpSpPr/>
        <p:nvPr/>
      </p:nvGrpSpPr>
      <p:grpSpPr>
        <a:xfrm>
          <a:off x="0" y="0"/>
          <a:ext cx="0" cy="0"/>
          <a:chOff x="0" y="0"/>
          <a:chExt cx="0" cy="0"/>
        </a:xfrm>
      </p:grpSpPr>
      <p:sp>
        <p:nvSpPr>
          <p:cNvPr id="954" name="Google Shape;954;p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9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3" name="Shape 963"/>
        <p:cNvGrpSpPr/>
        <p:nvPr/>
      </p:nvGrpSpPr>
      <p:grpSpPr>
        <a:xfrm>
          <a:off x="0" y="0"/>
          <a:ext cx="0" cy="0"/>
          <a:chOff x="0" y="0"/>
          <a:chExt cx="0" cy="0"/>
        </a:xfrm>
      </p:grpSpPr>
      <p:sp>
        <p:nvSpPr>
          <p:cNvPr id="964" name="Google Shape;964;p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9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3" name="Shape 973"/>
        <p:cNvGrpSpPr/>
        <p:nvPr/>
      </p:nvGrpSpPr>
      <p:grpSpPr>
        <a:xfrm>
          <a:off x="0" y="0"/>
          <a:ext cx="0" cy="0"/>
          <a:chOff x="0" y="0"/>
          <a:chExt cx="0" cy="0"/>
        </a:xfrm>
      </p:grpSpPr>
      <p:sp>
        <p:nvSpPr>
          <p:cNvPr id="974" name="Google Shape;974;p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9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4" name="Shape 984"/>
        <p:cNvGrpSpPr/>
        <p:nvPr/>
      </p:nvGrpSpPr>
      <p:grpSpPr>
        <a:xfrm>
          <a:off x="0" y="0"/>
          <a:ext cx="0" cy="0"/>
          <a:chOff x="0" y="0"/>
          <a:chExt cx="0" cy="0"/>
        </a:xfrm>
      </p:grpSpPr>
      <p:sp>
        <p:nvSpPr>
          <p:cNvPr id="985" name="Google Shape;985;p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9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4" name="Shape 994"/>
        <p:cNvGrpSpPr/>
        <p:nvPr/>
      </p:nvGrpSpPr>
      <p:grpSpPr>
        <a:xfrm>
          <a:off x="0" y="0"/>
          <a:ext cx="0" cy="0"/>
          <a:chOff x="0" y="0"/>
          <a:chExt cx="0" cy="0"/>
        </a:xfrm>
      </p:grpSpPr>
      <p:sp>
        <p:nvSpPr>
          <p:cNvPr id="995" name="Google Shape;995;p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5" name="Shape 1005"/>
        <p:cNvGrpSpPr/>
        <p:nvPr/>
      </p:nvGrpSpPr>
      <p:grpSpPr>
        <a:xfrm>
          <a:off x="0" y="0"/>
          <a:ext cx="0" cy="0"/>
          <a:chOff x="0" y="0"/>
          <a:chExt cx="0" cy="0"/>
        </a:xfrm>
      </p:grpSpPr>
      <p:sp>
        <p:nvSpPr>
          <p:cNvPr id="1006" name="Google Shape;1006;p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9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685800" y="1905000"/>
            <a:ext cx="7543800" cy="2593975"/>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dk2"/>
              </a:buClr>
              <a:buSzPts val="6600"/>
              <a:buFont typeface="Cambria"/>
              <a:buNone/>
              <a:defRPr sz="66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 type="subTitle"/>
          </p:nvPr>
        </p:nvSpPr>
        <p:spPr>
          <a:xfrm>
            <a:off x="685800" y="4572000"/>
            <a:ext cx="6461760" cy="1066800"/>
          </a:xfrm>
          <a:prstGeom prst="rect">
            <a:avLst/>
          </a:prstGeom>
          <a:noFill/>
          <a:ln>
            <a:noFill/>
          </a:ln>
        </p:spPr>
        <p:txBody>
          <a:bodyPr anchorCtr="0" anchor="t" bIns="45700" lIns="91425" spcFirstLastPara="1" rIns="91425" wrap="square" tIns="45700"/>
          <a:lstStyle>
            <a:lvl1pPr lvl="0" algn="l">
              <a:spcBef>
                <a:spcPts val="400"/>
              </a:spcBef>
              <a:spcAft>
                <a:spcPts val="0"/>
              </a:spcAft>
              <a:buSzPts val="2000"/>
              <a:buNone/>
              <a:defRPr sz="2000">
                <a:solidFill>
                  <a:srgbClr val="8C8B8A"/>
                </a:solidFill>
              </a:defRPr>
            </a:lvl1pPr>
            <a:lvl2pPr lvl="1" algn="ctr">
              <a:spcBef>
                <a:spcPts val="400"/>
              </a:spcBef>
              <a:spcAft>
                <a:spcPts val="0"/>
              </a:spcAft>
              <a:buSzPts val="2000"/>
              <a:buNone/>
              <a:defRPr>
                <a:solidFill>
                  <a:srgbClr val="8C8B8A"/>
                </a:solidFill>
              </a:defRPr>
            </a:lvl2pPr>
            <a:lvl3pPr lvl="2" algn="ctr">
              <a:spcBef>
                <a:spcPts val="360"/>
              </a:spcBef>
              <a:spcAft>
                <a:spcPts val="0"/>
              </a:spcAft>
              <a:buSzPts val="1800"/>
              <a:buNone/>
              <a:defRPr>
                <a:solidFill>
                  <a:srgbClr val="8C8B8A"/>
                </a:solidFill>
              </a:defRPr>
            </a:lvl3pPr>
            <a:lvl4pPr lvl="3" algn="ctr">
              <a:spcBef>
                <a:spcPts val="320"/>
              </a:spcBef>
              <a:spcAft>
                <a:spcPts val="0"/>
              </a:spcAft>
              <a:buSzPts val="1600"/>
              <a:buNone/>
              <a:defRPr>
                <a:solidFill>
                  <a:srgbClr val="8C8B8A"/>
                </a:solidFill>
              </a:defRPr>
            </a:lvl4pPr>
            <a:lvl5pPr lvl="4" algn="ctr">
              <a:spcBef>
                <a:spcPts val="280"/>
              </a:spcBef>
              <a:spcAft>
                <a:spcPts val="0"/>
              </a:spcAft>
              <a:buSzPts val="1400"/>
              <a:buNone/>
              <a:defRPr>
                <a:solidFill>
                  <a:srgbClr val="8C8B8A"/>
                </a:solidFill>
              </a:defRPr>
            </a:lvl5pPr>
            <a:lvl6pPr lvl="5" algn="ctr">
              <a:spcBef>
                <a:spcPts val="280"/>
              </a:spcBef>
              <a:spcAft>
                <a:spcPts val="0"/>
              </a:spcAft>
              <a:buSzPts val="1400"/>
              <a:buNone/>
              <a:defRPr>
                <a:solidFill>
                  <a:srgbClr val="8C8B8A"/>
                </a:solidFill>
              </a:defRPr>
            </a:lvl6pPr>
            <a:lvl7pPr lvl="6" algn="ctr">
              <a:spcBef>
                <a:spcPts val="280"/>
              </a:spcBef>
              <a:spcAft>
                <a:spcPts val="0"/>
              </a:spcAft>
              <a:buSzPts val="1400"/>
              <a:buNone/>
              <a:defRPr>
                <a:solidFill>
                  <a:srgbClr val="8C8B8A"/>
                </a:solidFill>
              </a:defRPr>
            </a:lvl7pPr>
            <a:lvl8pPr lvl="7" algn="ctr">
              <a:spcBef>
                <a:spcPts val="280"/>
              </a:spcBef>
              <a:spcAft>
                <a:spcPts val="0"/>
              </a:spcAft>
              <a:buSzPts val="1400"/>
              <a:buNone/>
              <a:defRPr>
                <a:solidFill>
                  <a:srgbClr val="8C8B8A"/>
                </a:solidFill>
              </a:defRPr>
            </a:lvl8pPr>
            <a:lvl9pPr lvl="8" algn="ctr">
              <a:spcBef>
                <a:spcPts val="280"/>
              </a:spcBef>
              <a:spcAft>
                <a:spcPts val="0"/>
              </a:spcAft>
              <a:buSzPts val="1400"/>
              <a:buNone/>
              <a:defRPr>
                <a:solidFill>
                  <a:srgbClr val="8C8B8A"/>
                </a:solidFill>
              </a:defRPr>
            </a:lvl9pPr>
          </a:lstStyle>
          <a:p/>
        </p:txBody>
      </p:sp>
      <p:sp>
        <p:nvSpPr>
          <p:cNvPr id="16" name="Google Shape;16;p2"/>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0" name="Shape 70"/>
        <p:cNvGrpSpPr/>
        <p:nvPr/>
      </p:nvGrpSpPr>
      <p:grpSpPr>
        <a:xfrm>
          <a:off x="0" y="0"/>
          <a:ext cx="0" cy="0"/>
          <a:chOff x="0" y="0"/>
          <a:chExt cx="0" cy="0"/>
        </a:xfrm>
      </p:grpSpPr>
      <p:sp>
        <p:nvSpPr>
          <p:cNvPr id="71" name="Google Shape;71;p1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1"/>
          <p:cNvSpPr txBox="1"/>
          <p:nvPr>
            <p:ph idx="1" type="body"/>
          </p:nvPr>
        </p:nvSpPr>
        <p:spPr>
          <a:xfrm rot="5400000">
            <a:off x="1866900" y="190500"/>
            <a:ext cx="4800600" cy="76200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3" name="Google Shape;73;p11"/>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6" name="Shape 76"/>
        <p:cNvGrpSpPr/>
        <p:nvPr/>
      </p:nvGrpSpPr>
      <p:grpSpPr>
        <a:xfrm>
          <a:off x="0" y="0"/>
          <a:ext cx="0" cy="0"/>
          <a:chOff x="0" y="0"/>
          <a:chExt cx="0" cy="0"/>
        </a:xfrm>
      </p:grpSpPr>
      <p:sp>
        <p:nvSpPr>
          <p:cNvPr id="77" name="Google Shape;77;p12"/>
          <p:cNvSpPr txBox="1"/>
          <p:nvPr>
            <p:ph type="title"/>
          </p:nvPr>
        </p:nvSpPr>
        <p:spPr>
          <a:xfrm rot="5400000">
            <a:off x="4579937" y="2324100"/>
            <a:ext cx="5851525" cy="1752600"/>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9" name="Google Shape;79;p12"/>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2" name="Google Shape;22;p3"/>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5" name="Shape 25"/>
        <p:cNvGrpSpPr/>
        <p:nvPr/>
      </p:nvGrpSpPr>
      <p:grpSpPr>
        <a:xfrm>
          <a:off x="0" y="0"/>
          <a:ext cx="0" cy="0"/>
          <a:chOff x="0" y="0"/>
          <a:chExt cx="0" cy="0"/>
        </a:xfrm>
      </p:grpSpPr>
      <p:sp>
        <p:nvSpPr>
          <p:cNvPr id="26" name="Google Shape;26;p4"/>
          <p:cNvSpPr txBox="1"/>
          <p:nvPr>
            <p:ph type="title"/>
          </p:nvPr>
        </p:nvSpPr>
        <p:spPr>
          <a:xfrm>
            <a:off x="722313" y="5486400"/>
            <a:ext cx="7659687" cy="1168400"/>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dk2"/>
              </a:buClr>
              <a:buSzPts val="3600"/>
              <a:buFont typeface="Cambria"/>
              <a:buNone/>
              <a:defRPr b="0" sz="3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722313" y="3852863"/>
            <a:ext cx="6135687" cy="1633538"/>
          </a:xfrm>
          <a:prstGeom prst="rect">
            <a:avLst/>
          </a:prstGeom>
          <a:noFill/>
          <a:ln>
            <a:noFill/>
          </a:ln>
        </p:spPr>
        <p:txBody>
          <a:bodyPr anchorCtr="0" anchor="b" bIns="45700" lIns="91425" spcFirstLastPara="1" rIns="91425" wrap="square" tIns="45700"/>
          <a:lstStyle>
            <a:lvl1pPr indent="-228600" lvl="0" marL="457200" algn="l">
              <a:spcBef>
                <a:spcPts val="400"/>
              </a:spcBef>
              <a:spcAft>
                <a:spcPts val="0"/>
              </a:spcAft>
              <a:buSzPts val="2000"/>
              <a:buNone/>
              <a:defRPr sz="2000">
                <a:solidFill>
                  <a:srgbClr val="8C8B8A"/>
                </a:solidFill>
              </a:defRPr>
            </a:lvl1pPr>
            <a:lvl2pPr indent="-228600" lvl="1" marL="914400" algn="l">
              <a:spcBef>
                <a:spcPts val="360"/>
              </a:spcBef>
              <a:spcAft>
                <a:spcPts val="0"/>
              </a:spcAft>
              <a:buSzPts val="1800"/>
              <a:buNone/>
              <a:defRPr sz="1800">
                <a:solidFill>
                  <a:srgbClr val="8C8B8A"/>
                </a:solidFill>
              </a:defRPr>
            </a:lvl2pPr>
            <a:lvl3pPr indent="-228600" lvl="2" marL="1371600" algn="l">
              <a:spcBef>
                <a:spcPts val="320"/>
              </a:spcBef>
              <a:spcAft>
                <a:spcPts val="0"/>
              </a:spcAft>
              <a:buSzPts val="1600"/>
              <a:buNone/>
              <a:defRPr sz="1600">
                <a:solidFill>
                  <a:srgbClr val="8C8B8A"/>
                </a:solidFill>
              </a:defRPr>
            </a:lvl3pPr>
            <a:lvl4pPr indent="-228600" lvl="3" marL="1828800" algn="l">
              <a:spcBef>
                <a:spcPts val="280"/>
              </a:spcBef>
              <a:spcAft>
                <a:spcPts val="0"/>
              </a:spcAft>
              <a:buSzPts val="1400"/>
              <a:buNone/>
              <a:defRPr sz="1400">
                <a:solidFill>
                  <a:srgbClr val="8C8B8A"/>
                </a:solidFill>
              </a:defRPr>
            </a:lvl4pPr>
            <a:lvl5pPr indent="-228600" lvl="4" marL="2286000" algn="l">
              <a:spcBef>
                <a:spcPts val="280"/>
              </a:spcBef>
              <a:spcAft>
                <a:spcPts val="0"/>
              </a:spcAft>
              <a:buSzPts val="1400"/>
              <a:buNone/>
              <a:defRPr sz="1400">
                <a:solidFill>
                  <a:srgbClr val="8C8B8A"/>
                </a:solidFill>
              </a:defRPr>
            </a:lvl5pPr>
            <a:lvl6pPr indent="-228600" lvl="5" marL="2743200" algn="l">
              <a:spcBef>
                <a:spcPts val="280"/>
              </a:spcBef>
              <a:spcAft>
                <a:spcPts val="0"/>
              </a:spcAft>
              <a:buSzPts val="1400"/>
              <a:buNone/>
              <a:defRPr sz="1400">
                <a:solidFill>
                  <a:srgbClr val="8C8B8A"/>
                </a:solidFill>
              </a:defRPr>
            </a:lvl6pPr>
            <a:lvl7pPr indent="-228600" lvl="6" marL="3200400" algn="l">
              <a:spcBef>
                <a:spcPts val="280"/>
              </a:spcBef>
              <a:spcAft>
                <a:spcPts val="0"/>
              </a:spcAft>
              <a:buSzPts val="1400"/>
              <a:buNone/>
              <a:defRPr sz="1400">
                <a:solidFill>
                  <a:srgbClr val="8C8B8A"/>
                </a:solidFill>
              </a:defRPr>
            </a:lvl7pPr>
            <a:lvl8pPr indent="-228600" lvl="7" marL="3657600" algn="l">
              <a:spcBef>
                <a:spcPts val="280"/>
              </a:spcBef>
              <a:spcAft>
                <a:spcPts val="0"/>
              </a:spcAft>
              <a:buSzPts val="1400"/>
              <a:buNone/>
              <a:defRPr sz="1400">
                <a:solidFill>
                  <a:srgbClr val="8C8B8A"/>
                </a:solidFill>
              </a:defRPr>
            </a:lvl8pPr>
            <a:lvl9pPr indent="-228600" lvl="8" marL="4114800" algn="l">
              <a:spcBef>
                <a:spcPts val="280"/>
              </a:spcBef>
              <a:spcAft>
                <a:spcPts val="0"/>
              </a:spcAft>
              <a:buSzPts val="1400"/>
              <a:buNone/>
              <a:defRPr sz="1400">
                <a:solidFill>
                  <a:srgbClr val="8C8B8A"/>
                </a:solidFill>
              </a:defRPr>
            </a:lvl9pPr>
          </a:lstStyle>
          <a:p/>
        </p:txBody>
      </p:sp>
      <p:sp>
        <p:nvSpPr>
          <p:cNvPr id="28" name="Google Shape;28;p4"/>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1" name="Shape 31"/>
        <p:cNvGrpSpPr/>
        <p:nvPr/>
      </p:nvGrpSpPr>
      <p:grpSpPr>
        <a:xfrm>
          <a:off x="0" y="0"/>
          <a:ext cx="0" cy="0"/>
          <a:chOff x="0" y="0"/>
          <a:chExt cx="0" cy="0"/>
        </a:xfrm>
      </p:grpSpPr>
      <p:sp>
        <p:nvSpPr>
          <p:cNvPr id="32" name="Google Shape;32;p5"/>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457200" y="1536192"/>
            <a:ext cx="3657600" cy="4590288"/>
          </a:xfrm>
          <a:prstGeom prst="rect">
            <a:avLst/>
          </a:prstGeom>
          <a:noFill/>
          <a:ln>
            <a:noFill/>
          </a:ln>
        </p:spPr>
        <p:txBody>
          <a:bodyPr anchorCtr="0" anchor="t" bIns="45700" lIns="91425" spcFirstLastPara="1" rIns="91425" wrap="square" tIns="45700"/>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34" name="Google Shape;34;p5"/>
          <p:cNvSpPr txBox="1"/>
          <p:nvPr>
            <p:ph idx="2" type="body"/>
          </p:nvPr>
        </p:nvSpPr>
        <p:spPr>
          <a:xfrm>
            <a:off x="4419600" y="1536192"/>
            <a:ext cx="3657600" cy="4590288"/>
          </a:xfrm>
          <a:prstGeom prst="rect">
            <a:avLst/>
          </a:prstGeom>
          <a:noFill/>
          <a:ln>
            <a:noFill/>
          </a:ln>
        </p:spPr>
        <p:txBody>
          <a:bodyPr anchorCtr="0" anchor="t" bIns="45700" lIns="91425" spcFirstLastPara="1" rIns="91425" wrap="square" tIns="45700"/>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35" name="Google Shape;35;p5"/>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8" name="Shape 38"/>
        <p:cNvGrpSpPr/>
        <p:nvPr/>
      </p:nvGrpSpPr>
      <p:grpSpPr>
        <a:xfrm>
          <a:off x="0" y="0"/>
          <a:ext cx="0" cy="0"/>
          <a:chOff x="0" y="0"/>
          <a:chExt cx="0" cy="0"/>
        </a:xfrm>
      </p:grpSpPr>
      <p:sp>
        <p:nvSpPr>
          <p:cNvPr id="39" name="Google Shape;39;p6"/>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dk2"/>
              </a:buClr>
              <a:buSzPts val="4600"/>
              <a:buFont typeface="Cambr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 type="body"/>
          </p:nvPr>
        </p:nvSpPr>
        <p:spPr>
          <a:xfrm>
            <a:off x="457200" y="1535113"/>
            <a:ext cx="3657600" cy="639762"/>
          </a:xfrm>
          <a:prstGeom prst="rect">
            <a:avLst/>
          </a:prstGeom>
          <a:noFill/>
          <a:ln>
            <a:noFill/>
          </a:ln>
        </p:spPr>
        <p:txBody>
          <a:bodyPr anchorCtr="0" anchor="b" bIns="45700" lIns="91425" spcFirstLastPara="1" rIns="91425" wrap="square" tIns="45700"/>
          <a:lstStyle>
            <a:lvl1pPr indent="-228600" lvl="0" marL="457200" algn="ctr">
              <a:spcBef>
                <a:spcPts val="400"/>
              </a:spcBef>
              <a:spcAft>
                <a:spcPts val="0"/>
              </a:spcAft>
              <a:buSzPts val="2000"/>
              <a:buNone/>
              <a:defRPr b="1" sz="2000">
                <a:solidFill>
                  <a:schemeClr val="dk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1" name="Google Shape;41;p6"/>
          <p:cNvSpPr txBox="1"/>
          <p:nvPr>
            <p:ph idx="2" type="body"/>
          </p:nvPr>
        </p:nvSpPr>
        <p:spPr>
          <a:xfrm>
            <a:off x="457200" y="2174875"/>
            <a:ext cx="3657600" cy="3951288"/>
          </a:xfrm>
          <a:prstGeom prst="rect">
            <a:avLst/>
          </a:prstGeom>
          <a:noFill/>
          <a:ln>
            <a:noFill/>
          </a:ln>
        </p:spPr>
        <p:txBody>
          <a:bodyPr anchorCtr="0" anchor="t" bIns="45700" lIns="91425" spcFirstLastPara="1" rIns="91425" wrap="square" tIns="45700"/>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42" name="Google Shape;42;p6"/>
          <p:cNvSpPr txBox="1"/>
          <p:nvPr>
            <p:ph idx="3" type="body"/>
          </p:nvPr>
        </p:nvSpPr>
        <p:spPr>
          <a:xfrm>
            <a:off x="4419600" y="1535113"/>
            <a:ext cx="3657600" cy="639762"/>
          </a:xfrm>
          <a:prstGeom prst="rect">
            <a:avLst/>
          </a:prstGeom>
          <a:noFill/>
          <a:ln>
            <a:noFill/>
          </a:ln>
        </p:spPr>
        <p:txBody>
          <a:bodyPr anchorCtr="0" anchor="b" bIns="45700" lIns="91425" spcFirstLastPara="1" rIns="91425" wrap="square" tIns="45700"/>
          <a:lstStyle>
            <a:lvl1pPr indent="-228600" lvl="0" marL="457200" algn="ctr">
              <a:spcBef>
                <a:spcPts val="400"/>
              </a:spcBef>
              <a:spcAft>
                <a:spcPts val="0"/>
              </a:spcAft>
              <a:buSzPts val="2000"/>
              <a:buNone/>
              <a:defRPr b="1" sz="2000">
                <a:solidFill>
                  <a:schemeClr val="dk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3" name="Google Shape;43;p6"/>
          <p:cNvSpPr txBox="1"/>
          <p:nvPr>
            <p:ph idx="4" type="body"/>
          </p:nvPr>
        </p:nvSpPr>
        <p:spPr>
          <a:xfrm>
            <a:off x="4419600" y="2174875"/>
            <a:ext cx="3657600" cy="3951288"/>
          </a:xfrm>
          <a:prstGeom prst="rect">
            <a:avLst/>
          </a:prstGeom>
          <a:noFill/>
          <a:ln>
            <a:noFill/>
          </a:ln>
        </p:spPr>
        <p:txBody>
          <a:bodyPr anchorCtr="0" anchor="t" bIns="45700" lIns="91425" spcFirstLastPara="1" rIns="91425" wrap="square" tIns="45700"/>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44" name="Google Shape;44;p6"/>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7" name="Shape 47"/>
        <p:cNvGrpSpPr/>
        <p:nvPr/>
      </p:nvGrpSpPr>
      <p:grpSpPr>
        <a:xfrm>
          <a:off x="0" y="0"/>
          <a:ext cx="0" cy="0"/>
          <a:chOff x="0" y="0"/>
          <a:chExt cx="0" cy="0"/>
        </a:xfrm>
      </p:grpSpPr>
      <p:sp>
        <p:nvSpPr>
          <p:cNvPr id="48" name="Google Shape;48;p7"/>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8"/>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6" name="Shape 56"/>
        <p:cNvGrpSpPr/>
        <p:nvPr/>
      </p:nvGrpSpPr>
      <p:grpSpPr>
        <a:xfrm>
          <a:off x="0" y="0"/>
          <a:ext cx="0" cy="0"/>
          <a:chOff x="0" y="0"/>
          <a:chExt cx="0" cy="0"/>
        </a:xfrm>
      </p:grpSpPr>
      <p:sp>
        <p:nvSpPr>
          <p:cNvPr id="57" name="Google Shape;57;p9"/>
          <p:cNvSpPr txBox="1"/>
          <p:nvPr>
            <p:ph type="title"/>
          </p:nvPr>
        </p:nvSpPr>
        <p:spPr>
          <a:xfrm>
            <a:off x="304801" y="5495544"/>
            <a:ext cx="7772400" cy="594360"/>
          </a:xfrm>
          <a:prstGeom prst="rect">
            <a:avLst/>
          </a:prstGeom>
          <a:noFill/>
          <a:ln>
            <a:noFill/>
          </a:ln>
        </p:spPr>
        <p:txBody>
          <a:bodyPr anchorCtr="0" anchor="b" bIns="45700" lIns="91425" spcFirstLastPara="1" rIns="91425" wrap="square" tIns="45700"/>
          <a:lstStyle>
            <a:lvl1pPr lvl="0" algn="ctr">
              <a:spcBef>
                <a:spcPts val="0"/>
              </a:spcBef>
              <a:spcAft>
                <a:spcPts val="0"/>
              </a:spcAft>
              <a:buClr>
                <a:schemeClr val="dk2"/>
              </a:buClr>
              <a:buSzPts val="2200"/>
              <a:buFont typeface="Cambria"/>
              <a:buNone/>
              <a:defRPr b="1" sz="2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9"/>
          <p:cNvSpPr txBox="1"/>
          <p:nvPr>
            <p:ph idx="1" type="body"/>
          </p:nvPr>
        </p:nvSpPr>
        <p:spPr>
          <a:xfrm>
            <a:off x="304799" y="6096000"/>
            <a:ext cx="7772401" cy="609600"/>
          </a:xfrm>
          <a:prstGeom prst="rect">
            <a:avLst/>
          </a:prstGeom>
          <a:noFill/>
          <a:ln>
            <a:noFill/>
          </a:ln>
        </p:spPr>
        <p:txBody>
          <a:bodyPr anchorCtr="0" anchor="t" bIns="45700" lIns="91425" spcFirstLastPara="1" rIns="91425" wrap="square" tIns="45700"/>
          <a:lstStyle>
            <a:lvl1pPr indent="-228600" lvl="0" marL="457200" algn="ctr">
              <a:spcBef>
                <a:spcPts val="320"/>
              </a:spcBef>
              <a:spcAft>
                <a:spcPts val="0"/>
              </a:spcAft>
              <a:buSzPts val="1600"/>
              <a:buNone/>
              <a:defRPr sz="16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59" name="Google Shape;59;p9"/>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2" name="Google Shape;62;p9"/>
          <p:cNvSpPr txBox="1"/>
          <p:nvPr>
            <p:ph idx="2" type="body"/>
          </p:nvPr>
        </p:nvSpPr>
        <p:spPr>
          <a:xfrm>
            <a:off x="304800" y="381000"/>
            <a:ext cx="7772400" cy="494284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301752" y="5495278"/>
            <a:ext cx="7772400" cy="594626"/>
          </a:xfrm>
          <a:prstGeom prst="rect">
            <a:avLst/>
          </a:prstGeom>
          <a:noFill/>
          <a:ln>
            <a:noFill/>
          </a:ln>
        </p:spPr>
        <p:txBody>
          <a:bodyPr anchorCtr="0" anchor="b" bIns="45700" lIns="91425" spcFirstLastPara="1" rIns="91425" wrap="square" tIns="45700"/>
          <a:lstStyle>
            <a:lvl1pPr lvl="0" algn="ctr">
              <a:spcBef>
                <a:spcPts val="0"/>
              </a:spcBef>
              <a:spcAft>
                <a:spcPts val="0"/>
              </a:spcAft>
              <a:buClr>
                <a:schemeClr val="dk2"/>
              </a:buClr>
              <a:buSzPts val="2200"/>
              <a:buFont typeface="Cambria"/>
              <a:buNone/>
              <a:defRPr b="1" sz="22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0"/>
          <p:cNvSpPr/>
          <p:nvPr>
            <p:ph idx="2" type="pic"/>
          </p:nvPr>
        </p:nvSpPr>
        <p:spPr>
          <a:xfrm>
            <a:off x="0" y="0"/>
            <a:ext cx="8458200" cy="54864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accent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accent2"/>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accent3"/>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accent4"/>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accent5"/>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accent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accent2"/>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accent3"/>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accent4"/>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6" name="Google Shape;66;p10"/>
          <p:cNvSpPr txBox="1"/>
          <p:nvPr>
            <p:ph idx="1" type="body"/>
          </p:nvPr>
        </p:nvSpPr>
        <p:spPr>
          <a:xfrm>
            <a:off x="301752" y="6096000"/>
            <a:ext cx="7772400" cy="612648"/>
          </a:xfrm>
          <a:prstGeom prst="rect">
            <a:avLst/>
          </a:prstGeom>
          <a:noFill/>
          <a:ln>
            <a:noFill/>
          </a:ln>
        </p:spPr>
        <p:txBody>
          <a:bodyPr anchorCtr="0" anchor="t" bIns="45700" lIns="91425" spcFirstLastPara="1" rIns="91425" wrap="square" tIns="45700"/>
          <a:lstStyle>
            <a:lvl1pPr indent="-228600" lvl="0" marL="457200" algn="ctr">
              <a:spcBef>
                <a:spcPts val="320"/>
              </a:spcBef>
              <a:spcAft>
                <a:spcPts val="0"/>
              </a:spcAft>
              <a:buSzPts val="1600"/>
              <a:buNone/>
              <a:defRPr sz="16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67" name="Google Shape;67;p10"/>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9" name="Google Shape;69;p10"/>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75000">
              <a:schemeClr val="lt1"/>
            </a:gs>
            <a:gs pos="100000">
              <a:srgbClr val="D8D8D8"/>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Clr>
                <a:schemeClr val="dk2"/>
              </a:buClr>
              <a:buSzPts val="4600"/>
              <a:buFont typeface="Cambria"/>
              <a:buNone/>
              <a:defRPr b="0" i="0" sz="4600" u="none" cap="none" strike="noStrike">
                <a:solidFill>
                  <a:schemeClr val="dk2"/>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lstStyle>
            <a:lvl1pPr indent="-368300" lvl="0" marL="457200" marR="0" rtl="0" algn="l">
              <a:spcBef>
                <a:spcPts val="440"/>
              </a:spcBef>
              <a:spcAft>
                <a:spcPts val="0"/>
              </a:spcAft>
              <a:buClr>
                <a:schemeClr val="accent1"/>
              </a:buClr>
              <a:buSzPts val="2200"/>
              <a:buFont typeface="Arial"/>
              <a:buChar char="•"/>
              <a:defRPr b="0" i="0" sz="22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accent4"/>
              </a:buClr>
              <a:buSzPts val="1600"/>
              <a:buFont typeface="Arial"/>
              <a:buChar char="•"/>
              <a:defRPr b="0" i="0" sz="1600" u="none" cap="none" strike="noStrike">
                <a:solidFill>
                  <a:schemeClr val="dk1"/>
                </a:solidFill>
                <a:latin typeface="Calibri"/>
                <a:ea typeface="Calibri"/>
                <a:cs typeface="Calibri"/>
                <a:sym typeface="Calibri"/>
              </a:defRPr>
            </a:lvl4pPr>
            <a:lvl5pPr indent="-317500" lvl="4" marL="2286000" marR="0" rtl="0" algn="l">
              <a:spcBef>
                <a:spcPts val="280"/>
              </a:spcBef>
              <a:spcAft>
                <a:spcPts val="0"/>
              </a:spcAft>
              <a:buClr>
                <a:schemeClr val="accent5"/>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spcBef>
                <a:spcPts val="280"/>
              </a:spcBef>
              <a:spcAft>
                <a:spcPts val="0"/>
              </a:spcAft>
              <a:buClr>
                <a:schemeClr val="accent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spcBef>
                <a:spcPts val="280"/>
              </a:spcBef>
              <a:spcAft>
                <a:spcPts val="0"/>
              </a:spcAft>
              <a:buClr>
                <a:schemeClr val="accent2"/>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spcBef>
                <a:spcPts val="280"/>
              </a:spcBef>
              <a:spcAft>
                <a:spcPts val="0"/>
              </a:spcAft>
              <a:buClr>
                <a:schemeClr val="accent3"/>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spcBef>
                <a:spcPts val="280"/>
              </a:spcBef>
              <a:spcAft>
                <a:spcPts val="0"/>
              </a:spcAft>
              <a:buClr>
                <a:schemeClr val="accent4"/>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 name="Google Shape;8;p1"/>
          <p:cNvSpPr/>
          <p:nvPr/>
        </p:nvSpPr>
        <p:spPr>
          <a:xfrm>
            <a:off x="8458200" y="0"/>
            <a:ext cx="6858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 name="Google Shape;9;p1"/>
          <p:cNvSpPr/>
          <p:nvPr/>
        </p:nvSpPr>
        <p:spPr>
          <a:xfrm>
            <a:off x="8458200" y="5486400"/>
            <a:ext cx="68580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 name="Google Shape;10;p1"/>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spcBef>
                <a:spcPts val="0"/>
              </a:spcBef>
              <a:buNone/>
              <a:defRPr b="0" i="0" sz="1800" u="none" cap="none" strike="noStrike">
                <a:solidFill>
                  <a:srgbClr val="FFFFFF"/>
                </a:solidFill>
                <a:latin typeface="Calibri"/>
                <a:ea typeface="Calibri"/>
                <a:cs typeface="Calibri"/>
                <a:sym typeface="Calibri"/>
              </a:defRPr>
            </a:lvl1pPr>
            <a:lvl2pPr indent="0" lvl="1" marL="0" marR="0" rtl="0" algn="ctr">
              <a:spcBef>
                <a:spcPts val="0"/>
              </a:spcBef>
              <a:buNone/>
              <a:defRPr b="0" i="0" sz="1800" u="none" cap="none" strike="noStrike">
                <a:solidFill>
                  <a:srgbClr val="FFFFFF"/>
                </a:solidFill>
                <a:latin typeface="Calibri"/>
                <a:ea typeface="Calibri"/>
                <a:cs typeface="Calibri"/>
                <a:sym typeface="Calibri"/>
              </a:defRPr>
            </a:lvl2pPr>
            <a:lvl3pPr indent="0" lvl="2" marL="0" marR="0" rtl="0" algn="ctr">
              <a:spcBef>
                <a:spcPts val="0"/>
              </a:spcBef>
              <a:buNone/>
              <a:defRPr b="0" i="0" sz="1800" u="none" cap="none" strike="noStrike">
                <a:solidFill>
                  <a:srgbClr val="FFFFFF"/>
                </a:solidFill>
                <a:latin typeface="Calibri"/>
                <a:ea typeface="Calibri"/>
                <a:cs typeface="Calibri"/>
                <a:sym typeface="Calibri"/>
              </a:defRPr>
            </a:lvl3pPr>
            <a:lvl4pPr indent="0" lvl="3" marL="0" marR="0" rtl="0" algn="ctr">
              <a:spcBef>
                <a:spcPts val="0"/>
              </a:spcBef>
              <a:buNone/>
              <a:defRPr b="0" i="0" sz="1800" u="none" cap="none" strike="noStrike">
                <a:solidFill>
                  <a:srgbClr val="FFFFFF"/>
                </a:solidFill>
                <a:latin typeface="Calibri"/>
                <a:ea typeface="Calibri"/>
                <a:cs typeface="Calibri"/>
                <a:sym typeface="Calibri"/>
              </a:defRPr>
            </a:lvl4pPr>
            <a:lvl5pPr indent="0" lvl="4" marL="0" marR="0" rtl="0" algn="ctr">
              <a:spcBef>
                <a:spcPts val="0"/>
              </a:spcBef>
              <a:buNone/>
              <a:defRPr b="0" i="0" sz="1800" u="none" cap="none" strike="noStrike">
                <a:solidFill>
                  <a:srgbClr val="FFFFFF"/>
                </a:solidFill>
                <a:latin typeface="Calibri"/>
                <a:ea typeface="Calibri"/>
                <a:cs typeface="Calibri"/>
                <a:sym typeface="Calibri"/>
              </a:defRPr>
            </a:lvl5pPr>
            <a:lvl6pPr indent="0" lvl="5" marL="0" marR="0" rtl="0" algn="ctr">
              <a:spcBef>
                <a:spcPts val="0"/>
              </a:spcBef>
              <a:buNone/>
              <a:defRPr b="0" i="0" sz="1800" u="none" cap="none" strike="noStrike">
                <a:solidFill>
                  <a:srgbClr val="FFFFFF"/>
                </a:solidFill>
                <a:latin typeface="Calibri"/>
                <a:ea typeface="Calibri"/>
                <a:cs typeface="Calibri"/>
                <a:sym typeface="Calibri"/>
              </a:defRPr>
            </a:lvl6pPr>
            <a:lvl7pPr indent="0" lvl="6" marL="0" marR="0" rtl="0" algn="ctr">
              <a:spcBef>
                <a:spcPts val="0"/>
              </a:spcBef>
              <a:buNone/>
              <a:defRPr b="0" i="0" sz="1800" u="none" cap="none" strike="noStrike">
                <a:solidFill>
                  <a:srgbClr val="FFFFFF"/>
                </a:solidFill>
                <a:latin typeface="Calibri"/>
                <a:ea typeface="Calibri"/>
                <a:cs typeface="Calibri"/>
                <a:sym typeface="Calibri"/>
              </a:defRPr>
            </a:lvl7pPr>
            <a:lvl8pPr indent="0" lvl="7" marL="0" marR="0" rtl="0" algn="ctr">
              <a:spcBef>
                <a:spcPts val="0"/>
              </a:spcBef>
              <a:buNone/>
              <a:defRPr b="0" i="0" sz="1800" u="none" cap="none" strike="noStrike">
                <a:solidFill>
                  <a:srgbClr val="FFFFFF"/>
                </a:solidFill>
                <a:latin typeface="Calibri"/>
                <a:ea typeface="Calibri"/>
                <a:cs typeface="Calibri"/>
                <a:sym typeface="Calibri"/>
              </a:defRPr>
            </a:lvl8pPr>
            <a:lvl9pPr indent="0" lvl="8" marL="0" marR="0" rtl="0" algn="ctr">
              <a:spcBef>
                <a:spcPts val="0"/>
              </a:spcBef>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11" name="Google Shape;11;p1"/>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0.xml"/><Relationship Id="rId3" Type="http://schemas.openxmlformats.org/officeDocument/2006/relationships/image" Target="../media/image73.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Relationship Id="rId3" Type="http://schemas.openxmlformats.org/officeDocument/2006/relationships/image" Target="../media/image76.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4.xml"/><Relationship Id="rId3" Type="http://schemas.openxmlformats.org/officeDocument/2006/relationships/image" Target="../media/image77.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Relationship Id="rId3" Type="http://schemas.openxmlformats.org/officeDocument/2006/relationships/image" Target="../media/image78.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8.xml"/><Relationship Id="rId3" Type="http://schemas.openxmlformats.org/officeDocument/2006/relationships/image" Target="../media/image79.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hyperlink" Target="http://requirejs.org/docs/commonjs.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nodejs.org/"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5.png"/><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7.pn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9.png"/><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3.png"/><Relationship Id="rId4" Type="http://schemas.openxmlformats.org/officeDocument/2006/relationships/image" Target="../media/image22.png"/><Relationship Id="rId5"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26.png"/><Relationship Id="rId4" Type="http://schemas.openxmlformats.org/officeDocument/2006/relationships/image" Target="../media/image28.png"/><Relationship Id="rId5" Type="http://schemas.openxmlformats.org/officeDocument/2006/relationships/image" Target="../media/image2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hyperlink" Target="https://en.wikipedia.org/wiki/Web_server"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3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29.png"/><Relationship Id="rId4" Type="http://schemas.openxmlformats.org/officeDocument/2006/relationships/hyperlink" Target="https://nodejs.org/api/http.html#http_http_incomingmessage" TargetMode="External"/><Relationship Id="rId5" Type="http://schemas.openxmlformats.org/officeDocument/2006/relationships/hyperlink" Target="https://nodejs.org/api/http.html#http_class_http_serverresponse"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3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3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3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3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35.png"/><Relationship Id="rId4" Type="http://schemas.openxmlformats.org/officeDocument/2006/relationships/image" Target="../media/image3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37.png"/><Relationship Id="rId4" Type="http://schemas.openxmlformats.org/officeDocument/2006/relationships/image" Target="../media/image3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4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3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4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4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4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4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4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4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4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4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4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5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5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5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5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oftware.schmorp.de/pkg/libev.html"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5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55.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image" Target="../media/image5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 Id="rId3" Type="http://schemas.openxmlformats.org/officeDocument/2006/relationships/hyperlink" Target="https://nodejs.org/" TargetMode="External"/><Relationship Id="rId4" Type="http://schemas.openxmlformats.org/officeDocument/2006/relationships/hyperlink" Target="https://docs.npmjs.com/files/package.json"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hyperlink" Target="about:blank"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57.png"/><Relationship Id="rId4" Type="http://schemas.openxmlformats.org/officeDocument/2006/relationships/image" Target="../media/image5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5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 Id="rId3" Type="http://schemas.openxmlformats.org/officeDocument/2006/relationships/image" Target="../media/image60.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hyperlink" Target="http://expressjs.com/4x/api.html#req" TargetMode="External"/><Relationship Id="rId4" Type="http://schemas.openxmlformats.org/officeDocument/2006/relationships/hyperlink" Target="http://expressjs.com/4x/api.html#res"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 Id="rId3" Type="http://schemas.openxmlformats.org/officeDocument/2006/relationships/image" Target="../media/image6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 Id="rId3" Type="http://schemas.openxmlformats.org/officeDocument/2006/relationships/hyperlink" Target="https://github.com/expressjs/body-parser" TargetMode="External"/><Relationship Id="rId4" Type="http://schemas.openxmlformats.org/officeDocument/2006/relationships/image" Target="../media/image62.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 Id="rId3" Type="http://schemas.openxmlformats.org/officeDocument/2006/relationships/image" Target="../media/image63.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 Id="rId3" Type="http://schemas.openxmlformats.org/officeDocument/2006/relationships/image" Target="../media/image64.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 Id="rId3" Type="http://schemas.openxmlformats.org/officeDocument/2006/relationships/image" Target="../media/image6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nodejs.org/"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 Id="rId3" Type="http://schemas.openxmlformats.org/officeDocument/2006/relationships/image" Target="../media/image65.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 Id="rId3" Type="http://schemas.openxmlformats.org/officeDocument/2006/relationships/image" Target="../media/image67.png"/><Relationship Id="rId4" Type="http://schemas.openxmlformats.org/officeDocument/2006/relationships/image" Target="../media/image70.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 Id="rId3" Type="http://schemas.openxmlformats.org/officeDocument/2006/relationships/hyperlink" Target="https://www.npmjs.com/package/mongodb" TargetMode="External"/><Relationship Id="rId4" Type="http://schemas.openxmlformats.org/officeDocument/2006/relationships/image" Target="../media/image68.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 Id="rId3" Type="http://schemas.openxmlformats.org/officeDocument/2006/relationships/image" Target="../media/image7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 Id="rId3" Type="http://schemas.openxmlformats.org/officeDocument/2006/relationships/image" Target="../media/image69.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 Id="rId3" Type="http://schemas.openxmlformats.org/officeDocument/2006/relationships/image" Target="../media/image74.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 Id="rId3" Type="http://schemas.openxmlformats.org/officeDocument/2006/relationships/image" Target="../media/image72.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 Id="rId3" Type="http://schemas.openxmlformats.org/officeDocument/2006/relationships/image" Target="../media/image7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457200" y="2667000"/>
            <a:ext cx="8153400" cy="121919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2"/>
          <p:cNvSpPr txBox="1"/>
          <p:nvPr>
            <p:ph type="ctrTitle"/>
          </p:nvPr>
        </p:nvSpPr>
        <p:spPr>
          <a:xfrm>
            <a:off x="304800" y="152401"/>
            <a:ext cx="8153400" cy="121919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a:t>
            </a:r>
            <a:endParaRPr/>
          </a:p>
        </p:txBody>
      </p:sp>
      <p:sp>
        <p:nvSpPr>
          <p:cNvPr id="144" name="Google Shape;144;p22"/>
          <p:cNvSpPr txBox="1"/>
          <p:nvPr>
            <p:ph idx="1" type="subTitle"/>
          </p:nvPr>
        </p:nvSpPr>
        <p:spPr>
          <a:xfrm>
            <a:off x="7620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t/>
            </a:r>
            <a:endParaRPr/>
          </a:p>
        </p:txBody>
      </p:sp>
      <p:pic>
        <p:nvPicPr>
          <p:cNvPr id="145" name="Google Shape;145;p22"/>
          <p:cNvPicPr preferRelativeResize="0"/>
          <p:nvPr/>
        </p:nvPicPr>
        <p:blipFill rotWithShape="1">
          <a:blip r:embed="rId3">
            <a:alphaModFix/>
          </a:blip>
          <a:srcRect b="0" l="0" r="0" t="0"/>
          <a:stretch/>
        </p:blipFill>
        <p:spPr>
          <a:xfrm>
            <a:off x="0" y="1524000"/>
            <a:ext cx="8991600" cy="5105400"/>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8" name="Shape 1018"/>
        <p:cNvGrpSpPr/>
        <p:nvPr/>
      </p:nvGrpSpPr>
      <p:grpSpPr>
        <a:xfrm>
          <a:off x="0" y="0"/>
          <a:ext cx="0" cy="0"/>
          <a:chOff x="0" y="0"/>
          <a:chExt cx="0" cy="0"/>
        </a:xfrm>
      </p:grpSpPr>
      <p:sp>
        <p:nvSpPr>
          <p:cNvPr id="1019" name="Google Shape;1019;p112"/>
          <p:cNvSpPr txBox="1"/>
          <p:nvPr>
            <p:ph type="ctrTitle"/>
          </p:nvPr>
        </p:nvSpPr>
        <p:spPr>
          <a:xfrm>
            <a:off x="685800" y="473075"/>
            <a:ext cx="7772400" cy="8985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 – Mongo DB</a:t>
            </a:r>
            <a:endParaRPr/>
          </a:p>
        </p:txBody>
      </p:sp>
      <p:sp>
        <p:nvSpPr>
          <p:cNvPr id="1020" name="Google Shape;1020;p112"/>
          <p:cNvSpPr txBox="1"/>
          <p:nvPr>
            <p:ph idx="1" type="subTitle"/>
          </p:nvPr>
        </p:nvSpPr>
        <p:spPr>
          <a:xfrm>
            <a:off x="152400" y="1511192"/>
            <a:ext cx="86868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t/>
            </a:r>
            <a:endParaRPr sz="2800"/>
          </a:p>
        </p:txBody>
      </p:sp>
      <p:sp>
        <p:nvSpPr>
          <p:cNvPr id="1021" name="Google Shape;1021;p112"/>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1022" name="Google Shape;1022;p112"/>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3" name="Google Shape;1023;p112"/>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pic>
        <p:nvPicPr>
          <p:cNvPr id="1024" name="Google Shape;1024;p112"/>
          <p:cNvPicPr preferRelativeResize="0"/>
          <p:nvPr/>
        </p:nvPicPr>
        <p:blipFill rotWithShape="1">
          <a:blip r:embed="rId3">
            <a:alphaModFix/>
          </a:blip>
          <a:srcRect b="0" l="0" r="0" t="0"/>
          <a:stretch/>
        </p:blipFill>
        <p:spPr>
          <a:xfrm>
            <a:off x="304800" y="1524000"/>
            <a:ext cx="7848600" cy="4419599"/>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8" name="Shape 1028"/>
        <p:cNvGrpSpPr/>
        <p:nvPr/>
      </p:nvGrpSpPr>
      <p:grpSpPr>
        <a:xfrm>
          <a:off x="0" y="0"/>
          <a:ext cx="0" cy="0"/>
          <a:chOff x="0" y="0"/>
          <a:chExt cx="0" cy="0"/>
        </a:xfrm>
      </p:grpSpPr>
      <p:sp>
        <p:nvSpPr>
          <p:cNvPr id="1029" name="Google Shape;1029;p113"/>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1030" name="Google Shape;1030;p113"/>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1" name="Google Shape;1031;p113"/>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1032" name="Google Shape;1032;p113"/>
          <p:cNvSpPr txBox="1"/>
          <p:nvPr>
            <p:ph type="ctrTitle"/>
          </p:nvPr>
        </p:nvSpPr>
        <p:spPr>
          <a:xfrm>
            <a:off x="685800" y="473075"/>
            <a:ext cx="7772400" cy="8985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 – Mongo DB</a:t>
            </a:r>
            <a:endParaRPr/>
          </a:p>
        </p:txBody>
      </p:sp>
      <p:sp>
        <p:nvSpPr>
          <p:cNvPr id="1033" name="Google Shape;1033;p113"/>
          <p:cNvSpPr/>
          <p:nvPr/>
        </p:nvSpPr>
        <p:spPr>
          <a:xfrm>
            <a:off x="152400" y="1905000"/>
            <a:ext cx="85344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Query Database:</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following example demonstrates executing a query in the MongoDB database.</a:t>
            </a:r>
            <a:endParaRPr/>
          </a:p>
        </p:txBody>
      </p:sp>
      <p:pic>
        <p:nvPicPr>
          <p:cNvPr id="1034" name="Google Shape;1034;p113"/>
          <p:cNvPicPr preferRelativeResize="0"/>
          <p:nvPr/>
        </p:nvPicPr>
        <p:blipFill rotWithShape="1">
          <a:blip r:embed="rId3">
            <a:alphaModFix/>
          </a:blip>
          <a:srcRect b="0" l="0" r="0" t="0"/>
          <a:stretch/>
        </p:blipFill>
        <p:spPr>
          <a:xfrm>
            <a:off x="152400" y="2551331"/>
            <a:ext cx="8153399" cy="3857625"/>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8" name="Shape 1038"/>
        <p:cNvGrpSpPr/>
        <p:nvPr/>
      </p:nvGrpSpPr>
      <p:grpSpPr>
        <a:xfrm>
          <a:off x="0" y="0"/>
          <a:ext cx="0" cy="0"/>
          <a:chOff x="0" y="0"/>
          <a:chExt cx="0" cy="0"/>
        </a:xfrm>
      </p:grpSpPr>
      <p:sp>
        <p:nvSpPr>
          <p:cNvPr id="1039" name="Google Shape;1039;p114"/>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1040" name="Google Shape;1040;p114"/>
          <p:cNvSpPr/>
          <p:nvPr/>
        </p:nvSpPr>
        <p:spPr>
          <a:xfrm>
            <a:off x="0" y="5067300"/>
            <a:ext cx="8839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1" name="Google Shape;1041;p114"/>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1042" name="Google Shape;1042;p114"/>
          <p:cNvSpPr txBox="1"/>
          <p:nvPr>
            <p:ph type="ctrTitle"/>
          </p:nvPr>
        </p:nvSpPr>
        <p:spPr>
          <a:xfrm>
            <a:off x="685800" y="473075"/>
            <a:ext cx="7772400" cy="8985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 – Mongoose</a:t>
            </a:r>
            <a:endParaRPr/>
          </a:p>
        </p:txBody>
      </p:sp>
      <p:sp>
        <p:nvSpPr>
          <p:cNvPr id="1043" name="Google Shape;1043;p114"/>
          <p:cNvSpPr/>
          <p:nvPr/>
        </p:nvSpPr>
        <p:spPr>
          <a:xfrm>
            <a:off x="61650" y="1490150"/>
            <a:ext cx="8546400" cy="4859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NodeJS Applications can be Tested using Jasmine Testing Framework.</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Now lets create an Application using below command.</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npm init -y</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Above command creates a package.json file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rgbClr val="3A3A3A"/>
                </a:solidFill>
                <a:highlight>
                  <a:srgbClr val="FFFFFF"/>
                </a:highlight>
                <a:latin typeface="Roboto"/>
                <a:ea typeface="Roboto"/>
                <a:cs typeface="Roboto"/>
                <a:sym typeface="Roboto"/>
              </a:rPr>
              <a:t>There are a few ways to get started with Jasmine. You could install it globally, or locally to the project as a development dependency.</a:t>
            </a:r>
            <a:endParaRPr sz="1800">
              <a:solidFill>
                <a:srgbClr val="3A3A3A"/>
              </a:solidFill>
              <a:highlight>
                <a:srgbClr val="FFFFFF"/>
              </a:highlight>
              <a:latin typeface="Roboto"/>
              <a:ea typeface="Roboto"/>
              <a:cs typeface="Roboto"/>
              <a:sym typeface="Roboto"/>
            </a:endParaRPr>
          </a:p>
          <a:p>
            <a:pPr indent="0" lvl="0" marL="0" marR="0" rtl="0" algn="l">
              <a:spcBef>
                <a:spcPts val="0"/>
              </a:spcBef>
              <a:spcAft>
                <a:spcPts val="0"/>
              </a:spcAft>
              <a:buNone/>
            </a:pPr>
            <a:r>
              <a:t/>
            </a:r>
            <a:endParaRPr sz="1800">
              <a:solidFill>
                <a:srgbClr val="3A3A3A"/>
              </a:solidFill>
              <a:highlight>
                <a:srgbClr val="FFFFFF"/>
              </a:highlight>
              <a:latin typeface="Roboto"/>
              <a:ea typeface="Roboto"/>
              <a:cs typeface="Roboto"/>
              <a:sym typeface="Roboto"/>
            </a:endParaRPr>
          </a:p>
          <a:p>
            <a:pPr indent="0" lvl="0" marL="0" marR="0" rtl="0" algn="l">
              <a:spcBef>
                <a:spcPts val="0"/>
              </a:spcBef>
              <a:spcAft>
                <a:spcPts val="0"/>
              </a:spcAft>
              <a:buNone/>
            </a:pPr>
            <a:r>
              <a:rPr lang="en-US" sz="1800">
                <a:solidFill>
                  <a:srgbClr val="3A3A3A"/>
                </a:solidFill>
                <a:highlight>
                  <a:srgbClr val="FFFFFF"/>
                </a:highlight>
                <a:latin typeface="Roboto"/>
                <a:ea typeface="Roboto"/>
                <a:cs typeface="Roboto"/>
                <a:sym typeface="Roboto"/>
              </a:rPr>
              <a:t>npm install -g jasmine --save-dev</a:t>
            </a:r>
            <a:endParaRPr sz="1800">
              <a:solidFill>
                <a:srgbClr val="3A3A3A"/>
              </a:solidFill>
              <a:highlight>
                <a:srgbClr val="FFFFFF"/>
              </a:highlight>
              <a:latin typeface="Roboto"/>
              <a:ea typeface="Roboto"/>
              <a:cs typeface="Roboto"/>
              <a:sym typeface="Roboto"/>
            </a:endParaRPr>
          </a:p>
          <a:p>
            <a:pPr indent="0" lvl="0" marL="0" marR="0" rtl="0" algn="l">
              <a:spcBef>
                <a:spcPts val="0"/>
              </a:spcBef>
              <a:spcAft>
                <a:spcPts val="0"/>
              </a:spcAft>
              <a:buNone/>
            </a:pPr>
            <a:r>
              <a:t/>
            </a:r>
            <a:endParaRPr sz="1800">
              <a:solidFill>
                <a:srgbClr val="3A3A3A"/>
              </a:solidFill>
              <a:highlight>
                <a:srgbClr val="FFFFFF"/>
              </a:highlight>
              <a:latin typeface="Roboto"/>
              <a:ea typeface="Roboto"/>
              <a:cs typeface="Roboto"/>
              <a:sym typeface="Roboto"/>
            </a:endParaRPr>
          </a:p>
          <a:p>
            <a:pPr indent="0" lvl="0" marL="0" marR="0" rtl="0" algn="l">
              <a:spcBef>
                <a:spcPts val="0"/>
              </a:spcBef>
              <a:spcAft>
                <a:spcPts val="0"/>
              </a:spcAft>
              <a:buNone/>
            </a:pPr>
            <a:r>
              <a:rPr lang="en-US" sz="1800">
                <a:solidFill>
                  <a:srgbClr val="3A3A3A"/>
                </a:solidFill>
                <a:highlight>
                  <a:srgbClr val="FFFFFF"/>
                </a:highlight>
                <a:latin typeface="Roboto"/>
                <a:ea typeface="Roboto"/>
                <a:cs typeface="Roboto"/>
                <a:sym typeface="Roboto"/>
              </a:rPr>
              <a:t>Ensure that above  command is given in same path as the project’s </a:t>
            </a:r>
            <a:r>
              <a:rPr b="1" lang="en-US" sz="1800">
                <a:solidFill>
                  <a:srgbClr val="3A3A3A"/>
                </a:solidFill>
                <a:highlight>
                  <a:srgbClr val="FFFFFF"/>
                </a:highlight>
                <a:latin typeface="Roboto"/>
                <a:ea typeface="Roboto"/>
                <a:cs typeface="Roboto"/>
                <a:sym typeface="Roboto"/>
              </a:rPr>
              <a:t>package.json</a:t>
            </a:r>
            <a:r>
              <a:rPr lang="en-US" sz="1800">
                <a:solidFill>
                  <a:srgbClr val="3A3A3A"/>
                </a:solidFill>
                <a:highlight>
                  <a:srgbClr val="FFFFFF"/>
                </a:highlight>
                <a:latin typeface="Roboto"/>
                <a:ea typeface="Roboto"/>
                <a:cs typeface="Roboto"/>
                <a:sym typeface="Roboto"/>
              </a:rPr>
              <a:t> file.</a:t>
            </a:r>
            <a:endParaRPr sz="1800">
              <a:solidFill>
                <a:srgbClr val="3A3A3A"/>
              </a:solidFill>
              <a:highlight>
                <a:srgbClr val="FFFFFF"/>
              </a:highlight>
              <a:latin typeface="Roboto"/>
              <a:ea typeface="Roboto"/>
              <a:cs typeface="Roboto"/>
              <a:sym typeface="Roboto"/>
            </a:endParaRPr>
          </a:p>
          <a:p>
            <a:pPr indent="0" lvl="0" marL="0" marR="0" rtl="0" algn="l">
              <a:spcBef>
                <a:spcPts val="0"/>
              </a:spcBef>
              <a:spcAft>
                <a:spcPts val="0"/>
              </a:spcAft>
              <a:buNone/>
            </a:pPr>
            <a:r>
              <a:t/>
            </a:r>
            <a:endParaRPr sz="1800">
              <a:solidFill>
                <a:srgbClr val="3A3A3A"/>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rgbClr val="000000"/>
              </a:buClr>
              <a:buSzPts val="1100"/>
              <a:buFont typeface="Arial"/>
              <a:buNone/>
            </a:pPr>
            <a:r>
              <a:t/>
            </a:r>
            <a:endParaRPr sz="1800">
              <a:solidFill>
                <a:srgbClr val="3A3A3A"/>
              </a:solidFill>
              <a:latin typeface="Roboto"/>
              <a:ea typeface="Roboto"/>
              <a:cs typeface="Roboto"/>
              <a:sym typeface="Roboto"/>
            </a:endParaRPr>
          </a:p>
          <a:p>
            <a:pPr indent="0" lvl="0" marL="0" marR="0" rtl="0" algn="l">
              <a:spcBef>
                <a:spcPts val="1500"/>
              </a:spcBef>
              <a:spcAft>
                <a:spcPts val="0"/>
              </a:spcAft>
              <a:buNone/>
            </a:pPr>
            <a:r>
              <a:t/>
            </a:r>
            <a:endParaRPr sz="1800">
              <a:solidFill>
                <a:srgbClr val="3A3A3A"/>
              </a:solidFill>
              <a:highlight>
                <a:srgbClr val="FFFFFF"/>
              </a:highlight>
              <a:latin typeface="Roboto"/>
              <a:ea typeface="Roboto"/>
              <a:cs typeface="Roboto"/>
              <a:sym typeface="Roboto"/>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a:t>
            </a:r>
            <a:endParaRPr sz="1800"/>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7" name="Shape 1047"/>
        <p:cNvGrpSpPr/>
        <p:nvPr/>
      </p:nvGrpSpPr>
      <p:grpSpPr>
        <a:xfrm>
          <a:off x="0" y="0"/>
          <a:ext cx="0" cy="0"/>
          <a:chOff x="0" y="0"/>
          <a:chExt cx="0" cy="0"/>
        </a:xfrm>
      </p:grpSpPr>
      <p:sp>
        <p:nvSpPr>
          <p:cNvPr id="1048" name="Google Shape;1048;p115"/>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1049" name="Google Shape;1049;p115"/>
          <p:cNvSpPr/>
          <p:nvPr/>
        </p:nvSpPr>
        <p:spPr>
          <a:xfrm>
            <a:off x="0" y="5067300"/>
            <a:ext cx="8839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0" name="Google Shape;1050;p115"/>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1051" name="Google Shape;1051;p115"/>
          <p:cNvSpPr txBox="1"/>
          <p:nvPr>
            <p:ph type="ctrTitle"/>
          </p:nvPr>
        </p:nvSpPr>
        <p:spPr>
          <a:xfrm>
            <a:off x="685800" y="473075"/>
            <a:ext cx="7772400" cy="8985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 – Testing</a:t>
            </a:r>
            <a:endParaRPr/>
          </a:p>
        </p:txBody>
      </p:sp>
      <p:sp>
        <p:nvSpPr>
          <p:cNvPr id="1052" name="Google Shape;1052;p115"/>
          <p:cNvSpPr/>
          <p:nvPr/>
        </p:nvSpPr>
        <p:spPr>
          <a:xfrm>
            <a:off x="61650" y="1490150"/>
            <a:ext cx="8546400" cy="4859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NodeJS Applications can be Tested using Jasmine Testing Framework.</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Now lets create an Application using below command.</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npm init -y</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Above command creates a package.json file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rgbClr val="3A3A3A"/>
                </a:solidFill>
                <a:highlight>
                  <a:srgbClr val="FFFFFF"/>
                </a:highlight>
                <a:latin typeface="Roboto"/>
                <a:ea typeface="Roboto"/>
                <a:cs typeface="Roboto"/>
                <a:sym typeface="Roboto"/>
              </a:rPr>
              <a:t>There are a few ways to get started with Jasmine. You could install it globally, or locally to the project as a development dependency.</a:t>
            </a:r>
            <a:endParaRPr sz="1800">
              <a:solidFill>
                <a:srgbClr val="3A3A3A"/>
              </a:solidFill>
              <a:highlight>
                <a:srgbClr val="FFFFFF"/>
              </a:highlight>
              <a:latin typeface="Roboto"/>
              <a:ea typeface="Roboto"/>
              <a:cs typeface="Roboto"/>
              <a:sym typeface="Roboto"/>
            </a:endParaRPr>
          </a:p>
          <a:p>
            <a:pPr indent="0" lvl="0" marL="0" marR="0" rtl="0" algn="l">
              <a:spcBef>
                <a:spcPts val="0"/>
              </a:spcBef>
              <a:spcAft>
                <a:spcPts val="0"/>
              </a:spcAft>
              <a:buNone/>
            </a:pPr>
            <a:r>
              <a:t/>
            </a:r>
            <a:endParaRPr sz="1800">
              <a:solidFill>
                <a:srgbClr val="3A3A3A"/>
              </a:solidFill>
              <a:highlight>
                <a:srgbClr val="FFFFFF"/>
              </a:highlight>
              <a:latin typeface="Roboto"/>
              <a:ea typeface="Roboto"/>
              <a:cs typeface="Roboto"/>
              <a:sym typeface="Roboto"/>
            </a:endParaRPr>
          </a:p>
          <a:p>
            <a:pPr indent="0" lvl="0" marL="0" marR="0" rtl="0" algn="l">
              <a:spcBef>
                <a:spcPts val="0"/>
              </a:spcBef>
              <a:spcAft>
                <a:spcPts val="0"/>
              </a:spcAft>
              <a:buNone/>
            </a:pPr>
            <a:r>
              <a:rPr lang="en-US" sz="1800">
                <a:solidFill>
                  <a:srgbClr val="3A3A3A"/>
                </a:solidFill>
                <a:highlight>
                  <a:srgbClr val="FFFFFF"/>
                </a:highlight>
                <a:latin typeface="Roboto"/>
                <a:ea typeface="Roboto"/>
                <a:cs typeface="Roboto"/>
                <a:sym typeface="Roboto"/>
              </a:rPr>
              <a:t>npm install -g jasmine --save-dev</a:t>
            </a:r>
            <a:endParaRPr sz="1800">
              <a:solidFill>
                <a:srgbClr val="3A3A3A"/>
              </a:solidFill>
              <a:highlight>
                <a:srgbClr val="FFFFFF"/>
              </a:highlight>
              <a:latin typeface="Roboto"/>
              <a:ea typeface="Roboto"/>
              <a:cs typeface="Roboto"/>
              <a:sym typeface="Roboto"/>
            </a:endParaRPr>
          </a:p>
          <a:p>
            <a:pPr indent="0" lvl="0" marL="0" marR="0" rtl="0" algn="l">
              <a:spcBef>
                <a:spcPts val="0"/>
              </a:spcBef>
              <a:spcAft>
                <a:spcPts val="0"/>
              </a:spcAft>
              <a:buNone/>
            </a:pPr>
            <a:r>
              <a:t/>
            </a:r>
            <a:endParaRPr sz="1800">
              <a:solidFill>
                <a:srgbClr val="3A3A3A"/>
              </a:solidFill>
              <a:highlight>
                <a:srgbClr val="FFFFFF"/>
              </a:highlight>
              <a:latin typeface="Roboto"/>
              <a:ea typeface="Roboto"/>
              <a:cs typeface="Roboto"/>
              <a:sym typeface="Roboto"/>
            </a:endParaRPr>
          </a:p>
          <a:p>
            <a:pPr indent="0" lvl="0" marL="0" marR="0" rtl="0" algn="l">
              <a:spcBef>
                <a:spcPts val="0"/>
              </a:spcBef>
              <a:spcAft>
                <a:spcPts val="0"/>
              </a:spcAft>
              <a:buNone/>
            </a:pPr>
            <a:r>
              <a:rPr lang="en-US" sz="1800">
                <a:solidFill>
                  <a:srgbClr val="3A3A3A"/>
                </a:solidFill>
                <a:highlight>
                  <a:srgbClr val="FFFFFF"/>
                </a:highlight>
                <a:latin typeface="Roboto"/>
                <a:ea typeface="Roboto"/>
                <a:cs typeface="Roboto"/>
                <a:sym typeface="Roboto"/>
              </a:rPr>
              <a:t>Ensure that above  command is given in same path as the project’s </a:t>
            </a:r>
            <a:r>
              <a:rPr b="1" lang="en-US" sz="1800">
                <a:solidFill>
                  <a:srgbClr val="3A3A3A"/>
                </a:solidFill>
                <a:highlight>
                  <a:srgbClr val="FFFFFF"/>
                </a:highlight>
                <a:latin typeface="Roboto"/>
                <a:ea typeface="Roboto"/>
                <a:cs typeface="Roboto"/>
                <a:sym typeface="Roboto"/>
              </a:rPr>
              <a:t>package.json</a:t>
            </a:r>
            <a:r>
              <a:rPr lang="en-US" sz="1800">
                <a:solidFill>
                  <a:srgbClr val="3A3A3A"/>
                </a:solidFill>
                <a:highlight>
                  <a:srgbClr val="FFFFFF"/>
                </a:highlight>
                <a:latin typeface="Roboto"/>
                <a:ea typeface="Roboto"/>
                <a:cs typeface="Roboto"/>
                <a:sym typeface="Roboto"/>
              </a:rPr>
              <a:t> file.</a:t>
            </a:r>
            <a:endParaRPr sz="1800">
              <a:solidFill>
                <a:srgbClr val="3A3A3A"/>
              </a:solidFill>
              <a:highlight>
                <a:srgbClr val="FFFFFF"/>
              </a:highlight>
              <a:latin typeface="Roboto"/>
              <a:ea typeface="Roboto"/>
              <a:cs typeface="Roboto"/>
              <a:sym typeface="Roboto"/>
            </a:endParaRPr>
          </a:p>
          <a:p>
            <a:pPr indent="0" lvl="0" marL="0" marR="0" rtl="0" algn="l">
              <a:spcBef>
                <a:spcPts val="0"/>
              </a:spcBef>
              <a:spcAft>
                <a:spcPts val="0"/>
              </a:spcAft>
              <a:buNone/>
            </a:pPr>
            <a:r>
              <a:t/>
            </a:r>
            <a:endParaRPr sz="1800">
              <a:solidFill>
                <a:srgbClr val="3A3A3A"/>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rgbClr val="000000"/>
              </a:buClr>
              <a:buSzPts val="1100"/>
              <a:buFont typeface="Arial"/>
              <a:buNone/>
            </a:pPr>
            <a:r>
              <a:t/>
            </a:r>
            <a:endParaRPr sz="1800">
              <a:solidFill>
                <a:srgbClr val="3A3A3A"/>
              </a:solidFill>
              <a:latin typeface="Roboto"/>
              <a:ea typeface="Roboto"/>
              <a:cs typeface="Roboto"/>
              <a:sym typeface="Roboto"/>
            </a:endParaRPr>
          </a:p>
          <a:p>
            <a:pPr indent="0" lvl="0" marL="0" marR="0" rtl="0" algn="l">
              <a:spcBef>
                <a:spcPts val="1500"/>
              </a:spcBef>
              <a:spcAft>
                <a:spcPts val="0"/>
              </a:spcAft>
              <a:buNone/>
            </a:pPr>
            <a:r>
              <a:t/>
            </a:r>
            <a:endParaRPr sz="1800">
              <a:solidFill>
                <a:srgbClr val="3A3A3A"/>
              </a:solidFill>
              <a:highlight>
                <a:srgbClr val="FFFFFF"/>
              </a:highlight>
              <a:latin typeface="Roboto"/>
              <a:ea typeface="Roboto"/>
              <a:cs typeface="Roboto"/>
              <a:sym typeface="Roboto"/>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a:t>
            </a:r>
            <a:endParaRPr sz="1800"/>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6" name="Shape 1056"/>
        <p:cNvGrpSpPr/>
        <p:nvPr/>
      </p:nvGrpSpPr>
      <p:grpSpPr>
        <a:xfrm>
          <a:off x="0" y="0"/>
          <a:ext cx="0" cy="0"/>
          <a:chOff x="0" y="0"/>
          <a:chExt cx="0" cy="0"/>
        </a:xfrm>
      </p:grpSpPr>
      <p:sp>
        <p:nvSpPr>
          <p:cNvPr id="1057" name="Google Shape;1057;p116"/>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1058" name="Google Shape;1058;p116"/>
          <p:cNvSpPr/>
          <p:nvPr/>
        </p:nvSpPr>
        <p:spPr>
          <a:xfrm>
            <a:off x="0" y="5067300"/>
            <a:ext cx="8839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9" name="Google Shape;1059;p116"/>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1060" name="Google Shape;1060;p116"/>
          <p:cNvSpPr txBox="1"/>
          <p:nvPr>
            <p:ph type="ctrTitle"/>
          </p:nvPr>
        </p:nvSpPr>
        <p:spPr>
          <a:xfrm>
            <a:off x="685800" y="213825"/>
            <a:ext cx="7772400" cy="8985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 – Testing</a:t>
            </a:r>
            <a:endParaRPr/>
          </a:p>
        </p:txBody>
      </p:sp>
      <p:sp>
        <p:nvSpPr>
          <p:cNvPr id="1061" name="Google Shape;1061;p116"/>
          <p:cNvSpPr/>
          <p:nvPr/>
        </p:nvSpPr>
        <p:spPr>
          <a:xfrm>
            <a:off x="61650" y="1112325"/>
            <a:ext cx="8326200" cy="5652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3A3A3A"/>
                </a:solidFill>
                <a:highlight>
                  <a:srgbClr val="FFFFFF"/>
                </a:highlight>
                <a:latin typeface="Roboto"/>
                <a:ea typeface="Roboto"/>
                <a:cs typeface="Roboto"/>
                <a:sym typeface="Roboto"/>
              </a:rPr>
              <a:t>Run below command</a:t>
            </a:r>
            <a:endParaRPr sz="2400">
              <a:solidFill>
                <a:srgbClr val="3A3A3A"/>
              </a:solidFill>
              <a:highlight>
                <a:srgbClr val="FFFFFF"/>
              </a:highlight>
              <a:latin typeface="Roboto"/>
              <a:ea typeface="Roboto"/>
              <a:cs typeface="Roboto"/>
              <a:sym typeface="Roboto"/>
            </a:endParaRPr>
          </a:p>
          <a:p>
            <a:pPr indent="0" lvl="0" marL="0" marR="0" rtl="0" algn="l">
              <a:spcBef>
                <a:spcPts val="0"/>
              </a:spcBef>
              <a:spcAft>
                <a:spcPts val="0"/>
              </a:spcAft>
              <a:buNone/>
            </a:pPr>
            <a:r>
              <a:t/>
            </a:r>
            <a:endParaRPr sz="2400">
              <a:solidFill>
                <a:srgbClr val="3A3A3A"/>
              </a:solidFill>
              <a:highlight>
                <a:srgbClr val="FFFFFF"/>
              </a:highlight>
              <a:latin typeface="Roboto"/>
              <a:ea typeface="Roboto"/>
              <a:cs typeface="Roboto"/>
              <a:sym typeface="Roboto"/>
            </a:endParaRPr>
          </a:p>
          <a:p>
            <a:pPr indent="0" lvl="0" marL="0" marR="0" rtl="0" algn="l">
              <a:spcBef>
                <a:spcPts val="0"/>
              </a:spcBef>
              <a:spcAft>
                <a:spcPts val="0"/>
              </a:spcAft>
              <a:buNone/>
            </a:pPr>
            <a:r>
              <a:rPr lang="en-US" sz="2400">
                <a:solidFill>
                  <a:srgbClr val="3A3A3A"/>
                </a:solidFill>
                <a:highlight>
                  <a:srgbClr val="FFFFFF"/>
                </a:highlight>
                <a:latin typeface="Roboto"/>
                <a:ea typeface="Roboto"/>
                <a:cs typeface="Roboto"/>
                <a:sym typeface="Roboto"/>
              </a:rPr>
              <a:t>jasmine init</a:t>
            </a:r>
            <a:endParaRPr sz="2400">
              <a:solidFill>
                <a:srgbClr val="3A3A3A"/>
              </a:solidFill>
              <a:highlight>
                <a:srgbClr val="FFFFFF"/>
              </a:highlight>
              <a:latin typeface="Roboto"/>
              <a:ea typeface="Roboto"/>
              <a:cs typeface="Roboto"/>
              <a:sym typeface="Roboto"/>
            </a:endParaRPr>
          </a:p>
          <a:p>
            <a:pPr indent="0" lvl="0" marL="0" marR="0" rtl="0" algn="l">
              <a:spcBef>
                <a:spcPts val="0"/>
              </a:spcBef>
              <a:spcAft>
                <a:spcPts val="0"/>
              </a:spcAft>
              <a:buNone/>
            </a:pPr>
            <a:r>
              <a:t/>
            </a:r>
            <a:endParaRPr sz="2400">
              <a:solidFill>
                <a:srgbClr val="3A3A3A"/>
              </a:solidFill>
              <a:highlight>
                <a:srgbClr val="FFFFFF"/>
              </a:highlight>
              <a:latin typeface="Roboto"/>
              <a:ea typeface="Roboto"/>
              <a:cs typeface="Roboto"/>
              <a:sym typeface="Roboto"/>
            </a:endParaRPr>
          </a:p>
          <a:p>
            <a:pPr indent="0" lvl="0" marL="0" marR="0" rtl="0" algn="l">
              <a:spcBef>
                <a:spcPts val="0"/>
              </a:spcBef>
              <a:spcAft>
                <a:spcPts val="0"/>
              </a:spcAft>
              <a:buNone/>
            </a:pPr>
            <a:r>
              <a:rPr lang="en-US" sz="1800">
                <a:solidFill>
                  <a:srgbClr val="222222"/>
                </a:solidFill>
                <a:highlight>
                  <a:srgbClr val="FFFFFF"/>
                </a:highlight>
              </a:rPr>
              <a:t>Inspect the generated configuration file. The configuration file will be stored in the spec/support folder as jasmine.json. This file enumerates the source files and spec files you would like the Jasmine runner to include.</a:t>
            </a:r>
            <a:endParaRPr sz="1800">
              <a:solidFill>
                <a:srgbClr val="222222"/>
              </a:solidFill>
              <a:highlight>
                <a:srgbClr val="FFFFFF"/>
              </a:highlight>
            </a:endParaRPr>
          </a:p>
          <a:p>
            <a:pPr indent="0" lvl="0" marL="0" marR="0" rtl="0" algn="l">
              <a:spcBef>
                <a:spcPts val="0"/>
              </a:spcBef>
              <a:spcAft>
                <a:spcPts val="0"/>
              </a:spcAft>
              <a:buNone/>
            </a:pPr>
            <a:r>
              <a:t/>
            </a:r>
            <a:endParaRPr sz="1800">
              <a:solidFill>
                <a:srgbClr val="222222"/>
              </a:solidFill>
              <a:highlight>
                <a:srgbClr val="FFFFFF"/>
              </a:highlight>
            </a:endParaRPr>
          </a:p>
          <a:p>
            <a:pPr indent="0" lvl="0" marL="0" marR="0" rtl="0" algn="l">
              <a:spcBef>
                <a:spcPts val="0"/>
              </a:spcBef>
              <a:spcAft>
                <a:spcPts val="0"/>
              </a:spcAft>
              <a:buNone/>
            </a:pPr>
            <a:r>
              <a:rPr lang="en-US" sz="1800">
                <a:solidFill>
                  <a:srgbClr val="222222"/>
                </a:solidFill>
                <a:highlight>
                  <a:srgbClr val="FFFFFF"/>
                </a:highlight>
              </a:rPr>
              <a:t>Create a simple Application, like below, name it App.js</a:t>
            </a:r>
            <a:endParaRPr sz="1800">
              <a:solidFill>
                <a:srgbClr val="222222"/>
              </a:solidFill>
              <a:highlight>
                <a:srgbClr val="FFFFFF"/>
              </a:highlight>
            </a:endParaRPr>
          </a:p>
        </p:txBody>
      </p:sp>
      <p:pic>
        <p:nvPicPr>
          <p:cNvPr id="1062" name="Google Shape;1062;p116"/>
          <p:cNvPicPr preferRelativeResize="0"/>
          <p:nvPr/>
        </p:nvPicPr>
        <p:blipFill>
          <a:blip r:embed="rId3">
            <a:alphaModFix/>
          </a:blip>
          <a:stretch>
            <a:fillRect/>
          </a:stretch>
        </p:blipFill>
        <p:spPr>
          <a:xfrm>
            <a:off x="61650" y="3592271"/>
            <a:ext cx="9143999" cy="2966357"/>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6" name="Shape 1066"/>
        <p:cNvGrpSpPr/>
        <p:nvPr/>
      </p:nvGrpSpPr>
      <p:grpSpPr>
        <a:xfrm>
          <a:off x="0" y="0"/>
          <a:ext cx="0" cy="0"/>
          <a:chOff x="0" y="0"/>
          <a:chExt cx="0" cy="0"/>
        </a:xfrm>
      </p:grpSpPr>
      <p:sp>
        <p:nvSpPr>
          <p:cNvPr id="1067" name="Google Shape;1067;p117"/>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1068" name="Google Shape;1068;p117"/>
          <p:cNvSpPr/>
          <p:nvPr/>
        </p:nvSpPr>
        <p:spPr>
          <a:xfrm>
            <a:off x="0" y="5067300"/>
            <a:ext cx="8839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9" name="Google Shape;1069;p117"/>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1070" name="Google Shape;1070;p117"/>
          <p:cNvSpPr txBox="1"/>
          <p:nvPr>
            <p:ph type="ctrTitle"/>
          </p:nvPr>
        </p:nvSpPr>
        <p:spPr>
          <a:xfrm>
            <a:off x="633925" y="176225"/>
            <a:ext cx="7772400" cy="8985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 – Testing</a:t>
            </a:r>
            <a:endParaRPr/>
          </a:p>
        </p:txBody>
      </p:sp>
      <p:sp>
        <p:nvSpPr>
          <p:cNvPr id="1071" name="Google Shape;1071;p117"/>
          <p:cNvSpPr/>
          <p:nvPr/>
        </p:nvSpPr>
        <p:spPr>
          <a:xfrm>
            <a:off x="0" y="1074725"/>
            <a:ext cx="85344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Lets name Test file as app.spec.js , here spec is mandatory, as only those files are recognized for Testing</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Place this file in spec folder</a:t>
            </a:r>
            <a:endParaRPr b="1" sz="1800">
              <a:solidFill>
                <a:schemeClr val="dk1"/>
              </a:solidFill>
              <a:latin typeface="Calibri"/>
              <a:ea typeface="Calibri"/>
              <a:cs typeface="Calibri"/>
              <a:sym typeface="Calibri"/>
            </a:endParaRPr>
          </a:p>
        </p:txBody>
      </p:sp>
      <p:pic>
        <p:nvPicPr>
          <p:cNvPr id="1072" name="Google Shape;1072;p117"/>
          <p:cNvPicPr preferRelativeResize="0"/>
          <p:nvPr/>
        </p:nvPicPr>
        <p:blipFill>
          <a:blip r:embed="rId3">
            <a:alphaModFix/>
          </a:blip>
          <a:stretch>
            <a:fillRect/>
          </a:stretch>
        </p:blipFill>
        <p:spPr>
          <a:xfrm>
            <a:off x="87575" y="2374950"/>
            <a:ext cx="7781920" cy="2744725"/>
          </a:xfrm>
          <a:prstGeom prst="rect">
            <a:avLst/>
          </a:prstGeom>
          <a:noFill/>
          <a:ln>
            <a:noFill/>
          </a:ln>
        </p:spPr>
      </p:pic>
      <p:sp>
        <p:nvSpPr>
          <p:cNvPr id="1073" name="Google Shape;1073;p117"/>
          <p:cNvSpPr/>
          <p:nvPr/>
        </p:nvSpPr>
        <p:spPr>
          <a:xfrm>
            <a:off x="0" y="5288200"/>
            <a:ext cx="8534400" cy="1569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Run below command to run test files</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jasmine</a:t>
            </a:r>
            <a:endParaRPr b="1" sz="1800">
              <a:solidFill>
                <a:schemeClr val="dk1"/>
              </a:solidFill>
              <a:latin typeface="Calibri"/>
              <a:ea typeface="Calibri"/>
              <a:cs typeface="Calibri"/>
              <a:sym typeface="Calibri"/>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7" name="Shape 1077"/>
        <p:cNvGrpSpPr/>
        <p:nvPr/>
      </p:nvGrpSpPr>
      <p:grpSpPr>
        <a:xfrm>
          <a:off x="0" y="0"/>
          <a:ext cx="0" cy="0"/>
          <a:chOff x="0" y="0"/>
          <a:chExt cx="0" cy="0"/>
        </a:xfrm>
      </p:grpSpPr>
      <p:sp>
        <p:nvSpPr>
          <p:cNvPr id="1078" name="Google Shape;1078;p118"/>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1079" name="Google Shape;1079;p118"/>
          <p:cNvSpPr/>
          <p:nvPr/>
        </p:nvSpPr>
        <p:spPr>
          <a:xfrm>
            <a:off x="0" y="5067300"/>
            <a:ext cx="8839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0" name="Google Shape;1080;p118"/>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1081" name="Google Shape;1081;p118"/>
          <p:cNvSpPr txBox="1"/>
          <p:nvPr>
            <p:ph type="ctrTitle"/>
          </p:nvPr>
        </p:nvSpPr>
        <p:spPr>
          <a:xfrm>
            <a:off x="620975" y="110075"/>
            <a:ext cx="7772400" cy="8985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 – Streams</a:t>
            </a:r>
            <a:endParaRPr/>
          </a:p>
        </p:txBody>
      </p:sp>
      <p:sp>
        <p:nvSpPr>
          <p:cNvPr id="1082" name="Google Shape;1082;p118"/>
          <p:cNvSpPr/>
          <p:nvPr/>
        </p:nvSpPr>
        <p:spPr>
          <a:xfrm>
            <a:off x="90750" y="917850"/>
            <a:ext cx="8302500" cy="5432100"/>
          </a:xfrm>
          <a:prstGeom prst="rect">
            <a:avLst/>
          </a:prstGeom>
          <a:noFill/>
          <a:ln>
            <a:noFill/>
          </a:ln>
        </p:spPr>
        <p:txBody>
          <a:bodyPr anchorCtr="0" anchor="t" bIns="45700" lIns="91425" spcFirstLastPara="1" rIns="91425" wrap="square" tIns="45700">
            <a:noAutofit/>
          </a:bodyPr>
          <a:lstStyle/>
          <a:p>
            <a:pPr indent="0" lvl="0" marL="25400" marR="25400" rtl="0" algn="just">
              <a:lnSpc>
                <a:spcPct val="163636"/>
              </a:lnSpc>
              <a:spcBef>
                <a:spcPts val="0"/>
              </a:spcBef>
              <a:spcAft>
                <a:spcPts val="0"/>
              </a:spcAft>
              <a:buClr>
                <a:srgbClr val="000000"/>
              </a:buClr>
              <a:buSzPts val="1100"/>
              <a:buFont typeface="Arial"/>
              <a:buNone/>
            </a:pPr>
            <a:r>
              <a:rPr lang="en-US" sz="1800">
                <a:latin typeface="Verdana"/>
                <a:ea typeface="Verdana"/>
                <a:cs typeface="Verdana"/>
                <a:sym typeface="Verdana"/>
              </a:rPr>
              <a:t>Streams are objects that let you read data from a source or write data to a destination in continuous fashion. In Node.js, there are four types of streams −</a:t>
            </a:r>
            <a:endParaRPr sz="1800">
              <a:latin typeface="Verdana"/>
              <a:ea typeface="Verdana"/>
              <a:cs typeface="Verdana"/>
              <a:sym typeface="Verdana"/>
            </a:endParaRPr>
          </a:p>
          <a:p>
            <a:pPr indent="-342900" lvl="0" marL="482600" marR="25400" rtl="0" algn="just">
              <a:lnSpc>
                <a:spcPct val="171428"/>
              </a:lnSpc>
              <a:spcBef>
                <a:spcPts val="1100"/>
              </a:spcBef>
              <a:spcAft>
                <a:spcPts val="0"/>
              </a:spcAft>
              <a:buClr>
                <a:srgbClr val="000000"/>
              </a:buClr>
              <a:buSzPts val="1800"/>
              <a:buFont typeface="Verdana"/>
              <a:buChar char="●"/>
            </a:pPr>
            <a:r>
              <a:rPr lang="en-US" sz="1800">
                <a:latin typeface="Verdana"/>
                <a:ea typeface="Verdana"/>
                <a:cs typeface="Verdana"/>
                <a:sym typeface="Verdana"/>
              </a:rPr>
              <a:t>Readable − Stream which is used for read operation.</a:t>
            </a:r>
            <a:endParaRPr sz="1800">
              <a:latin typeface="Verdana"/>
              <a:ea typeface="Verdana"/>
              <a:cs typeface="Verdana"/>
              <a:sym typeface="Verdana"/>
            </a:endParaRPr>
          </a:p>
          <a:p>
            <a:pPr indent="-342900" lvl="0" marL="482600" marR="25400" rtl="0" algn="just">
              <a:lnSpc>
                <a:spcPct val="171428"/>
              </a:lnSpc>
              <a:spcBef>
                <a:spcPts val="0"/>
              </a:spcBef>
              <a:spcAft>
                <a:spcPts val="0"/>
              </a:spcAft>
              <a:buClr>
                <a:srgbClr val="000000"/>
              </a:buClr>
              <a:buSzPts val="1800"/>
              <a:buFont typeface="Verdana"/>
              <a:buChar char="●"/>
            </a:pPr>
            <a:r>
              <a:rPr lang="en-US" sz="1800">
                <a:latin typeface="Verdana"/>
                <a:ea typeface="Verdana"/>
                <a:cs typeface="Verdana"/>
                <a:sym typeface="Verdana"/>
              </a:rPr>
              <a:t>Writable − Stream which is used for write operation.</a:t>
            </a:r>
            <a:endParaRPr sz="1800">
              <a:latin typeface="Verdana"/>
              <a:ea typeface="Verdana"/>
              <a:cs typeface="Verdana"/>
              <a:sym typeface="Verdana"/>
            </a:endParaRPr>
          </a:p>
          <a:p>
            <a:pPr indent="-342900" lvl="0" marL="482600" marR="25400" rtl="0" algn="just">
              <a:lnSpc>
                <a:spcPct val="171428"/>
              </a:lnSpc>
              <a:spcBef>
                <a:spcPts val="0"/>
              </a:spcBef>
              <a:spcAft>
                <a:spcPts val="0"/>
              </a:spcAft>
              <a:buClr>
                <a:srgbClr val="000000"/>
              </a:buClr>
              <a:buSzPts val="1800"/>
              <a:buFont typeface="Verdana"/>
              <a:buChar char="●"/>
            </a:pPr>
            <a:r>
              <a:rPr lang="en-US" sz="1800">
                <a:latin typeface="Verdana"/>
                <a:ea typeface="Verdana"/>
                <a:cs typeface="Verdana"/>
                <a:sym typeface="Verdana"/>
              </a:rPr>
              <a:t>Duplex − Stream which can be used for both read and write operation.</a:t>
            </a:r>
            <a:endParaRPr sz="1800">
              <a:latin typeface="Verdana"/>
              <a:ea typeface="Verdana"/>
              <a:cs typeface="Verdana"/>
              <a:sym typeface="Verdana"/>
            </a:endParaRPr>
          </a:p>
          <a:p>
            <a:pPr indent="-342900" lvl="0" marL="482600" marR="25400" rtl="0" algn="just">
              <a:lnSpc>
                <a:spcPct val="171428"/>
              </a:lnSpc>
              <a:spcBef>
                <a:spcPts val="0"/>
              </a:spcBef>
              <a:spcAft>
                <a:spcPts val="0"/>
              </a:spcAft>
              <a:buClr>
                <a:srgbClr val="000000"/>
              </a:buClr>
              <a:buSzPts val="1800"/>
              <a:buFont typeface="Verdana"/>
              <a:buChar char="●"/>
            </a:pPr>
            <a:r>
              <a:rPr lang="en-US" sz="1800">
                <a:latin typeface="Verdana"/>
                <a:ea typeface="Verdana"/>
                <a:cs typeface="Verdana"/>
                <a:sym typeface="Verdana"/>
              </a:rPr>
              <a:t>Transform − A type of duplex stream where the output is computed based on input.</a:t>
            </a:r>
            <a:endParaRPr sz="1800">
              <a:latin typeface="Verdana"/>
              <a:ea typeface="Verdana"/>
              <a:cs typeface="Verdana"/>
              <a:sym typeface="Verdana"/>
            </a:endParaRPr>
          </a:p>
          <a:p>
            <a:pPr indent="0" lvl="0" marL="0" marR="25400" rtl="0" algn="just">
              <a:lnSpc>
                <a:spcPct val="171428"/>
              </a:lnSpc>
              <a:spcBef>
                <a:spcPts val="2100"/>
              </a:spcBef>
              <a:spcAft>
                <a:spcPts val="0"/>
              </a:spcAft>
              <a:buNone/>
            </a:pPr>
            <a:r>
              <a:rPr lang="en-US" sz="1800">
                <a:latin typeface="Verdana"/>
                <a:ea typeface="Verdana"/>
                <a:cs typeface="Verdana"/>
                <a:sym typeface="Verdana"/>
              </a:rPr>
              <a:t>Stream let us read/write huge data, by keeping memory usage low, as the data is read or written  in chunks</a:t>
            </a:r>
            <a:endParaRPr sz="1800">
              <a:latin typeface="Verdana"/>
              <a:ea typeface="Verdana"/>
              <a:cs typeface="Verdana"/>
              <a:sym typeface="Verdana"/>
            </a:endParaRPr>
          </a:p>
          <a:p>
            <a:pPr indent="0" lvl="0" marL="0" marR="0" rtl="0" algn="l">
              <a:spcBef>
                <a:spcPts val="2100"/>
              </a:spcBef>
              <a:spcAft>
                <a:spcPts val="0"/>
              </a:spcAft>
              <a:buNone/>
            </a:pPr>
            <a:r>
              <a:t/>
            </a:r>
            <a:endParaRPr b="1" sz="1800">
              <a:solidFill>
                <a:schemeClr val="dk1"/>
              </a:solidFill>
              <a:latin typeface="Calibri"/>
              <a:ea typeface="Calibri"/>
              <a:cs typeface="Calibri"/>
              <a:sym typeface="Calibri"/>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6" name="Shape 1086"/>
        <p:cNvGrpSpPr/>
        <p:nvPr/>
      </p:nvGrpSpPr>
      <p:grpSpPr>
        <a:xfrm>
          <a:off x="0" y="0"/>
          <a:ext cx="0" cy="0"/>
          <a:chOff x="0" y="0"/>
          <a:chExt cx="0" cy="0"/>
        </a:xfrm>
      </p:grpSpPr>
      <p:sp>
        <p:nvSpPr>
          <p:cNvPr id="1087" name="Google Shape;1087;p119"/>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1088" name="Google Shape;1088;p119"/>
          <p:cNvSpPr/>
          <p:nvPr/>
        </p:nvSpPr>
        <p:spPr>
          <a:xfrm>
            <a:off x="0" y="5067300"/>
            <a:ext cx="8839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9" name="Google Shape;1089;p119"/>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1090" name="Google Shape;1090;p119"/>
          <p:cNvSpPr txBox="1"/>
          <p:nvPr>
            <p:ph type="ctrTitle"/>
          </p:nvPr>
        </p:nvSpPr>
        <p:spPr>
          <a:xfrm>
            <a:off x="620975" y="110075"/>
            <a:ext cx="7772400" cy="8985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 – Streams</a:t>
            </a:r>
            <a:endParaRPr/>
          </a:p>
        </p:txBody>
      </p:sp>
      <p:sp>
        <p:nvSpPr>
          <p:cNvPr id="1091" name="Google Shape;1091;p119"/>
          <p:cNvSpPr/>
          <p:nvPr/>
        </p:nvSpPr>
        <p:spPr>
          <a:xfrm>
            <a:off x="90750" y="917850"/>
            <a:ext cx="8302500" cy="5432100"/>
          </a:xfrm>
          <a:prstGeom prst="rect">
            <a:avLst/>
          </a:prstGeom>
          <a:noFill/>
          <a:ln>
            <a:noFill/>
          </a:ln>
        </p:spPr>
        <p:txBody>
          <a:bodyPr anchorCtr="0" anchor="t" bIns="45700" lIns="91425" spcFirstLastPara="1" rIns="91425" wrap="square" tIns="45700">
            <a:noAutofit/>
          </a:bodyPr>
          <a:lstStyle/>
          <a:p>
            <a:pPr indent="0" lvl="0" marL="25400" marR="25400" rtl="0" algn="just">
              <a:lnSpc>
                <a:spcPct val="163636"/>
              </a:lnSpc>
              <a:spcBef>
                <a:spcPts val="0"/>
              </a:spcBef>
              <a:spcAft>
                <a:spcPts val="0"/>
              </a:spcAft>
              <a:buClr>
                <a:srgbClr val="000000"/>
              </a:buClr>
              <a:buSzPts val="1100"/>
              <a:buFont typeface="Arial"/>
              <a:buNone/>
            </a:pPr>
            <a:r>
              <a:rPr lang="en-US" sz="1800">
                <a:latin typeface="Verdana"/>
                <a:ea typeface="Verdana"/>
                <a:cs typeface="Verdana"/>
                <a:sym typeface="Verdana"/>
              </a:rPr>
              <a:t>Each type of Stream is an EventEmitter instance and throws several events at different instance of times. For example, some of the commonly used events are −</a:t>
            </a:r>
            <a:endParaRPr sz="1800">
              <a:latin typeface="Verdana"/>
              <a:ea typeface="Verdana"/>
              <a:cs typeface="Verdana"/>
              <a:sym typeface="Verdana"/>
            </a:endParaRPr>
          </a:p>
          <a:p>
            <a:pPr indent="-342900" lvl="0" marL="482600" marR="25400" rtl="0" algn="just">
              <a:lnSpc>
                <a:spcPct val="171428"/>
              </a:lnSpc>
              <a:spcBef>
                <a:spcPts val="1100"/>
              </a:spcBef>
              <a:spcAft>
                <a:spcPts val="0"/>
              </a:spcAft>
              <a:buClr>
                <a:srgbClr val="000000"/>
              </a:buClr>
              <a:buSzPts val="1800"/>
              <a:buFont typeface="Verdana"/>
              <a:buChar char="●"/>
            </a:pPr>
            <a:r>
              <a:rPr lang="en-US" sz="1800">
                <a:latin typeface="Verdana"/>
                <a:ea typeface="Verdana"/>
                <a:cs typeface="Verdana"/>
                <a:sym typeface="Verdana"/>
              </a:rPr>
              <a:t>data − This event is fired when there is data is available to read.</a:t>
            </a:r>
            <a:endParaRPr sz="1800">
              <a:latin typeface="Verdana"/>
              <a:ea typeface="Verdana"/>
              <a:cs typeface="Verdana"/>
              <a:sym typeface="Verdana"/>
            </a:endParaRPr>
          </a:p>
          <a:p>
            <a:pPr indent="-342900" lvl="0" marL="482600" marR="25400" rtl="0" algn="just">
              <a:lnSpc>
                <a:spcPct val="171428"/>
              </a:lnSpc>
              <a:spcBef>
                <a:spcPts val="0"/>
              </a:spcBef>
              <a:spcAft>
                <a:spcPts val="0"/>
              </a:spcAft>
              <a:buClr>
                <a:srgbClr val="000000"/>
              </a:buClr>
              <a:buSzPts val="1800"/>
              <a:buFont typeface="Verdana"/>
              <a:buChar char="●"/>
            </a:pPr>
            <a:r>
              <a:rPr lang="en-US" sz="1800">
                <a:latin typeface="Verdana"/>
                <a:ea typeface="Verdana"/>
                <a:cs typeface="Verdana"/>
                <a:sym typeface="Verdana"/>
              </a:rPr>
              <a:t>end − This event is fired when there is no more data to read.</a:t>
            </a:r>
            <a:endParaRPr sz="1800">
              <a:latin typeface="Verdana"/>
              <a:ea typeface="Verdana"/>
              <a:cs typeface="Verdana"/>
              <a:sym typeface="Verdana"/>
            </a:endParaRPr>
          </a:p>
          <a:p>
            <a:pPr indent="-342900" lvl="0" marL="482600" marR="25400" rtl="0" algn="just">
              <a:lnSpc>
                <a:spcPct val="171428"/>
              </a:lnSpc>
              <a:spcBef>
                <a:spcPts val="0"/>
              </a:spcBef>
              <a:spcAft>
                <a:spcPts val="0"/>
              </a:spcAft>
              <a:buClr>
                <a:srgbClr val="000000"/>
              </a:buClr>
              <a:buSzPts val="1800"/>
              <a:buFont typeface="Verdana"/>
              <a:buChar char="●"/>
            </a:pPr>
            <a:r>
              <a:rPr lang="en-US" sz="1800">
                <a:latin typeface="Verdana"/>
                <a:ea typeface="Verdana"/>
                <a:cs typeface="Verdana"/>
                <a:sym typeface="Verdana"/>
              </a:rPr>
              <a:t>error − This event is fired when there is any error receiving or writing data.</a:t>
            </a:r>
            <a:endParaRPr sz="1800">
              <a:latin typeface="Verdana"/>
              <a:ea typeface="Verdana"/>
              <a:cs typeface="Verdana"/>
              <a:sym typeface="Verdana"/>
            </a:endParaRPr>
          </a:p>
          <a:p>
            <a:pPr indent="-342900" lvl="0" marL="482600" marR="25400" rtl="0" algn="just">
              <a:lnSpc>
                <a:spcPct val="171428"/>
              </a:lnSpc>
              <a:spcBef>
                <a:spcPts val="0"/>
              </a:spcBef>
              <a:spcAft>
                <a:spcPts val="0"/>
              </a:spcAft>
              <a:buClr>
                <a:srgbClr val="000000"/>
              </a:buClr>
              <a:buSzPts val="1800"/>
              <a:buFont typeface="Verdana"/>
              <a:buChar char="●"/>
            </a:pPr>
            <a:r>
              <a:rPr lang="en-US" sz="1800">
                <a:latin typeface="Verdana"/>
                <a:ea typeface="Verdana"/>
                <a:cs typeface="Verdana"/>
                <a:sym typeface="Verdana"/>
              </a:rPr>
              <a:t>finish − This event is fired when all the data has been flushed to underlying system.</a:t>
            </a:r>
            <a:endParaRPr sz="1800">
              <a:latin typeface="Verdana"/>
              <a:ea typeface="Verdana"/>
              <a:cs typeface="Verdana"/>
              <a:sym typeface="Verdana"/>
            </a:endParaRPr>
          </a:p>
          <a:p>
            <a:pPr indent="0" lvl="0" marL="0" marR="0" rtl="0" algn="l">
              <a:spcBef>
                <a:spcPts val="2100"/>
              </a:spcBef>
              <a:spcAft>
                <a:spcPts val="0"/>
              </a:spcAft>
              <a:buNone/>
            </a:pPr>
            <a:r>
              <a:t/>
            </a:r>
            <a:endParaRPr sz="1800">
              <a:latin typeface="Verdana"/>
              <a:ea typeface="Verdana"/>
              <a:cs typeface="Verdana"/>
              <a:sym typeface="Verdana"/>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5" name="Shape 1095"/>
        <p:cNvGrpSpPr/>
        <p:nvPr/>
      </p:nvGrpSpPr>
      <p:grpSpPr>
        <a:xfrm>
          <a:off x="0" y="0"/>
          <a:ext cx="0" cy="0"/>
          <a:chOff x="0" y="0"/>
          <a:chExt cx="0" cy="0"/>
        </a:xfrm>
      </p:grpSpPr>
      <p:sp>
        <p:nvSpPr>
          <p:cNvPr id="1096" name="Google Shape;1096;p120"/>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1097" name="Google Shape;1097;p120"/>
          <p:cNvSpPr/>
          <p:nvPr/>
        </p:nvSpPr>
        <p:spPr>
          <a:xfrm>
            <a:off x="0" y="5067300"/>
            <a:ext cx="8839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8" name="Google Shape;1098;p120"/>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1099" name="Google Shape;1099;p120"/>
          <p:cNvSpPr txBox="1"/>
          <p:nvPr>
            <p:ph type="ctrTitle"/>
          </p:nvPr>
        </p:nvSpPr>
        <p:spPr>
          <a:xfrm>
            <a:off x="620975" y="110075"/>
            <a:ext cx="7772400" cy="8985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sz="3600"/>
              <a:t>Node.js – Piping Streams</a:t>
            </a:r>
            <a:endParaRPr sz="3600"/>
          </a:p>
        </p:txBody>
      </p:sp>
      <p:sp>
        <p:nvSpPr>
          <p:cNvPr id="1100" name="Google Shape;1100;p120"/>
          <p:cNvSpPr/>
          <p:nvPr/>
        </p:nvSpPr>
        <p:spPr>
          <a:xfrm>
            <a:off x="90750" y="917850"/>
            <a:ext cx="8302500" cy="5432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highlight>
                  <a:srgbClr val="FFFFFF"/>
                </a:highlight>
                <a:latin typeface="Verdana"/>
                <a:ea typeface="Verdana"/>
                <a:cs typeface="Verdana"/>
                <a:sym typeface="Verdana"/>
              </a:rPr>
              <a:t>Piping is a mechanism where we provide the output of one stream as the input to another stream. </a:t>
            </a:r>
            <a:endParaRPr sz="1800">
              <a:highlight>
                <a:srgbClr val="FFFFFF"/>
              </a:highlight>
              <a:latin typeface="Verdana"/>
              <a:ea typeface="Verdana"/>
              <a:cs typeface="Verdana"/>
              <a:sym typeface="Verdana"/>
            </a:endParaRPr>
          </a:p>
          <a:p>
            <a:pPr indent="0" lvl="0" marL="0" marR="0" rtl="0" algn="l">
              <a:spcBef>
                <a:spcPts val="0"/>
              </a:spcBef>
              <a:spcAft>
                <a:spcPts val="0"/>
              </a:spcAft>
              <a:buNone/>
            </a:pPr>
            <a:r>
              <a:t/>
            </a:r>
            <a:endParaRPr sz="1800">
              <a:highlight>
                <a:srgbClr val="FFFFFF"/>
              </a:highlight>
              <a:latin typeface="Verdana"/>
              <a:ea typeface="Verdana"/>
              <a:cs typeface="Verdana"/>
              <a:sym typeface="Verdana"/>
            </a:endParaRPr>
          </a:p>
          <a:p>
            <a:pPr indent="0" lvl="0" marL="0" marR="0" rtl="0" algn="l">
              <a:spcBef>
                <a:spcPts val="0"/>
              </a:spcBef>
              <a:spcAft>
                <a:spcPts val="0"/>
              </a:spcAft>
              <a:buNone/>
            </a:pPr>
            <a:r>
              <a:rPr lang="en-US" sz="1800">
                <a:highlight>
                  <a:srgbClr val="FFFFFF"/>
                </a:highlight>
                <a:latin typeface="Verdana"/>
                <a:ea typeface="Verdana"/>
                <a:cs typeface="Verdana"/>
                <a:sym typeface="Verdana"/>
              </a:rPr>
              <a:t>It is normally used to get data from one stream and to pass the output of that stream to another stream. </a:t>
            </a:r>
            <a:endParaRPr sz="1800">
              <a:latin typeface="Verdana"/>
              <a:ea typeface="Verdana"/>
              <a:cs typeface="Verdana"/>
              <a:sym typeface="Verdana"/>
            </a:endParaRPr>
          </a:p>
        </p:txBody>
      </p:sp>
      <p:pic>
        <p:nvPicPr>
          <p:cNvPr id="1101" name="Google Shape;1101;p120"/>
          <p:cNvPicPr preferRelativeResize="0"/>
          <p:nvPr/>
        </p:nvPicPr>
        <p:blipFill>
          <a:blip r:embed="rId3">
            <a:alphaModFix/>
          </a:blip>
          <a:stretch>
            <a:fillRect/>
          </a:stretch>
        </p:blipFill>
        <p:spPr>
          <a:xfrm>
            <a:off x="1574825" y="2610400"/>
            <a:ext cx="5633700" cy="1354025"/>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5" name="Shape 1105"/>
        <p:cNvGrpSpPr/>
        <p:nvPr/>
      </p:nvGrpSpPr>
      <p:grpSpPr>
        <a:xfrm>
          <a:off x="0" y="0"/>
          <a:ext cx="0" cy="0"/>
          <a:chOff x="0" y="0"/>
          <a:chExt cx="0" cy="0"/>
        </a:xfrm>
      </p:grpSpPr>
      <p:sp>
        <p:nvSpPr>
          <p:cNvPr id="1106" name="Google Shape;1106;p121"/>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1107" name="Google Shape;1107;p121"/>
          <p:cNvSpPr/>
          <p:nvPr/>
        </p:nvSpPr>
        <p:spPr>
          <a:xfrm>
            <a:off x="0" y="5067300"/>
            <a:ext cx="8839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8" name="Google Shape;1108;p121"/>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1109" name="Google Shape;1109;p121"/>
          <p:cNvSpPr txBox="1"/>
          <p:nvPr>
            <p:ph type="ctrTitle"/>
          </p:nvPr>
        </p:nvSpPr>
        <p:spPr>
          <a:xfrm>
            <a:off x="620975" y="110075"/>
            <a:ext cx="7772400" cy="8985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sz="4800"/>
              <a:t>Node.js – Chaining Streams</a:t>
            </a:r>
            <a:endParaRPr sz="4800"/>
          </a:p>
        </p:txBody>
      </p:sp>
      <p:sp>
        <p:nvSpPr>
          <p:cNvPr id="1110" name="Google Shape;1110;p121"/>
          <p:cNvSpPr/>
          <p:nvPr/>
        </p:nvSpPr>
        <p:spPr>
          <a:xfrm>
            <a:off x="90750" y="917850"/>
            <a:ext cx="8302500" cy="5432100"/>
          </a:xfrm>
          <a:prstGeom prst="rect">
            <a:avLst/>
          </a:prstGeom>
          <a:noFill/>
          <a:ln>
            <a:noFill/>
          </a:ln>
        </p:spPr>
        <p:txBody>
          <a:bodyPr anchorCtr="0" anchor="t" bIns="45700" lIns="91425" spcFirstLastPara="1" rIns="91425" wrap="square" tIns="45700">
            <a:noAutofit/>
          </a:bodyPr>
          <a:lstStyle/>
          <a:p>
            <a:pPr indent="0" lvl="0" marL="0" marR="25400" rtl="0" algn="just">
              <a:lnSpc>
                <a:spcPct val="163636"/>
              </a:lnSpc>
              <a:spcBef>
                <a:spcPts val="0"/>
              </a:spcBef>
              <a:spcAft>
                <a:spcPts val="0"/>
              </a:spcAft>
              <a:buSzPts val="1100"/>
              <a:buNone/>
            </a:pPr>
            <a:r>
              <a:rPr lang="en-US" sz="2400">
                <a:latin typeface="Verdana"/>
                <a:ea typeface="Verdana"/>
                <a:cs typeface="Verdana"/>
                <a:sym typeface="Verdana"/>
              </a:rPr>
              <a:t>Chaining is a mechanism to connect the output of one stream to another stream and create a chain of multiple stream operations. </a:t>
            </a:r>
            <a:endParaRPr sz="2400">
              <a:latin typeface="Verdana"/>
              <a:ea typeface="Verdana"/>
              <a:cs typeface="Verdana"/>
              <a:sym typeface="Verdana"/>
            </a:endParaRPr>
          </a:p>
          <a:p>
            <a:pPr indent="0" lvl="0" marL="0" marR="25400" rtl="0" algn="just">
              <a:lnSpc>
                <a:spcPct val="163636"/>
              </a:lnSpc>
              <a:spcBef>
                <a:spcPts val="700"/>
              </a:spcBef>
              <a:spcAft>
                <a:spcPts val="0"/>
              </a:spcAft>
              <a:buSzPts val="1100"/>
              <a:buNone/>
            </a:pPr>
            <a:r>
              <a:rPr lang="en-US" sz="2400">
                <a:latin typeface="Verdana"/>
                <a:ea typeface="Verdana"/>
                <a:cs typeface="Verdana"/>
                <a:sym typeface="Verdana"/>
              </a:rPr>
              <a:t>It is normally used with piping operations. For example use piping and chaining to first compress a file and then decompress the same.</a:t>
            </a:r>
            <a:endParaRPr sz="2400">
              <a:latin typeface="Verdana"/>
              <a:ea typeface="Verdana"/>
              <a:cs typeface="Verdana"/>
              <a:sym typeface="Verdana"/>
            </a:endParaRPr>
          </a:p>
          <a:p>
            <a:pPr indent="0" lvl="0" marL="0" marR="25400" rtl="0" algn="just">
              <a:lnSpc>
                <a:spcPct val="163636"/>
              </a:lnSpc>
              <a:spcBef>
                <a:spcPts val="700"/>
              </a:spcBef>
              <a:spcAft>
                <a:spcPts val="0"/>
              </a:spcAft>
              <a:buClr>
                <a:srgbClr val="000000"/>
              </a:buClr>
              <a:buSzPts val="1100"/>
              <a:buFont typeface="Arial"/>
              <a:buNone/>
            </a:pPr>
            <a:r>
              <a:rPr lang="en-US" sz="2400">
                <a:latin typeface="Verdana"/>
                <a:ea typeface="Verdana"/>
                <a:cs typeface="Verdana"/>
                <a:sym typeface="Verdana"/>
              </a:rPr>
              <a:t>https://medium.freecodecamp.org/node-js-streams-everything-you-need-to-know-c9141306be93</a:t>
            </a:r>
            <a:endParaRPr sz="2400">
              <a:latin typeface="Verdana"/>
              <a:ea typeface="Verdana"/>
              <a:cs typeface="Verdana"/>
              <a:sym typeface="Verdana"/>
            </a:endParaRPr>
          </a:p>
          <a:p>
            <a:pPr indent="0" lvl="0" marL="0" marR="0" rtl="0" algn="l">
              <a:spcBef>
                <a:spcPts val="700"/>
              </a:spcBef>
              <a:spcAft>
                <a:spcPts val="0"/>
              </a:spcAft>
              <a:buNone/>
            </a:pPr>
            <a:r>
              <a:t/>
            </a:r>
            <a:endParaRPr sz="2400">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3"/>
          <p:cNvSpPr txBox="1"/>
          <p:nvPr>
            <p:ph type="ctrTitle"/>
          </p:nvPr>
        </p:nvSpPr>
        <p:spPr>
          <a:xfrm>
            <a:off x="304800" y="152401"/>
            <a:ext cx="8153400" cy="121919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a:t>
            </a:r>
            <a:endParaRPr/>
          </a:p>
        </p:txBody>
      </p:sp>
      <p:sp>
        <p:nvSpPr>
          <p:cNvPr id="151" name="Google Shape;151;p23"/>
          <p:cNvSpPr txBox="1"/>
          <p:nvPr>
            <p:ph idx="1" type="subTitle"/>
          </p:nvPr>
        </p:nvSpPr>
        <p:spPr>
          <a:xfrm>
            <a:off x="7620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Download node MSI for windows by clicking on 8.11.3 LTS or 10.5.0 Current button. We have used the latest version 10.5.0 for windows through out these tutorials.</a:t>
            </a:r>
            <a:endParaRPr/>
          </a:p>
          <a:p>
            <a:pPr indent="0" lvl="0" marL="0" rtl="0" algn="l">
              <a:spcBef>
                <a:spcPts val="400"/>
              </a:spcBef>
              <a:spcAft>
                <a:spcPts val="0"/>
              </a:spcAft>
              <a:buSzPts val="2000"/>
              <a:buNone/>
            </a:pPr>
            <a:r>
              <a:rPr lang="en-US"/>
              <a:t>After you download the MSI, double-click on it to start the installation as shown below.</a:t>
            </a:r>
            <a:endParaRPr/>
          </a:p>
          <a:p>
            <a:pPr indent="0" lvl="0" marL="0" rtl="0" algn="l">
              <a:spcBef>
                <a:spcPts val="400"/>
              </a:spcBef>
              <a:spcAft>
                <a:spcPts val="0"/>
              </a:spcAft>
              <a:buSzPts val="2000"/>
              <a:buNone/>
            </a:pPr>
            <a:r>
              <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4" name="Shape 1114"/>
        <p:cNvGrpSpPr/>
        <p:nvPr/>
      </p:nvGrpSpPr>
      <p:grpSpPr>
        <a:xfrm>
          <a:off x="0" y="0"/>
          <a:ext cx="0" cy="0"/>
          <a:chOff x="0" y="0"/>
          <a:chExt cx="0" cy="0"/>
        </a:xfrm>
      </p:grpSpPr>
      <p:sp>
        <p:nvSpPr>
          <p:cNvPr id="1115" name="Google Shape;1115;p122"/>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1116" name="Google Shape;1116;p122"/>
          <p:cNvSpPr/>
          <p:nvPr/>
        </p:nvSpPr>
        <p:spPr>
          <a:xfrm>
            <a:off x="0" y="5067300"/>
            <a:ext cx="8839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7" name="Google Shape;1117;p122"/>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1118" name="Google Shape;1118;p122"/>
          <p:cNvSpPr txBox="1"/>
          <p:nvPr>
            <p:ph type="ctrTitle"/>
          </p:nvPr>
        </p:nvSpPr>
        <p:spPr>
          <a:xfrm>
            <a:off x="620975" y="110075"/>
            <a:ext cx="7772400" cy="8985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sz="4800"/>
              <a:t>Node.js – Buffers</a:t>
            </a:r>
            <a:endParaRPr sz="4800"/>
          </a:p>
        </p:txBody>
      </p:sp>
      <p:sp>
        <p:nvSpPr>
          <p:cNvPr id="1119" name="Google Shape;1119;p122"/>
          <p:cNvSpPr/>
          <p:nvPr/>
        </p:nvSpPr>
        <p:spPr>
          <a:xfrm>
            <a:off x="90750" y="917850"/>
            <a:ext cx="8302500" cy="5432100"/>
          </a:xfrm>
          <a:prstGeom prst="rect">
            <a:avLst/>
          </a:prstGeom>
          <a:noFill/>
          <a:ln>
            <a:noFill/>
          </a:ln>
        </p:spPr>
        <p:txBody>
          <a:bodyPr anchorCtr="0" anchor="t" bIns="45700" lIns="91425" spcFirstLastPara="1" rIns="91425" wrap="square" tIns="45700">
            <a:noAutofit/>
          </a:bodyPr>
          <a:lstStyle/>
          <a:p>
            <a:pPr indent="0" lvl="0" marL="25400" marR="25400" rtl="0" algn="just">
              <a:lnSpc>
                <a:spcPct val="163636"/>
              </a:lnSpc>
              <a:spcBef>
                <a:spcPts val="0"/>
              </a:spcBef>
              <a:spcAft>
                <a:spcPts val="0"/>
              </a:spcAft>
              <a:buClr>
                <a:srgbClr val="000000"/>
              </a:buClr>
              <a:buSzPts val="1100"/>
              <a:buFont typeface="Arial"/>
              <a:buNone/>
            </a:pPr>
            <a:r>
              <a:rPr lang="en-US" sz="1800">
                <a:latin typeface="Verdana"/>
                <a:ea typeface="Verdana"/>
                <a:cs typeface="Verdana"/>
                <a:sym typeface="Verdana"/>
              </a:rPr>
              <a:t>Node provides Buffer class which provides instances to store raw data similar to an array of integers but corresponds to a raw memory allocation outside the V8 heap.</a:t>
            </a:r>
            <a:endParaRPr sz="1800">
              <a:latin typeface="Verdana"/>
              <a:ea typeface="Verdana"/>
              <a:cs typeface="Verdana"/>
              <a:sym typeface="Verdana"/>
            </a:endParaRPr>
          </a:p>
          <a:p>
            <a:pPr indent="0" lvl="0" marL="25400" marR="25400" rtl="0" algn="just">
              <a:lnSpc>
                <a:spcPct val="163636"/>
              </a:lnSpc>
              <a:spcBef>
                <a:spcPts val="700"/>
              </a:spcBef>
              <a:spcAft>
                <a:spcPts val="0"/>
              </a:spcAft>
              <a:buSzPts val="1100"/>
              <a:buNone/>
            </a:pPr>
            <a:r>
              <a:rPr lang="en-US" sz="1800">
                <a:latin typeface="Verdana"/>
                <a:ea typeface="Verdana"/>
                <a:cs typeface="Verdana"/>
                <a:sym typeface="Verdana"/>
              </a:rPr>
              <a:t>Buffer class is a global class that can be accessed in an application without importing the buffer module.</a:t>
            </a:r>
            <a:endParaRPr sz="1800">
              <a:latin typeface="Verdana"/>
              <a:ea typeface="Verdana"/>
              <a:cs typeface="Verdana"/>
              <a:sym typeface="Verdana"/>
            </a:endParaRPr>
          </a:p>
          <a:p>
            <a:pPr indent="0" lvl="0" marL="25400" marR="25400" rtl="0" algn="just">
              <a:lnSpc>
                <a:spcPct val="163636"/>
              </a:lnSpc>
              <a:spcBef>
                <a:spcPts val="700"/>
              </a:spcBef>
              <a:spcAft>
                <a:spcPts val="0"/>
              </a:spcAft>
              <a:buSzPts val="1100"/>
              <a:buNone/>
            </a:pPr>
            <a:r>
              <a:t/>
            </a:r>
            <a:endParaRPr sz="1800">
              <a:latin typeface="Verdana"/>
              <a:ea typeface="Verdana"/>
              <a:cs typeface="Verdana"/>
              <a:sym typeface="Verdana"/>
            </a:endParaRPr>
          </a:p>
          <a:p>
            <a:pPr indent="0" lvl="0" marL="25400" marR="25400" rtl="0" algn="just">
              <a:lnSpc>
                <a:spcPct val="163636"/>
              </a:lnSpc>
              <a:spcBef>
                <a:spcPts val="700"/>
              </a:spcBef>
              <a:spcAft>
                <a:spcPts val="0"/>
              </a:spcAft>
              <a:buSzPts val="1100"/>
              <a:buNone/>
            </a:pPr>
            <a:r>
              <a:rPr lang="en-US" sz="1800">
                <a:latin typeface="Verdana"/>
                <a:ea typeface="Verdana"/>
                <a:cs typeface="Verdana"/>
                <a:sym typeface="Verdana"/>
              </a:rPr>
              <a:t>There are three different ways to create a Buffer</a:t>
            </a:r>
            <a:endParaRPr sz="1800">
              <a:latin typeface="Verdana"/>
              <a:ea typeface="Verdana"/>
              <a:cs typeface="Verdana"/>
              <a:sym typeface="Verdana"/>
            </a:endParaRPr>
          </a:p>
          <a:p>
            <a:pPr indent="0" lvl="0" marL="0" marR="0" rtl="0" algn="l">
              <a:spcBef>
                <a:spcPts val="700"/>
              </a:spcBef>
              <a:spcAft>
                <a:spcPts val="0"/>
              </a:spcAft>
              <a:buNone/>
            </a:pPr>
            <a:r>
              <a:t/>
            </a:r>
            <a:endParaRPr sz="1800">
              <a:latin typeface="Verdana"/>
              <a:ea typeface="Verdana"/>
              <a:cs typeface="Verdana"/>
              <a:sym typeface="Verdana"/>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3" name="Shape 1123"/>
        <p:cNvGrpSpPr/>
        <p:nvPr/>
      </p:nvGrpSpPr>
      <p:grpSpPr>
        <a:xfrm>
          <a:off x="0" y="0"/>
          <a:ext cx="0" cy="0"/>
          <a:chOff x="0" y="0"/>
          <a:chExt cx="0" cy="0"/>
        </a:xfrm>
      </p:grpSpPr>
      <p:sp>
        <p:nvSpPr>
          <p:cNvPr id="1124" name="Google Shape;1124;p123"/>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1125" name="Google Shape;1125;p123"/>
          <p:cNvSpPr/>
          <p:nvPr/>
        </p:nvSpPr>
        <p:spPr>
          <a:xfrm>
            <a:off x="0" y="5067300"/>
            <a:ext cx="8839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6" name="Google Shape;1126;p123"/>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1127" name="Google Shape;1127;p123"/>
          <p:cNvSpPr txBox="1"/>
          <p:nvPr>
            <p:ph type="ctrTitle"/>
          </p:nvPr>
        </p:nvSpPr>
        <p:spPr>
          <a:xfrm>
            <a:off x="620975" y="110075"/>
            <a:ext cx="7772400" cy="8985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sz="4800"/>
              <a:t>Node.js – Buffers</a:t>
            </a:r>
            <a:endParaRPr sz="4800"/>
          </a:p>
        </p:txBody>
      </p:sp>
      <p:sp>
        <p:nvSpPr>
          <p:cNvPr id="1128" name="Google Shape;1128;p123"/>
          <p:cNvSpPr/>
          <p:nvPr/>
        </p:nvSpPr>
        <p:spPr>
          <a:xfrm>
            <a:off x="90750" y="917850"/>
            <a:ext cx="8302500" cy="5432100"/>
          </a:xfrm>
          <a:prstGeom prst="rect">
            <a:avLst/>
          </a:prstGeom>
          <a:noFill/>
          <a:ln>
            <a:noFill/>
          </a:ln>
        </p:spPr>
        <p:txBody>
          <a:bodyPr anchorCtr="0" anchor="t" bIns="45700" lIns="91425" spcFirstLastPara="1" rIns="91425" wrap="square" tIns="45700">
            <a:noAutofit/>
          </a:bodyPr>
          <a:lstStyle/>
          <a:p>
            <a:pPr indent="0" lvl="0" marL="25400" marR="25400" rtl="0" algn="just">
              <a:lnSpc>
                <a:spcPct val="163636"/>
              </a:lnSpc>
              <a:spcBef>
                <a:spcPts val="0"/>
              </a:spcBef>
              <a:spcAft>
                <a:spcPts val="0"/>
              </a:spcAft>
              <a:buSzPts val="1100"/>
              <a:buNone/>
            </a:pPr>
            <a:r>
              <a:t/>
            </a:r>
            <a:endParaRPr sz="1800">
              <a:latin typeface="Verdana"/>
              <a:ea typeface="Verdana"/>
              <a:cs typeface="Verdana"/>
              <a:sym typeface="Verdana"/>
            </a:endParaRPr>
          </a:p>
          <a:p>
            <a:pPr indent="0" lvl="0" marL="25400" marR="25400" rtl="0" algn="just">
              <a:lnSpc>
                <a:spcPct val="163636"/>
              </a:lnSpc>
              <a:spcBef>
                <a:spcPts val="700"/>
              </a:spcBef>
              <a:spcAft>
                <a:spcPts val="0"/>
              </a:spcAft>
              <a:buSzPts val="1100"/>
              <a:buNone/>
            </a:pPr>
            <a:r>
              <a:rPr lang="en-US" sz="1800">
                <a:latin typeface="Verdana"/>
                <a:ea typeface="Verdana"/>
                <a:cs typeface="Verdana"/>
                <a:sym typeface="Verdana"/>
              </a:rPr>
              <a:t>Node Buffer can be constructed in a variety of ways.</a:t>
            </a:r>
            <a:endParaRPr sz="1800">
              <a:latin typeface="Verdana"/>
              <a:ea typeface="Verdana"/>
              <a:cs typeface="Verdana"/>
              <a:sym typeface="Verdana"/>
            </a:endParaRPr>
          </a:p>
          <a:p>
            <a:pPr indent="0" lvl="0" marL="0" marR="38100" rtl="0" algn="l">
              <a:lnSpc>
                <a:spcPct val="150000"/>
              </a:lnSpc>
              <a:spcBef>
                <a:spcPts val="700"/>
              </a:spcBef>
              <a:spcAft>
                <a:spcPts val="0"/>
              </a:spcAft>
              <a:buSzPts val="1100"/>
              <a:buNone/>
            </a:pPr>
            <a:r>
              <a:rPr lang="en-US" sz="1800">
                <a:latin typeface="Verdana"/>
                <a:ea typeface="Verdana"/>
                <a:cs typeface="Verdana"/>
                <a:sym typeface="Verdana"/>
              </a:rPr>
              <a:t>Method 1</a:t>
            </a:r>
            <a:endParaRPr sz="1800">
              <a:latin typeface="Verdana"/>
              <a:ea typeface="Verdana"/>
              <a:cs typeface="Verdana"/>
              <a:sym typeface="Verdana"/>
            </a:endParaRPr>
          </a:p>
          <a:p>
            <a:pPr indent="0" lvl="0" marL="50800" marR="50800" rtl="0" algn="l">
              <a:lnSpc>
                <a:spcPct val="115000"/>
              </a:lnSpc>
              <a:spcBef>
                <a:spcPts val="300"/>
              </a:spcBef>
              <a:spcAft>
                <a:spcPts val="0"/>
              </a:spcAft>
              <a:buSzPts val="1100"/>
              <a:buNone/>
            </a:pPr>
            <a:r>
              <a:rPr lang="en-US" sz="1800">
                <a:solidFill>
                  <a:srgbClr val="313131"/>
                </a:solidFill>
                <a:highlight>
                  <a:srgbClr val="F1F1F1"/>
                </a:highlight>
                <a:latin typeface="Courier New"/>
                <a:ea typeface="Courier New"/>
                <a:cs typeface="Courier New"/>
                <a:sym typeface="Courier New"/>
              </a:rPr>
              <a:t>var buf = new Buffer(10); //non initialized 10 octets</a:t>
            </a:r>
            <a:br>
              <a:rPr lang="en-US" sz="1800">
                <a:solidFill>
                  <a:srgbClr val="313131"/>
                </a:solidFill>
                <a:highlight>
                  <a:srgbClr val="F1F1F1"/>
                </a:highlight>
                <a:latin typeface="Courier New"/>
                <a:ea typeface="Courier New"/>
                <a:cs typeface="Courier New"/>
                <a:sym typeface="Courier New"/>
              </a:rPr>
            </a:br>
            <a:endParaRPr sz="1800">
              <a:solidFill>
                <a:srgbClr val="313131"/>
              </a:solidFill>
              <a:highlight>
                <a:srgbClr val="F1F1F1"/>
              </a:highlight>
              <a:latin typeface="Courier New"/>
              <a:ea typeface="Courier New"/>
              <a:cs typeface="Courier New"/>
              <a:sym typeface="Courier New"/>
            </a:endParaRPr>
          </a:p>
          <a:p>
            <a:pPr indent="0" lvl="0" marL="0" marR="38100" rtl="0" algn="l">
              <a:lnSpc>
                <a:spcPct val="150000"/>
              </a:lnSpc>
              <a:spcBef>
                <a:spcPts val="300"/>
              </a:spcBef>
              <a:spcAft>
                <a:spcPts val="0"/>
              </a:spcAft>
              <a:buSzPts val="1100"/>
              <a:buNone/>
            </a:pPr>
            <a:r>
              <a:rPr lang="en-US" sz="1800">
                <a:latin typeface="Verdana"/>
                <a:ea typeface="Verdana"/>
                <a:cs typeface="Verdana"/>
                <a:sym typeface="Verdana"/>
              </a:rPr>
              <a:t>Method 2</a:t>
            </a:r>
            <a:endParaRPr sz="1800">
              <a:latin typeface="Verdana"/>
              <a:ea typeface="Verdana"/>
              <a:cs typeface="Verdana"/>
              <a:sym typeface="Verdana"/>
            </a:endParaRPr>
          </a:p>
          <a:p>
            <a:pPr indent="0" lvl="0" marL="50800" marR="50800" rtl="0" algn="l">
              <a:lnSpc>
                <a:spcPct val="115000"/>
              </a:lnSpc>
              <a:spcBef>
                <a:spcPts val="300"/>
              </a:spcBef>
              <a:spcAft>
                <a:spcPts val="0"/>
              </a:spcAft>
              <a:buSzPts val="1100"/>
              <a:buNone/>
            </a:pPr>
            <a:r>
              <a:rPr lang="en-US" sz="1800">
                <a:solidFill>
                  <a:srgbClr val="313131"/>
                </a:solidFill>
                <a:highlight>
                  <a:srgbClr val="F1F1F1"/>
                </a:highlight>
                <a:latin typeface="Courier New"/>
                <a:ea typeface="Courier New"/>
                <a:cs typeface="Courier New"/>
                <a:sym typeface="Courier New"/>
              </a:rPr>
              <a:t>var buf = new Buffer([10, 20, 30, 40, 50]); //create BUffer from an array</a:t>
            </a:r>
            <a:br>
              <a:rPr lang="en-US" sz="1800">
                <a:solidFill>
                  <a:srgbClr val="313131"/>
                </a:solidFill>
                <a:highlight>
                  <a:srgbClr val="F1F1F1"/>
                </a:highlight>
                <a:latin typeface="Courier New"/>
                <a:ea typeface="Courier New"/>
                <a:cs typeface="Courier New"/>
                <a:sym typeface="Courier New"/>
              </a:rPr>
            </a:br>
            <a:endParaRPr sz="1800">
              <a:solidFill>
                <a:srgbClr val="313131"/>
              </a:solidFill>
              <a:highlight>
                <a:srgbClr val="F1F1F1"/>
              </a:highlight>
              <a:latin typeface="Courier New"/>
              <a:ea typeface="Courier New"/>
              <a:cs typeface="Courier New"/>
              <a:sym typeface="Courier New"/>
            </a:endParaRPr>
          </a:p>
          <a:p>
            <a:pPr indent="0" lvl="0" marL="0" marR="38100" rtl="0" algn="l">
              <a:lnSpc>
                <a:spcPct val="150000"/>
              </a:lnSpc>
              <a:spcBef>
                <a:spcPts val="300"/>
              </a:spcBef>
              <a:spcAft>
                <a:spcPts val="0"/>
              </a:spcAft>
              <a:buSzPts val="1100"/>
              <a:buNone/>
            </a:pPr>
            <a:r>
              <a:rPr lang="en-US" sz="1800">
                <a:latin typeface="Verdana"/>
                <a:ea typeface="Verdana"/>
                <a:cs typeface="Verdana"/>
                <a:sym typeface="Verdana"/>
              </a:rPr>
              <a:t>Method 3</a:t>
            </a:r>
            <a:endParaRPr sz="1800">
              <a:latin typeface="Verdana"/>
              <a:ea typeface="Verdana"/>
              <a:cs typeface="Verdana"/>
              <a:sym typeface="Verdana"/>
            </a:endParaRPr>
          </a:p>
          <a:p>
            <a:pPr indent="0" lvl="0" marL="50800" marR="50800" rtl="0" algn="l">
              <a:lnSpc>
                <a:spcPct val="115000"/>
              </a:lnSpc>
              <a:spcBef>
                <a:spcPts val="300"/>
              </a:spcBef>
              <a:spcAft>
                <a:spcPts val="0"/>
              </a:spcAft>
              <a:buSzPts val="1100"/>
              <a:buNone/>
            </a:pPr>
            <a:r>
              <a:rPr lang="en-US" sz="1800">
                <a:solidFill>
                  <a:srgbClr val="313131"/>
                </a:solidFill>
                <a:highlight>
                  <a:srgbClr val="F1F1F1"/>
                </a:highlight>
                <a:latin typeface="Courier New"/>
                <a:ea typeface="Courier New"/>
                <a:cs typeface="Courier New"/>
                <a:sym typeface="Courier New"/>
              </a:rPr>
              <a:t>var buf = new Buffer("Testing purpose only", "utf-8"); //Create Buffer from a String, here encoding is optional</a:t>
            </a:r>
            <a:endParaRPr sz="1800">
              <a:solidFill>
                <a:srgbClr val="313131"/>
              </a:solidFill>
              <a:highlight>
                <a:srgbClr val="F1F1F1"/>
              </a:highlight>
              <a:latin typeface="Courier New"/>
              <a:ea typeface="Courier New"/>
              <a:cs typeface="Courier New"/>
              <a:sym typeface="Courier New"/>
            </a:endParaRPr>
          </a:p>
          <a:p>
            <a:pPr indent="0" lvl="0" marL="0" marR="0" rtl="0" algn="l">
              <a:spcBef>
                <a:spcPts val="0"/>
              </a:spcBef>
              <a:spcAft>
                <a:spcPts val="0"/>
              </a:spcAft>
              <a:buNone/>
            </a:pPr>
            <a:r>
              <a:t/>
            </a:r>
            <a:endParaRPr sz="1800">
              <a:latin typeface="Verdana"/>
              <a:ea typeface="Verdana"/>
              <a:cs typeface="Verdana"/>
              <a:sym typeface="Verdana"/>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2" name="Shape 1132"/>
        <p:cNvGrpSpPr/>
        <p:nvPr/>
      </p:nvGrpSpPr>
      <p:grpSpPr>
        <a:xfrm>
          <a:off x="0" y="0"/>
          <a:ext cx="0" cy="0"/>
          <a:chOff x="0" y="0"/>
          <a:chExt cx="0" cy="0"/>
        </a:xfrm>
      </p:grpSpPr>
      <p:sp>
        <p:nvSpPr>
          <p:cNvPr id="1133" name="Google Shape;1133;p124"/>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1134" name="Google Shape;1134;p124"/>
          <p:cNvSpPr/>
          <p:nvPr/>
        </p:nvSpPr>
        <p:spPr>
          <a:xfrm>
            <a:off x="0" y="5067300"/>
            <a:ext cx="8839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5" name="Google Shape;1135;p124"/>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1136" name="Google Shape;1136;p124"/>
          <p:cNvSpPr txBox="1"/>
          <p:nvPr>
            <p:ph type="ctrTitle"/>
          </p:nvPr>
        </p:nvSpPr>
        <p:spPr>
          <a:xfrm>
            <a:off x="620975" y="110075"/>
            <a:ext cx="7772400" cy="8985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sz="3600"/>
              <a:t>Node.js – Write &amp; Read Buffers</a:t>
            </a:r>
            <a:endParaRPr sz="3600"/>
          </a:p>
        </p:txBody>
      </p:sp>
      <p:sp>
        <p:nvSpPr>
          <p:cNvPr id="1137" name="Google Shape;1137;p124"/>
          <p:cNvSpPr/>
          <p:nvPr/>
        </p:nvSpPr>
        <p:spPr>
          <a:xfrm>
            <a:off x="90750" y="917850"/>
            <a:ext cx="8302500" cy="5432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800">
                <a:latin typeface="Verdana"/>
                <a:ea typeface="Verdana"/>
                <a:cs typeface="Verdana"/>
                <a:sym typeface="Verdana"/>
              </a:rPr>
              <a:t>Write to Buffer:</a:t>
            </a:r>
            <a:endParaRPr b="1" sz="1800">
              <a:solidFill>
                <a:srgbClr val="313131"/>
              </a:solidFill>
              <a:highlight>
                <a:srgbClr val="F1F1F1"/>
              </a:highlight>
              <a:latin typeface="Courier New"/>
              <a:ea typeface="Courier New"/>
              <a:cs typeface="Courier New"/>
              <a:sym typeface="Courier New"/>
            </a:endParaRPr>
          </a:p>
          <a:p>
            <a:pPr indent="0" lvl="0" marL="50800" marR="50800" rtl="0" algn="l">
              <a:lnSpc>
                <a:spcPct val="115000"/>
              </a:lnSpc>
              <a:spcBef>
                <a:spcPts val="0"/>
              </a:spcBef>
              <a:spcAft>
                <a:spcPts val="0"/>
              </a:spcAft>
              <a:buSzPts val="1100"/>
              <a:buNone/>
            </a:pPr>
            <a:r>
              <a:rPr lang="en-US" sz="1800">
                <a:solidFill>
                  <a:srgbClr val="313131"/>
                </a:solidFill>
                <a:highlight>
                  <a:srgbClr val="F1F1F1"/>
                </a:highlight>
                <a:latin typeface="Courier New"/>
                <a:ea typeface="Courier New"/>
                <a:cs typeface="Courier New"/>
                <a:sym typeface="Courier New"/>
              </a:rPr>
              <a:t>buf.write(string[, offset][, length][, encoding])</a:t>
            </a:r>
            <a:endParaRPr sz="1800">
              <a:solidFill>
                <a:srgbClr val="313131"/>
              </a:solidFill>
              <a:highlight>
                <a:srgbClr val="F1F1F1"/>
              </a:highlight>
              <a:latin typeface="Courier New"/>
              <a:ea typeface="Courier New"/>
              <a:cs typeface="Courier New"/>
              <a:sym typeface="Courier New"/>
            </a:endParaRPr>
          </a:p>
          <a:p>
            <a:pPr indent="0" lvl="0" marL="0" marR="0" rtl="0" algn="l">
              <a:spcBef>
                <a:spcPts val="0"/>
              </a:spcBef>
              <a:spcAft>
                <a:spcPts val="0"/>
              </a:spcAft>
              <a:buNone/>
            </a:pPr>
            <a:r>
              <a:t/>
            </a:r>
            <a:endParaRPr sz="1800">
              <a:latin typeface="Verdana"/>
              <a:ea typeface="Verdana"/>
              <a:cs typeface="Verdana"/>
              <a:sym typeface="Verdana"/>
            </a:endParaRPr>
          </a:p>
          <a:p>
            <a:pPr indent="0" lvl="0" marL="0" marR="0" rtl="0" algn="l">
              <a:spcBef>
                <a:spcPts val="0"/>
              </a:spcBef>
              <a:spcAft>
                <a:spcPts val="0"/>
              </a:spcAft>
              <a:buNone/>
            </a:pPr>
            <a:r>
              <a:rPr lang="en-US" sz="1800">
                <a:latin typeface="Verdana"/>
                <a:ea typeface="Verdana"/>
                <a:cs typeface="Verdana"/>
                <a:sym typeface="Verdana"/>
              </a:rPr>
              <a:t>Read from Buffer:</a:t>
            </a:r>
            <a:endParaRPr sz="1800">
              <a:latin typeface="Verdana"/>
              <a:ea typeface="Verdana"/>
              <a:cs typeface="Verdana"/>
              <a:sym typeface="Verdana"/>
            </a:endParaRPr>
          </a:p>
          <a:p>
            <a:pPr indent="0" lvl="0" marL="50800" marR="50800" rtl="0" algn="l">
              <a:lnSpc>
                <a:spcPct val="115000"/>
              </a:lnSpc>
              <a:spcBef>
                <a:spcPts val="0"/>
              </a:spcBef>
              <a:spcAft>
                <a:spcPts val="0"/>
              </a:spcAft>
              <a:buSzPts val="1100"/>
              <a:buNone/>
            </a:pPr>
            <a:r>
              <a:rPr lang="en-US" sz="1800">
                <a:solidFill>
                  <a:srgbClr val="313131"/>
                </a:solidFill>
                <a:highlight>
                  <a:srgbClr val="F1F1F1"/>
                </a:highlight>
                <a:latin typeface="Courier New"/>
                <a:ea typeface="Courier New"/>
                <a:cs typeface="Courier New"/>
                <a:sym typeface="Courier New"/>
              </a:rPr>
              <a:t>buf.toString([encoding][, start][, end])</a:t>
            </a:r>
            <a:endParaRPr sz="1800">
              <a:solidFill>
                <a:srgbClr val="313131"/>
              </a:solidFill>
              <a:highlight>
                <a:srgbClr val="F1F1F1"/>
              </a:highlight>
              <a:latin typeface="Courier New"/>
              <a:ea typeface="Courier New"/>
              <a:cs typeface="Courier New"/>
              <a:sym typeface="Courier New"/>
            </a:endParaRPr>
          </a:p>
          <a:p>
            <a:pPr indent="0" lvl="0" marL="50800" marR="50800" rtl="0" algn="l">
              <a:lnSpc>
                <a:spcPct val="115000"/>
              </a:lnSpc>
              <a:spcBef>
                <a:spcPts val="0"/>
              </a:spcBef>
              <a:spcAft>
                <a:spcPts val="0"/>
              </a:spcAft>
              <a:buSzPts val="1100"/>
              <a:buNone/>
            </a:pPr>
            <a:r>
              <a:t/>
            </a:r>
            <a:endParaRPr sz="1800">
              <a:solidFill>
                <a:srgbClr val="313131"/>
              </a:solidFill>
              <a:highlight>
                <a:srgbClr val="F1F1F1"/>
              </a:highlight>
              <a:latin typeface="Courier New"/>
              <a:ea typeface="Courier New"/>
              <a:cs typeface="Courier New"/>
              <a:sym typeface="Courier New"/>
            </a:endParaRPr>
          </a:p>
          <a:p>
            <a:pPr indent="0" lvl="0" marL="50800" marR="50800" rtl="0" algn="l">
              <a:lnSpc>
                <a:spcPct val="115000"/>
              </a:lnSpc>
              <a:spcBef>
                <a:spcPts val="0"/>
              </a:spcBef>
              <a:spcAft>
                <a:spcPts val="0"/>
              </a:spcAft>
              <a:buSzPts val="1100"/>
              <a:buNone/>
            </a:pPr>
            <a:r>
              <a:rPr lang="en-US" sz="1800">
                <a:solidFill>
                  <a:srgbClr val="313131"/>
                </a:solidFill>
                <a:highlight>
                  <a:srgbClr val="F1F1F1"/>
                </a:highlight>
                <a:latin typeface="Courier New"/>
                <a:ea typeface="Courier New"/>
                <a:cs typeface="Courier New"/>
                <a:sym typeface="Courier New"/>
              </a:rPr>
              <a:t>Convert Buffer to JSON: </a:t>
            </a:r>
            <a:endParaRPr sz="1800">
              <a:solidFill>
                <a:srgbClr val="313131"/>
              </a:solidFill>
              <a:highlight>
                <a:srgbClr val="F1F1F1"/>
              </a:highlight>
              <a:latin typeface="Courier New"/>
              <a:ea typeface="Courier New"/>
              <a:cs typeface="Courier New"/>
              <a:sym typeface="Courier New"/>
            </a:endParaRPr>
          </a:p>
          <a:p>
            <a:pPr indent="0" lvl="0" marL="50800" marR="50800" rtl="0" algn="l">
              <a:lnSpc>
                <a:spcPct val="115000"/>
              </a:lnSpc>
              <a:spcBef>
                <a:spcPts val="0"/>
              </a:spcBef>
              <a:spcAft>
                <a:spcPts val="0"/>
              </a:spcAft>
              <a:buSzPts val="1100"/>
              <a:buNone/>
            </a:pPr>
            <a:r>
              <a:rPr lang="en-US" sz="900">
                <a:solidFill>
                  <a:srgbClr val="313131"/>
                </a:solidFill>
                <a:highlight>
                  <a:srgbClr val="F1F1F1"/>
                </a:highlight>
                <a:latin typeface="Courier New"/>
                <a:ea typeface="Courier New"/>
                <a:cs typeface="Courier New"/>
                <a:sym typeface="Courier New"/>
              </a:rPr>
              <a:t>buf.toJSON()</a:t>
            </a:r>
            <a:endParaRPr sz="900">
              <a:solidFill>
                <a:srgbClr val="313131"/>
              </a:solidFill>
              <a:highlight>
                <a:srgbClr val="F1F1F1"/>
              </a:highlight>
              <a:latin typeface="Courier New"/>
              <a:ea typeface="Courier New"/>
              <a:cs typeface="Courier New"/>
              <a:sym typeface="Courier New"/>
            </a:endParaRPr>
          </a:p>
          <a:p>
            <a:pPr indent="0" lvl="0" marL="50800" marR="50800" rtl="0" algn="l">
              <a:lnSpc>
                <a:spcPct val="115000"/>
              </a:lnSpc>
              <a:spcBef>
                <a:spcPts val="0"/>
              </a:spcBef>
              <a:spcAft>
                <a:spcPts val="0"/>
              </a:spcAft>
              <a:buSzPts val="1100"/>
              <a:buNone/>
            </a:pPr>
            <a:r>
              <a:t/>
            </a:r>
            <a:endParaRPr sz="1800">
              <a:solidFill>
                <a:srgbClr val="313131"/>
              </a:solidFill>
              <a:highlight>
                <a:srgbClr val="F1F1F1"/>
              </a:highlight>
              <a:latin typeface="Courier New"/>
              <a:ea typeface="Courier New"/>
              <a:cs typeface="Courier New"/>
              <a:sym typeface="Courier New"/>
            </a:endParaRPr>
          </a:p>
          <a:p>
            <a:pPr indent="0" lvl="0" marL="50800" marR="50800" rtl="0" algn="l">
              <a:lnSpc>
                <a:spcPct val="115000"/>
              </a:lnSpc>
              <a:spcBef>
                <a:spcPts val="0"/>
              </a:spcBef>
              <a:spcAft>
                <a:spcPts val="0"/>
              </a:spcAft>
              <a:buSzPts val="1100"/>
              <a:buNone/>
            </a:pPr>
            <a:r>
              <a:rPr lang="en-US" sz="1800">
                <a:solidFill>
                  <a:srgbClr val="313131"/>
                </a:solidFill>
                <a:highlight>
                  <a:srgbClr val="F1F1F1"/>
                </a:highlight>
                <a:latin typeface="Courier New"/>
                <a:ea typeface="Courier New"/>
                <a:cs typeface="Courier New"/>
                <a:sym typeface="Courier New"/>
              </a:rPr>
              <a:t>Concatenate BUffers:</a:t>
            </a:r>
            <a:endParaRPr sz="1800">
              <a:solidFill>
                <a:srgbClr val="313131"/>
              </a:solidFill>
              <a:highlight>
                <a:srgbClr val="F1F1F1"/>
              </a:highlight>
              <a:latin typeface="Courier New"/>
              <a:ea typeface="Courier New"/>
              <a:cs typeface="Courier New"/>
              <a:sym typeface="Courier New"/>
            </a:endParaRPr>
          </a:p>
          <a:p>
            <a:pPr indent="0" lvl="0" marL="50800" marR="50800" rtl="0" algn="l">
              <a:lnSpc>
                <a:spcPct val="115000"/>
              </a:lnSpc>
              <a:spcBef>
                <a:spcPts val="0"/>
              </a:spcBef>
              <a:spcAft>
                <a:spcPts val="0"/>
              </a:spcAft>
              <a:buSzPts val="1100"/>
              <a:buNone/>
            </a:pPr>
            <a:r>
              <a:rPr lang="en-US" sz="900">
                <a:solidFill>
                  <a:srgbClr val="313131"/>
                </a:solidFill>
                <a:highlight>
                  <a:srgbClr val="F1F1F1"/>
                </a:highlight>
                <a:latin typeface="Courier New"/>
                <a:ea typeface="Courier New"/>
                <a:cs typeface="Courier New"/>
                <a:sym typeface="Courier New"/>
              </a:rPr>
              <a:t>Buffer.concat(list[, totalLength])</a:t>
            </a:r>
            <a:endParaRPr sz="900">
              <a:solidFill>
                <a:srgbClr val="313131"/>
              </a:solidFill>
              <a:highlight>
                <a:srgbClr val="F1F1F1"/>
              </a:highlight>
              <a:latin typeface="Courier New"/>
              <a:ea typeface="Courier New"/>
              <a:cs typeface="Courier New"/>
              <a:sym typeface="Courier New"/>
            </a:endParaRPr>
          </a:p>
          <a:p>
            <a:pPr indent="0" lvl="0" marL="50800" marR="50800" rtl="0" algn="l">
              <a:lnSpc>
                <a:spcPct val="115000"/>
              </a:lnSpc>
              <a:spcBef>
                <a:spcPts val="0"/>
              </a:spcBef>
              <a:spcAft>
                <a:spcPts val="0"/>
              </a:spcAft>
              <a:buSzPts val="1100"/>
              <a:buNone/>
            </a:pPr>
            <a:r>
              <a:t/>
            </a:r>
            <a:endParaRPr sz="1800">
              <a:solidFill>
                <a:srgbClr val="313131"/>
              </a:solidFill>
              <a:highlight>
                <a:srgbClr val="F1F1F1"/>
              </a:highlight>
              <a:latin typeface="Courier New"/>
              <a:ea typeface="Courier New"/>
              <a:cs typeface="Courier New"/>
              <a:sym typeface="Courier New"/>
            </a:endParaRPr>
          </a:p>
          <a:p>
            <a:pPr indent="0" lvl="0" marL="50800" marR="50800" rtl="0" algn="l">
              <a:lnSpc>
                <a:spcPct val="115000"/>
              </a:lnSpc>
              <a:spcBef>
                <a:spcPts val="0"/>
              </a:spcBef>
              <a:spcAft>
                <a:spcPts val="0"/>
              </a:spcAft>
              <a:buSzPts val="1100"/>
              <a:buNone/>
            </a:pPr>
            <a:r>
              <a:t/>
            </a:r>
            <a:endParaRPr sz="900">
              <a:solidFill>
                <a:srgbClr val="313131"/>
              </a:solidFill>
              <a:highlight>
                <a:srgbClr val="F1F1F1"/>
              </a:highlight>
              <a:latin typeface="Courier New"/>
              <a:ea typeface="Courier New"/>
              <a:cs typeface="Courier New"/>
              <a:sym typeface="Courier New"/>
            </a:endParaRPr>
          </a:p>
          <a:p>
            <a:pPr indent="0" lvl="0" marL="50800" marR="50800" rtl="0" algn="l">
              <a:lnSpc>
                <a:spcPct val="115000"/>
              </a:lnSpc>
              <a:spcBef>
                <a:spcPts val="0"/>
              </a:spcBef>
              <a:spcAft>
                <a:spcPts val="0"/>
              </a:spcAft>
              <a:buSzPts val="1100"/>
              <a:buNone/>
            </a:pPr>
            <a:r>
              <a:t/>
            </a:r>
            <a:endParaRPr sz="1800">
              <a:solidFill>
                <a:srgbClr val="313131"/>
              </a:solidFill>
              <a:highlight>
                <a:srgbClr val="F1F1F1"/>
              </a:highlight>
              <a:latin typeface="Courier New"/>
              <a:ea typeface="Courier New"/>
              <a:cs typeface="Courier New"/>
              <a:sym typeface="Courier New"/>
            </a:endParaRPr>
          </a:p>
          <a:p>
            <a:pPr indent="0" lvl="0" marL="0" marR="0" rtl="0" algn="l">
              <a:spcBef>
                <a:spcPts val="0"/>
              </a:spcBef>
              <a:spcAft>
                <a:spcPts val="0"/>
              </a:spcAft>
              <a:buNone/>
            </a:pPr>
            <a:r>
              <a:t/>
            </a:r>
            <a:endParaRPr sz="1800">
              <a:latin typeface="Verdana"/>
              <a:ea typeface="Verdana"/>
              <a:cs typeface="Verdana"/>
              <a:sym typeface="Verdana"/>
            </a:endParaRPr>
          </a:p>
          <a:p>
            <a:pPr indent="0" lvl="0" marL="0" marR="0" rtl="0" algn="l">
              <a:spcBef>
                <a:spcPts val="0"/>
              </a:spcBef>
              <a:spcAft>
                <a:spcPts val="0"/>
              </a:spcAft>
              <a:buNone/>
            </a:pPr>
            <a:r>
              <a:t/>
            </a:r>
            <a:endParaRPr sz="1800">
              <a:latin typeface="Verdana"/>
              <a:ea typeface="Verdana"/>
              <a:cs typeface="Verdana"/>
              <a:sym typeface="Verdana"/>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1" name="Shape 1141"/>
        <p:cNvGrpSpPr/>
        <p:nvPr/>
      </p:nvGrpSpPr>
      <p:grpSpPr>
        <a:xfrm>
          <a:off x="0" y="0"/>
          <a:ext cx="0" cy="0"/>
          <a:chOff x="0" y="0"/>
          <a:chExt cx="0" cy="0"/>
        </a:xfrm>
      </p:grpSpPr>
      <p:sp>
        <p:nvSpPr>
          <p:cNvPr id="1142" name="Google Shape;1142;p125"/>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1143" name="Google Shape;1143;p125"/>
          <p:cNvSpPr/>
          <p:nvPr/>
        </p:nvSpPr>
        <p:spPr>
          <a:xfrm>
            <a:off x="0" y="5067300"/>
            <a:ext cx="8839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4" name="Google Shape;1144;p125"/>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1145" name="Google Shape;1145;p125"/>
          <p:cNvSpPr txBox="1"/>
          <p:nvPr>
            <p:ph type="ctrTitle"/>
          </p:nvPr>
        </p:nvSpPr>
        <p:spPr>
          <a:xfrm>
            <a:off x="620975" y="110075"/>
            <a:ext cx="7772400" cy="8985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sz="3600"/>
              <a:t>Node.js – Buffers operations</a:t>
            </a:r>
            <a:endParaRPr sz="3600"/>
          </a:p>
        </p:txBody>
      </p:sp>
      <p:sp>
        <p:nvSpPr>
          <p:cNvPr id="1146" name="Google Shape;1146;p125"/>
          <p:cNvSpPr/>
          <p:nvPr/>
        </p:nvSpPr>
        <p:spPr>
          <a:xfrm>
            <a:off x="90750" y="917850"/>
            <a:ext cx="8302500" cy="5432100"/>
          </a:xfrm>
          <a:prstGeom prst="rect">
            <a:avLst/>
          </a:prstGeom>
          <a:noFill/>
          <a:ln>
            <a:noFill/>
          </a:ln>
        </p:spPr>
        <p:txBody>
          <a:bodyPr anchorCtr="0" anchor="t" bIns="45700" lIns="91425" spcFirstLastPara="1" rIns="91425" wrap="square" tIns="45700">
            <a:noAutofit/>
          </a:bodyPr>
          <a:lstStyle/>
          <a:p>
            <a:pPr indent="0" lvl="0" marL="50800" marR="50800" rtl="0" algn="l">
              <a:lnSpc>
                <a:spcPct val="115000"/>
              </a:lnSpc>
              <a:spcBef>
                <a:spcPts val="0"/>
              </a:spcBef>
              <a:spcAft>
                <a:spcPts val="0"/>
              </a:spcAft>
              <a:buSzPts val="1100"/>
              <a:buNone/>
            </a:pPr>
            <a:r>
              <a:t/>
            </a:r>
            <a:endParaRPr sz="1800">
              <a:solidFill>
                <a:srgbClr val="313131"/>
              </a:solidFill>
              <a:highlight>
                <a:srgbClr val="F1F1F1"/>
              </a:highlight>
              <a:latin typeface="Courier New"/>
              <a:ea typeface="Courier New"/>
              <a:cs typeface="Courier New"/>
              <a:sym typeface="Courier New"/>
            </a:endParaRPr>
          </a:p>
          <a:p>
            <a:pPr indent="0" lvl="0" marL="50800" marR="50800" rtl="0" algn="l">
              <a:lnSpc>
                <a:spcPct val="115000"/>
              </a:lnSpc>
              <a:spcBef>
                <a:spcPts val="0"/>
              </a:spcBef>
              <a:spcAft>
                <a:spcPts val="0"/>
              </a:spcAft>
              <a:buSzPts val="1100"/>
              <a:buNone/>
            </a:pPr>
            <a:r>
              <a:rPr lang="en-US" sz="1800">
                <a:solidFill>
                  <a:srgbClr val="313131"/>
                </a:solidFill>
                <a:highlight>
                  <a:srgbClr val="F1F1F1"/>
                </a:highlight>
                <a:latin typeface="Courier New"/>
                <a:ea typeface="Courier New"/>
                <a:cs typeface="Courier New"/>
                <a:sym typeface="Courier New"/>
              </a:rPr>
              <a:t>Compare Buffers:</a:t>
            </a:r>
            <a:endParaRPr sz="1800">
              <a:solidFill>
                <a:srgbClr val="313131"/>
              </a:solidFill>
              <a:highlight>
                <a:srgbClr val="F1F1F1"/>
              </a:highlight>
              <a:latin typeface="Courier New"/>
              <a:ea typeface="Courier New"/>
              <a:cs typeface="Courier New"/>
              <a:sym typeface="Courier New"/>
            </a:endParaRPr>
          </a:p>
          <a:p>
            <a:pPr indent="0" lvl="0" marL="50800" marR="50800" rtl="0" algn="l">
              <a:lnSpc>
                <a:spcPct val="115000"/>
              </a:lnSpc>
              <a:spcBef>
                <a:spcPts val="0"/>
              </a:spcBef>
              <a:spcAft>
                <a:spcPts val="0"/>
              </a:spcAft>
              <a:buSzPts val="1100"/>
              <a:buNone/>
            </a:pPr>
            <a:r>
              <a:rPr lang="en-US" sz="900">
                <a:solidFill>
                  <a:srgbClr val="313131"/>
                </a:solidFill>
                <a:highlight>
                  <a:srgbClr val="F1F1F1"/>
                </a:highlight>
                <a:latin typeface="Courier New"/>
                <a:ea typeface="Courier New"/>
                <a:cs typeface="Courier New"/>
                <a:sym typeface="Courier New"/>
              </a:rPr>
              <a:t>buf.compare(otherBuffer);</a:t>
            </a:r>
            <a:br>
              <a:rPr lang="en-US" sz="900">
                <a:solidFill>
                  <a:srgbClr val="313131"/>
                </a:solidFill>
                <a:highlight>
                  <a:srgbClr val="F1F1F1"/>
                </a:highlight>
                <a:latin typeface="Courier New"/>
                <a:ea typeface="Courier New"/>
                <a:cs typeface="Courier New"/>
                <a:sym typeface="Courier New"/>
              </a:rPr>
            </a:br>
            <a:endParaRPr sz="900">
              <a:solidFill>
                <a:srgbClr val="313131"/>
              </a:solidFill>
              <a:highlight>
                <a:srgbClr val="F1F1F1"/>
              </a:highlight>
              <a:latin typeface="Courier New"/>
              <a:ea typeface="Courier New"/>
              <a:cs typeface="Courier New"/>
              <a:sym typeface="Courier New"/>
            </a:endParaRPr>
          </a:p>
          <a:p>
            <a:pPr indent="0" lvl="0" marL="0" rtl="0" algn="l">
              <a:lnSpc>
                <a:spcPct val="115000"/>
              </a:lnSpc>
              <a:spcBef>
                <a:spcPts val="0"/>
              </a:spcBef>
              <a:spcAft>
                <a:spcPts val="0"/>
              </a:spcAft>
              <a:buSzPts val="1100"/>
              <a:buNone/>
            </a:pPr>
            <a:r>
              <a:t/>
            </a:r>
            <a:endParaRPr sz="1100"/>
          </a:p>
          <a:p>
            <a:pPr indent="0" lvl="0" marL="0" rtl="0" algn="l">
              <a:lnSpc>
                <a:spcPct val="115000"/>
              </a:lnSpc>
              <a:spcBef>
                <a:spcPts val="0"/>
              </a:spcBef>
              <a:spcAft>
                <a:spcPts val="0"/>
              </a:spcAft>
              <a:buSzPts val="1100"/>
              <a:buNone/>
            </a:pPr>
            <a:r>
              <a:rPr lang="en-US" sz="1100"/>
              <a:t>Copy Buffers:</a:t>
            </a:r>
            <a:endParaRPr sz="1100"/>
          </a:p>
          <a:p>
            <a:pPr indent="0" lvl="0" marL="50800" marR="50800" rtl="0" algn="l">
              <a:lnSpc>
                <a:spcPct val="115000"/>
              </a:lnSpc>
              <a:spcBef>
                <a:spcPts val="0"/>
              </a:spcBef>
              <a:spcAft>
                <a:spcPts val="0"/>
              </a:spcAft>
              <a:buSzPts val="1100"/>
              <a:buNone/>
            </a:pPr>
            <a:r>
              <a:rPr lang="en-US" sz="900">
                <a:solidFill>
                  <a:srgbClr val="313131"/>
                </a:solidFill>
                <a:highlight>
                  <a:srgbClr val="F1F1F1"/>
                </a:highlight>
                <a:latin typeface="Courier New"/>
                <a:ea typeface="Courier New"/>
                <a:cs typeface="Courier New"/>
                <a:sym typeface="Courier New"/>
              </a:rPr>
              <a:t>buf.copy(targetBuffer[, targetStart][, sourceStart][, sourceEnd])</a:t>
            </a:r>
            <a:endParaRPr sz="900">
              <a:solidFill>
                <a:srgbClr val="313131"/>
              </a:solidFill>
              <a:highlight>
                <a:srgbClr val="F1F1F1"/>
              </a:highlight>
              <a:latin typeface="Courier New"/>
              <a:ea typeface="Courier New"/>
              <a:cs typeface="Courier New"/>
              <a:sym typeface="Courier New"/>
            </a:endParaRPr>
          </a:p>
          <a:p>
            <a:pPr indent="0" lvl="0" marL="50800" marR="50800" rtl="0" algn="l">
              <a:lnSpc>
                <a:spcPct val="115000"/>
              </a:lnSpc>
              <a:spcBef>
                <a:spcPts val="0"/>
              </a:spcBef>
              <a:spcAft>
                <a:spcPts val="0"/>
              </a:spcAft>
              <a:buSzPts val="1100"/>
              <a:buNone/>
            </a:pPr>
            <a:r>
              <a:t/>
            </a:r>
            <a:endParaRPr sz="1800">
              <a:solidFill>
                <a:srgbClr val="313131"/>
              </a:solidFill>
              <a:highlight>
                <a:srgbClr val="F1F1F1"/>
              </a:highlight>
              <a:latin typeface="Courier New"/>
              <a:ea typeface="Courier New"/>
              <a:cs typeface="Courier New"/>
              <a:sym typeface="Courier New"/>
            </a:endParaRPr>
          </a:p>
          <a:p>
            <a:pPr indent="0" lvl="0" marL="50800" marR="50800" rtl="0" algn="l">
              <a:lnSpc>
                <a:spcPct val="115000"/>
              </a:lnSpc>
              <a:spcBef>
                <a:spcPts val="0"/>
              </a:spcBef>
              <a:spcAft>
                <a:spcPts val="0"/>
              </a:spcAft>
              <a:buSzPts val="1100"/>
              <a:buNone/>
            </a:pPr>
            <a:r>
              <a:rPr lang="en-US" sz="1800">
                <a:solidFill>
                  <a:srgbClr val="313131"/>
                </a:solidFill>
                <a:highlight>
                  <a:srgbClr val="F1F1F1"/>
                </a:highlight>
                <a:latin typeface="Courier New"/>
                <a:ea typeface="Courier New"/>
                <a:cs typeface="Courier New"/>
                <a:sym typeface="Courier New"/>
              </a:rPr>
              <a:t>Slice Buffers:</a:t>
            </a:r>
            <a:endParaRPr sz="1800">
              <a:solidFill>
                <a:srgbClr val="313131"/>
              </a:solidFill>
              <a:highlight>
                <a:srgbClr val="F1F1F1"/>
              </a:highlight>
              <a:latin typeface="Courier New"/>
              <a:ea typeface="Courier New"/>
              <a:cs typeface="Courier New"/>
              <a:sym typeface="Courier New"/>
            </a:endParaRPr>
          </a:p>
          <a:p>
            <a:pPr indent="0" lvl="0" marL="50800" marR="50800" rtl="0" algn="l">
              <a:lnSpc>
                <a:spcPct val="115000"/>
              </a:lnSpc>
              <a:spcBef>
                <a:spcPts val="0"/>
              </a:spcBef>
              <a:spcAft>
                <a:spcPts val="0"/>
              </a:spcAft>
              <a:buSzPts val="1100"/>
              <a:buNone/>
            </a:pPr>
            <a:r>
              <a:rPr lang="en-US" sz="900">
                <a:solidFill>
                  <a:srgbClr val="313131"/>
                </a:solidFill>
                <a:highlight>
                  <a:srgbClr val="F1F1F1"/>
                </a:highlight>
                <a:latin typeface="Courier New"/>
                <a:ea typeface="Courier New"/>
                <a:cs typeface="Courier New"/>
                <a:sym typeface="Courier New"/>
              </a:rPr>
              <a:t>buf.slice([start][, end])</a:t>
            </a:r>
            <a:endParaRPr sz="900">
              <a:solidFill>
                <a:srgbClr val="313131"/>
              </a:solidFill>
              <a:highlight>
                <a:srgbClr val="F1F1F1"/>
              </a:highlight>
              <a:latin typeface="Courier New"/>
              <a:ea typeface="Courier New"/>
              <a:cs typeface="Courier New"/>
              <a:sym typeface="Courier New"/>
            </a:endParaRPr>
          </a:p>
          <a:p>
            <a:pPr indent="0" lvl="0" marL="50800" marR="50800" rtl="0" algn="l">
              <a:lnSpc>
                <a:spcPct val="115000"/>
              </a:lnSpc>
              <a:spcBef>
                <a:spcPts val="0"/>
              </a:spcBef>
              <a:spcAft>
                <a:spcPts val="0"/>
              </a:spcAft>
              <a:buSzPts val="1100"/>
              <a:buNone/>
            </a:pPr>
            <a:r>
              <a:t/>
            </a:r>
            <a:endParaRPr sz="900">
              <a:solidFill>
                <a:srgbClr val="313131"/>
              </a:solidFill>
              <a:highlight>
                <a:srgbClr val="F1F1F1"/>
              </a:highlight>
              <a:latin typeface="Courier New"/>
              <a:ea typeface="Courier New"/>
              <a:cs typeface="Courier New"/>
              <a:sym typeface="Courier New"/>
            </a:endParaRPr>
          </a:p>
          <a:p>
            <a:pPr indent="0" lvl="0" marL="50800" marR="50800" rtl="0" algn="l">
              <a:lnSpc>
                <a:spcPct val="115000"/>
              </a:lnSpc>
              <a:spcBef>
                <a:spcPts val="0"/>
              </a:spcBef>
              <a:spcAft>
                <a:spcPts val="0"/>
              </a:spcAft>
              <a:buSzPts val="1100"/>
              <a:buNone/>
            </a:pPr>
            <a:r>
              <a:rPr lang="en-US" sz="900">
                <a:solidFill>
                  <a:srgbClr val="313131"/>
                </a:solidFill>
                <a:highlight>
                  <a:srgbClr val="F1F1F1"/>
                </a:highlight>
                <a:latin typeface="Courier New"/>
                <a:ea typeface="Courier New"/>
                <a:cs typeface="Courier New"/>
                <a:sym typeface="Courier New"/>
              </a:rPr>
              <a:t>BUffer Length:</a:t>
            </a:r>
            <a:endParaRPr sz="900">
              <a:solidFill>
                <a:srgbClr val="313131"/>
              </a:solidFill>
              <a:highlight>
                <a:srgbClr val="F1F1F1"/>
              </a:highlight>
              <a:latin typeface="Courier New"/>
              <a:ea typeface="Courier New"/>
              <a:cs typeface="Courier New"/>
              <a:sym typeface="Courier New"/>
            </a:endParaRPr>
          </a:p>
          <a:p>
            <a:pPr indent="0" lvl="0" marL="50800" marR="50800" rtl="0" algn="l">
              <a:lnSpc>
                <a:spcPct val="115000"/>
              </a:lnSpc>
              <a:spcBef>
                <a:spcPts val="0"/>
              </a:spcBef>
              <a:spcAft>
                <a:spcPts val="0"/>
              </a:spcAft>
              <a:buSzPts val="1100"/>
              <a:buNone/>
            </a:pPr>
            <a:r>
              <a:t/>
            </a:r>
            <a:endParaRPr sz="900">
              <a:solidFill>
                <a:srgbClr val="313131"/>
              </a:solidFill>
              <a:highlight>
                <a:srgbClr val="F1F1F1"/>
              </a:highlight>
              <a:latin typeface="Courier New"/>
              <a:ea typeface="Courier New"/>
              <a:cs typeface="Courier New"/>
              <a:sym typeface="Courier New"/>
            </a:endParaRPr>
          </a:p>
          <a:p>
            <a:pPr indent="0" lvl="0" marL="50800" marR="50800" rtl="0" algn="l">
              <a:lnSpc>
                <a:spcPct val="115000"/>
              </a:lnSpc>
              <a:spcBef>
                <a:spcPts val="0"/>
              </a:spcBef>
              <a:spcAft>
                <a:spcPts val="0"/>
              </a:spcAft>
              <a:buSzPts val="1100"/>
              <a:buNone/>
            </a:pPr>
            <a:r>
              <a:rPr lang="en-US" sz="900">
                <a:solidFill>
                  <a:srgbClr val="313131"/>
                </a:solidFill>
                <a:highlight>
                  <a:srgbClr val="F1F1F1"/>
                </a:highlight>
                <a:latin typeface="Courier New"/>
                <a:ea typeface="Courier New"/>
                <a:cs typeface="Courier New"/>
                <a:sym typeface="Courier New"/>
              </a:rPr>
              <a:t>sample_buffer.length</a:t>
            </a:r>
            <a:endParaRPr sz="900">
              <a:solidFill>
                <a:srgbClr val="313131"/>
              </a:solidFill>
              <a:highlight>
                <a:srgbClr val="F1F1F1"/>
              </a:highlight>
              <a:latin typeface="Courier New"/>
              <a:ea typeface="Courier New"/>
              <a:cs typeface="Courier New"/>
              <a:sym typeface="Courier New"/>
            </a:endParaRPr>
          </a:p>
          <a:p>
            <a:pPr indent="0" lvl="0" marL="50800" marR="50800" rtl="0" algn="l">
              <a:lnSpc>
                <a:spcPct val="115000"/>
              </a:lnSpc>
              <a:spcBef>
                <a:spcPts val="0"/>
              </a:spcBef>
              <a:spcAft>
                <a:spcPts val="0"/>
              </a:spcAft>
              <a:buClr>
                <a:srgbClr val="000000"/>
              </a:buClr>
              <a:buSzPts val="1100"/>
              <a:buFont typeface="Arial"/>
              <a:buNone/>
            </a:pPr>
            <a:r>
              <a:t/>
            </a:r>
            <a:endParaRPr sz="1800">
              <a:solidFill>
                <a:srgbClr val="313131"/>
              </a:solidFill>
              <a:highlight>
                <a:srgbClr val="F1F1F1"/>
              </a:highlight>
              <a:latin typeface="Courier New"/>
              <a:ea typeface="Courier New"/>
              <a:cs typeface="Courier New"/>
              <a:sym typeface="Courier New"/>
            </a:endParaRPr>
          </a:p>
          <a:p>
            <a:pPr indent="0" lvl="0" marL="0" marR="0" rtl="0" algn="l">
              <a:spcBef>
                <a:spcPts val="0"/>
              </a:spcBef>
              <a:spcAft>
                <a:spcPts val="0"/>
              </a:spcAft>
              <a:buNone/>
            </a:pPr>
            <a:r>
              <a:t/>
            </a:r>
            <a:endParaRPr sz="1800">
              <a:latin typeface="Verdana"/>
              <a:ea typeface="Verdana"/>
              <a:cs typeface="Verdana"/>
              <a:sym typeface="Verdana"/>
            </a:endParaRPr>
          </a:p>
          <a:p>
            <a:pPr indent="0" lvl="0" marL="0" marR="0" rtl="0" algn="l">
              <a:spcBef>
                <a:spcPts val="0"/>
              </a:spcBef>
              <a:spcAft>
                <a:spcPts val="0"/>
              </a:spcAft>
              <a:buNone/>
            </a:pPr>
            <a:r>
              <a:t/>
            </a:r>
            <a:endParaRPr sz="1800">
              <a:latin typeface="Verdana"/>
              <a:ea typeface="Verdana"/>
              <a:cs typeface="Verdana"/>
              <a:sym typeface="Verdana"/>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0" name="Shape 1150"/>
        <p:cNvGrpSpPr/>
        <p:nvPr/>
      </p:nvGrpSpPr>
      <p:grpSpPr>
        <a:xfrm>
          <a:off x="0" y="0"/>
          <a:ext cx="0" cy="0"/>
          <a:chOff x="0" y="0"/>
          <a:chExt cx="0" cy="0"/>
        </a:xfrm>
      </p:grpSpPr>
      <p:sp>
        <p:nvSpPr>
          <p:cNvPr id="1151" name="Google Shape;1151;p126"/>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1152" name="Google Shape;1152;p126"/>
          <p:cNvSpPr/>
          <p:nvPr/>
        </p:nvSpPr>
        <p:spPr>
          <a:xfrm>
            <a:off x="0" y="5067300"/>
            <a:ext cx="8839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3" name="Google Shape;1153;p126"/>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1154" name="Google Shape;1154;p126"/>
          <p:cNvSpPr txBox="1"/>
          <p:nvPr>
            <p:ph type="ctrTitle"/>
          </p:nvPr>
        </p:nvSpPr>
        <p:spPr>
          <a:xfrm>
            <a:off x="620975" y="110075"/>
            <a:ext cx="7772400" cy="8985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sz="3600"/>
              <a:t>Node.js – Mongoose</a:t>
            </a:r>
            <a:endParaRPr sz="3600"/>
          </a:p>
        </p:txBody>
      </p:sp>
      <p:sp>
        <p:nvSpPr>
          <p:cNvPr id="1155" name="Google Shape;1155;p126"/>
          <p:cNvSpPr/>
          <p:nvPr/>
        </p:nvSpPr>
        <p:spPr>
          <a:xfrm>
            <a:off x="90750" y="917850"/>
            <a:ext cx="8302500" cy="5432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313131"/>
                </a:solidFill>
                <a:highlight>
                  <a:srgbClr val="F1F1F1"/>
                </a:highlight>
                <a:latin typeface="Courier New"/>
                <a:ea typeface="Courier New"/>
                <a:cs typeface="Courier New"/>
                <a:sym typeface="Courier New"/>
              </a:rPr>
              <a:t>TBD</a:t>
            </a:r>
            <a:endParaRPr sz="1800">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4"/>
          <p:cNvSpPr txBox="1"/>
          <p:nvPr>
            <p:ph type="ctrTitle"/>
          </p:nvPr>
        </p:nvSpPr>
        <p:spPr>
          <a:xfrm>
            <a:off x="304800" y="152401"/>
            <a:ext cx="8153400" cy="76199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a:t>
            </a:r>
            <a:endParaRPr/>
          </a:p>
        </p:txBody>
      </p:sp>
      <p:sp>
        <p:nvSpPr>
          <p:cNvPr id="157" name="Google Shape;157;p24"/>
          <p:cNvSpPr txBox="1"/>
          <p:nvPr>
            <p:ph idx="1" type="subTitle"/>
          </p:nvPr>
        </p:nvSpPr>
        <p:spPr>
          <a:xfrm>
            <a:off x="16933" y="762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b="1" lang="en-US"/>
              <a:t>Node.js Console – REPL:</a:t>
            </a:r>
            <a:endParaRPr b="1"/>
          </a:p>
          <a:p>
            <a:pPr indent="0" lvl="0" marL="0" rtl="0" algn="l">
              <a:spcBef>
                <a:spcPts val="400"/>
              </a:spcBef>
              <a:spcAft>
                <a:spcPts val="0"/>
              </a:spcAft>
              <a:buSzPts val="2000"/>
              <a:buNone/>
            </a:pPr>
            <a:r>
              <a:rPr lang="en-US"/>
              <a:t>Node.js comes with virtual environment called REPL (aka Node shell). REPL stands for Read-Eval-Print-Loop. It is a quick and easy way to test simple Node.js/JavaScript code.</a:t>
            </a:r>
            <a:endParaRPr/>
          </a:p>
          <a:p>
            <a:pPr indent="0" lvl="0" marL="0" rtl="0" algn="l">
              <a:spcBef>
                <a:spcPts val="400"/>
              </a:spcBef>
              <a:spcAft>
                <a:spcPts val="0"/>
              </a:spcAft>
              <a:buSzPts val="2000"/>
              <a:buNone/>
            </a:pPr>
            <a:r>
              <a:rPr lang="en-US"/>
              <a:t>To launch the REPL (Node shell), open command prompt (in Windows) or terminal (in Mac or UNIX/Linux) and type </a:t>
            </a:r>
            <a:r>
              <a:rPr i="1" lang="en-US"/>
              <a:t>node</a:t>
            </a:r>
            <a:r>
              <a:rPr lang="en-US"/>
              <a:t> as shown below. It will change the prompt to &gt; in Windows and MAC.</a:t>
            </a:r>
            <a:endParaRPr/>
          </a:p>
          <a:p>
            <a:pPr indent="-342900" lvl="0" marL="342900" rtl="0" algn="l">
              <a:spcBef>
                <a:spcPts val="400"/>
              </a:spcBef>
              <a:spcAft>
                <a:spcPts val="0"/>
              </a:spcAft>
              <a:buSzPts val="2000"/>
              <a:buFont typeface="Noto Sans Symbols"/>
              <a:buChar char="➢"/>
            </a:pPr>
            <a:r>
              <a:rPr lang="en-US"/>
              <a:t>10 + 20 </a:t>
            </a:r>
            <a:endParaRPr/>
          </a:p>
          <a:p>
            <a:pPr indent="-342900" lvl="0" marL="342900" rtl="0" algn="l">
              <a:spcBef>
                <a:spcPts val="400"/>
              </a:spcBef>
              <a:spcAft>
                <a:spcPts val="0"/>
              </a:spcAft>
              <a:buSzPts val="2000"/>
              <a:buFont typeface="Noto Sans Symbols"/>
              <a:buChar char="➢"/>
            </a:pPr>
            <a:r>
              <a:rPr lang="en-US"/>
              <a:t>"Hello" + "World" </a:t>
            </a:r>
            <a:endParaRPr/>
          </a:p>
          <a:p>
            <a:pPr indent="0" lvl="0" marL="0" rtl="0" algn="l">
              <a:spcBef>
                <a:spcPts val="400"/>
              </a:spcBef>
              <a:spcAft>
                <a:spcPts val="0"/>
              </a:spcAft>
              <a:buSzPts val="2000"/>
              <a:buNone/>
            </a:pPr>
            <a:r>
              <a:t/>
            </a:r>
            <a:endParaRPr/>
          </a:p>
          <a:p>
            <a:pPr indent="-342900" lvl="0" marL="342900" rtl="0" algn="l">
              <a:spcBef>
                <a:spcPts val="400"/>
              </a:spcBef>
              <a:spcAft>
                <a:spcPts val="0"/>
              </a:spcAft>
              <a:buSzPts val="2000"/>
              <a:buFont typeface="Noto Sans Symbols"/>
              <a:buChar char="➢"/>
            </a:pPr>
            <a:r>
              <a:rPr lang="en-US"/>
              <a:t>var x = 10, y = 20; </a:t>
            </a:r>
            <a:endParaRPr/>
          </a:p>
          <a:p>
            <a:pPr indent="-342900" lvl="0" marL="342900" rtl="0" algn="l">
              <a:spcBef>
                <a:spcPts val="400"/>
              </a:spcBef>
              <a:spcAft>
                <a:spcPts val="0"/>
              </a:spcAft>
              <a:buSzPts val="2000"/>
              <a:buFont typeface="Noto Sans Symbols"/>
              <a:buChar char="➢"/>
            </a:pPr>
            <a:r>
              <a:rPr lang="en-US"/>
              <a:t>x + y </a:t>
            </a:r>
            <a:endParaRPr/>
          </a:p>
          <a:p>
            <a:pPr indent="-215900" lvl="0" marL="342900" rtl="0" algn="l">
              <a:spcBef>
                <a:spcPts val="400"/>
              </a:spcBef>
              <a:spcAft>
                <a:spcPts val="0"/>
              </a:spcAft>
              <a:buSzPts val="2000"/>
              <a:buFont typeface="Noto Sans Symbols"/>
              <a:buNone/>
            </a:pPr>
            <a:r>
              <a:t/>
            </a:r>
            <a:endParaRPr/>
          </a:p>
          <a:p>
            <a:pPr indent="0" lvl="0" marL="0" rtl="0" algn="l">
              <a:spcBef>
                <a:spcPts val="400"/>
              </a:spcBef>
              <a:spcAft>
                <a:spcPts val="0"/>
              </a:spcAft>
              <a:buSzPts val="20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5"/>
          <p:cNvSpPr txBox="1"/>
          <p:nvPr>
            <p:ph type="ctrTitle"/>
          </p:nvPr>
        </p:nvSpPr>
        <p:spPr>
          <a:xfrm>
            <a:off x="304800" y="152401"/>
            <a:ext cx="8153400" cy="121919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a:t>
            </a:r>
            <a:endParaRPr/>
          </a:p>
        </p:txBody>
      </p:sp>
      <p:sp>
        <p:nvSpPr>
          <p:cNvPr id="163" name="Google Shape;163;p25"/>
          <p:cNvSpPr txBox="1"/>
          <p:nvPr>
            <p:ph idx="1" type="subTitle"/>
          </p:nvPr>
        </p:nvSpPr>
        <p:spPr>
          <a:xfrm>
            <a:off x="7620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Node.js Basics</a:t>
            </a:r>
            <a:endParaRPr/>
          </a:p>
          <a:p>
            <a:pPr indent="0" lvl="0" marL="0" rtl="0" algn="l">
              <a:spcBef>
                <a:spcPts val="400"/>
              </a:spcBef>
              <a:spcAft>
                <a:spcPts val="0"/>
              </a:spcAft>
              <a:buSzPts val="2000"/>
              <a:buNone/>
            </a:pPr>
            <a:r>
              <a:rPr lang="en-US"/>
              <a:t>Node.js supports JavaScript. So, JavaScript syntax on Node.js is similar to the browser's JavaScript syntax.</a:t>
            </a:r>
            <a:endParaRPr/>
          </a:p>
          <a:p>
            <a:pPr indent="0" lvl="0" marL="0" rtl="0" algn="l">
              <a:spcBef>
                <a:spcPts val="400"/>
              </a:spcBef>
              <a:spcAft>
                <a:spcPts val="0"/>
              </a:spcAft>
              <a:buSzPts val="2000"/>
              <a:buNone/>
            </a:pPr>
            <a:r>
              <a:rPr b="1" lang="en-US"/>
              <a:t>Primitive Types</a:t>
            </a:r>
            <a:endParaRPr/>
          </a:p>
          <a:p>
            <a:pPr indent="0" lvl="0" marL="0" rtl="0" algn="l">
              <a:spcBef>
                <a:spcPts val="400"/>
              </a:spcBef>
              <a:spcAft>
                <a:spcPts val="0"/>
              </a:spcAft>
              <a:buSzPts val="2000"/>
              <a:buNone/>
            </a:pPr>
            <a:r>
              <a:rPr lang="en-US"/>
              <a:t>Node.js includes following primitive types:</a:t>
            </a:r>
            <a:endParaRPr/>
          </a:p>
          <a:p>
            <a:pPr indent="0" lvl="0" marL="0" rtl="0" algn="l">
              <a:spcBef>
                <a:spcPts val="400"/>
              </a:spcBef>
              <a:spcAft>
                <a:spcPts val="0"/>
              </a:spcAft>
              <a:buSzPts val="2000"/>
              <a:buNone/>
            </a:pPr>
            <a:r>
              <a:rPr lang="en-US"/>
              <a:t>String</a:t>
            </a:r>
            <a:endParaRPr/>
          </a:p>
          <a:p>
            <a:pPr indent="0" lvl="0" marL="0" rtl="0" algn="l">
              <a:spcBef>
                <a:spcPts val="400"/>
              </a:spcBef>
              <a:spcAft>
                <a:spcPts val="0"/>
              </a:spcAft>
              <a:buSzPts val="2000"/>
              <a:buNone/>
            </a:pPr>
            <a:r>
              <a:rPr lang="en-US"/>
              <a:t>Number</a:t>
            </a:r>
            <a:endParaRPr/>
          </a:p>
          <a:p>
            <a:pPr indent="0" lvl="0" marL="0" rtl="0" algn="l">
              <a:spcBef>
                <a:spcPts val="400"/>
              </a:spcBef>
              <a:spcAft>
                <a:spcPts val="0"/>
              </a:spcAft>
              <a:buSzPts val="2000"/>
              <a:buNone/>
            </a:pPr>
            <a:r>
              <a:rPr lang="en-US"/>
              <a:t>Boolean</a:t>
            </a:r>
            <a:endParaRPr/>
          </a:p>
          <a:p>
            <a:pPr indent="0" lvl="0" marL="0" rtl="0" algn="l">
              <a:spcBef>
                <a:spcPts val="400"/>
              </a:spcBef>
              <a:spcAft>
                <a:spcPts val="0"/>
              </a:spcAft>
              <a:buSzPts val="2000"/>
              <a:buNone/>
            </a:pPr>
            <a:r>
              <a:rPr lang="en-US"/>
              <a:t>Undefined</a:t>
            </a:r>
            <a:endParaRPr/>
          </a:p>
          <a:p>
            <a:pPr indent="0" lvl="0" marL="0" rtl="0" algn="l">
              <a:spcBef>
                <a:spcPts val="400"/>
              </a:spcBef>
              <a:spcAft>
                <a:spcPts val="0"/>
              </a:spcAft>
              <a:buSzPts val="2000"/>
              <a:buNone/>
            </a:pPr>
            <a:r>
              <a:rPr lang="en-US"/>
              <a:t>Null</a:t>
            </a:r>
            <a:endParaRPr/>
          </a:p>
          <a:p>
            <a:pPr indent="0" lvl="0" marL="0" rtl="0" algn="l">
              <a:spcBef>
                <a:spcPts val="400"/>
              </a:spcBef>
              <a:spcAft>
                <a:spcPts val="0"/>
              </a:spcAft>
              <a:buSzPts val="2000"/>
              <a:buNone/>
            </a:pPr>
            <a:r>
              <a:rPr lang="en-US"/>
              <a:t>RegExp</a:t>
            </a:r>
            <a:endParaRPr/>
          </a:p>
          <a:p>
            <a:pPr indent="0" lvl="0" marL="0" rtl="0" algn="l">
              <a:spcBef>
                <a:spcPts val="400"/>
              </a:spcBef>
              <a:spcAft>
                <a:spcPts val="0"/>
              </a:spcAft>
              <a:buSzPts val="2000"/>
              <a:buNone/>
            </a:pPr>
            <a:r>
              <a:rPr lang="en-US"/>
              <a:t>Everything else is an object in Node.js.</a:t>
            </a:r>
            <a:endParaRPr/>
          </a:p>
          <a:p>
            <a:pPr indent="0" lvl="0" marL="0" rtl="0" algn="l">
              <a:spcBef>
                <a:spcPts val="400"/>
              </a:spcBef>
              <a:spcAft>
                <a:spcPts val="0"/>
              </a:spcAft>
              <a:buSzPts val="20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6"/>
          <p:cNvSpPr txBox="1"/>
          <p:nvPr>
            <p:ph type="ctrTitle"/>
          </p:nvPr>
        </p:nvSpPr>
        <p:spPr>
          <a:xfrm>
            <a:off x="304800" y="152401"/>
            <a:ext cx="8153400" cy="121919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a:t>
            </a:r>
            <a:endParaRPr/>
          </a:p>
        </p:txBody>
      </p:sp>
      <p:sp>
        <p:nvSpPr>
          <p:cNvPr id="169" name="Google Shape;169;p26"/>
          <p:cNvSpPr txBox="1"/>
          <p:nvPr>
            <p:ph idx="1" type="subTitle"/>
          </p:nvPr>
        </p:nvSpPr>
        <p:spPr>
          <a:xfrm>
            <a:off x="7620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Loose Typing</a:t>
            </a:r>
            <a:endParaRPr/>
          </a:p>
          <a:p>
            <a:pPr indent="0" lvl="0" marL="0" rtl="0" algn="l">
              <a:spcBef>
                <a:spcPts val="400"/>
              </a:spcBef>
              <a:spcAft>
                <a:spcPts val="0"/>
              </a:spcAft>
              <a:buSzPts val="2000"/>
              <a:buNone/>
            </a:pPr>
            <a:r>
              <a:rPr lang="en-US"/>
              <a:t>JavaScript in Node.js supports loose typing like the browser's JavaScript. Use var keyword to declare a variable of any type.</a:t>
            </a:r>
            <a:endParaRPr/>
          </a:p>
          <a:p>
            <a:pPr indent="0" lvl="0" marL="0" rtl="0" algn="l">
              <a:spcBef>
                <a:spcPts val="400"/>
              </a:spcBef>
              <a:spcAft>
                <a:spcPts val="0"/>
              </a:spcAft>
              <a:buSzPts val="2000"/>
              <a:buNone/>
            </a:pPr>
            <a:r>
              <a:rPr lang="en-US"/>
              <a:t>Object Literal</a:t>
            </a:r>
            <a:endParaRPr/>
          </a:p>
          <a:p>
            <a:pPr indent="0" lvl="0" marL="0" rtl="0" algn="l">
              <a:spcBef>
                <a:spcPts val="400"/>
              </a:spcBef>
              <a:spcAft>
                <a:spcPts val="0"/>
              </a:spcAft>
              <a:buSzPts val="2000"/>
              <a:buNone/>
            </a:pPr>
            <a:r>
              <a:rPr lang="en-US"/>
              <a:t>Object literal syntax is same as browser's JavaScript.</a:t>
            </a:r>
            <a:endParaRPr/>
          </a:p>
          <a:p>
            <a:pPr indent="0" lvl="0" marL="0" rtl="0" algn="l">
              <a:spcBef>
                <a:spcPts val="400"/>
              </a:spcBef>
              <a:spcAft>
                <a:spcPts val="0"/>
              </a:spcAft>
              <a:buSzPts val="2000"/>
              <a:buNone/>
            </a:pPr>
            <a:r>
              <a:t/>
            </a:r>
            <a:endParaRPr/>
          </a:p>
        </p:txBody>
      </p:sp>
      <p:pic>
        <p:nvPicPr>
          <p:cNvPr id="170" name="Google Shape;170;p26"/>
          <p:cNvPicPr preferRelativeResize="0"/>
          <p:nvPr/>
        </p:nvPicPr>
        <p:blipFill rotWithShape="1">
          <a:blip r:embed="rId3">
            <a:alphaModFix/>
          </a:blip>
          <a:srcRect b="0" l="0" r="0" t="0"/>
          <a:stretch/>
        </p:blipFill>
        <p:spPr>
          <a:xfrm>
            <a:off x="228600" y="3581400"/>
            <a:ext cx="6400800" cy="2057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7"/>
          <p:cNvSpPr txBox="1"/>
          <p:nvPr>
            <p:ph type="ctrTitle"/>
          </p:nvPr>
        </p:nvSpPr>
        <p:spPr>
          <a:xfrm>
            <a:off x="304800" y="152401"/>
            <a:ext cx="8153400" cy="121919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a:t>
            </a:r>
            <a:endParaRPr/>
          </a:p>
        </p:txBody>
      </p:sp>
      <p:sp>
        <p:nvSpPr>
          <p:cNvPr id="176" name="Google Shape;176;p27"/>
          <p:cNvSpPr txBox="1"/>
          <p:nvPr>
            <p:ph idx="1" type="subTitle"/>
          </p:nvPr>
        </p:nvSpPr>
        <p:spPr>
          <a:xfrm>
            <a:off x="7620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Functions:</a:t>
            </a:r>
            <a:endParaRPr/>
          </a:p>
          <a:p>
            <a:pPr indent="0" lvl="0" marL="0" rtl="0" algn="l">
              <a:spcBef>
                <a:spcPts val="400"/>
              </a:spcBef>
              <a:spcAft>
                <a:spcPts val="0"/>
              </a:spcAft>
              <a:buSzPts val="2000"/>
              <a:buNone/>
            </a:pPr>
            <a:r>
              <a:rPr lang="en-US"/>
              <a:t>Functions are first class citizens in Node's JavaScript, similar to the browser's JavaScript. A function can have attributes and properties also. It can be treated like a class in JavaScript.</a:t>
            </a:r>
            <a:endParaRPr/>
          </a:p>
          <a:p>
            <a:pPr indent="0" lvl="0" marL="0" rtl="0" algn="l">
              <a:spcBef>
                <a:spcPts val="400"/>
              </a:spcBef>
              <a:spcAft>
                <a:spcPts val="0"/>
              </a:spcAft>
              <a:buSzPts val="2000"/>
              <a:buNone/>
            </a:pPr>
            <a:r>
              <a:t/>
            </a:r>
            <a:endParaRPr/>
          </a:p>
        </p:txBody>
      </p:sp>
      <p:pic>
        <p:nvPicPr>
          <p:cNvPr id="177" name="Google Shape;177;p27"/>
          <p:cNvPicPr preferRelativeResize="0"/>
          <p:nvPr/>
        </p:nvPicPr>
        <p:blipFill rotWithShape="1">
          <a:blip r:embed="rId3">
            <a:alphaModFix/>
          </a:blip>
          <a:srcRect b="0" l="0" r="0" t="0"/>
          <a:stretch/>
        </p:blipFill>
        <p:spPr>
          <a:xfrm>
            <a:off x="0" y="4114800"/>
            <a:ext cx="5334000" cy="2590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8"/>
          <p:cNvSpPr txBox="1"/>
          <p:nvPr>
            <p:ph type="ctrTitle"/>
          </p:nvPr>
        </p:nvSpPr>
        <p:spPr>
          <a:xfrm>
            <a:off x="304800" y="152401"/>
            <a:ext cx="8153400" cy="121919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a:t>
            </a:r>
            <a:endParaRPr/>
          </a:p>
        </p:txBody>
      </p:sp>
      <p:sp>
        <p:nvSpPr>
          <p:cNvPr id="183" name="Google Shape;183;p28"/>
          <p:cNvSpPr txBox="1"/>
          <p:nvPr>
            <p:ph idx="1" type="subTitle"/>
          </p:nvPr>
        </p:nvSpPr>
        <p:spPr>
          <a:xfrm>
            <a:off x="7620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Buffer:</a:t>
            </a:r>
            <a:endParaRPr/>
          </a:p>
          <a:p>
            <a:pPr indent="0" lvl="0" marL="0" rtl="0" algn="l">
              <a:spcBef>
                <a:spcPts val="400"/>
              </a:spcBef>
              <a:spcAft>
                <a:spcPts val="0"/>
              </a:spcAft>
              <a:buSzPts val="2000"/>
              <a:buNone/>
            </a:pPr>
            <a:r>
              <a:rPr lang="en-US"/>
              <a:t>Node.js includes an additional data type called Buffer (not available in browser's JavaScript). Buffer is mainly used to store binary data, while reading from a file or receiving packets over the network.</a:t>
            </a:r>
            <a:endParaRPr/>
          </a:p>
          <a:p>
            <a:pPr indent="0" lvl="0" marL="0" rtl="0" algn="l">
              <a:spcBef>
                <a:spcPts val="400"/>
              </a:spcBef>
              <a:spcAft>
                <a:spcPts val="0"/>
              </a:spcAft>
              <a:buSzPts val="2000"/>
              <a:buNone/>
            </a:pPr>
            <a:r>
              <a:rPr lang="en-US"/>
              <a:t>process object:</a:t>
            </a:r>
            <a:endParaRPr/>
          </a:p>
          <a:p>
            <a:pPr indent="0" lvl="0" marL="0" rtl="0" algn="l">
              <a:spcBef>
                <a:spcPts val="400"/>
              </a:spcBef>
              <a:spcAft>
                <a:spcPts val="0"/>
              </a:spcAft>
              <a:buSzPts val="2000"/>
              <a:buNone/>
            </a:pPr>
            <a:r>
              <a:rPr lang="en-US"/>
              <a:t>Each Node.js script runs in a process. It includes </a:t>
            </a:r>
            <a:r>
              <a:rPr b="1" lang="en-US"/>
              <a:t>process</a:t>
            </a:r>
            <a:r>
              <a:rPr lang="en-US"/>
              <a:t> object to get all the information about the current process of Node.js application.</a:t>
            </a:r>
            <a:endParaRPr/>
          </a:p>
          <a:p>
            <a:pPr indent="0" lvl="0" marL="0" rtl="0" algn="l">
              <a:spcBef>
                <a:spcPts val="400"/>
              </a:spcBef>
              <a:spcAft>
                <a:spcPts val="0"/>
              </a:spcAft>
              <a:buSzPts val="2000"/>
              <a:buNone/>
            </a:pPr>
            <a:r>
              <a:rPr lang="en-US"/>
              <a:t>The following example shows how to get process information in REPL using </a:t>
            </a:r>
            <a:r>
              <a:rPr b="1" lang="en-US"/>
              <a:t>process</a:t>
            </a:r>
            <a:r>
              <a:rPr lang="en-US"/>
              <a:t>object.</a:t>
            </a:r>
            <a:endParaRPr/>
          </a:p>
          <a:p>
            <a:pPr indent="0" lvl="0" marL="0" rtl="0" algn="l">
              <a:spcBef>
                <a:spcPts val="400"/>
              </a:spcBef>
              <a:spcAft>
                <a:spcPts val="0"/>
              </a:spcAft>
              <a:buSzPts val="20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9"/>
          <p:cNvSpPr txBox="1"/>
          <p:nvPr>
            <p:ph type="ctrTitle"/>
          </p:nvPr>
        </p:nvSpPr>
        <p:spPr>
          <a:xfrm>
            <a:off x="304800" y="152401"/>
            <a:ext cx="8153400" cy="121919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a:t>
            </a:r>
            <a:endParaRPr/>
          </a:p>
        </p:txBody>
      </p:sp>
      <p:sp>
        <p:nvSpPr>
          <p:cNvPr id="189" name="Google Shape;189;p29"/>
          <p:cNvSpPr txBox="1"/>
          <p:nvPr>
            <p:ph idx="1" type="subTitle"/>
          </p:nvPr>
        </p:nvSpPr>
        <p:spPr>
          <a:xfrm>
            <a:off x="7620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t/>
            </a:r>
            <a:endParaRPr/>
          </a:p>
        </p:txBody>
      </p:sp>
      <p:pic>
        <p:nvPicPr>
          <p:cNvPr id="190" name="Google Shape;190;p29"/>
          <p:cNvPicPr preferRelativeResize="0"/>
          <p:nvPr/>
        </p:nvPicPr>
        <p:blipFill rotWithShape="1">
          <a:blip r:embed="rId3">
            <a:alphaModFix/>
          </a:blip>
          <a:srcRect b="0" l="0" r="0" t="0"/>
          <a:stretch/>
        </p:blipFill>
        <p:spPr>
          <a:xfrm>
            <a:off x="90055" y="1600201"/>
            <a:ext cx="6172200" cy="2438400"/>
          </a:xfrm>
          <a:prstGeom prst="rect">
            <a:avLst/>
          </a:prstGeom>
          <a:noFill/>
          <a:ln>
            <a:noFill/>
          </a:ln>
        </p:spPr>
      </p:pic>
      <p:sp>
        <p:nvSpPr>
          <p:cNvPr id="191" name="Google Shape;191;p29"/>
          <p:cNvSpPr/>
          <p:nvPr/>
        </p:nvSpPr>
        <p:spPr>
          <a:xfrm>
            <a:off x="90055" y="4191000"/>
            <a:ext cx="8825345"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Defaults to local</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Node's JavaScript is different from browser's JavaScript when it comes to global scope. In the browser's JavaScript, variables declared without var keyword become global. In Node.js, everything becomes local by default.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0"/>
          <p:cNvSpPr txBox="1"/>
          <p:nvPr>
            <p:ph type="ctrTitle"/>
          </p:nvPr>
        </p:nvSpPr>
        <p:spPr>
          <a:xfrm>
            <a:off x="304800" y="152401"/>
            <a:ext cx="8153400" cy="121919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a:t>
            </a:r>
            <a:endParaRPr/>
          </a:p>
        </p:txBody>
      </p:sp>
      <p:sp>
        <p:nvSpPr>
          <p:cNvPr id="197" name="Google Shape;197;p30"/>
          <p:cNvSpPr txBox="1"/>
          <p:nvPr>
            <p:ph idx="1" type="subTitle"/>
          </p:nvPr>
        </p:nvSpPr>
        <p:spPr>
          <a:xfrm>
            <a:off x="7620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Access Global Scope:</a:t>
            </a:r>
            <a:endParaRPr/>
          </a:p>
          <a:p>
            <a:pPr indent="0" lvl="0" marL="0" rtl="0" algn="l">
              <a:spcBef>
                <a:spcPts val="400"/>
              </a:spcBef>
              <a:spcAft>
                <a:spcPts val="0"/>
              </a:spcAft>
              <a:buSzPts val="2000"/>
              <a:buNone/>
            </a:pPr>
            <a:r>
              <a:rPr lang="en-US"/>
              <a:t>In a browser, global scope is the window object. In Node.js, </a:t>
            </a:r>
            <a:r>
              <a:rPr b="1" lang="en-US"/>
              <a:t>global</a:t>
            </a:r>
            <a:r>
              <a:rPr lang="en-US"/>
              <a:t> object represents the global scope.</a:t>
            </a:r>
            <a:endParaRPr/>
          </a:p>
          <a:p>
            <a:pPr indent="0" lvl="0" marL="0" rtl="0" algn="l">
              <a:spcBef>
                <a:spcPts val="400"/>
              </a:spcBef>
              <a:spcAft>
                <a:spcPts val="0"/>
              </a:spcAft>
              <a:buSzPts val="2000"/>
              <a:buNone/>
            </a:pPr>
            <a:r>
              <a:rPr lang="en-US"/>
              <a:t>To add something in global scope, you need to export it using export or module.export. The same way, import modules/object using require() function to access it from the global scope.</a:t>
            </a:r>
            <a:endParaRPr/>
          </a:p>
          <a:p>
            <a:pPr indent="0" lvl="0" marL="0" rtl="0" algn="l">
              <a:spcBef>
                <a:spcPts val="400"/>
              </a:spcBef>
              <a:spcAft>
                <a:spcPts val="0"/>
              </a:spcAft>
              <a:buSzPts val="2000"/>
              <a:buNone/>
            </a:pPr>
            <a:r>
              <a:rPr lang="en-US"/>
              <a:t>For example, to export an object in Node.js, use exports.name = object.</a:t>
            </a:r>
            <a:endParaRPr/>
          </a:p>
          <a:p>
            <a:pPr indent="0" lvl="0" marL="0" rtl="0" algn="l">
              <a:spcBef>
                <a:spcPts val="400"/>
              </a:spcBef>
              <a:spcAft>
                <a:spcPts val="0"/>
              </a:spcAft>
              <a:buSzPts val="20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1"/>
          <p:cNvSpPr txBox="1"/>
          <p:nvPr>
            <p:ph type="ctrTitle"/>
          </p:nvPr>
        </p:nvSpPr>
        <p:spPr>
          <a:xfrm>
            <a:off x="304800" y="152401"/>
            <a:ext cx="8153400" cy="121919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a:t>
            </a:r>
            <a:endParaRPr/>
          </a:p>
        </p:txBody>
      </p:sp>
      <p:sp>
        <p:nvSpPr>
          <p:cNvPr id="203" name="Google Shape;203;p31"/>
          <p:cNvSpPr txBox="1"/>
          <p:nvPr>
            <p:ph idx="1" type="subTitle"/>
          </p:nvPr>
        </p:nvSpPr>
        <p:spPr>
          <a:xfrm>
            <a:off x="7620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t/>
            </a:r>
            <a:endParaRPr/>
          </a:p>
        </p:txBody>
      </p:sp>
      <p:pic>
        <p:nvPicPr>
          <p:cNvPr id="204" name="Google Shape;204;p31"/>
          <p:cNvPicPr preferRelativeResize="0"/>
          <p:nvPr/>
        </p:nvPicPr>
        <p:blipFill rotWithShape="1">
          <a:blip r:embed="rId3">
            <a:alphaModFix/>
          </a:blip>
          <a:srcRect b="0" l="0" r="0" t="0"/>
          <a:stretch/>
        </p:blipFill>
        <p:spPr>
          <a:xfrm>
            <a:off x="0" y="1600200"/>
            <a:ext cx="6248400" cy="3048000"/>
          </a:xfrm>
          <a:prstGeom prst="rect">
            <a:avLst/>
          </a:prstGeom>
          <a:noFill/>
          <a:ln>
            <a:noFill/>
          </a:ln>
        </p:spPr>
      </p:pic>
      <p:sp>
        <p:nvSpPr>
          <p:cNvPr id="205" name="Google Shape;205;p31"/>
          <p:cNvSpPr/>
          <p:nvPr/>
        </p:nvSpPr>
        <p:spPr>
          <a:xfrm>
            <a:off x="76200" y="4648200"/>
            <a:ext cx="8534400"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Now, you can import log object using require() function and use it anywhere in your Node.js project.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Learn about modules in detail in the next section.</a:t>
            </a:r>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ctrTitle"/>
          </p:nvPr>
        </p:nvSpPr>
        <p:spPr>
          <a:xfrm>
            <a:off x="304800" y="152401"/>
            <a:ext cx="8153400" cy="121919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What is Node.js?</a:t>
            </a:r>
            <a:endParaRPr/>
          </a:p>
        </p:txBody>
      </p:sp>
      <p:sp>
        <p:nvSpPr>
          <p:cNvPr id="92" name="Google Shape;92;p14"/>
          <p:cNvSpPr txBox="1"/>
          <p:nvPr>
            <p:ph idx="1" type="subTitle"/>
          </p:nvPr>
        </p:nvSpPr>
        <p:spPr>
          <a:xfrm>
            <a:off x="0" y="1143000"/>
            <a:ext cx="9144000" cy="5638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3200"/>
              <a:buNone/>
            </a:pPr>
            <a:r>
              <a:rPr lang="en-US" sz="3200"/>
              <a:t>Node.js is an open-source server side runtime environment built on Chrome's V8 JavaScript engine. It provides an </a:t>
            </a:r>
            <a:endParaRPr sz="3200"/>
          </a:p>
          <a:p>
            <a:pPr indent="-457200" lvl="0" marL="457200" rtl="0" algn="l">
              <a:spcBef>
                <a:spcPts val="640"/>
              </a:spcBef>
              <a:spcAft>
                <a:spcPts val="0"/>
              </a:spcAft>
              <a:buSzPts val="3200"/>
              <a:buFont typeface="Arial"/>
              <a:buChar char="•"/>
            </a:pPr>
            <a:r>
              <a:rPr lang="en-US" sz="3200"/>
              <a:t>event driven, </a:t>
            </a:r>
            <a:endParaRPr sz="3200"/>
          </a:p>
          <a:p>
            <a:pPr indent="-457200" lvl="0" marL="457200" rtl="0" algn="l">
              <a:spcBef>
                <a:spcPts val="640"/>
              </a:spcBef>
              <a:spcAft>
                <a:spcPts val="0"/>
              </a:spcAft>
              <a:buSzPts val="3200"/>
              <a:buFont typeface="Arial"/>
              <a:buChar char="•"/>
            </a:pPr>
            <a:r>
              <a:rPr lang="en-US" sz="3200"/>
              <a:t>non-blocking (asynchronous) I/O and </a:t>
            </a:r>
            <a:endParaRPr sz="3200"/>
          </a:p>
          <a:p>
            <a:pPr indent="-457200" lvl="0" marL="457200" rtl="0" algn="l">
              <a:spcBef>
                <a:spcPts val="640"/>
              </a:spcBef>
              <a:spcAft>
                <a:spcPts val="0"/>
              </a:spcAft>
              <a:buSzPts val="3200"/>
              <a:buFont typeface="Arial"/>
              <a:buChar char="•"/>
            </a:pPr>
            <a:r>
              <a:rPr lang="en-US" sz="3200"/>
              <a:t>cross-platform runtime environment for building highly scalable server-side application using JavaScript.</a:t>
            </a:r>
            <a:endParaRPr sz="3200"/>
          </a:p>
        </p:txBody>
      </p:sp>
      <p:sp>
        <p:nvSpPr>
          <p:cNvPr id="93" name="Google Shape;93;p14"/>
          <p:cNvSpPr txBox="1"/>
          <p:nvPr/>
        </p:nvSpPr>
        <p:spPr>
          <a:xfrm>
            <a:off x="1910550" y="5871350"/>
            <a:ext cx="5147100" cy="5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Official Website: nodejs.org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2"/>
          <p:cNvSpPr txBox="1"/>
          <p:nvPr>
            <p:ph type="ctrTitle"/>
          </p:nvPr>
        </p:nvSpPr>
        <p:spPr>
          <a:xfrm>
            <a:off x="304800" y="152401"/>
            <a:ext cx="8153400" cy="121919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 – Module</a:t>
            </a:r>
            <a:endParaRPr/>
          </a:p>
        </p:txBody>
      </p:sp>
      <p:sp>
        <p:nvSpPr>
          <p:cNvPr id="211" name="Google Shape;211;p32"/>
          <p:cNvSpPr txBox="1"/>
          <p:nvPr>
            <p:ph idx="1" type="subTitle"/>
          </p:nvPr>
        </p:nvSpPr>
        <p:spPr>
          <a:xfrm>
            <a:off x="0" y="12954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sz="2400"/>
              <a:t>Module in Node.js is a simple or complex functionality organized in single or multiple JavaScript files which can be reused throughout the Node.js application.</a:t>
            </a:r>
            <a:endParaRPr/>
          </a:p>
          <a:p>
            <a:pPr indent="0" lvl="0" marL="0" rtl="0" algn="l">
              <a:spcBef>
                <a:spcPts val="480"/>
              </a:spcBef>
              <a:spcAft>
                <a:spcPts val="0"/>
              </a:spcAft>
              <a:buSzPts val="2400"/>
              <a:buNone/>
            </a:pPr>
            <a:r>
              <a:t/>
            </a:r>
            <a:endParaRPr sz="2400"/>
          </a:p>
          <a:p>
            <a:pPr indent="0" lvl="0" marL="0" rtl="0" algn="l">
              <a:spcBef>
                <a:spcPts val="480"/>
              </a:spcBef>
              <a:spcAft>
                <a:spcPts val="0"/>
              </a:spcAft>
              <a:buSzPts val="2400"/>
              <a:buNone/>
            </a:pPr>
            <a:r>
              <a:rPr lang="en-US" sz="2400"/>
              <a:t>Each module in Node.js has its own context, so it cannot interfere with other modules or pollute global scope. </a:t>
            </a:r>
            <a:endParaRPr sz="2400"/>
          </a:p>
          <a:p>
            <a:pPr indent="0" lvl="0" marL="0" rtl="0" algn="l">
              <a:spcBef>
                <a:spcPts val="480"/>
              </a:spcBef>
              <a:spcAft>
                <a:spcPts val="0"/>
              </a:spcAft>
              <a:buSzPts val="2400"/>
              <a:buNone/>
            </a:pPr>
            <a:r>
              <a:t/>
            </a:r>
            <a:endParaRPr sz="2400"/>
          </a:p>
          <a:p>
            <a:pPr indent="0" lvl="0" marL="0" rtl="0" algn="l">
              <a:spcBef>
                <a:spcPts val="480"/>
              </a:spcBef>
              <a:spcAft>
                <a:spcPts val="0"/>
              </a:spcAft>
              <a:buSzPts val="2400"/>
              <a:buNone/>
            </a:pPr>
            <a:r>
              <a:rPr lang="en-US" sz="2400"/>
              <a:t>Also, each module can be placed in a separate .js file under a separate folder.</a:t>
            </a:r>
            <a:endParaRPr/>
          </a:p>
          <a:p>
            <a:pPr indent="0" lvl="0" marL="0" rtl="0" algn="l">
              <a:spcBef>
                <a:spcPts val="480"/>
              </a:spcBef>
              <a:spcAft>
                <a:spcPts val="0"/>
              </a:spcAft>
              <a:buSzPts val="2400"/>
              <a:buNone/>
            </a:pPr>
            <a:r>
              <a:t/>
            </a:r>
            <a:endParaRPr sz="2400"/>
          </a:p>
          <a:p>
            <a:pPr indent="0" lvl="0" marL="0" rtl="0" algn="l">
              <a:spcBef>
                <a:spcPts val="480"/>
              </a:spcBef>
              <a:spcAft>
                <a:spcPts val="0"/>
              </a:spcAft>
              <a:buSzPts val="2400"/>
              <a:buNone/>
            </a:pPr>
            <a:r>
              <a:rPr lang="en-US" sz="2400"/>
              <a:t>Node.js implements </a:t>
            </a:r>
            <a:r>
              <a:rPr lang="en-US" sz="2400" u="sng">
                <a:solidFill>
                  <a:schemeClr val="hlink"/>
                </a:solidFill>
                <a:hlinkClick r:id="rId3"/>
              </a:rPr>
              <a:t>CommonJS modules standard</a:t>
            </a:r>
            <a:r>
              <a:rPr lang="en-US" sz="2400"/>
              <a:t>. CommonJS is a group of volunteers who define JavaScript standards for web server, desktop, and console application.</a:t>
            </a:r>
            <a:endParaRPr/>
          </a:p>
          <a:p>
            <a:pPr indent="0" lvl="0" marL="0" rtl="0" algn="l">
              <a:spcBef>
                <a:spcPts val="480"/>
              </a:spcBef>
              <a:spcAft>
                <a:spcPts val="0"/>
              </a:spcAft>
              <a:buSzPts val="2400"/>
              <a:buNone/>
            </a:pPr>
            <a:r>
              <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3"/>
          <p:cNvSpPr txBox="1"/>
          <p:nvPr>
            <p:ph type="ctrTitle"/>
          </p:nvPr>
        </p:nvSpPr>
        <p:spPr>
          <a:xfrm>
            <a:off x="304800" y="152401"/>
            <a:ext cx="8153400" cy="121919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 Module Types</a:t>
            </a:r>
            <a:endParaRPr/>
          </a:p>
        </p:txBody>
      </p:sp>
      <p:sp>
        <p:nvSpPr>
          <p:cNvPr id="217" name="Google Shape;217;p33"/>
          <p:cNvSpPr txBox="1"/>
          <p:nvPr>
            <p:ph idx="1" type="subTitle"/>
          </p:nvPr>
        </p:nvSpPr>
        <p:spPr>
          <a:xfrm>
            <a:off x="7620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Node.js includes three types of modules:</a:t>
            </a:r>
            <a:endParaRPr/>
          </a:p>
          <a:p>
            <a:pPr indent="-514350" lvl="0" marL="514350" rtl="0" algn="l">
              <a:spcBef>
                <a:spcPts val="400"/>
              </a:spcBef>
              <a:spcAft>
                <a:spcPts val="0"/>
              </a:spcAft>
              <a:buSzPts val="2000"/>
              <a:buFont typeface="Cambria"/>
              <a:buAutoNum type="arabicPeriod"/>
            </a:pPr>
            <a:r>
              <a:rPr lang="en-US"/>
              <a:t>Core Modules</a:t>
            </a:r>
            <a:endParaRPr/>
          </a:p>
          <a:p>
            <a:pPr indent="-514350" lvl="0" marL="514350" rtl="0" algn="l">
              <a:spcBef>
                <a:spcPts val="400"/>
              </a:spcBef>
              <a:spcAft>
                <a:spcPts val="0"/>
              </a:spcAft>
              <a:buSzPts val="2000"/>
              <a:buFont typeface="Cambria"/>
              <a:buAutoNum type="arabicPeriod"/>
            </a:pPr>
            <a:r>
              <a:rPr lang="en-US"/>
              <a:t>Local Modules</a:t>
            </a:r>
            <a:endParaRPr/>
          </a:p>
          <a:p>
            <a:pPr indent="-514350" lvl="0" marL="514350" rtl="0" algn="l">
              <a:spcBef>
                <a:spcPts val="400"/>
              </a:spcBef>
              <a:spcAft>
                <a:spcPts val="0"/>
              </a:spcAft>
              <a:buSzPts val="2000"/>
              <a:buFont typeface="Cambria"/>
              <a:buAutoNum type="arabicPeriod"/>
            </a:pPr>
            <a:r>
              <a:rPr lang="en-US"/>
              <a:t>Third Party Modules</a:t>
            </a:r>
            <a:endParaRPr/>
          </a:p>
          <a:p>
            <a:pPr indent="0" lvl="0" marL="0" rtl="0" algn="l">
              <a:spcBef>
                <a:spcPts val="400"/>
              </a:spcBef>
              <a:spcAft>
                <a:spcPts val="0"/>
              </a:spcAft>
              <a:buSzPts val="2000"/>
              <a:buNone/>
            </a:pPr>
            <a:r>
              <a:rPr b="1" lang="en-US"/>
              <a:t>Node.js Core Modules:</a:t>
            </a:r>
            <a:endParaRPr b="1"/>
          </a:p>
          <a:p>
            <a:pPr indent="0" lvl="0" marL="0" rtl="0" algn="l">
              <a:spcBef>
                <a:spcPts val="400"/>
              </a:spcBef>
              <a:spcAft>
                <a:spcPts val="0"/>
              </a:spcAft>
              <a:buSzPts val="2000"/>
              <a:buNone/>
            </a:pPr>
            <a:r>
              <a:rPr lang="en-US"/>
              <a:t>Node.js is a light weight framework. The core modules include bare minimum functionalities of Node.js. These core modules are compiled into its binary distribution and load automatically when Node.js process starts. However, you need to import the core module first in order to use it in your application.</a:t>
            </a:r>
            <a:endParaRPr/>
          </a:p>
          <a:p>
            <a:pPr indent="0" lvl="0" marL="0" rtl="0" algn="l">
              <a:spcBef>
                <a:spcPts val="400"/>
              </a:spcBef>
              <a:spcAft>
                <a:spcPts val="0"/>
              </a:spcAft>
              <a:buSzPts val="2000"/>
              <a:buNone/>
            </a:pPr>
            <a:r>
              <a:rPr lang="en-US"/>
              <a:t>The following table lists some of the important core modules in Node.js.</a:t>
            </a:r>
            <a:endParaRPr/>
          </a:p>
          <a:p>
            <a:pPr indent="0" lvl="0" marL="0" rtl="0" algn="l">
              <a:spcBef>
                <a:spcPts val="400"/>
              </a:spcBef>
              <a:spcAft>
                <a:spcPts val="0"/>
              </a:spcAft>
              <a:buSzPts val="20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4"/>
          <p:cNvSpPr txBox="1"/>
          <p:nvPr>
            <p:ph type="ctrTitle"/>
          </p:nvPr>
        </p:nvSpPr>
        <p:spPr>
          <a:xfrm>
            <a:off x="304800" y="152401"/>
            <a:ext cx="8153400" cy="121919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400"/>
              <a:buFont typeface="Cambria"/>
              <a:buNone/>
            </a:pPr>
            <a:r>
              <a:rPr lang="en-US" sz="5400"/>
              <a:t>Node.js – Core Modules</a:t>
            </a:r>
            <a:endParaRPr sz="5400"/>
          </a:p>
        </p:txBody>
      </p:sp>
      <p:sp>
        <p:nvSpPr>
          <p:cNvPr id="223" name="Google Shape;223;p34"/>
          <p:cNvSpPr txBox="1"/>
          <p:nvPr>
            <p:ph idx="1" type="subTitle"/>
          </p:nvPr>
        </p:nvSpPr>
        <p:spPr>
          <a:xfrm>
            <a:off x="7620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t/>
            </a:r>
            <a:endParaRPr/>
          </a:p>
        </p:txBody>
      </p:sp>
      <p:pic>
        <p:nvPicPr>
          <p:cNvPr id="224" name="Google Shape;224;p34"/>
          <p:cNvPicPr preferRelativeResize="0"/>
          <p:nvPr/>
        </p:nvPicPr>
        <p:blipFill rotWithShape="1">
          <a:blip r:embed="rId3">
            <a:alphaModFix/>
          </a:blip>
          <a:srcRect b="0" l="0" r="0" t="0"/>
          <a:stretch/>
        </p:blipFill>
        <p:spPr>
          <a:xfrm>
            <a:off x="173183" y="1631156"/>
            <a:ext cx="8153399" cy="3243263"/>
          </a:xfrm>
          <a:prstGeom prst="rect">
            <a:avLst/>
          </a:prstGeom>
          <a:noFill/>
          <a:ln>
            <a:noFill/>
          </a:ln>
        </p:spPr>
      </p:pic>
      <p:sp>
        <p:nvSpPr>
          <p:cNvPr id="225" name="Google Shape;225;p34"/>
          <p:cNvSpPr/>
          <p:nvPr/>
        </p:nvSpPr>
        <p:spPr>
          <a:xfrm>
            <a:off x="228601" y="4648200"/>
            <a:ext cx="8153398"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Loading Core Modules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 order to use Node.js core or NPM modules, you first need to import it using require() function as shown below.</a:t>
            </a:r>
            <a:endParaRPr/>
          </a:p>
        </p:txBody>
      </p:sp>
      <p:pic>
        <p:nvPicPr>
          <p:cNvPr id="226" name="Google Shape;226;p34"/>
          <p:cNvPicPr preferRelativeResize="0"/>
          <p:nvPr/>
        </p:nvPicPr>
        <p:blipFill rotWithShape="1">
          <a:blip r:embed="rId4">
            <a:alphaModFix/>
          </a:blip>
          <a:srcRect b="0" l="0" r="0" t="0"/>
          <a:stretch/>
        </p:blipFill>
        <p:spPr>
          <a:xfrm>
            <a:off x="381001" y="5715000"/>
            <a:ext cx="5181600" cy="504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5"/>
          <p:cNvSpPr txBox="1"/>
          <p:nvPr>
            <p:ph type="ctrTitle"/>
          </p:nvPr>
        </p:nvSpPr>
        <p:spPr>
          <a:xfrm>
            <a:off x="304800" y="152401"/>
            <a:ext cx="8153400" cy="121919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a:t>
            </a:r>
            <a:endParaRPr/>
          </a:p>
        </p:txBody>
      </p:sp>
      <p:sp>
        <p:nvSpPr>
          <p:cNvPr id="232" name="Google Shape;232;p35"/>
          <p:cNvSpPr txBox="1"/>
          <p:nvPr>
            <p:ph idx="1" type="subTitle"/>
          </p:nvPr>
        </p:nvSpPr>
        <p:spPr>
          <a:xfrm>
            <a:off x="7620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As per above syntax, specify the module name in the require() function. </a:t>
            </a:r>
            <a:endParaRPr/>
          </a:p>
          <a:p>
            <a:pPr indent="0" lvl="0" marL="0" rtl="0" algn="l">
              <a:spcBef>
                <a:spcPts val="400"/>
              </a:spcBef>
              <a:spcAft>
                <a:spcPts val="0"/>
              </a:spcAft>
              <a:buSzPts val="2000"/>
              <a:buNone/>
            </a:pPr>
            <a:r>
              <a:rPr lang="en-US"/>
              <a:t>The require() function will return an object, function, property or any other JavaScript type, depending on what the specified module returns.</a:t>
            </a:r>
            <a:endParaRPr/>
          </a:p>
          <a:p>
            <a:pPr indent="0" lvl="0" marL="0" rtl="0" algn="l">
              <a:spcBef>
                <a:spcPts val="400"/>
              </a:spcBef>
              <a:spcAft>
                <a:spcPts val="0"/>
              </a:spcAft>
              <a:buSzPts val="20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6"/>
          <p:cNvSpPr txBox="1"/>
          <p:nvPr>
            <p:ph type="ctrTitle"/>
          </p:nvPr>
        </p:nvSpPr>
        <p:spPr>
          <a:xfrm>
            <a:off x="304800" y="152401"/>
            <a:ext cx="8153400" cy="121919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a:t>
            </a:r>
            <a:endParaRPr/>
          </a:p>
        </p:txBody>
      </p:sp>
      <p:sp>
        <p:nvSpPr>
          <p:cNvPr id="238" name="Google Shape;238;p36"/>
          <p:cNvSpPr txBox="1"/>
          <p:nvPr>
            <p:ph idx="1" type="subTitle"/>
          </p:nvPr>
        </p:nvSpPr>
        <p:spPr>
          <a:xfrm>
            <a:off x="7620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t/>
            </a:r>
            <a:endParaRPr/>
          </a:p>
        </p:txBody>
      </p:sp>
      <p:pic>
        <p:nvPicPr>
          <p:cNvPr id="239" name="Google Shape;239;p36"/>
          <p:cNvPicPr preferRelativeResize="0"/>
          <p:nvPr/>
        </p:nvPicPr>
        <p:blipFill rotWithShape="1">
          <a:blip r:embed="rId3">
            <a:alphaModFix/>
          </a:blip>
          <a:srcRect b="0" l="0" r="0" t="0"/>
          <a:stretch/>
        </p:blipFill>
        <p:spPr>
          <a:xfrm>
            <a:off x="6927" y="1495857"/>
            <a:ext cx="6858000" cy="3062288"/>
          </a:xfrm>
          <a:prstGeom prst="rect">
            <a:avLst/>
          </a:prstGeom>
          <a:noFill/>
          <a:ln>
            <a:noFill/>
          </a:ln>
        </p:spPr>
      </p:pic>
      <p:sp>
        <p:nvSpPr>
          <p:cNvPr id="240" name="Google Shape;240;p36"/>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241" name="Google Shape;241;p36"/>
          <p:cNvSpPr/>
          <p:nvPr/>
        </p:nvSpPr>
        <p:spPr>
          <a:xfrm>
            <a:off x="114300" y="4558145"/>
            <a:ext cx="8915400" cy="17543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 the above example, require() function returns an object because http module returns its functionality as an object, you can then use its properties and methods using dot notation e.g. http.createServer().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 this way, you can load and use Node.js core modules in your application. We will be using core modules throughout these tutorials.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Learn about local modules in the next section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7"/>
          <p:cNvSpPr txBox="1"/>
          <p:nvPr>
            <p:ph type="ctrTitle"/>
          </p:nvPr>
        </p:nvSpPr>
        <p:spPr>
          <a:xfrm>
            <a:off x="304800" y="152401"/>
            <a:ext cx="8153400" cy="121919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 Local Module:</a:t>
            </a:r>
            <a:endParaRPr/>
          </a:p>
        </p:txBody>
      </p:sp>
      <p:sp>
        <p:nvSpPr>
          <p:cNvPr id="247" name="Google Shape;247;p37"/>
          <p:cNvSpPr txBox="1"/>
          <p:nvPr>
            <p:ph idx="1" type="subTitle"/>
          </p:nvPr>
        </p:nvSpPr>
        <p:spPr>
          <a:xfrm>
            <a:off x="7620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Local modules are modules created locally in your Node.js application. These modules include different functionalities of your application in separate files and folders. You can also package it and distribute it via NPM, so that Node.js community can use it. For example, if you need to connect to MongoDB and fetch data then you can create a module for it, which can be reused in your application.</a:t>
            </a:r>
            <a:endParaRPr/>
          </a:p>
          <a:p>
            <a:pPr indent="0" lvl="0" marL="0" rtl="0" algn="l">
              <a:spcBef>
                <a:spcPts val="400"/>
              </a:spcBef>
              <a:spcAft>
                <a:spcPts val="0"/>
              </a:spcAft>
              <a:buSzPts val="2000"/>
              <a:buNone/>
            </a:pPr>
            <a:r>
              <a:rPr lang="en-US"/>
              <a:t>Writing Simple Module:</a:t>
            </a:r>
            <a:endParaRPr/>
          </a:p>
          <a:p>
            <a:pPr indent="0" lvl="0" marL="0" rtl="0" algn="l">
              <a:spcBef>
                <a:spcPts val="400"/>
              </a:spcBef>
              <a:spcAft>
                <a:spcPts val="0"/>
              </a:spcAft>
              <a:buSzPts val="2000"/>
              <a:buNone/>
            </a:pPr>
            <a:r>
              <a:rPr lang="en-US"/>
              <a:t>Let's write simple logging module which logs the information, warning or error to the console.</a:t>
            </a:r>
            <a:endParaRPr/>
          </a:p>
          <a:p>
            <a:pPr indent="0" lvl="0" marL="0" rtl="0" algn="l">
              <a:spcBef>
                <a:spcPts val="400"/>
              </a:spcBef>
              <a:spcAft>
                <a:spcPts val="0"/>
              </a:spcAft>
              <a:buSzPts val="2000"/>
              <a:buNone/>
            </a:pPr>
            <a:r>
              <a:rPr lang="en-US"/>
              <a:t>In Node.js, module should be placed in a separate JavaScript file. So, create a Log.js file and write the following code in it.</a:t>
            </a:r>
            <a:endParaRPr/>
          </a:p>
          <a:p>
            <a:pPr indent="0" lvl="0" marL="0" rtl="0" algn="l">
              <a:spcBef>
                <a:spcPts val="400"/>
              </a:spcBef>
              <a:spcAft>
                <a:spcPts val="0"/>
              </a:spcAft>
              <a:buSzPts val="2000"/>
              <a:buNone/>
            </a:pPr>
            <a:r>
              <a:t/>
            </a:r>
            <a:endParaRPr/>
          </a:p>
        </p:txBody>
      </p:sp>
      <p:sp>
        <p:nvSpPr>
          <p:cNvPr id="248" name="Google Shape;248;p37"/>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8"/>
          <p:cNvSpPr txBox="1"/>
          <p:nvPr>
            <p:ph type="ctrTitle"/>
          </p:nvPr>
        </p:nvSpPr>
        <p:spPr>
          <a:xfrm>
            <a:off x="304800" y="152401"/>
            <a:ext cx="8153400" cy="121919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a:t>
            </a:r>
            <a:endParaRPr/>
          </a:p>
        </p:txBody>
      </p:sp>
      <p:sp>
        <p:nvSpPr>
          <p:cNvPr id="254" name="Google Shape;254;p38"/>
          <p:cNvSpPr txBox="1"/>
          <p:nvPr>
            <p:ph idx="1" type="subTitle"/>
          </p:nvPr>
        </p:nvSpPr>
        <p:spPr>
          <a:xfrm>
            <a:off x="7620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t/>
            </a:r>
            <a:endParaRPr/>
          </a:p>
        </p:txBody>
      </p:sp>
      <p:sp>
        <p:nvSpPr>
          <p:cNvPr id="255" name="Google Shape;255;p38"/>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pic>
        <p:nvPicPr>
          <p:cNvPr id="256" name="Google Shape;256;p38"/>
          <p:cNvPicPr preferRelativeResize="0"/>
          <p:nvPr/>
        </p:nvPicPr>
        <p:blipFill rotWithShape="1">
          <a:blip r:embed="rId3">
            <a:alphaModFix/>
          </a:blip>
          <a:srcRect b="0" l="0" r="0" t="0"/>
          <a:stretch/>
        </p:blipFill>
        <p:spPr>
          <a:xfrm>
            <a:off x="0" y="1219200"/>
            <a:ext cx="6586539" cy="3467100"/>
          </a:xfrm>
          <a:prstGeom prst="rect">
            <a:avLst/>
          </a:prstGeom>
          <a:noFill/>
          <a:ln>
            <a:noFill/>
          </a:ln>
        </p:spPr>
      </p:pic>
      <p:sp>
        <p:nvSpPr>
          <p:cNvPr id="257" name="Google Shape;257;p38"/>
          <p:cNvSpPr/>
          <p:nvPr/>
        </p:nvSpPr>
        <p:spPr>
          <a:xfrm>
            <a:off x="0" y="4800600"/>
            <a:ext cx="88392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 the above example of logging module, we have created an object with three functions - info(), warning() and error(). At the end, we have assigned this object to </a:t>
            </a:r>
            <a:r>
              <a:rPr b="1" lang="en-US" sz="1800">
                <a:solidFill>
                  <a:schemeClr val="dk1"/>
                </a:solidFill>
                <a:latin typeface="Calibri"/>
                <a:ea typeface="Calibri"/>
                <a:cs typeface="Calibri"/>
                <a:sym typeface="Calibri"/>
              </a:rPr>
              <a:t>module.exports</a:t>
            </a:r>
            <a:r>
              <a:rPr lang="en-US" sz="1800">
                <a:solidFill>
                  <a:schemeClr val="dk1"/>
                </a:solidFill>
                <a:latin typeface="Calibri"/>
                <a:ea typeface="Calibri"/>
                <a:cs typeface="Calibri"/>
                <a:sym typeface="Calibri"/>
              </a:rPr>
              <a:t>. The module.exports in the above example exposes a log object as a module.</a:t>
            </a:r>
            <a:endParaRPr/>
          </a:p>
        </p:txBody>
      </p:sp>
      <p:cxnSp>
        <p:nvCxnSpPr>
          <p:cNvPr id="258" name="Google Shape;258;p38"/>
          <p:cNvCxnSpPr/>
          <p:nvPr/>
        </p:nvCxnSpPr>
        <p:spPr>
          <a:xfrm>
            <a:off x="76200" y="4648200"/>
            <a:ext cx="2514600" cy="0"/>
          </a:xfrm>
          <a:prstGeom prst="straightConnector1">
            <a:avLst/>
          </a:prstGeom>
          <a:noFill/>
          <a:ln cap="flat" cmpd="sng" w="28575">
            <a:solidFill>
              <a:srgbClr val="FF0000"/>
            </a:solidFill>
            <a:prstDash val="solid"/>
            <a:round/>
            <a:headEnd len="sm" w="sm" type="none"/>
            <a:tailEnd len="sm" w="sm" type="none"/>
          </a:ln>
        </p:spPr>
      </p:cxnSp>
      <p:cxnSp>
        <p:nvCxnSpPr>
          <p:cNvPr id="259" name="Google Shape;259;p38"/>
          <p:cNvCxnSpPr/>
          <p:nvPr/>
        </p:nvCxnSpPr>
        <p:spPr>
          <a:xfrm>
            <a:off x="1524000" y="2209800"/>
            <a:ext cx="762000" cy="0"/>
          </a:xfrm>
          <a:prstGeom prst="straightConnector1">
            <a:avLst/>
          </a:prstGeom>
          <a:noFill/>
          <a:ln cap="flat" cmpd="sng" w="28575">
            <a:solidFill>
              <a:srgbClr val="FF0000"/>
            </a:solidFill>
            <a:prstDash val="solid"/>
            <a:round/>
            <a:headEnd len="sm" w="sm" type="none"/>
            <a:tailEnd len="sm" w="sm" type="none"/>
          </a:ln>
        </p:spPr>
      </p:cxnSp>
      <p:cxnSp>
        <p:nvCxnSpPr>
          <p:cNvPr id="260" name="Google Shape;260;p38"/>
          <p:cNvCxnSpPr/>
          <p:nvPr/>
        </p:nvCxnSpPr>
        <p:spPr>
          <a:xfrm>
            <a:off x="1591733" y="2861735"/>
            <a:ext cx="914400" cy="0"/>
          </a:xfrm>
          <a:prstGeom prst="straightConnector1">
            <a:avLst/>
          </a:prstGeom>
          <a:noFill/>
          <a:ln cap="flat" cmpd="sng" w="28575">
            <a:solidFill>
              <a:srgbClr val="FF0000"/>
            </a:solidFill>
            <a:prstDash val="solid"/>
            <a:round/>
            <a:headEnd len="sm" w="sm" type="none"/>
            <a:tailEnd len="sm" w="sm" type="none"/>
          </a:ln>
        </p:spPr>
      </p:cxnSp>
      <p:cxnSp>
        <p:nvCxnSpPr>
          <p:cNvPr id="261" name="Google Shape;261;p38"/>
          <p:cNvCxnSpPr/>
          <p:nvPr/>
        </p:nvCxnSpPr>
        <p:spPr>
          <a:xfrm>
            <a:off x="1524000" y="3505200"/>
            <a:ext cx="762000" cy="0"/>
          </a:xfrm>
          <a:prstGeom prst="straightConnector1">
            <a:avLst/>
          </a:prstGeom>
          <a:noFill/>
          <a:ln cap="flat" cmpd="sng" w="28575">
            <a:solidFill>
              <a:srgbClr val="FF0000"/>
            </a:solidFill>
            <a:prstDash val="solid"/>
            <a:round/>
            <a:headEnd len="sm" w="sm" type="none"/>
            <a:tailEnd len="sm" w="sm"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9"/>
          <p:cNvSpPr txBox="1"/>
          <p:nvPr>
            <p:ph type="ctrTitle"/>
          </p:nvPr>
        </p:nvSpPr>
        <p:spPr>
          <a:xfrm>
            <a:off x="304800" y="152401"/>
            <a:ext cx="8153400" cy="121919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a:t>
            </a:r>
            <a:endParaRPr/>
          </a:p>
        </p:txBody>
      </p:sp>
      <p:sp>
        <p:nvSpPr>
          <p:cNvPr id="267" name="Google Shape;267;p39"/>
          <p:cNvSpPr txBox="1"/>
          <p:nvPr>
            <p:ph idx="1" type="subTitle"/>
          </p:nvPr>
        </p:nvSpPr>
        <p:spPr>
          <a:xfrm>
            <a:off x="7620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The </a:t>
            </a:r>
            <a:r>
              <a:rPr i="1" lang="en-US"/>
              <a:t>module.exports</a:t>
            </a:r>
            <a:r>
              <a:rPr lang="en-US"/>
              <a:t> is a special object which is included in every JS file in the Node.js application by default. Use </a:t>
            </a:r>
            <a:r>
              <a:rPr b="1" lang="en-US"/>
              <a:t>module.exports</a:t>
            </a:r>
            <a:r>
              <a:rPr lang="en-US"/>
              <a:t> or </a:t>
            </a:r>
            <a:r>
              <a:rPr b="1" lang="en-US"/>
              <a:t>exports</a:t>
            </a:r>
            <a:r>
              <a:rPr lang="en-US"/>
              <a:t> to expose a function, object or variable as a module in Node.js.</a:t>
            </a:r>
            <a:endParaRPr/>
          </a:p>
          <a:p>
            <a:pPr indent="0" lvl="0" marL="0" rtl="0" algn="l">
              <a:spcBef>
                <a:spcPts val="400"/>
              </a:spcBef>
              <a:spcAft>
                <a:spcPts val="0"/>
              </a:spcAft>
              <a:buSzPts val="2000"/>
              <a:buNone/>
            </a:pPr>
            <a:r>
              <a:rPr lang="en-US"/>
              <a:t>Now, let's see how to use the above logging module in our application.</a:t>
            </a:r>
            <a:endParaRPr/>
          </a:p>
          <a:p>
            <a:pPr indent="0" lvl="0" marL="0" rtl="0" algn="l">
              <a:spcBef>
                <a:spcPts val="400"/>
              </a:spcBef>
              <a:spcAft>
                <a:spcPts val="0"/>
              </a:spcAft>
              <a:buSzPts val="2000"/>
              <a:buNone/>
            </a:pPr>
            <a:r>
              <a:rPr lang="en-US"/>
              <a:t>Loading Local Module:</a:t>
            </a:r>
            <a:endParaRPr/>
          </a:p>
          <a:p>
            <a:pPr indent="0" lvl="0" marL="0" rtl="0" algn="l">
              <a:spcBef>
                <a:spcPts val="400"/>
              </a:spcBef>
              <a:spcAft>
                <a:spcPts val="0"/>
              </a:spcAft>
              <a:buSzPts val="2000"/>
              <a:buNone/>
            </a:pPr>
            <a:r>
              <a:rPr lang="en-US"/>
              <a:t>To use local modules in your application, you need to load it using require() function in the same way as core module. However, you need to specify the path of JavaScript file of the module.</a:t>
            </a:r>
            <a:endParaRPr/>
          </a:p>
          <a:p>
            <a:pPr indent="0" lvl="0" marL="0" rtl="0" algn="l">
              <a:spcBef>
                <a:spcPts val="400"/>
              </a:spcBef>
              <a:spcAft>
                <a:spcPts val="0"/>
              </a:spcAft>
              <a:buSzPts val="2000"/>
              <a:buNone/>
            </a:pPr>
            <a:r>
              <a:rPr lang="en-US"/>
              <a:t>The following example demonstrates how to use the above logging module contained in Log.js.</a:t>
            </a:r>
            <a:endParaRPr/>
          </a:p>
          <a:p>
            <a:pPr indent="0" lvl="0" marL="0" rtl="0" algn="l">
              <a:spcBef>
                <a:spcPts val="400"/>
              </a:spcBef>
              <a:spcAft>
                <a:spcPts val="0"/>
              </a:spcAft>
              <a:buSzPts val="2000"/>
              <a:buNone/>
            </a:pPr>
            <a:r>
              <a:t/>
            </a:r>
            <a:endParaRPr/>
          </a:p>
        </p:txBody>
      </p:sp>
      <p:sp>
        <p:nvSpPr>
          <p:cNvPr id="268" name="Google Shape;268;p39"/>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269" name="Google Shape;269;p39"/>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0"/>
          <p:cNvSpPr txBox="1"/>
          <p:nvPr>
            <p:ph type="ctrTitle"/>
          </p:nvPr>
        </p:nvSpPr>
        <p:spPr>
          <a:xfrm>
            <a:off x="304800" y="152401"/>
            <a:ext cx="8153400" cy="121919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a:t>
            </a:r>
            <a:endParaRPr/>
          </a:p>
        </p:txBody>
      </p:sp>
      <p:sp>
        <p:nvSpPr>
          <p:cNvPr id="275" name="Google Shape;275;p40"/>
          <p:cNvSpPr txBox="1"/>
          <p:nvPr>
            <p:ph idx="1" type="subTitle"/>
          </p:nvPr>
        </p:nvSpPr>
        <p:spPr>
          <a:xfrm>
            <a:off x="7620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t/>
            </a:r>
            <a:endParaRPr/>
          </a:p>
        </p:txBody>
      </p:sp>
      <p:sp>
        <p:nvSpPr>
          <p:cNvPr id="276" name="Google Shape;276;p40"/>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277" name="Google Shape;277;p40"/>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78" name="Google Shape;278;p40"/>
          <p:cNvPicPr preferRelativeResize="0"/>
          <p:nvPr/>
        </p:nvPicPr>
        <p:blipFill rotWithShape="1">
          <a:blip r:embed="rId3">
            <a:alphaModFix/>
          </a:blip>
          <a:srcRect b="0" l="0" r="0" t="0"/>
          <a:stretch/>
        </p:blipFill>
        <p:spPr>
          <a:xfrm>
            <a:off x="0" y="1524000"/>
            <a:ext cx="3448050" cy="1390650"/>
          </a:xfrm>
          <a:prstGeom prst="rect">
            <a:avLst/>
          </a:prstGeom>
          <a:noFill/>
          <a:ln>
            <a:noFill/>
          </a:ln>
        </p:spPr>
      </p:pic>
      <p:sp>
        <p:nvSpPr>
          <p:cNvPr id="279" name="Google Shape;279;p40"/>
          <p:cNvSpPr/>
          <p:nvPr/>
        </p:nvSpPr>
        <p:spPr>
          <a:xfrm>
            <a:off x="190500" y="3098815"/>
            <a:ext cx="8458200" cy="23083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 the above example, app.js is using log module.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So, we have specified the path './Log.js' in the require() function. The '.' denotes a root folder.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require() function returns a log object because logging module exposes an object in Log.js using module.exports. So now you can use logging module as an object and call any of its function using dot notation e.g myLogModule.info() or myLogModule.warning() or myLogModule.error()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Run the above example using command prompt (in Windows) as shown below.</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1"/>
          <p:cNvSpPr txBox="1"/>
          <p:nvPr>
            <p:ph type="ctrTitle"/>
          </p:nvPr>
        </p:nvSpPr>
        <p:spPr>
          <a:xfrm>
            <a:off x="342900" y="304801"/>
            <a:ext cx="8153400" cy="121919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a:t>
            </a:r>
            <a:endParaRPr/>
          </a:p>
        </p:txBody>
      </p:sp>
      <p:sp>
        <p:nvSpPr>
          <p:cNvPr id="285" name="Google Shape;285;p41"/>
          <p:cNvSpPr txBox="1"/>
          <p:nvPr>
            <p:ph idx="1" type="subTitle"/>
          </p:nvPr>
        </p:nvSpPr>
        <p:spPr>
          <a:xfrm>
            <a:off x="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t/>
            </a:r>
            <a:endParaRPr/>
          </a:p>
        </p:txBody>
      </p:sp>
      <p:sp>
        <p:nvSpPr>
          <p:cNvPr id="286" name="Google Shape;286;p41"/>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287" name="Google Shape;287;p41"/>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88" name="Google Shape;288;p41"/>
          <p:cNvPicPr preferRelativeResize="0"/>
          <p:nvPr/>
        </p:nvPicPr>
        <p:blipFill rotWithShape="1">
          <a:blip r:embed="rId3">
            <a:alphaModFix/>
          </a:blip>
          <a:srcRect b="0" l="0" r="0" t="0"/>
          <a:stretch/>
        </p:blipFill>
        <p:spPr>
          <a:xfrm>
            <a:off x="0" y="1524000"/>
            <a:ext cx="4876800" cy="1166336"/>
          </a:xfrm>
          <a:prstGeom prst="rect">
            <a:avLst/>
          </a:prstGeom>
          <a:noFill/>
          <a:ln>
            <a:noFill/>
          </a:ln>
        </p:spPr>
      </p:pic>
      <p:sp>
        <p:nvSpPr>
          <p:cNvPr id="289" name="Google Shape;289;p41"/>
          <p:cNvSpPr/>
          <p:nvPr/>
        </p:nvSpPr>
        <p:spPr>
          <a:xfrm>
            <a:off x="116435" y="2861103"/>
            <a:ext cx="8722765" cy="83099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Thus, you can create a local module using module.exports and use it in your application.</a:t>
            </a:r>
            <a:endParaRPr/>
          </a:p>
          <a:p>
            <a:pPr indent="0" lvl="0" marL="0" marR="0" rtl="0" algn="just">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Let's see how to expose different types as a node module using module.exports in the next section.</a:t>
            </a:r>
            <a:endParaRPr/>
          </a:p>
        </p:txBody>
      </p:sp>
      <p:sp>
        <p:nvSpPr>
          <p:cNvPr id="290" name="Google Shape;290;p41"/>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ctrTitle"/>
          </p:nvPr>
        </p:nvSpPr>
        <p:spPr>
          <a:xfrm>
            <a:off x="304800" y="152401"/>
            <a:ext cx="8153400" cy="121919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What is Node.js?</a:t>
            </a:r>
            <a:endParaRPr/>
          </a:p>
        </p:txBody>
      </p:sp>
      <p:sp>
        <p:nvSpPr>
          <p:cNvPr id="99" name="Google Shape;99;p15"/>
          <p:cNvSpPr txBox="1"/>
          <p:nvPr>
            <p:ph idx="1" type="subTitle"/>
          </p:nvPr>
        </p:nvSpPr>
        <p:spPr>
          <a:xfrm>
            <a:off x="0" y="1143000"/>
            <a:ext cx="9144000" cy="5638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3200"/>
              <a:buNone/>
            </a:pPr>
            <a:r>
              <a:rPr lang="en-US" sz="3200"/>
              <a:t>Node.js can be used to build different types of applications such as </a:t>
            </a:r>
            <a:endParaRPr sz="3200"/>
          </a:p>
          <a:p>
            <a:pPr indent="-514350" lvl="0" marL="514350" rtl="0" algn="l">
              <a:spcBef>
                <a:spcPts val="640"/>
              </a:spcBef>
              <a:spcAft>
                <a:spcPts val="0"/>
              </a:spcAft>
              <a:buSzPts val="3200"/>
              <a:buFont typeface="Cambria"/>
              <a:buAutoNum type="arabicPeriod"/>
            </a:pPr>
            <a:r>
              <a:rPr lang="en-US" sz="3200"/>
              <a:t>command line application, </a:t>
            </a:r>
            <a:endParaRPr sz="3200"/>
          </a:p>
          <a:p>
            <a:pPr indent="-514350" lvl="0" marL="514350" rtl="0" algn="l">
              <a:spcBef>
                <a:spcPts val="640"/>
              </a:spcBef>
              <a:spcAft>
                <a:spcPts val="0"/>
              </a:spcAft>
              <a:buSzPts val="3200"/>
              <a:buFont typeface="Cambria"/>
              <a:buAutoNum type="arabicPeriod"/>
            </a:pPr>
            <a:r>
              <a:rPr lang="en-US" sz="3200"/>
              <a:t>web application, </a:t>
            </a:r>
            <a:endParaRPr sz="3200"/>
          </a:p>
          <a:p>
            <a:pPr indent="-514350" lvl="0" marL="514350" rtl="0" algn="l">
              <a:spcBef>
                <a:spcPts val="640"/>
              </a:spcBef>
              <a:spcAft>
                <a:spcPts val="0"/>
              </a:spcAft>
              <a:buSzPts val="3200"/>
              <a:buFont typeface="Cambria"/>
              <a:buAutoNum type="arabicPeriod"/>
            </a:pPr>
            <a:r>
              <a:rPr lang="en-US" sz="3200"/>
              <a:t>real-time chat application, </a:t>
            </a:r>
            <a:endParaRPr sz="3200"/>
          </a:p>
          <a:p>
            <a:pPr indent="-514350" lvl="0" marL="514350" rtl="0" algn="l">
              <a:spcBef>
                <a:spcPts val="640"/>
              </a:spcBef>
              <a:spcAft>
                <a:spcPts val="0"/>
              </a:spcAft>
              <a:buSzPts val="3200"/>
              <a:buFont typeface="Cambria"/>
              <a:buAutoNum type="arabicPeriod"/>
            </a:pPr>
            <a:r>
              <a:rPr lang="en-US" sz="3200"/>
              <a:t>REST API server etc. </a:t>
            </a:r>
            <a:endParaRPr sz="3200"/>
          </a:p>
          <a:p>
            <a:pPr indent="0" lvl="0" marL="0" rtl="0" algn="l">
              <a:spcBef>
                <a:spcPts val="640"/>
              </a:spcBef>
              <a:spcAft>
                <a:spcPts val="0"/>
              </a:spcAft>
              <a:buSzPts val="3200"/>
              <a:buNone/>
            </a:pPr>
            <a:r>
              <a:t/>
            </a:r>
            <a:endParaRPr sz="3200"/>
          </a:p>
          <a:p>
            <a:pPr indent="0" lvl="0" marL="0" rtl="0" algn="l">
              <a:spcBef>
                <a:spcPts val="640"/>
              </a:spcBef>
              <a:spcAft>
                <a:spcPts val="0"/>
              </a:spcAft>
              <a:buSzPts val="3200"/>
              <a:buNone/>
            </a:pPr>
            <a:r>
              <a:rPr lang="en-US" sz="3200"/>
              <a:t>However, it is mainly used to build network programs like web servers, similar to PHP, Java, or ASP.NET.</a:t>
            </a:r>
            <a:endParaRPr/>
          </a:p>
          <a:p>
            <a:pPr indent="0" lvl="0" marL="0" rtl="0" algn="l">
              <a:spcBef>
                <a:spcPts val="640"/>
              </a:spcBef>
              <a:spcAft>
                <a:spcPts val="0"/>
              </a:spcAft>
              <a:buSzPts val="3200"/>
              <a:buNone/>
            </a:pPr>
            <a:r>
              <a:t/>
            </a:r>
            <a:endParaRPr sz="3200"/>
          </a:p>
          <a:p>
            <a:pPr indent="0" lvl="0" marL="0" rtl="0" algn="l">
              <a:spcBef>
                <a:spcPts val="640"/>
              </a:spcBef>
              <a:spcAft>
                <a:spcPts val="0"/>
              </a:spcAft>
              <a:buSzPts val="3200"/>
              <a:buNone/>
            </a:pPr>
            <a:r>
              <a:rPr lang="en-US" sz="3200"/>
              <a:t>Node.js was written and introduced by Ryan Dahl in 2009. </a:t>
            </a:r>
            <a:endParaRPr/>
          </a:p>
          <a:p>
            <a:pPr indent="0" lvl="0" marL="0" rtl="0" algn="l">
              <a:spcBef>
                <a:spcPts val="640"/>
              </a:spcBef>
              <a:spcAft>
                <a:spcPts val="0"/>
              </a:spcAft>
              <a:buSzPts val="3200"/>
              <a:buNone/>
            </a:pPr>
            <a:r>
              <a:rPr lang="en-US" sz="3200"/>
              <a:t>Node.js official web site: </a:t>
            </a:r>
            <a:r>
              <a:rPr lang="en-US" sz="3200" u="sng">
                <a:solidFill>
                  <a:schemeClr val="hlink"/>
                </a:solidFill>
                <a:hlinkClick r:id="rId3"/>
              </a:rPr>
              <a:t>https://nodejs.org</a:t>
            </a:r>
            <a:endParaRPr sz="32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42"/>
          <p:cNvSpPr txBox="1"/>
          <p:nvPr>
            <p:ph type="ctrTitle"/>
          </p:nvPr>
        </p:nvSpPr>
        <p:spPr>
          <a:xfrm>
            <a:off x="342900" y="304801"/>
            <a:ext cx="8153400" cy="121919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400"/>
              <a:buFont typeface="Cambria"/>
              <a:buNone/>
            </a:pPr>
            <a:r>
              <a:rPr lang="en-US" sz="4400"/>
              <a:t>Export Module in Node.js:</a:t>
            </a:r>
            <a:endParaRPr/>
          </a:p>
        </p:txBody>
      </p:sp>
      <p:sp>
        <p:nvSpPr>
          <p:cNvPr id="296" name="Google Shape;296;p42"/>
          <p:cNvSpPr txBox="1"/>
          <p:nvPr>
            <p:ph idx="1" type="subTitle"/>
          </p:nvPr>
        </p:nvSpPr>
        <p:spPr>
          <a:xfrm>
            <a:off x="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In this section, you will learn how to expose different types as a module using module.exports.</a:t>
            </a:r>
            <a:endParaRPr/>
          </a:p>
          <a:p>
            <a:pPr indent="0" lvl="0" marL="0" rtl="0" algn="l">
              <a:spcBef>
                <a:spcPts val="400"/>
              </a:spcBef>
              <a:spcAft>
                <a:spcPts val="0"/>
              </a:spcAft>
              <a:buSzPts val="2000"/>
              <a:buNone/>
            </a:pPr>
            <a:r>
              <a:rPr lang="en-US"/>
              <a:t>The </a:t>
            </a:r>
            <a:r>
              <a:rPr b="1" lang="en-US"/>
              <a:t>module.exports</a:t>
            </a:r>
            <a:r>
              <a:rPr lang="en-US"/>
              <a:t> or </a:t>
            </a:r>
            <a:r>
              <a:rPr b="1" lang="en-US"/>
              <a:t>exports</a:t>
            </a:r>
            <a:r>
              <a:rPr lang="en-US"/>
              <a:t> is a special object which is included in every JS file in the Node.js application by default. </a:t>
            </a:r>
            <a:r>
              <a:rPr i="1" lang="en-US"/>
              <a:t>module</a:t>
            </a:r>
            <a:r>
              <a:rPr lang="en-US"/>
              <a:t> is a variable that represents current module and </a:t>
            </a:r>
            <a:r>
              <a:rPr i="1" lang="en-US"/>
              <a:t>exports</a:t>
            </a:r>
            <a:r>
              <a:rPr lang="en-US"/>
              <a:t> is an object that will be exposed as a module. So, whatever you assign to </a:t>
            </a:r>
            <a:r>
              <a:rPr i="1" lang="en-US"/>
              <a:t>module.exports</a:t>
            </a:r>
            <a:r>
              <a:rPr lang="en-US"/>
              <a:t> or </a:t>
            </a:r>
            <a:r>
              <a:rPr i="1" lang="en-US"/>
              <a:t>exports</a:t>
            </a:r>
            <a:r>
              <a:rPr lang="en-US"/>
              <a:t>, will be exposed as a module.</a:t>
            </a:r>
            <a:endParaRPr/>
          </a:p>
          <a:p>
            <a:pPr indent="0" lvl="0" marL="0" rtl="0" algn="l">
              <a:spcBef>
                <a:spcPts val="400"/>
              </a:spcBef>
              <a:spcAft>
                <a:spcPts val="0"/>
              </a:spcAft>
              <a:buSzPts val="2000"/>
              <a:buNone/>
            </a:pPr>
            <a:r>
              <a:rPr lang="en-US"/>
              <a:t>Let's see how to expose different types as a module using module.exports.</a:t>
            </a:r>
            <a:endParaRPr/>
          </a:p>
          <a:p>
            <a:pPr indent="0" lvl="0" marL="0" rtl="0" algn="l">
              <a:spcBef>
                <a:spcPts val="400"/>
              </a:spcBef>
              <a:spcAft>
                <a:spcPts val="0"/>
              </a:spcAft>
              <a:buSzPts val="2000"/>
              <a:buNone/>
            </a:pPr>
            <a:r>
              <a:t/>
            </a:r>
            <a:endParaRPr/>
          </a:p>
        </p:txBody>
      </p:sp>
      <p:sp>
        <p:nvSpPr>
          <p:cNvPr id="297" name="Google Shape;297;p42"/>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298" name="Google Shape;298;p42"/>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9" name="Google Shape;299;p42"/>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3"/>
          <p:cNvSpPr txBox="1"/>
          <p:nvPr>
            <p:ph type="ctrTitle"/>
          </p:nvPr>
        </p:nvSpPr>
        <p:spPr>
          <a:xfrm>
            <a:off x="342900" y="304801"/>
            <a:ext cx="8572500" cy="121919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 Export Literals</a:t>
            </a:r>
            <a:endParaRPr/>
          </a:p>
        </p:txBody>
      </p:sp>
      <p:sp>
        <p:nvSpPr>
          <p:cNvPr id="305" name="Google Shape;305;p43"/>
          <p:cNvSpPr txBox="1"/>
          <p:nvPr>
            <p:ph idx="1" type="subTitle"/>
          </p:nvPr>
        </p:nvSpPr>
        <p:spPr>
          <a:xfrm>
            <a:off x="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rPr lang="en-US" sz="2800"/>
              <a:t>As mentioned above, </a:t>
            </a:r>
            <a:r>
              <a:rPr i="1" lang="en-US" sz="2800"/>
              <a:t>exports</a:t>
            </a:r>
            <a:r>
              <a:rPr lang="en-US" sz="2800"/>
              <a:t> is an object. So it exposes whatever you assigned to it as a module. For example, if you assign a string literal then it will expose that string literal as a module.</a:t>
            </a:r>
            <a:endParaRPr/>
          </a:p>
          <a:p>
            <a:pPr indent="0" lvl="0" marL="0" rtl="0" algn="l">
              <a:spcBef>
                <a:spcPts val="560"/>
              </a:spcBef>
              <a:spcAft>
                <a:spcPts val="0"/>
              </a:spcAft>
              <a:buSzPts val="2800"/>
              <a:buNone/>
            </a:pPr>
            <a:r>
              <a:rPr lang="en-US" sz="2800"/>
              <a:t>The following example exposes simple string message as a module in Message.js.</a:t>
            </a:r>
            <a:endParaRPr/>
          </a:p>
          <a:p>
            <a:pPr indent="0" lvl="0" marL="0" rtl="0" algn="l">
              <a:spcBef>
                <a:spcPts val="560"/>
              </a:spcBef>
              <a:spcAft>
                <a:spcPts val="0"/>
              </a:spcAft>
              <a:buSzPts val="2800"/>
              <a:buNone/>
            </a:pPr>
            <a:r>
              <a:t/>
            </a:r>
            <a:endParaRPr sz="2800"/>
          </a:p>
        </p:txBody>
      </p:sp>
      <p:sp>
        <p:nvSpPr>
          <p:cNvPr id="306" name="Google Shape;306;p43"/>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307" name="Google Shape;307;p43"/>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8" name="Google Shape;308;p43"/>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pic>
        <p:nvPicPr>
          <p:cNvPr id="309" name="Google Shape;309;p43"/>
          <p:cNvPicPr preferRelativeResize="0"/>
          <p:nvPr/>
        </p:nvPicPr>
        <p:blipFill rotWithShape="1">
          <a:blip r:embed="rId3">
            <a:alphaModFix/>
          </a:blip>
          <a:srcRect b="0" l="0" r="0" t="0"/>
          <a:stretch/>
        </p:blipFill>
        <p:spPr>
          <a:xfrm>
            <a:off x="0" y="5162550"/>
            <a:ext cx="6253163" cy="16954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44"/>
          <p:cNvSpPr txBox="1"/>
          <p:nvPr>
            <p:ph type="ctrTitle"/>
          </p:nvPr>
        </p:nvSpPr>
        <p:spPr>
          <a:xfrm>
            <a:off x="342900" y="304801"/>
            <a:ext cx="8153400" cy="121919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a:t>
            </a:r>
            <a:endParaRPr/>
          </a:p>
        </p:txBody>
      </p:sp>
      <p:sp>
        <p:nvSpPr>
          <p:cNvPr id="315" name="Google Shape;315;p44"/>
          <p:cNvSpPr txBox="1"/>
          <p:nvPr>
            <p:ph idx="1" type="subTitle"/>
          </p:nvPr>
        </p:nvSpPr>
        <p:spPr>
          <a:xfrm>
            <a:off x="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rPr lang="en-US" sz="2800"/>
              <a:t>Now, import this message module and use it as shown below.</a:t>
            </a:r>
            <a:endParaRPr/>
          </a:p>
        </p:txBody>
      </p:sp>
      <p:sp>
        <p:nvSpPr>
          <p:cNvPr id="316" name="Google Shape;316;p44"/>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317" name="Google Shape;317;p44"/>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8" name="Google Shape;318;p44"/>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pic>
        <p:nvPicPr>
          <p:cNvPr id="319" name="Google Shape;319;p44"/>
          <p:cNvPicPr preferRelativeResize="0"/>
          <p:nvPr/>
        </p:nvPicPr>
        <p:blipFill rotWithShape="1">
          <a:blip r:embed="rId3">
            <a:alphaModFix/>
          </a:blip>
          <a:srcRect b="0" l="0" r="0" t="0"/>
          <a:stretch/>
        </p:blipFill>
        <p:spPr>
          <a:xfrm>
            <a:off x="55418" y="2407005"/>
            <a:ext cx="6076950" cy="1628775"/>
          </a:xfrm>
          <a:prstGeom prst="rect">
            <a:avLst/>
          </a:prstGeom>
          <a:noFill/>
          <a:ln>
            <a:noFill/>
          </a:ln>
        </p:spPr>
      </p:pic>
      <p:sp>
        <p:nvSpPr>
          <p:cNvPr id="320" name="Google Shape;320;p44"/>
          <p:cNvSpPr/>
          <p:nvPr/>
        </p:nvSpPr>
        <p:spPr>
          <a:xfrm>
            <a:off x="304800" y="4143375"/>
            <a:ext cx="65532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Run the above example and see the result as shown below.</a:t>
            </a:r>
            <a:endParaRPr/>
          </a:p>
        </p:txBody>
      </p:sp>
      <p:pic>
        <p:nvPicPr>
          <p:cNvPr id="321" name="Google Shape;321;p44"/>
          <p:cNvPicPr preferRelativeResize="0"/>
          <p:nvPr/>
        </p:nvPicPr>
        <p:blipFill rotWithShape="1">
          <a:blip r:embed="rId4">
            <a:alphaModFix/>
          </a:blip>
          <a:srcRect b="0" l="0" r="0" t="0"/>
          <a:stretch/>
        </p:blipFill>
        <p:spPr>
          <a:xfrm>
            <a:off x="103909" y="4873699"/>
            <a:ext cx="4287982" cy="8763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5"/>
          <p:cNvSpPr txBox="1"/>
          <p:nvPr>
            <p:ph type="ctrTitle"/>
          </p:nvPr>
        </p:nvSpPr>
        <p:spPr>
          <a:xfrm>
            <a:off x="342900" y="304801"/>
            <a:ext cx="8153400" cy="91439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800"/>
              <a:buFont typeface="Cambria"/>
              <a:buNone/>
            </a:pPr>
            <a:r>
              <a:rPr lang="en-US" sz="4800"/>
              <a:t>Node.js – Export Object</a:t>
            </a:r>
            <a:endParaRPr sz="4800"/>
          </a:p>
        </p:txBody>
      </p:sp>
      <p:sp>
        <p:nvSpPr>
          <p:cNvPr id="327" name="Google Shape;327;p45"/>
          <p:cNvSpPr txBox="1"/>
          <p:nvPr>
            <p:ph idx="1" type="subTitle"/>
          </p:nvPr>
        </p:nvSpPr>
        <p:spPr>
          <a:xfrm>
            <a:off x="0" y="12954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rPr lang="en-US" sz="2800"/>
              <a:t>Note: You must specify './' as a path of root folder to import a local module. However, you do not need to specify path to import Node.js core module or NPM module in the require() function.</a:t>
            </a:r>
            <a:endParaRPr/>
          </a:p>
          <a:p>
            <a:pPr indent="0" lvl="0" marL="0" rtl="0" algn="l">
              <a:spcBef>
                <a:spcPts val="560"/>
              </a:spcBef>
              <a:spcAft>
                <a:spcPts val="0"/>
              </a:spcAft>
              <a:buSzPts val="2800"/>
              <a:buNone/>
            </a:pPr>
            <a:r>
              <a:rPr b="1" lang="en-US" sz="2800"/>
              <a:t>Export Object:</a:t>
            </a:r>
            <a:endParaRPr b="1" sz="2800"/>
          </a:p>
          <a:p>
            <a:pPr indent="0" lvl="0" marL="0" rtl="0" algn="l">
              <a:spcBef>
                <a:spcPts val="560"/>
              </a:spcBef>
              <a:spcAft>
                <a:spcPts val="0"/>
              </a:spcAft>
              <a:buSzPts val="2800"/>
              <a:buNone/>
            </a:pPr>
            <a:r>
              <a:rPr i="1" lang="en-US" sz="2800"/>
              <a:t>exports</a:t>
            </a:r>
            <a:r>
              <a:rPr lang="en-US" sz="2800"/>
              <a:t> is an object. So, you can attach properties or methods to it. The following example exposes an object with a string property in Message.js file.</a:t>
            </a:r>
            <a:endParaRPr/>
          </a:p>
          <a:p>
            <a:pPr indent="0" lvl="0" marL="0" rtl="0" algn="l">
              <a:spcBef>
                <a:spcPts val="560"/>
              </a:spcBef>
              <a:spcAft>
                <a:spcPts val="0"/>
              </a:spcAft>
              <a:buSzPts val="2800"/>
              <a:buNone/>
            </a:pPr>
            <a:r>
              <a:t/>
            </a:r>
            <a:endParaRPr sz="2800"/>
          </a:p>
        </p:txBody>
      </p:sp>
      <p:sp>
        <p:nvSpPr>
          <p:cNvPr id="328" name="Google Shape;328;p45"/>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329" name="Google Shape;329;p45"/>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0" name="Google Shape;330;p45"/>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pic>
        <p:nvPicPr>
          <p:cNvPr id="331" name="Google Shape;331;p45"/>
          <p:cNvPicPr preferRelativeResize="0"/>
          <p:nvPr/>
        </p:nvPicPr>
        <p:blipFill rotWithShape="1">
          <a:blip r:embed="rId3">
            <a:alphaModFix/>
          </a:blip>
          <a:srcRect b="0" l="0" r="0" t="0"/>
          <a:stretch/>
        </p:blipFill>
        <p:spPr>
          <a:xfrm>
            <a:off x="152400" y="5212773"/>
            <a:ext cx="6934200" cy="16383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46"/>
          <p:cNvSpPr txBox="1"/>
          <p:nvPr>
            <p:ph type="ctrTitle"/>
          </p:nvPr>
        </p:nvSpPr>
        <p:spPr>
          <a:xfrm>
            <a:off x="342900" y="73975"/>
            <a:ext cx="8153400" cy="646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800"/>
              <a:buFont typeface="Cambria"/>
              <a:buNone/>
            </a:pPr>
            <a:r>
              <a:rPr lang="en-US" sz="4800"/>
              <a:t>Node.js – Export Class</a:t>
            </a:r>
            <a:endParaRPr sz="4800"/>
          </a:p>
        </p:txBody>
      </p:sp>
      <p:sp>
        <p:nvSpPr>
          <p:cNvPr id="337" name="Google Shape;337;p46"/>
          <p:cNvSpPr txBox="1"/>
          <p:nvPr>
            <p:ph idx="1" type="subTitle"/>
          </p:nvPr>
        </p:nvSpPr>
        <p:spPr>
          <a:xfrm>
            <a:off x="-76200" y="684613"/>
            <a:ext cx="8991600" cy="646200"/>
          </a:xfrm>
          <a:prstGeom prst="rect">
            <a:avLst/>
          </a:prstGeom>
          <a:noFill/>
          <a:ln>
            <a:noFill/>
          </a:ln>
        </p:spPr>
        <p:txBody>
          <a:bodyPr anchorCtr="0" anchor="t" bIns="45700" lIns="91425" spcFirstLastPara="1" rIns="91425" wrap="square" tIns="45700">
            <a:noAutofit/>
          </a:bodyPr>
          <a:lstStyle/>
          <a:p>
            <a:pPr indent="0" lvl="0" marL="0" rtl="0" algn="l">
              <a:spcBef>
                <a:spcPts val="560"/>
              </a:spcBef>
              <a:spcAft>
                <a:spcPts val="0"/>
              </a:spcAft>
              <a:buSzPts val="2800"/>
              <a:buNone/>
            </a:pPr>
            <a:r>
              <a:rPr lang="en-US" sz="2800"/>
              <a:t>It is also possible to export a class or multiple classes</a:t>
            </a:r>
            <a:endParaRPr sz="2800"/>
          </a:p>
        </p:txBody>
      </p:sp>
      <p:sp>
        <p:nvSpPr>
          <p:cNvPr id="338" name="Google Shape;338;p46"/>
          <p:cNvSpPr/>
          <p:nvPr/>
        </p:nvSpPr>
        <p:spPr>
          <a:xfrm>
            <a:off x="-76200" y="1905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339" name="Google Shape;339;p46"/>
          <p:cNvSpPr/>
          <p:nvPr/>
        </p:nvSpPr>
        <p:spPr>
          <a:xfrm>
            <a:off x="0" y="5067300"/>
            <a:ext cx="8839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0" name="Google Shape;340;p46"/>
          <p:cNvSpPr/>
          <p:nvPr/>
        </p:nvSpPr>
        <p:spPr>
          <a:xfrm>
            <a:off x="95375" y="190563"/>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pic>
        <p:nvPicPr>
          <p:cNvPr id="341" name="Google Shape;341;p46"/>
          <p:cNvPicPr preferRelativeResize="0"/>
          <p:nvPr/>
        </p:nvPicPr>
        <p:blipFill>
          <a:blip r:embed="rId3">
            <a:alphaModFix/>
          </a:blip>
          <a:stretch>
            <a:fillRect/>
          </a:stretch>
        </p:blipFill>
        <p:spPr>
          <a:xfrm>
            <a:off x="-76200" y="1330813"/>
            <a:ext cx="9143999" cy="2894674"/>
          </a:xfrm>
          <a:prstGeom prst="rect">
            <a:avLst/>
          </a:prstGeom>
          <a:noFill/>
          <a:ln>
            <a:noFill/>
          </a:ln>
        </p:spPr>
      </p:pic>
      <p:sp>
        <p:nvSpPr>
          <p:cNvPr id="342" name="Google Shape;342;p46"/>
          <p:cNvSpPr txBox="1"/>
          <p:nvPr>
            <p:ph idx="1" type="subTitle"/>
          </p:nvPr>
        </p:nvSpPr>
        <p:spPr>
          <a:xfrm>
            <a:off x="-76200" y="4225463"/>
            <a:ext cx="8991600" cy="646200"/>
          </a:xfrm>
          <a:prstGeom prst="rect">
            <a:avLst/>
          </a:prstGeom>
          <a:noFill/>
          <a:ln>
            <a:noFill/>
          </a:ln>
        </p:spPr>
        <p:txBody>
          <a:bodyPr anchorCtr="0" anchor="t" bIns="45700" lIns="91425" spcFirstLastPara="1" rIns="91425" wrap="square" tIns="45700">
            <a:noAutofit/>
          </a:bodyPr>
          <a:lstStyle/>
          <a:p>
            <a:pPr indent="0" lvl="0" marL="0" rtl="0" algn="l">
              <a:spcBef>
                <a:spcPts val="560"/>
              </a:spcBef>
              <a:spcAft>
                <a:spcPts val="0"/>
              </a:spcAft>
              <a:buSzPts val="2800"/>
              <a:buNone/>
            </a:pPr>
            <a:r>
              <a:rPr lang="en-US" sz="2800"/>
              <a:t>Below snippet shows require</a:t>
            </a:r>
            <a:endParaRPr sz="2800"/>
          </a:p>
        </p:txBody>
      </p:sp>
      <p:pic>
        <p:nvPicPr>
          <p:cNvPr id="343" name="Google Shape;343;p46"/>
          <p:cNvPicPr preferRelativeResize="0"/>
          <p:nvPr/>
        </p:nvPicPr>
        <p:blipFill>
          <a:blip r:embed="rId4">
            <a:alphaModFix/>
          </a:blip>
          <a:stretch>
            <a:fillRect/>
          </a:stretch>
        </p:blipFill>
        <p:spPr>
          <a:xfrm>
            <a:off x="0" y="5004800"/>
            <a:ext cx="9144001" cy="153570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47"/>
          <p:cNvSpPr txBox="1"/>
          <p:nvPr>
            <p:ph type="ctrTitle"/>
          </p:nvPr>
        </p:nvSpPr>
        <p:spPr>
          <a:xfrm>
            <a:off x="342900" y="73975"/>
            <a:ext cx="8153400" cy="646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800"/>
              <a:buFont typeface="Cambria"/>
              <a:buNone/>
            </a:pPr>
            <a:r>
              <a:rPr lang="en-US" sz="4800"/>
              <a:t>Node.js – Export Class</a:t>
            </a:r>
            <a:endParaRPr sz="4800"/>
          </a:p>
        </p:txBody>
      </p:sp>
      <p:sp>
        <p:nvSpPr>
          <p:cNvPr id="349" name="Google Shape;349;p47"/>
          <p:cNvSpPr txBox="1"/>
          <p:nvPr>
            <p:ph idx="1" type="subTitle"/>
          </p:nvPr>
        </p:nvSpPr>
        <p:spPr>
          <a:xfrm>
            <a:off x="-76200" y="613313"/>
            <a:ext cx="8991600" cy="646200"/>
          </a:xfrm>
          <a:prstGeom prst="rect">
            <a:avLst/>
          </a:prstGeom>
          <a:noFill/>
          <a:ln>
            <a:noFill/>
          </a:ln>
        </p:spPr>
        <p:txBody>
          <a:bodyPr anchorCtr="0" anchor="t" bIns="45700" lIns="91425" spcFirstLastPara="1" rIns="91425" wrap="square" tIns="45700">
            <a:noAutofit/>
          </a:bodyPr>
          <a:lstStyle/>
          <a:p>
            <a:pPr indent="0" lvl="0" marL="0" rtl="0" algn="l">
              <a:spcBef>
                <a:spcPts val="560"/>
              </a:spcBef>
              <a:spcAft>
                <a:spcPts val="0"/>
              </a:spcAft>
              <a:buSzPts val="2800"/>
              <a:buNone/>
            </a:pPr>
            <a:r>
              <a:rPr lang="en-US" sz="2800"/>
              <a:t>Multiple class can be exported. Below is syntax</a:t>
            </a:r>
            <a:endParaRPr sz="2800"/>
          </a:p>
        </p:txBody>
      </p:sp>
      <p:sp>
        <p:nvSpPr>
          <p:cNvPr id="350" name="Google Shape;350;p47"/>
          <p:cNvSpPr/>
          <p:nvPr/>
        </p:nvSpPr>
        <p:spPr>
          <a:xfrm>
            <a:off x="-76200" y="1905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351" name="Google Shape;351;p47"/>
          <p:cNvSpPr/>
          <p:nvPr/>
        </p:nvSpPr>
        <p:spPr>
          <a:xfrm>
            <a:off x="0" y="5067300"/>
            <a:ext cx="8839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2" name="Google Shape;352;p47"/>
          <p:cNvSpPr/>
          <p:nvPr/>
        </p:nvSpPr>
        <p:spPr>
          <a:xfrm>
            <a:off x="95375" y="190563"/>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pic>
        <p:nvPicPr>
          <p:cNvPr id="353" name="Google Shape;353;p47"/>
          <p:cNvPicPr preferRelativeResize="0"/>
          <p:nvPr/>
        </p:nvPicPr>
        <p:blipFill>
          <a:blip r:embed="rId3">
            <a:alphaModFix/>
          </a:blip>
          <a:stretch>
            <a:fillRect/>
          </a:stretch>
        </p:blipFill>
        <p:spPr>
          <a:xfrm>
            <a:off x="5527575" y="1112502"/>
            <a:ext cx="2827475" cy="4117200"/>
          </a:xfrm>
          <a:prstGeom prst="rect">
            <a:avLst/>
          </a:prstGeom>
          <a:noFill/>
          <a:ln>
            <a:noFill/>
          </a:ln>
        </p:spPr>
      </p:pic>
      <p:pic>
        <p:nvPicPr>
          <p:cNvPr id="354" name="Google Shape;354;p47"/>
          <p:cNvPicPr preferRelativeResize="0"/>
          <p:nvPr/>
        </p:nvPicPr>
        <p:blipFill>
          <a:blip r:embed="rId4">
            <a:alphaModFix/>
          </a:blip>
          <a:stretch>
            <a:fillRect/>
          </a:stretch>
        </p:blipFill>
        <p:spPr>
          <a:xfrm>
            <a:off x="342900" y="5290038"/>
            <a:ext cx="4953000" cy="9906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48"/>
          <p:cNvSpPr txBox="1"/>
          <p:nvPr>
            <p:ph type="ctrTitle"/>
          </p:nvPr>
        </p:nvSpPr>
        <p:spPr>
          <a:xfrm>
            <a:off x="342900" y="304801"/>
            <a:ext cx="8153400" cy="68579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800"/>
              <a:buFont typeface="Cambria"/>
              <a:buNone/>
            </a:pPr>
            <a:r>
              <a:rPr lang="en-US" sz="4800"/>
              <a:t>Node Package Manager</a:t>
            </a:r>
            <a:endParaRPr sz="4800"/>
          </a:p>
        </p:txBody>
      </p:sp>
      <p:sp>
        <p:nvSpPr>
          <p:cNvPr id="360" name="Google Shape;360;p48"/>
          <p:cNvSpPr txBox="1"/>
          <p:nvPr>
            <p:ph idx="1" type="subTitle"/>
          </p:nvPr>
        </p:nvSpPr>
        <p:spPr>
          <a:xfrm>
            <a:off x="0" y="1143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rPr lang="en-US" sz="2800"/>
              <a:t>Node Package Manager (NPM) is a command line tool that installs, updates or uninstalls Node.js packages in your application. </a:t>
            </a:r>
            <a:endParaRPr sz="2800"/>
          </a:p>
          <a:p>
            <a:pPr indent="0" lvl="0" marL="0" rtl="0" algn="l">
              <a:spcBef>
                <a:spcPts val="560"/>
              </a:spcBef>
              <a:spcAft>
                <a:spcPts val="0"/>
              </a:spcAft>
              <a:buSzPts val="2800"/>
              <a:buNone/>
            </a:pPr>
            <a:r>
              <a:rPr lang="en-US" sz="2800"/>
              <a:t>It has also an online repository for open-source Node.js packages. </a:t>
            </a:r>
            <a:endParaRPr sz="2800"/>
          </a:p>
          <a:p>
            <a:pPr indent="0" lvl="0" marL="0" rtl="0" algn="l">
              <a:spcBef>
                <a:spcPts val="560"/>
              </a:spcBef>
              <a:spcAft>
                <a:spcPts val="0"/>
              </a:spcAft>
              <a:buSzPts val="2800"/>
              <a:buNone/>
            </a:pPr>
            <a:r>
              <a:rPr lang="en-US" sz="2800"/>
              <a:t>The node community around the world creates useful modules and publishes them as packages in this repository.</a:t>
            </a:r>
            <a:endParaRPr/>
          </a:p>
          <a:p>
            <a:pPr indent="0" lvl="0" marL="0" rtl="0" algn="l">
              <a:spcBef>
                <a:spcPts val="560"/>
              </a:spcBef>
              <a:spcAft>
                <a:spcPts val="0"/>
              </a:spcAft>
              <a:buSzPts val="2800"/>
              <a:buNone/>
            </a:pPr>
            <a:r>
              <a:rPr lang="en-US" sz="2800"/>
              <a:t>NPM is included with Node.js installation. </a:t>
            </a:r>
            <a:endParaRPr sz="2800"/>
          </a:p>
          <a:p>
            <a:pPr indent="0" lvl="0" marL="0" rtl="0" algn="l">
              <a:spcBef>
                <a:spcPts val="560"/>
              </a:spcBef>
              <a:spcAft>
                <a:spcPts val="0"/>
              </a:spcAft>
              <a:buSzPts val="2800"/>
              <a:buNone/>
            </a:pPr>
            <a:r>
              <a:rPr lang="en-US" sz="2800"/>
              <a:t>After you install Node.js, verify NPM installation by writing the following command in terminal or command prompt.</a:t>
            </a:r>
            <a:endParaRPr/>
          </a:p>
        </p:txBody>
      </p:sp>
      <p:sp>
        <p:nvSpPr>
          <p:cNvPr id="361" name="Google Shape;361;p48"/>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362" name="Google Shape;362;p48"/>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3" name="Google Shape;363;p48"/>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49"/>
          <p:cNvSpPr txBox="1"/>
          <p:nvPr>
            <p:ph type="ctrTitle"/>
          </p:nvPr>
        </p:nvSpPr>
        <p:spPr>
          <a:xfrm>
            <a:off x="342900" y="304801"/>
            <a:ext cx="8153400" cy="121919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a:t>
            </a:r>
            <a:endParaRPr/>
          </a:p>
        </p:txBody>
      </p:sp>
      <p:sp>
        <p:nvSpPr>
          <p:cNvPr id="369" name="Google Shape;369;p49"/>
          <p:cNvSpPr txBox="1"/>
          <p:nvPr>
            <p:ph idx="1" type="subTitle"/>
          </p:nvPr>
        </p:nvSpPr>
        <p:spPr>
          <a:xfrm>
            <a:off x="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t/>
            </a:r>
            <a:endParaRPr sz="2800"/>
          </a:p>
        </p:txBody>
      </p:sp>
      <p:sp>
        <p:nvSpPr>
          <p:cNvPr id="370" name="Google Shape;370;p49"/>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371" name="Google Shape;371;p49"/>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2" name="Google Shape;372;p49"/>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pic>
        <p:nvPicPr>
          <p:cNvPr id="373" name="Google Shape;373;p49"/>
          <p:cNvPicPr preferRelativeResize="0"/>
          <p:nvPr/>
        </p:nvPicPr>
        <p:blipFill rotWithShape="1">
          <a:blip r:embed="rId3">
            <a:alphaModFix/>
          </a:blip>
          <a:srcRect b="0" l="0" r="0" t="0"/>
          <a:stretch/>
        </p:blipFill>
        <p:spPr>
          <a:xfrm>
            <a:off x="0" y="1524000"/>
            <a:ext cx="4419600" cy="990600"/>
          </a:xfrm>
          <a:prstGeom prst="rect">
            <a:avLst/>
          </a:prstGeom>
          <a:noFill/>
          <a:ln>
            <a:noFill/>
          </a:ln>
        </p:spPr>
      </p:pic>
      <p:sp>
        <p:nvSpPr>
          <p:cNvPr id="374" name="Google Shape;374;p49"/>
          <p:cNvSpPr/>
          <p:nvPr/>
        </p:nvSpPr>
        <p:spPr>
          <a:xfrm>
            <a:off x="0" y="2644169"/>
            <a:ext cx="67056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If you have an older version of NPM then you can update it to the latest version using the following command.</a:t>
            </a:r>
            <a:endParaRPr/>
          </a:p>
        </p:txBody>
      </p:sp>
      <p:pic>
        <p:nvPicPr>
          <p:cNvPr id="375" name="Google Shape;375;p49"/>
          <p:cNvPicPr preferRelativeResize="0"/>
          <p:nvPr/>
        </p:nvPicPr>
        <p:blipFill rotWithShape="1">
          <a:blip r:embed="rId4">
            <a:alphaModFix/>
          </a:blip>
          <a:srcRect b="0" l="0" r="0" t="0"/>
          <a:stretch/>
        </p:blipFill>
        <p:spPr>
          <a:xfrm>
            <a:off x="152400" y="3238498"/>
            <a:ext cx="2571750" cy="571502"/>
          </a:xfrm>
          <a:prstGeom prst="rect">
            <a:avLst/>
          </a:prstGeom>
          <a:noFill/>
          <a:ln>
            <a:noFill/>
          </a:ln>
        </p:spPr>
      </p:pic>
      <p:sp>
        <p:nvSpPr>
          <p:cNvPr id="376" name="Google Shape;376;p49"/>
          <p:cNvSpPr/>
          <p:nvPr/>
        </p:nvSpPr>
        <p:spPr>
          <a:xfrm>
            <a:off x="152400" y="4164936"/>
            <a:ext cx="6483927"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Install Package Locally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Use the following command to install any third party module in your local Node.js project folder.</a:t>
            </a:r>
            <a:endParaRPr/>
          </a:p>
        </p:txBody>
      </p:sp>
      <p:pic>
        <p:nvPicPr>
          <p:cNvPr id="377" name="Google Shape;377;p49"/>
          <p:cNvPicPr preferRelativeResize="0"/>
          <p:nvPr/>
        </p:nvPicPr>
        <p:blipFill rotWithShape="1">
          <a:blip r:embed="rId5">
            <a:alphaModFix/>
          </a:blip>
          <a:srcRect b="0" l="0" r="0" t="0"/>
          <a:stretch/>
        </p:blipFill>
        <p:spPr>
          <a:xfrm>
            <a:off x="152400" y="5180230"/>
            <a:ext cx="4724401" cy="687169"/>
          </a:xfrm>
          <a:prstGeom prst="rect">
            <a:avLst/>
          </a:prstGeom>
          <a:noFill/>
          <a:ln>
            <a:noFill/>
          </a:ln>
        </p:spPr>
      </p:pic>
      <p:sp>
        <p:nvSpPr>
          <p:cNvPr id="378" name="Google Shape;378;p49"/>
          <p:cNvSpPr/>
          <p:nvPr/>
        </p:nvSpPr>
        <p:spPr>
          <a:xfrm>
            <a:off x="304800" y="5888503"/>
            <a:ext cx="7696199"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For example, the following command will install ExpressJS into MyNodeProj folder</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50"/>
          <p:cNvSpPr txBox="1"/>
          <p:nvPr>
            <p:ph type="ctrTitle"/>
          </p:nvPr>
        </p:nvSpPr>
        <p:spPr>
          <a:xfrm>
            <a:off x="342900" y="304801"/>
            <a:ext cx="8153400" cy="121919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a:t>
            </a:r>
            <a:endParaRPr/>
          </a:p>
        </p:txBody>
      </p:sp>
      <p:sp>
        <p:nvSpPr>
          <p:cNvPr id="384" name="Google Shape;384;p50"/>
          <p:cNvSpPr txBox="1"/>
          <p:nvPr>
            <p:ph idx="1" type="subTitle"/>
          </p:nvPr>
        </p:nvSpPr>
        <p:spPr>
          <a:xfrm>
            <a:off x="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t/>
            </a:r>
            <a:endParaRPr sz="2800"/>
          </a:p>
        </p:txBody>
      </p:sp>
      <p:sp>
        <p:nvSpPr>
          <p:cNvPr id="385" name="Google Shape;385;p50"/>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386" name="Google Shape;386;p50"/>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7" name="Google Shape;387;p50"/>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pic>
        <p:nvPicPr>
          <p:cNvPr id="388" name="Google Shape;388;p50"/>
          <p:cNvPicPr preferRelativeResize="0"/>
          <p:nvPr/>
        </p:nvPicPr>
        <p:blipFill rotWithShape="1">
          <a:blip r:embed="rId3">
            <a:alphaModFix/>
          </a:blip>
          <a:srcRect b="0" l="0" r="0" t="0"/>
          <a:stretch/>
        </p:blipFill>
        <p:spPr>
          <a:xfrm>
            <a:off x="6927" y="1524000"/>
            <a:ext cx="4793673" cy="914400"/>
          </a:xfrm>
          <a:prstGeom prst="rect">
            <a:avLst/>
          </a:prstGeom>
          <a:noFill/>
          <a:ln>
            <a:noFill/>
          </a:ln>
        </p:spPr>
      </p:pic>
      <p:sp>
        <p:nvSpPr>
          <p:cNvPr id="389" name="Google Shape;389;p50"/>
          <p:cNvSpPr/>
          <p:nvPr/>
        </p:nvSpPr>
        <p:spPr>
          <a:xfrm>
            <a:off x="152400" y="2645871"/>
            <a:ext cx="8382000" cy="258532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All the modules installed using NPM are installed under </a:t>
            </a:r>
            <a:r>
              <a:rPr b="1" lang="en-US" sz="1800">
                <a:solidFill>
                  <a:schemeClr val="dk1"/>
                </a:solidFill>
                <a:latin typeface="Calibri"/>
                <a:ea typeface="Calibri"/>
                <a:cs typeface="Calibri"/>
                <a:sym typeface="Calibri"/>
              </a:rPr>
              <a:t>node_modules</a:t>
            </a:r>
            <a:r>
              <a:rPr lang="en-US" sz="1800">
                <a:solidFill>
                  <a:schemeClr val="dk1"/>
                </a:solidFill>
                <a:latin typeface="Calibri"/>
                <a:ea typeface="Calibri"/>
                <a:cs typeface="Calibri"/>
                <a:sym typeface="Calibri"/>
              </a:rPr>
              <a:t> folder. The above command will create ExpressJS folder under node_modules folder in the root folder of your project and install Express.js there.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Add Dependency into package.json: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Use --save at the end of the install command to add dependency entry into package.json of your application.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For example, the following command will install ExpressJS in your application and also adds dependency entry into the package.json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package.json of NodejsConsoleApp project will look something like below..</a:t>
            </a:r>
            <a:endParaRPr sz="18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51"/>
          <p:cNvSpPr txBox="1"/>
          <p:nvPr>
            <p:ph type="ctrTitle"/>
          </p:nvPr>
        </p:nvSpPr>
        <p:spPr>
          <a:xfrm>
            <a:off x="342900" y="304801"/>
            <a:ext cx="8153400" cy="121919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a:t>
            </a:r>
            <a:endParaRPr/>
          </a:p>
        </p:txBody>
      </p:sp>
      <p:sp>
        <p:nvSpPr>
          <p:cNvPr id="395" name="Google Shape;395;p51"/>
          <p:cNvSpPr txBox="1"/>
          <p:nvPr>
            <p:ph idx="1" type="subTitle"/>
          </p:nvPr>
        </p:nvSpPr>
        <p:spPr>
          <a:xfrm>
            <a:off x="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t/>
            </a:r>
            <a:endParaRPr sz="2800"/>
          </a:p>
        </p:txBody>
      </p:sp>
      <p:sp>
        <p:nvSpPr>
          <p:cNvPr id="396" name="Google Shape;396;p51"/>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397" name="Google Shape;397;p51"/>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8" name="Google Shape;398;p51"/>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pic>
        <p:nvPicPr>
          <p:cNvPr id="399" name="Google Shape;399;p51"/>
          <p:cNvPicPr preferRelativeResize="0"/>
          <p:nvPr/>
        </p:nvPicPr>
        <p:blipFill rotWithShape="1">
          <a:blip r:embed="rId3">
            <a:alphaModFix/>
          </a:blip>
          <a:srcRect b="0" l="0" r="0" t="0"/>
          <a:stretch/>
        </p:blipFill>
        <p:spPr>
          <a:xfrm>
            <a:off x="13854" y="1390582"/>
            <a:ext cx="6719889" cy="3719513"/>
          </a:xfrm>
          <a:prstGeom prst="rect">
            <a:avLst/>
          </a:prstGeom>
          <a:noFill/>
          <a:ln>
            <a:noFill/>
          </a:ln>
        </p:spPr>
      </p:pic>
      <p:sp>
        <p:nvSpPr>
          <p:cNvPr id="400" name="Google Shape;400;p51"/>
          <p:cNvSpPr/>
          <p:nvPr/>
        </p:nvSpPr>
        <p:spPr>
          <a:xfrm>
            <a:off x="159327" y="4953000"/>
            <a:ext cx="8042564" cy="17543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Install Package Globally:</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NPM can also install packages globally so that all the node.js application on that computer can import and use the installed packages. NPM installs global packages into </a:t>
            </a:r>
            <a:r>
              <a:rPr i="1" lang="en-US" sz="1800">
                <a:solidFill>
                  <a:schemeClr val="dk1"/>
                </a:solidFill>
                <a:latin typeface="Calibri"/>
                <a:ea typeface="Calibri"/>
                <a:cs typeface="Calibri"/>
                <a:sym typeface="Calibri"/>
              </a:rPr>
              <a:t>/&lt;User&gt;/local/lib/node_modules</a:t>
            </a:r>
            <a:r>
              <a:rPr lang="en-US" sz="1800">
                <a:solidFill>
                  <a:schemeClr val="dk1"/>
                </a:solidFill>
                <a:latin typeface="Calibri"/>
                <a:ea typeface="Calibri"/>
                <a:cs typeface="Calibri"/>
                <a:sym typeface="Calibri"/>
              </a:rPr>
              <a:t> folder.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Apply -g in the install command to install package globally. For example, the following command will install ExpressJS globally.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ctrTitle"/>
          </p:nvPr>
        </p:nvSpPr>
        <p:spPr>
          <a:xfrm>
            <a:off x="304800" y="152401"/>
            <a:ext cx="8153400" cy="121919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Advantages of Node.js</a:t>
            </a:r>
            <a:endParaRPr/>
          </a:p>
        </p:txBody>
      </p:sp>
      <p:sp>
        <p:nvSpPr>
          <p:cNvPr id="105" name="Google Shape;105;p16"/>
          <p:cNvSpPr txBox="1"/>
          <p:nvPr>
            <p:ph idx="1" type="subTitle"/>
          </p:nvPr>
        </p:nvSpPr>
        <p:spPr>
          <a:xfrm>
            <a:off x="7620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sz="2400"/>
              <a:t>Node.js is an open-source framework under MIT license. (MIT license is a free software license originating at the Massachusetts Institute of Technology (MIT).)</a:t>
            </a:r>
            <a:endParaRPr/>
          </a:p>
          <a:p>
            <a:pPr indent="0" lvl="0" marL="0" rtl="0" algn="l">
              <a:spcBef>
                <a:spcPts val="480"/>
              </a:spcBef>
              <a:spcAft>
                <a:spcPts val="0"/>
              </a:spcAft>
              <a:buSzPts val="2400"/>
              <a:buNone/>
            </a:pPr>
            <a:r>
              <a:t/>
            </a:r>
            <a:endParaRPr sz="2400"/>
          </a:p>
          <a:p>
            <a:pPr indent="-514350" lvl="0" marL="514350" rtl="0" algn="l">
              <a:spcBef>
                <a:spcPts val="480"/>
              </a:spcBef>
              <a:spcAft>
                <a:spcPts val="0"/>
              </a:spcAft>
              <a:buSzPts val="2400"/>
              <a:buFont typeface="Cambria"/>
              <a:buAutoNum type="arabicPeriod"/>
            </a:pPr>
            <a:r>
              <a:rPr lang="en-US" sz="2400"/>
              <a:t>Uses JavaScript to build entire server side application.</a:t>
            </a:r>
            <a:endParaRPr sz="2400"/>
          </a:p>
          <a:p>
            <a:pPr indent="-514350" lvl="0" marL="514350" rtl="0" algn="l">
              <a:spcBef>
                <a:spcPts val="480"/>
              </a:spcBef>
              <a:spcAft>
                <a:spcPts val="0"/>
              </a:spcAft>
              <a:buSzPts val="2400"/>
              <a:buFont typeface="Cambria"/>
              <a:buAutoNum type="arabicPeriod"/>
            </a:pPr>
            <a:r>
              <a:rPr lang="en-US" sz="2400"/>
              <a:t>Lightweight framework that includes bare minimum modules. </a:t>
            </a:r>
            <a:endParaRPr sz="2400"/>
          </a:p>
          <a:p>
            <a:pPr indent="-514350" lvl="0" marL="514350" rtl="0" algn="l">
              <a:spcBef>
                <a:spcPts val="480"/>
              </a:spcBef>
              <a:spcAft>
                <a:spcPts val="0"/>
              </a:spcAft>
              <a:buSzPts val="2400"/>
              <a:buFont typeface="Cambria"/>
              <a:buAutoNum type="arabicPeriod"/>
            </a:pPr>
            <a:r>
              <a:rPr lang="en-US" sz="2400"/>
              <a:t>Other modules can be included as per the need of an application.</a:t>
            </a:r>
            <a:endParaRPr/>
          </a:p>
          <a:p>
            <a:pPr indent="-514350" lvl="0" marL="514350" rtl="0" algn="l">
              <a:spcBef>
                <a:spcPts val="480"/>
              </a:spcBef>
              <a:spcAft>
                <a:spcPts val="0"/>
              </a:spcAft>
              <a:buSzPts val="2400"/>
              <a:buFont typeface="Cambria"/>
              <a:buAutoNum type="arabicPeriod"/>
            </a:pPr>
            <a:r>
              <a:rPr lang="en-US" sz="2400"/>
              <a:t>Asynchronous by default, So it performs faster than other frameworks.</a:t>
            </a:r>
            <a:endParaRPr/>
          </a:p>
          <a:p>
            <a:pPr indent="-514350" lvl="0" marL="514350" rtl="0" algn="l">
              <a:spcBef>
                <a:spcPts val="480"/>
              </a:spcBef>
              <a:spcAft>
                <a:spcPts val="0"/>
              </a:spcAft>
              <a:buSzPts val="2400"/>
              <a:buFont typeface="Cambria"/>
              <a:buAutoNum type="arabicPeriod"/>
            </a:pPr>
            <a:r>
              <a:rPr lang="en-US" sz="2400"/>
              <a:t>Cross-platform framework that runs on Windows, MAC or Linux</a:t>
            </a:r>
            <a:endParaRPr/>
          </a:p>
          <a:p>
            <a:pPr indent="0" lvl="0" marL="0" rtl="0" algn="l">
              <a:spcBef>
                <a:spcPts val="480"/>
              </a:spcBef>
              <a:spcAft>
                <a:spcPts val="0"/>
              </a:spcAft>
              <a:buSzPts val="2400"/>
              <a:buNone/>
            </a:pPr>
            <a:br>
              <a:rPr lang="en-US" sz="2400"/>
            </a:br>
            <a:endParaRPr sz="2400"/>
          </a:p>
        </p:txBody>
      </p:sp>
      <p:sp>
        <p:nvSpPr>
          <p:cNvPr id="106" name="Google Shape;106;p16"/>
          <p:cNvSpPr txBox="1"/>
          <p:nvPr/>
        </p:nvSpPr>
        <p:spPr>
          <a:xfrm>
            <a:off x="3792575" y="2848700"/>
            <a:ext cx="39066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no marshallibng/unmarshalling</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52"/>
          <p:cNvSpPr txBox="1"/>
          <p:nvPr>
            <p:ph type="ctrTitle"/>
          </p:nvPr>
        </p:nvSpPr>
        <p:spPr>
          <a:xfrm>
            <a:off x="342900" y="304801"/>
            <a:ext cx="8153400" cy="121919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a:t>
            </a:r>
            <a:endParaRPr/>
          </a:p>
        </p:txBody>
      </p:sp>
      <p:sp>
        <p:nvSpPr>
          <p:cNvPr id="406" name="Google Shape;406;p52"/>
          <p:cNvSpPr txBox="1"/>
          <p:nvPr>
            <p:ph idx="1" type="subTitle"/>
          </p:nvPr>
        </p:nvSpPr>
        <p:spPr>
          <a:xfrm>
            <a:off x="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t/>
            </a:r>
            <a:endParaRPr sz="2800"/>
          </a:p>
        </p:txBody>
      </p:sp>
      <p:sp>
        <p:nvSpPr>
          <p:cNvPr id="407" name="Google Shape;407;p52"/>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408" name="Google Shape;408;p52"/>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9" name="Google Shape;409;p52"/>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pic>
        <p:nvPicPr>
          <p:cNvPr id="410" name="Google Shape;410;p52"/>
          <p:cNvPicPr preferRelativeResize="0"/>
          <p:nvPr/>
        </p:nvPicPr>
        <p:blipFill rotWithShape="1">
          <a:blip r:embed="rId3">
            <a:alphaModFix/>
          </a:blip>
          <a:srcRect b="0" l="0" r="0" t="0"/>
          <a:stretch/>
        </p:blipFill>
        <p:spPr>
          <a:xfrm>
            <a:off x="166255" y="1600200"/>
            <a:ext cx="5243945" cy="609600"/>
          </a:xfrm>
          <a:prstGeom prst="rect">
            <a:avLst/>
          </a:prstGeom>
          <a:noFill/>
          <a:ln>
            <a:noFill/>
          </a:ln>
        </p:spPr>
      </p:pic>
      <p:sp>
        <p:nvSpPr>
          <p:cNvPr id="411" name="Google Shape;411;p52"/>
          <p:cNvSpPr/>
          <p:nvPr/>
        </p:nvSpPr>
        <p:spPr>
          <a:xfrm>
            <a:off x="166255" y="2551837"/>
            <a:ext cx="8749145"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Update Package: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To update the package installed locally in your Node.js project, navigate the command prompt or terminal window path to the project folder and write the following update command.</a:t>
            </a:r>
            <a:endParaRPr/>
          </a:p>
        </p:txBody>
      </p:sp>
      <p:pic>
        <p:nvPicPr>
          <p:cNvPr id="412" name="Google Shape;412;p52"/>
          <p:cNvPicPr preferRelativeResize="0"/>
          <p:nvPr/>
        </p:nvPicPr>
        <p:blipFill rotWithShape="1">
          <a:blip r:embed="rId4">
            <a:alphaModFix/>
          </a:blip>
          <a:srcRect b="0" l="0" r="0" t="0"/>
          <a:stretch/>
        </p:blipFill>
        <p:spPr>
          <a:xfrm>
            <a:off x="166255" y="3752166"/>
            <a:ext cx="5529695" cy="562659"/>
          </a:xfrm>
          <a:prstGeom prst="rect">
            <a:avLst/>
          </a:prstGeom>
          <a:noFill/>
          <a:ln>
            <a:noFill/>
          </a:ln>
        </p:spPr>
      </p:pic>
      <p:sp>
        <p:nvSpPr>
          <p:cNvPr id="413" name="Google Shape;413;p52"/>
          <p:cNvSpPr/>
          <p:nvPr/>
        </p:nvSpPr>
        <p:spPr>
          <a:xfrm>
            <a:off x="152400" y="4497306"/>
            <a:ext cx="77724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Uninstall Packages: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Use the following command to remove a local package from your project.</a:t>
            </a:r>
            <a:endParaRPr/>
          </a:p>
        </p:txBody>
      </p:sp>
      <p:pic>
        <p:nvPicPr>
          <p:cNvPr id="414" name="Google Shape;414;p52"/>
          <p:cNvPicPr preferRelativeResize="0"/>
          <p:nvPr/>
        </p:nvPicPr>
        <p:blipFill rotWithShape="1">
          <a:blip r:embed="rId5">
            <a:alphaModFix/>
          </a:blip>
          <a:srcRect b="0" l="0" r="0" t="0"/>
          <a:stretch/>
        </p:blipFill>
        <p:spPr>
          <a:xfrm>
            <a:off x="166255" y="5390465"/>
            <a:ext cx="5701145" cy="542241"/>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53"/>
          <p:cNvSpPr txBox="1"/>
          <p:nvPr>
            <p:ph type="ctrTitle"/>
          </p:nvPr>
        </p:nvSpPr>
        <p:spPr>
          <a:xfrm>
            <a:off x="152400" y="152401"/>
            <a:ext cx="8153400" cy="914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 Project</a:t>
            </a:r>
            <a:endParaRPr/>
          </a:p>
        </p:txBody>
      </p:sp>
      <p:sp>
        <p:nvSpPr>
          <p:cNvPr id="420" name="Google Shape;420;p53"/>
          <p:cNvSpPr txBox="1"/>
          <p:nvPr>
            <p:ph idx="1" type="subTitle"/>
          </p:nvPr>
        </p:nvSpPr>
        <p:spPr>
          <a:xfrm>
            <a:off x="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t/>
            </a:r>
            <a:endParaRPr sz="2800"/>
          </a:p>
        </p:txBody>
      </p:sp>
      <p:sp>
        <p:nvSpPr>
          <p:cNvPr id="421" name="Google Shape;421;p53"/>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422" name="Google Shape;422;p53"/>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3" name="Google Shape;423;p53"/>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424" name="Google Shape;424;p53"/>
          <p:cNvSpPr/>
          <p:nvPr/>
        </p:nvSpPr>
        <p:spPr>
          <a:xfrm>
            <a:off x="152400" y="2645871"/>
            <a:ext cx="8382000" cy="258532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 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Create a folder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Invoke </a:t>
            </a:r>
            <a:r>
              <a:rPr b="1" lang="en-US" sz="1800">
                <a:solidFill>
                  <a:schemeClr val="dk1"/>
                </a:solidFill>
                <a:latin typeface="Calibri"/>
                <a:ea typeface="Calibri"/>
                <a:cs typeface="Calibri"/>
                <a:sym typeface="Calibri"/>
              </a:rPr>
              <a:t>npm init </a:t>
            </a:r>
            <a:r>
              <a:rPr lang="en-US" sz="1800">
                <a:solidFill>
                  <a:schemeClr val="dk1"/>
                </a:solidFill>
                <a:latin typeface="Calibri"/>
                <a:ea typeface="Calibri"/>
                <a:cs typeface="Calibri"/>
                <a:sym typeface="Calibri"/>
              </a:rPr>
              <a:t>this creates package.json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Step 2: Open package.json, and update dependencies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Step 3: invoke </a:t>
            </a:r>
            <a:r>
              <a:rPr b="1" lang="en-US" sz="1800">
                <a:solidFill>
                  <a:schemeClr val="dk1"/>
                </a:solidFill>
                <a:latin typeface="Calibri"/>
                <a:ea typeface="Calibri"/>
                <a:cs typeface="Calibri"/>
                <a:sym typeface="Calibri"/>
              </a:rPr>
              <a:t>npm install </a:t>
            </a:r>
            <a:r>
              <a:rPr lang="en-US" sz="1800">
                <a:solidFill>
                  <a:schemeClr val="dk1"/>
                </a:solidFill>
                <a:latin typeface="Calibri"/>
                <a:ea typeface="Calibri"/>
                <a:cs typeface="Calibri"/>
                <a:sym typeface="Calibri"/>
              </a:rPr>
              <a:t>to complete installation of dependent packages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Step 4: Now continue to run using node</a:t>
            </a:r>
            <a:endParaRPr sz="1800">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p54"/>
          <p:cNvSpPr txBox="1"/>
          <p:nvPr>
            <p:ph type="ctrTitle"/>
          </p:nvPr>
        </p:nvSpPr>
        <p:spPr>
          <a:xfrm>
            <a:off x="342900" y="304801"/>
            <a:ext cx="8153400" cy="121919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 Web Server</a:t>
            </a:r>
            <a:endParaRPr/>
          </a:p>
        </p:txBody>
      </p:sp>
      <p:sp>
        <p:nvSpPr>
          <p:cNvPr id="430" name="Google Shape;430;p54"/>
          <p:cNvSpPr txBox="1"/>
          <p:nvPr>
            <p:ph idx="1" type="subTitle"/>
          </p:nvPr>
        </p:nvSpPr>
        <p:spPr>
          <a:xfrm>
            <a:off x="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2380"/>
              <a:buNone/>
            </a:pPr>
            <a:r>
              <a:rPr lang="en-US" sz="2380"/>
              <a:t>In this section, we will learn how to create a simple Node.js web server and handle HTTP requests.</a:t>
            </a:r>
            <a:endParaRPr/>
          </a:p>
          <a:p>
            <a:pPr indent="0" lvl="0" marL="0" rtl="0" algn="l">
              <a:lnSpc>
                <a:spcPct val="80000"/>
              </a:lnSpc>
              <a:spcBef>
                <a:spcPts val="476"/>
              </a:spcBef>
              <a:spcAft>
                <a:spcPts val="0"/>
              </a:spcAft>
              <a:buSzPts val="2380"/>
              <a:buNone/>
            </a:pPr>
            <a:r>
              <a:rPr lang="en-US" sz="2380"/>
              <a:t>To access web pages of any web application, you need a </a:t>
            </a:r>
            <a:r>
              <a:rPr lang="en-US" sz="2380" u="sng">
                <a:solidFill>
                  <a:schemeClr val="hlink"/>
                </a:solidFill>
                <a:hlinkClick r:id="rId3"/>
              </a:rPr>
              <a:t>web server</a:t>
            </a:r>
            <a:r>
              <a:rPr lang="en-US" sz="2380"/>
              <a:t>. The web server will handle all the http requests for the web application e.g IIS is a web server for ASP.NET web applications and Apache is a web server for PHP or Java web applications.</a:t>
            </a:r>
            <a:endParaRPr/>
          </a:p>
          <a:p>
            <a:pPr indent="0" lvl="0" marL="0" rtl="0" algn="l">
              <a:lnSpc>
                <a:spcPct val="80000"/>
              </a:lnSpc>
              <a:spcBef>
                <a:spcPts val="476"/>
              </a:spcBef>
              <a:spcAft>
                <a:spcPts val="0"/>
              </a:spcAft>
              <a:buSzPts val="2380"/>
              <a:buNone/>
            </a:pPr>
            <a:r>
              <a:rPr b="1" lang="en-US" sz="2380"/>
              <a:t>Node.js provides capabilities to create your own web server </a:t>
            </a:r>
            <a:r>
              <a:rPr lang="en-US" sz="2380"/>
              <a:t>which will handle HTTP requests asynchronously. You can use IIS or Apache to run Node.js web application but it is recommended to use Node.js web server.</a:t>
            </a:r>
            <a:endParaRPr/>
          </a:p>
          <a:p>
            <a:pPr indent="0" lvl="0" marL="0" rtl="0" algn="l">
              <a:lnSpc>
                <a:spcPct val="80000"/>
              </a:lnSpc>
              <a:spcBef>
                <a:spcPts val="476"/>
              </a:spcBef>
              <a:spcAft>
                <a:spcPts val="0"/>
              </a:spcAft>
              <a:buSzPts val="2380"/>
              <a:buNone/>
            </a:pPr>
            <a:r>
              <a:rPr b="1" lang="en-US" sz="2380"/>
              <a:t>Create Node.js Web Server:</a:t>
            </a:r>
            <a:endParaRPr b="1" sz="2380"/>
          </a:p>
          <a:p>
            <a:pPr indent="0" lvl="0" marL="0" rtl="0" algn="l">
              <a:lnSpc>
                <a:spcPct val="80000"/>
              </a:lnSpc>
              <a:spcBef>
                <a:spcPts val="476"/>
              </a:spcBef>
              <a:spcAft>
                <a:spcPts val="0"/>
              </a:spcAft>
              <a:buSzPts val="2380"/>
              <a:buNone/>
            </a:pPr>
            <a:r>
              <a:rPr lang="en-US" sz="2380"/>
              <a:t>Node.js makes it easy to create a simple web server that processes incoming requests asynchronously.</a:t>
            </a:r>
            <a:endParaRPr/>
          </a:p>
          <a:p>
            <a:pPr indent="0" lvl="0" marL="0" rtl="0" algn="l">
              <a:lnSpc>
                <a:spcPct val="80000"/>
              </a:lnSpc>
              <a:spcBef>
                <a:spcPts val="476"/>
              </a:spcBef>
              <a:spcAft>
                <a:spcPts val="0"/>
              </a:spcAft>
              <a:buSzPts val="2380"/>
              <a:buNone/>
            </a:pPr>
            <a:r>
              <a:rPr lang="en-US" sz="2380"/>
              <a:t>The following example is a simple Node.js web server contained in server.js file.</a:t>
            </a:r>
            <a:endParaRPr/>
          </a:p>
          <a:p>
            <a:pPr indent="0" lvl="0" marL="0" rtl="0" algn="l">
              <a:lnSpc>
                <a:spcPct val="80000"/>
              </a:lnSpc>
              <a:spcBef>
                <a:spcPts val="476"/>
              </a:spcBef>
              <a:spcAft>
                <a:spcPts val="0"/>
              </a:spcAft>
              <a:buSzPts val="2380"/>
              <a:buNone/>
            </a:pPr>
            <a:r>
              <a:t/>
            </a:r>
            <a:endParaRPr sz="2380"/>
          </a:p>
        </p:txBody>
      </p:sp>
      <p:sp>
        <p:nvSpPr>
          <p:cNvPr id="431" name="Google Shape;431;p54"/>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432" name="Google Shape;432;p54"/>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3" name="Google Shape;433;p54"/>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55"/>
          <p:cNvSpPr txBox="1"/>
          <p:nvPr>
            <p:ph type="ctrTitle"/>
          </p:nvPr>
        </p:nvSpPr>
        <p:spPr>
          <a:xfrm>
            <a:off x="342900" y="304801"/>
            <a:ext cx="8153400" cy="83819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800"/>
              <a:buFont typeface="Cambria"/>
              <a:buNone/>
            </a:pPr>
            <a:r>
              <a:rPr lang="en-US" sz="4800"/>
              <a:t>Node.js Simple Web Server</a:t>
            </a:r>
            <a:endParaRPr sz="4800"/>
          </a:p>
        </p:txBody>
      </p:sp>
      <p:sp>
        <p:nvSpPr>
          <p:cNvPr id="439" name="Google Shape;439;p55"/>
          <p:cNvSpPr txBox="1"/>
          <p:nvPr>
            <p:ph idx="1" type="subTitle"/>
          </p:nvPr>
        </p:nvSpPr>
        <p:spPr>
          <a:xfrm>
            <a:off x="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t/>
            </a:r>
            <a:endParaRPr sz="2800"/>
          </a:p>
        </p:txBody>
      </p:sp>
      <p:sp>
        <p:nvSpPr>
          <p:cNvPr id="440" name="Google Shape;440;p55"/>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441" name="Google Shape;441;p55"/>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2" name="Google Shape;442;p55"/>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pic>
        <p:nvPicPr>
          <p:cNvPr id="443" name="Google Shape;443;p55"/>
          <p:cNvPicPr preferRelativeResize="0"/>
          <p:nvPr/>
        </p:nvPicPr>
        <p:blipFill rotWithShape="1">
          <a:blip r:embed="rId3">
            <a:alphaModFix/>
          </a:blip>
          <a:srcRect b="0" l="0" r="0" t="0"/>
          <a:stretch/>
        </p:blipFill>
        <p:spPr>
          <a:xfrm>
            <a:off x="127000" y="1371600"/>
            <a:ext cx="8229600" cy="3300413"/>
          </a:xfrm>
          <a:prstGeom prst="rect">
            <a:avLst/>
          </a:prstGeom>
          <a:noFill/>
          <a:ln>
            <a:noFill/>
          </a:ln>
        </p:spPr>
      </p:pic>
      <p:sp>
        <p:nvSpPr>
          <p:cNvPr id="444" name="Google Shape;444;p55"/>
          <p:cNvSpPr/>
          <p:nvPr/>
        </p:nvSpPr>
        <p:spPr>
          <a:xfrm>
            <a:off x="152400" y="4836468"/>
            <a:ext cx="8496300" cy="17543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 the above example, we import the http module using require() function. The http module is a core module of Node.js, so no need to install it using NPM. The next step is to call createServer() method of http and specify callback function with request and response parameter. Finally, call listen() method of server object which was returned from createServer() method with port number, to start listening to incoming requests on port 5000. You can specify any unused port here.</a:t>
            </a:r>
            <a:endParaRPr/>
          </a:p>
        </p:txBody>
      </p:sp>
      <p:cxnSp>
        <p:nvCxnSpPr>
          <p:cNvPr id="445" name="Google Shape;445;p55"/>
          <p:cNvCxnSpPr>
            <a:stCxn id="446" idx="1"/>
          </p:cNvCxnSpPr>
          <p:nvPr/>
        </p:nvCxnSpPr>
        <p:spPr>
          <a:xfrm flipH="1">
            <a:off x="2209800" y="3461266"/>
            <a:ext cx="2286000" cy="501000"/>
          </a:xfrm>
          <a:prstGeom prst="straightConnector1">
            <a:avLst/>
          </a:prstGeom>
          <a:noFill/>
          <a:ln cap="flat" cmpd="sng" w="12700">
            <a:solidFill>
              <a:srgbClr val="A6A177"/>
            </a:solidFill>
            <a:prstDash val="solid"/>
            <a:round/>
            <a:headEnd len="sm" w="sm" type="none"/>
            <a:tailEnd len="med" w="med" type="stealth"/>
          </a:ln>
        </p:spPr>
      </p:cxnSp>
      <p:sp>
        <p:nvSpPr>
          <p:cNvPr id="446" name="Google Shape;446;p55"/>
          <p:cNvSpPr txBox="1"/>
          <p:nvPr/>
        </p:nvSpPr>
        <p:spPr>
          <a:xfrm>
            <a:off x="4495800" y="3276600"/>
            <a:ext cx="16764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FF0000"/>
                </a:solidFill>
                <a:latin typeface="Calibri"/>
                <a:ea typeface="Calibri"/>
                <a:cs typeface="Calibri"/>
                <a:sym typeface="Calibri"/>
              </a:rPr>
              <a:t>Port number</a:t>
            </a:r>
            <a:endParaRPr sz="1800">
              <a:solidFill>
                <a:srgbClr val="FF0000"/>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p56"/>
          <p:cNvSpPr txBox="1"/>
          <p:nvPr>
            <p:ph type="ctrTitle"/>
          </p:nvPr>
        </p:nvSpPr>
        <p:spPr>
          <a:xfrm>
            <a:off x="685800" y="473075"/>
            <a:ext cx="7772400" cy="8985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400"/>
              <a:buFont typeface="Cambria"/>
              <a:buNone/>
            </a:pPr>
            <a:r>
              <a:rPr lang="en-US" sz="5400"/>
              <a:t>Node.js Simple Web Server</a:t>
            </a:r>
            <a:endParaRPr sz="5400"/>
          </a:p>
        </p:txBody>
      </p:sp>
      <p:sp>
        <p:nvSpPr>
          <p:cNvPr id="452" name="Google Shape;452;p56"/>
          <p:cNvSpPr txBox="1"/>
          <p:nvPr>
            <p:ph idx="1" type="subTitle"/>
          </p:nvPr>
        </p:nvSpPr>
        <p:spPr>
          <a:xfrm>
            <a:off x="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rPr lang="en-US" sz="2800"/>
              <a:t>Run the above web server by writing node server.js command in command prompt or terminal window and it will display message as shown below.</a:t>
            </a:r>
            <a:endParaRPr/>
          </a:p>
        </p:txBody>
      </p:sp>
      <p:sp>
        <p:nvSpPr>
          <p:cNvPr id="453" name="Google Shape;453;p56"/>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454" name="Google Shape;454;p56"/>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5" name="Google Shape;455;p56"/>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pic>
        <p:nvPicPr>
          <p:cNvPr id="456" name="Google Shape;456;p56"/>
          <p:cNvPicPr preferRelativeResize="0"/>
          <p:nvPr/>
        </p:nvPicPr>
        <p:blipFill rotWithShape="1">
          <a:blip r:embed="rId3">
            <a:alphaModFix/>
          </a:blip>
          <a:srcRect b="0" l="0" r="0" t="0"/>
          <a:stretch/>
        </p:blipFill>
        <p:spPr>
          <a:xfrm>
            <a:off x="-13855" y="2865240"/>
            <a:ext cx="6819900" cy="803131"/>
          </a:xfrm>
          <a:prstGeom prst="rect">
            <a:avLst/>
          </a:prstGeom>
          <a:noFill/>
          <a:ln>
            <a:noFill/>
          </a:ln>
        </p:spPr>
      </p:pic>
      <p:sp>
        <p:nvSpPr>
          <p:cNvPr id="457" name="Google Shape;457;p56"/>
          <p:cNvSpPr/>
          <p:nvPr/>
        </p:nvSpPr>
        <p:spPr>
          <a:xfrm>
            <a:off x="0" y="3774638"/>
            <a:ext cx="8839200" cy="23083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This is how you create a Node.js web server using simple steps. Now, let's see how to handle HTTP request and send response in Node.js web server.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Handle HTTP Request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http.createServer() method includes </a:t>
            </a:r>
            <a:r>
              <a:rPr lang="en-US" sz="1800" u="sng">
                <a:solidFill>
                  <a:schemeClr val="hlink"/>
                </a:solidFill>
                <a:latin typeface="Calibri"/>
                <a:ea typeface="Calibri"/>
                <a:cs typeface="Calibri"/>
                <a:sym typeface="Calibri"/>
                <a:hlinkClick r:id="rId4"/>
              </a:rPr>
              <a:t>request</a:t>
            </a:r>
            <a:r>
              <a:rPr lang="en-US" sz="1800">
                <a:solidFill>
                  <a:schemeClr val="dk1"/>
                </a:solidFill>
                <a:latin typeface="Calibri"/>
                <a:ea typeface="Calibri"/>
                <a:cs typeface="Calibri"/>
                <a:sym typeface="Calibri"/>
              </a:rPr>
              <a:t> and </a:t>
            </a:r>
            <a:r>
              <a:rPr lang="en-US" sz="1800" u="sng">
                <a:solidFill>
                  <a:schemeClr val="hlink"/>
                </a:solidFill>
                <a:latin typeface="Calibri"/>
                <a:ea typeface="Calibri"/>
                <a:cs typeface="Calibri"/>
                <a:sym typeface="Calibri"/>
                <a:hlinkClick r:id="rId5"/>
              </a:rPr>
              <a:t>response</a:t>
            </a:r>
            <a:r>
              <a:rPr lang="en-US" sz="1800">
                <a:solidFill>
                  <a:schemeClr val="dk1"/>
                </a:solidFill>
                <a:latin typeface="Calibri"/>
                <a:ea typeface="Calibri"/>
                <a:cs typeface="Calibri"/>
                <a:sym typeface="Calibri"/>
              </a:rPr>
              <a:t> parameters which is supplied by Node.js. The request object can be used to get information about the current HTTP request e.g., url, request header, and data. The response object can be used to send a response for a current HTTP request.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following example demonstrates handling HTTP request and response in Node.js.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Google Shape;462;p57"/>
          <p:cNvSpPr txBox="1"/>
          <p:nvPr>
            <p:ph type="ctrTitle"/>
          </p:nvPr>
        </p:nvSpPr>
        <p:spPr>
          <a:xfrm>
            <a:off x="685800" y="473075"/>
            <a:ext cx="7772400" cy="8985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800"/>
              <a:buFont typeface="Cambria"/>
              <a:buNone/>
            </a:pPr>
            <a:r>
              <a:rPr lang="en-US" sz="4800"/>
              <a:t>Node.js Simple Web Server</a:t>
            </a:r>
            <a:endParaRPr sz="4800"/>
          </a:p>
        </p:txBody>
      </p:sp>
      <p:sp>
        <p:nvSpPr>
          <p:cNvPr id="463" name="Google Shape;463;p57"/>
          <p:cNvSpPr txBox="1"/>
          <p:nvPr>
            <p:ph idx="1" type="subTitle"/>
          </p:nvPr>
        </p:nvSpPr>
        <p:spPr>
          <a:xfrm>
            <a:off x="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t/>
            </a:r>
            <a:endParaRPr sz="2800"/>
          </a:p>
        </p:txBody>
      </p:sp>
      <p:sp>
        <p:nvSpPr>
          <p:cNvPr id="464" name="Google Shape;464;p57"/>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465" name="Google Shape;465;p57"/>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6" name="Google Shape;466;p57"/>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pic>
        <p:nvPicPr>
          <p:cNvPr id="467" name="Google Shape;467;p57"/>
          <p:cNvPicPr preferRelativeResize="0"/>
          <p:nvPr/>
        </p:nvPicPr>
        <p:blipFill rotWithShape="1">
          <a:blip r:embed="rId3">
            <a:alphaModFix/>
          </a:blip>
          <a:srcRect b="0" l="0" r="0" t="0"/>
          <a:stretch/>
        </p:blipFill>
        <p:spPr>
          <a:xfrm>
            <a:off x="76200" y="1371600"/>
            <a:ext cx="8305800" cy="4991695"/>
          </a:xfrm>
          <a:prstGeom prst="rect">
            <a:avLst/>
          </a:prstGeom>
          <a:noFill/>
          <a:ln>
            <a:noFill/>
          </a:ln>
        </p:spPr>
      </p:pic>
      <p:cxnSp>
        <p:nvCxnSpPr>
          <p:cNvPr id="468" name="Google Shape;468;p57"/>
          <p:cNvCxnSpPr/>
          <p:nvPr/>
        </p:nvCxnSpPr>
        <p:spPr>
          <a:xfrm rot="10800000">
            <a:off x="5257800" y="4191000"/>
            <a:ext cx="685800" cy="381000"/>
          </a:xfrm>
          <a:prstGeom prst="straightConnector1">
            <a:avLst/>
          </a:prstGeom>
          <a:noFill/>
          <a:ln cap="flat" cmpd="sng" w="12700">
            <a:solidFill>
              <a:srgbClr val="A6A177"/>
            </a:solidFill>
            <a:prstDash val="solid"/>
            <a:round/>
            <a:headEnd len="sm" w="sm" type="none"/>
            <a:tailEnd len="med" w="med" type="stealth"/>
          </a:ln>
        </p:spPr>
      </p:cxnSp>
      <p:sp>
        <p:nvSpPr>
          <p:cNvPr id="469" name="Google Shape;469;p57"/>
          <p:cNvSpPr txBox="1"/>
          <p:nvPr/>
        </p:nvSpPr>
        <p:spPr>
          <a:xfrm>
            <a:off x="6019800" y="4381500"/>
            <a:ext cx="28194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FF0000"/>
                </a:solidFill>
                <a:latin typeface="Calibri"/>
                <a:ea typeface="Calibri"/>
                <a:cs typeface="Calibri"/>
                <a:sym typeface="Calibri"/>
              </a:rPr>
              <a:t>Content which will be sent to server</a:t>
            </a:r>
            <a:endParaRPr sz="1800">
              <a:solidFill>
                <a:srgbClr val="FF0000"/>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3" name="Shape 473"/>
        <p:cNvGrpSpPr/>
        <p:nvPr/>
      </p:nvGrpSpPr>
      <p:grpSpPr>
        <a:xfrm>
          <a:off x="0" y="0"/>
          <a:ext cx="0" cy="0"/>
          <a:chOff x="0" y="0"/>
          <a:chExt cx="0" cy="0"/>
        </a:xfrm>
      </p:grpSpPr>
      <p:sp>
        <p:nvSpPr>
          <p:cNvPr id="474" name="Google Shape;474;p58"/>
          <p:cNvSpPr txBox="1"/>
          <p:nvPr>
            <p:ph type="ctrTitle"/>
          </p:nvPr>
        </p:nvSpPr>
        <p:spPr>
          <a:xfrm>
            <a:off x="685800" y="473075"/>
            <a:ext cx="7772400" cy="8985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400"/>
              <a:buFont typeface="Cambria"/>
              <a:buNone/>
            </a:pPr>
            <a:r>
              <a:rPr lang="en-US" sz="4400"/>
              <a:t>Node.js Simple Web Server</a:t>
            </a:r>
            <a:endParaRPr sz="4400"/>
          </a:p>
        </p:txBody>
      </p:sp>
      <p:sp>
        <p:nvSpPr>
          <p:cNvPr id="475" name="Google Shape;475;p58"/>
          <p:cNvSpPr txBox="1"/>
          <p:nvPr>
            <p:ph idx="1" type="subTitle"/>
          </p:nvPr>
        </p:nvSpPr>
        <p:spPr>
          <a:xfrm>
            <a:off x="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t/>
            </a:r>
            <a:endParaRPr sz="2800"/>
          </a:p>
        </p:txBody>
      </p:sp>
      <p:sp>
        <p:nvSpPr>
          <p:cNvPr id="476" name="Google Shape;476;p58"/>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477" name="Google Shape;477;p58"/>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8" name="Google Shape;478;p58"/>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pic>
        <p:nvPicPr>
          <p:cNvPr id="479" name="Google Shape;479;p58"/>
          <p:cNvPicPr preferRelativeResize="0"/>
          <p:nvPr/>
        </p:nvPicPr>
        <p:blipFill rotWithShape="1">
          <a:blip r:embed="rId3">
            <a:alphaModFix/>
          </a:blip>
          <a:srcRect b="0" l="0" r="0" t="0"/>
          <a:stretch/>
        </p:blipFill>
        <p:spPr>
          <a:xfrm>
            <a:off x="152400" y="1600199"/>
            <a:ext cx="8229600" cy="4572001"/>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Google Shape;484;p59"/>
          <p:cNvSpPr txBox="1"/>
          <p:nvPr>
            <p:ph type="ctrTitle"/>
          </p:nvPr>
        </p:nvSpPr>
        <p:spPr>
          <a:xfrm>
            <a:off x="685800" y="473075"/>
            <a:ext cx="7772400" cy="8985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800"/>
              <a:buFont typeface="Cambria"/>
              <a:buNone/>
            </a:pPr>
            <a:r>
              <a:rPr lang="en-US" sz="4800"/>
              <a:t>Node.js Simple Web Server</a:t>
            </a:r>
            <a:endParaRPr sz="4800"/>
          </a:p>
        </p:txBody>
      </p:sp>
      <p:sp>
        <p:nvSpPr>
          <p:cNvPr id="485" name="Google Shape;485;p59"/>
          <p:cNvSpPr txBox="1"/>
          <p:nvPr>
            <p:ph idx="1" type="subTitle"/>
          </p:nvPr>
        </p:nvSpPr>
        <p:spPr>
          <a:xfrm>
            <a:off x="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rPr lang="en-US" sz="2800"/>
              <a:t>In the above example, req.url is used to check the url of the current request and based on that it sends the response. To send a response, first it sets the response header using writeHead() method and then writes a string as a response body using write() method. Finally, Node.js web server sends the response using end() method.</a:t>
            </a:r>
            <a:endParaRPr/>
          </a:p>
          <a:p>
            <a:pPr indent="0" lvl="0" marL="0" rtl="0" algn="l">
              <a:spcBef>
                <a:spcPts val="560"/>
              </a:spcBef>
              <a:spcAft>
                <a:spcPts val="0"/>
              </a:spcAft>
              <a:buSzPts val="2800"/>
              <a:buNone/>
            </a:pPr>
            <a:r>
              <a:rPr lang="en-US" sz="2800"/>
              <a:t>Now, run the above web server as shown below.</a:t>
            </a:r>
            <a:endParaRPr/>
          </a:p>
          <a:p>
            <a:pPr indent="0" lvl="0" marL="0" rtl="0" algn="l">
              <a:spcBef>
                <a:spcPts val="560"/>
              </a:spcBef>
              <a:spcAft>
                <a:spcPts val="0"/>
              </a:spcAft>
              <a:buSzPts val="2800"/>
              <a:buNone/>
            </a:pPr>
            <a:r>
              <a:t/>
            </a:r>
            <a:endParaRPr sz="2800"/>
          </a:p>
        </p:txBody>
      </p:sp>
      <p:sp>
        <p:nvSpPr>
          <p:cNvPr id="486" name="Google Shape;486;p59"/>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487" name="Google Shape;487;p59"/>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8" name="Google Shape;488;p59"/>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pic>
        <p:nvPicPr>
          <p:cNvPr id="489" name="Google Shape;489;p59"/>
          <p:cNvPicPr preferRelativeResize="0"/>
          <p:nvPr/>
        </p:nvPicPr>
        <p:blipFill rotWithShape="1">
          <a:blip r:embed="rId3">
            <a:alphaModFix/>
          </a:blip>
          <a:srcRect b="0" l="0" r="0" t="0"/>
          <a:stretch/>
        </p:blipFill>
        <p:spPr>
          <a:xfrm>
            <a:off x="152400" y="4800600"/>
            <a:ext cx="6267450" cy="886621"/>
          </a:xfrm>
          <a:prstGeom prst="rect">
            <a:avLst/>
          </a:prstGeom>
          <a:noFill/>
          <a:ln>
            <a:noFill/>
          </a:ln>
        </p:spPr>
      </p:pic>
      <p:sp>
        <p:nvSpPr>
          <p:cNvPr id="490" name="Google Shape;490;p59"/>
          <p:cNvSpPr/>
          <p:nvPr/>
        </p:nvSpPr>
        <p:spPr>
          <a:xfrm>
            <a:off x="152400" y="5729948"/>
            <a:ext cx="77724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To test it, you can use the command-line program curl, which most Mac and Linux machines have pre-installed.</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Google Shape;495;p60"/>
          <p:cNvSpPr txBox="1"/>
          <p:nvPr>
            <p:ph type="ctrTitle"/>
          </p:nvPr>
        </p:nvSpPr>
        <p:spPr>
          <a:xfrm>
            <a:off x="0" y="488950"/>
            <a:ext cx="9067800" cy="8985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400"/>
              <a:buFont typeface="Cambria"/>
              <a:buNone/>
            </a:pPr>
            <a:r>
              <a:rPr lang="en-US" sz="4400"/>
              <a:t>Node.js Web Server – JSON Response</a:t>
            </a:r>
            <a:endParaRPr sz="4400"/>
          </a:p>
        </p:txBody>
      </p:sp>
      <p:sp>
        <p:nvSpPr>
          <p:cNvPr id="496" name="Google Shape;496;p60"/>
          <p:cNvSpPr txBox="1"/>
          <p:nvPr>
            <p:ph idx="1" type="subTitle"/>
          </p:nvPr>
        </p:nvSpPr>
        <p:spPr>
          <a:xfrm>
            <a:off x="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t/>
            </a:r>
            <a:endParaRPr sz="2800"/>
          </a:p>
        </p:txBody>
      </p:sp>
      <p:sp>
        <p:nvSpPr>
          <p:cNvPr id="497" name="Google Shape;497;p60"/>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498" name="Google Shape;498;p60"/>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9" name="Google Shape;499;p60"/>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pic>
        <p:nvPicPr>
          <p:cNvPr id="500" name="Google Shape;500;p60"/>
          <p:cNvPicPr preferRelativeResize="0"/>
          <p:nvPr/>
        </p:nvPicPr>
        <p:blipFill rotWithShape="1">
          <a:blip r:embed="rId3">
            <a:alphaModFix/>
          </a:blip>
          <a:srcRect b="0" l="0" r="0" t="0"/>
          <a:stretch/>
        </p:blipFill>
        <p:spPr>
          <a:xfrm>
            <a:off x="152400" y="1530926"/>
            <a:ext cx="8458199" cy="4412674"/>
          </a:xfrm>
          <a:prstGeom prst="rect">
            <a:avLst/>
          </a:prstGeom>
          <a:noFill/>
          <a:ln>
            <a:noFill/>
          </a:ln>
        </p:spPr>
      </p:pic>
      <p:sp>
        <p:nvSpPr>
          <p:cNvPr id="501" name="Google Shape;501;p60"/>
          <p:cNvSpPr/>
          <p:nvPr/>
        </p:nvSpPr>
        <p:spPr>
          <a:xfrm>
            <a:off x="457200" y="6019800"/>
            <a:ext cx="8382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So, this way you can create a simple web server that serves different responses.</a:t>
            </a:r>
            <a:endParaRPr/>
          </a:p>
        </p:txBody>
      </p:sp>
      <p:sp>
        <p:nvSpPr>
          <p:cNvPr id="502" name="Google Shape;502;p60"/>
          <p:cNvSpPr txBox="1"/>
          <p:nvPr/>
        </p:nvSpPr>
        <p:spPr>
          <a:xfrm>
            <a:off x="5486400" y="4342481"/>
            <a:ext cx="3429000"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rgbClr val="FF0000"/>
                </a:solidFill>
                <a:latin typeface="Calibri"/>
                <a:ea typeface="Calibri"/>
                <a:cs typeface="Calibri"/>
                <a:sym typeface="Calibri"/>
              </a:rPr>
              <a:t>JSON object</a:t>
            </a:r>
            <a:endParaRPr sz="4000">
              <a:solidFill>
                <a:srgbClr val="FF0000"/>
              </a:solidFill>
              <a:latin typeface="Calibri"/>
              <a:ea typeface="Calibri"/>
              <a:cs typeface="Calibri"/>
              <a:sym typeface="Calibri"/>
            </a:endParaRPr>
          </a:p>
        </p:txBody>
      </p:sp>
      <p:cxnSp>
        <p:nvCxnSpPr>
          <p:cNvPr id="503" name="Google Shape;503;p60"/>
          <p:cNvCxnSpPr/>
          <p:nvPr/>
        </p:nvCxnSpPr>
        <p:spPr>
          <a:xfrm rot="10800000">
            <a:off x="5943600" y="3886200"/>
            <a:ext cx="609600" cy="609600"/>
          </a:xfrm>
          <a:prstGeom prst="straightConnector1">
            <a:avLst/>
          </a:prstGeom>
          <a:noFill/>
          <a:ln cap="flat" cmpd="sng" w="28575">
            <a:solidFill>
              <a:srgbClr val="A6A177"/>
            </a:solidFill>
            <a:prstDash val="solid"/>
            <a:round/>
            <a:headEnd len="sm" w="sm" type="none"/>
            <a:tailEnd len="med" w="med" type="stealth"/>
          </a:ln>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Google Shape;508;p61"/>
          <p:cNvSpPr txBox="1"/>
          <p:nvPr>
            <p:ph type="ctrTitle"/>
          </p:nvPr>
        </p:nvSpPr>
        <p:spPr>
          <a:xfrm>
            <a:off x="685800" y="473075"/>
            <a:ext cx="7772400" cy="8985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 File System</a:t>
            </a:r>
            <a:endParaRPr/>
          </a:p>
        </p:txBody>
      </p:sp>
      <p:sp>
        <p:nvSpPr>
          <p:cNvPr id="509" name="Google Shape;509;p61"/>
          <p:cNvSpPr txBox="1"/>
          <p:nvPr>
            <p:ph idx="1" type="subTitle"/>
          </p:nvPr>
        </p:nvSpPr>
        <p:spPr>
          <a:xfrm>
            <a:off x="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rPr lang="en-US" sz="2800"/>
              <a:t>Node.js File System:</a:t>
            </a:r>
            <a:endParaRPr sz="2800"/>
          </a:p>
          <a:p>
            <a:pPr indent="0" lvl="0" marL="0" rtl="0" algn="l">
              <a:spcBef>
                <a:spcPts val="560"/>
              </a:spcBef>
              <a:spcAft>
                <a:spcPts val="0"/>
              </a:spcAft>
              <a:buSzPts val="2800"/>
              <a:buNone/>
            </a:pPr>
            <a:r>
              <a:rPr lang="en-US" sz="2800"/>
              <a:t>Node.js includes </a:t>
            </a:r>
            <a:r>
              <a:rPr b="1" lang="en-US" sz="2800"/>
              <a:t>fs</a:t>
            </a:r>
            <a:r>
              <a:rPr lang="en-US" sz="2800"/>
              <a:t> module to access physical file system. The fs module is responsible for all the asynchronous or synchronous file I/O operations.</a:t>
            </a:r>
            <a:endParaRPr/>
          </a:p>
          <a:p>
            <a:pPr indent="0" lvl="0" marL="0" rtl="0" algn="l">
              <a:spcBef>
                <a:spcPts val="560"/>
              </a:spcBef>
              <a:spcAft>
                <a:spcPts val="0"/>
              </a:spcAft>
              <a:buSzPts val="2800"/>
              <a:buNone/>
            </a:pPr>
            <a:r>
              <a:rPr lang="en-US" sz="2800"/>
              <a:t>Let's see some of the common I/O operation examples using fs module.</a:t>
            </a:r>
            <a:endParaRPr/>
          </a:p>
          <a:p>
            <a:pPr indent="0" lvl="0" marL="0" rtl="0" algn="l">
              <a:spcBef>
                <a:spcPts val="560"/>
              </a:spcBef>
              <a:spcAft>
                <a:spcPts val="0"/>
              </a:spcAft>
              <a:buSzPts val="2800"/>
              <a:buNone/>
            </a:pPr>
            <a:r>
              <a:rPr lang="en-US" sz="2800"/>
              <a:t>Reading File:</a:t>
            </a:r>
            <a:endParaRPr sz="2800"/>
          </a:p>
          <a:p>
            <a:pPr indent="0" lvl="0" marL="0" rtl="0" algn="l">
              <a:spcBef>
                <a:spcPts val="560"/>
              </a:spcBef>
              <a:spcAft>
                <a:spcPts val="0"/>
              </a:spcAft>
              <a:buSzPts val="2800"/>
              <a:buNone/>
            </a:pPr>
            <a:r>
              <a:rPr lang="en-US" sz="2800"/>
              <a:t>Use fs.readFile() method to read the physical file asynchronously.</a:t>
            </a:r>
            <a:endParaRPr/>
          </a:p>
          <a:p>
            <a:pPr indent="0" lvl="0" marL="0" rtl="0" algn="l">
              <a:spcBef>
                <a:spcPts val="560"/>
              </a:spcBef>
              <a:spcAft>
                <a:spcPts val="0"/>
              </a:spcAft>
              <a:buSzPts val="2800"/>
              <a:buNone/>
            </a:pPr>
            <a:r>
              <a:t/>
            </a:r>
            <a:endParaRPr sz="2800"/>
          </a:p>
        </p:txBody>
      </p:sp>
      <p:sp>
        <p:nvSpPr>
          <p:cNvPr id="510" name="Google Shape;510;p61"/>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511" name="Google Shape;511;p61"/>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2" name="Google Shape;512;p61"/>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ctrTitle"/>
          </p:nvPr>
        </p:nvSpPr>
        <p:spPr>
          <a:xfrm>
            <a:off x="304800" y="381000"/>
            <a:ext cx="81534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Node.js Process Model</a:t>
            </a:r>
            <a:endParaRPr sz="5940"/>
          </a:p>
        </p:txBody>
      </p:sp>
      <p:sp>
        <p:nvSpPr>
          <p:cNvPr id="112" name="Google Shape;112;p17"/>
          <p:cNvSpPr txBox="1"/>
          <p:nvPr>
            <p:ph idx="1" type="subTitle"/>
          </p:nvPr>
        </p:nvSpPr>
        <p:spPr>
          <a:xfrm>
            <a:off x="0" y="12192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rPr lang="en-US" sz="2800"/>
              <a:t>In this section, we will learn about the Node.js process model and understand why we should use Node.js.</a:t>
            </a:r>
            <a:endParaRPr/>
          </a:p>
          <a:p>
            <a:pPr indent="0" lvl="0" marL="0" rtl="0" algn="l">
              <a:spcBef>
                <a:spcPts val="560"/>
              </a:spcBef>
              <a:spcAft>
                <a:spcPts val="0"/>
              </a:spcAft>
              <a:buSzPts val="2800"/>
              <a:buNone/>
            </a:pPr>
            <a:r>
              <a:rPr lang="en-US" sz="2800"/>
              <a:t>Traditional Web Server Model</a:t>
            </a:r>
            <a:endParaRPr/>
          </a:p>
          <a:p>
            <a:pPr indent="0" lvl="0" marL="0" rtl="0" algn="l">
              <a:spcBef>
                <a:spcPts val="560"/>
              </a:spcBef>
              <a:spcAft>
                <a:spcPts val="0"/>
              </a:spcAft>
              <a:buSzPts val="2800"/>
              <a:buNone/>
            </a:pPr>
            <a:r>
              <a:t/>
            </a:r>
            <a:endParaRPr sz="2800"/>
          </a:p>
          <a:p>
            <a:pPr indent="0" lvl="0" marL="0" rtl="0" algn="l">
              <a:spcBef>
                <a:spcPts val="560"/>
              </a:spcBef>
              <a:spcAft>
                <a:spcPts val="0"/>
              </a:spcAft>
              <a:buSzPts val="2800"/>
              <a:buNone/>
            </a:pPr>
            <a:r>
              <a:rPr lang="en-US" sz="2800"/>
              <a:t>In the traditional web server model, each request is handled by a dedicated thread from the thread pool. If no thread is available in the thread pool at any point of time then the request waits till the next available thread. Dedicated thread executes a particular request and does not return to thread pool until it completes the execution and returns a response.</a:t>
            </a:r>
            <a:endParaRPr/>
          </a:p>
          <a:p>
            <a:pPr indent="0" lvl="0" marL="0" rtl="0" algn="l">
              <a:spcBef>
                <a:spcPts val="560"/>
              </a:spcBef>
              <a:spcAft>
                <a:spcPts val="0"/>
              </a:spcAft>
              <a:buSzPts val="2800"/>
              <a:buNone/>
            </a:pPr>
            <a:r>
              <a:t/>
            </a:r>
            <a:endParaRPr sz="28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sp>
        <p:nvSpPr>
          <p:cNvPr id="517" name="Google Shape;517;p62"/>
          <p:cNvSpPr txBox="1"/>
          <p:nvPr>
            <p:ph type="ctrTitle"/>
          </p:nvPr>
        </p:nvSpPr>
        <p:spPr>
          <a:xfrm>
            <a:off x="685800" y="473075"/>
            <a:ext cx="7772400" cy="8985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 File System</a:t>
            </a:r>
            <a:endParaRPr/>
          </a:p>
        </p:txBody>
      </p:sp>
      <p:sp>
        <p:nvSpPr>
          <p:cNvPr id="518" name="Google Shape;518;p62"/>
          <p:cNvSpPr txBox="1"/>
          <p:nvPr>
            <p:ph idx="1" type="subTitle"/>
          </p:nvPr>
        </p:nvSpPr>
        <p:spPr>
          <a:xfrm>
            <a:off x="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t/>
            </a:r>
            <a:endParaRPr sz="2800"/>
          </a:p>
        </p:txBody>
      </p:sp>
      <p:sp>
        <p:nvSpPr>
          <p:cNvPr id="519" name="Google Shape;519;p62"/>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520" name="Google Shape;520;p62"/>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1" name="Google Shape;521;p62"/>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pic>
        <p:nvPicPr>
          <p:cNvPr id="522" name="Google Shape;522;p62"/>
          <p:cNvPicPr preferRelativeResize="0"/>
          <p:nvPr/>
        </p:nvPicPr>
        <p:blipFill rotWithShape="1">
          <a:blip r:embed="rId3">
            <a:alphaModFix/>
          </a:blip>
          <a:srcRect b="0" l="0" r="0" t="0"/>
          <a:stretch/>
        </p:blipFill>
        <p:spPr>
          <a:xfrm>
            <a:off x="152400" y="1600200"/>
            <a:ext cx="5257800" cy="857250"/>
          </a:xfrm>
          <a:prstGeom prst="rect">
            <a:avLst/>
          </a:prstGeom>
          <a:noFill/>
          <a:ln>
            <a:noFill/>
          </a:ln>
        </p:spPr>
      </p:pic>
      <p:sp>
        <p:nvSpPr>
          <p:cNvPr id="523" name="Google Shape;523;p62"/>
          <p:cNvSpPr/>
          <p:nvPr/>
        </p:nvSpPr>
        <p:spPr>
          <a:xfrm>
            <a:off x="152400" y="2474181"/>
            <a:ext cx="8686800" cy="2031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Parameter Description: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filename: Full path and name of the file as a string.</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options: The options parameter can be an object or string which can include encoding and flag. The default encoding is utf8 and default flag is "r".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callback: A function with two parameters err and fd. This will get called when readFile operation completes.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following example demonstrates reading existing TestFile.txt asynchronously.</a:t>
            </a:r>
            <a:endParaRPr/>
          </a:p>
        </p:txBody>
      </p:sp>
      <p:pic>
        <p:nvPicPr>
          <p:cNvPr id="524" name="Google Shape;524;p62"/>
          <p:cNvPicPr preferRelativeResize="0"/>
          <p:nvPr/>
        </p:nvPicPr>
        <p:blipFill rotWithShape="1">
          <a:blip r:embed="rId4">
            <a:alphaModFix/>
          </a:blip>
          <a:srcRect b="0" l="0" r="0" t="0"/>
          <a:stretch/>
        </p:blipFill>
        <p:spPr>
          <a:xfrm>
            <a:off x="152399" y="4505506"/>
            <a:ext cx="7689273" cy="20478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sp>
        <p:nvSpPr>
          <p:cNvPr id="529" name="Google Shape;529;p63"/>
          <p:cNvSpPr txBox="1"/>
          <p:nvPr>
            <p:ph type="ctrTitle"/>
          </p:nvPr>
        </p:nvSpPr>
        <p:spPr>
          <a:xfrm>
            <a:off x="685800" y="473075"/>
            <a:ext cx="7772400" cy="8985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 File System</a:t>
            </a:r>
            <a:endParaRPr/>
          </a:p>
        </p:txBody>
      </p:sp>
      <p:sp>
        <p:nvSpPr>
          <p:cNvPr id="530" name="Google Shape;530;p63"/>
          <p:cNvSpPr txBox="1"/>
          <p:nvPr>
            <p:ph idx="1" type="subTitle"/>
          </p:nvPr>
        </p:nvSpPr>
        <p:spPr>
          <a:xfrm>
            <a:off x="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rPr lang="en-US" sz="2800"/>
              <a:t>The above example reads TestFile.txt (on Windows) asynchronously and executes callback function when read operation completes. </a:t>
            </a:r>
            <a:endParaRPr sz="2800"/>
          </a:p>
          <a:p>
            <a:pPr indent="0" lvl="0" marL="0" rtl="0" algn="l">
              <a:spcBef>
                <a:spcPts val="560"/>
              </a:spcBef>
              <a:spcAft>
                <a:spcPts val="0"/>
              </a:spcAft>
              <a:buSzPts val="2800"/>
              <a:buNone/>
            </a:pPr>
            <a:r>
              <a:rPr lang="en-US" sz="2800"/>
              <a:t>This read operation either throws an error or completes successfully. </a:t>
            </a:r>
            <a:endParaRPr sz="2800"/>
          </a:p>
          <a:p>
            <a:pPr indent="0" lvl="0" marL="0" rtl="0" algn="l">
              <a:spcBef>
                <a:spcPts val="560"/>
              </a:spcBef>
              <a:spcAft>
                <a:spcPts val="0"/>
              </a:spcAft>
              <a:buSzPts val="2800"/>
              <a:buNone/>
            </a:pPr>
            <a:r>
              <a:rPr lang="en-US" sz="2800"/>
              <a:t>The err parameter contains error information if any. </a:t>
            </a:r>
            <a:endParaRPr sz="2800"/>
          </a:p>
          <a:p>
            <a:pPr indent="0" lvl="0" marL="0" rtl="0" algn="l">
              <a:spcBef>
                <a:spcPts val="560"/>
              </a:spcBef>
              <a:spcAft>
                <a:spcPts val="0"/>
              </a:spcAft>
              <a:buSzPts val="2800"/>
              <a:buNone/>
            </a:pPr>
            <a:r>
              <a:rPr lang="en-US" sz="2800"/>
              <a:t>The data parameter contains the content of the specified file.</a:t>
            </a:r>
            <a:endParaRPr/>
          </a:p>
          <a:p>
            <a:pPr indent="0" lvl="0" marL="0" rtl="0" algn="l">
              <a:spcBef>
                <a:spcPts val="560"/>
              </a:spcBef>
              <a:spcAft>
                <a:spcPts val="0"/>
              </a:spcAft>
              <a:buSzPts val="2800"/>
              <a:buNone/>
            </a:pPr>
            <a:r>
              <a:t/>
            </a:r>
            <a:endParaRPr sz="2800"/>
          </a:p>
        </p:txBody>
      </p:sp>
      <p:sp>
        <p:nvSpPr>
          <p:cNvPr id="531" name="Google Shape;531;p63"/>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532" name="Google Shape;532;p63"/>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3" name="Google Shape;533;p63"/>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sp>
        <p:nvSpPr>
          <p:cNvPr id="538" name="Google Shape;538;p64"/>
          <p:cNvSpPr txBox="1"/>
          <p:nvPr>
            <p:ph type="ctrTitle"/>
          </p:nvPr>
        </p:nvSpPr>
        <p:spPr>
          <a:xfrm>
            <a:off x="685800" y="473075"/>
            <a:ext cx="7772400" cy="8985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a:t>
            </a:r>
            <a:endParaRPr/>
          </a:p>
        </p:txBody>
      </p:sp>
      <p:sp>
        <p:nvSpPr>
          <p:cNvPr id="539" name="Google Shape;539;p64"/>
          <p:cNvSpPr txBox="1"/>
          <p:nvPr>
            <p:ph idx="1" type="subTitle"/>
          </p:nvPr>
        </p:nvSpPr>
        <p:spPr>
          <a:xfrm>
            <a:off x="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rPr lang="en-US" sz="2800"/>
              <a:t>Now, run the above example and see the result as shown below.</a:t>
            </a:r>
            <a:endParaRPr/>
          </a:p>
        </p:txBody>
      </p:sp>
      <p:sp>
        <p:nvSpPr>
          <p:cNvPr id="540" name="Google Shape;540;p64"/>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541" name="Google Shape;541;p64"/>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2" name="Google Shape;542;p64"/>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pic>
        <p:nvPicPr>
          <p:cNvPr id="543" name="Google Shape;543;p64"/>
          <p:cNvPicPr preferRelativeResize="0"/>
          <p:nvPr/>
        </p:nvPicPr>
        <p:blipFill rotWithShape="1">
          <a:blip r:embed="rId3">
            <a:alphaModFix/>
          </a:blip>
          <a:srcRect b="0" l="0" r="0" t="0"/>
          <a:stretch/>
        </p:blipFill>
        <p:spPr>
          <a:xfrm>
            <a:off x="27709" y="2514600"/>
            <a:ext cx="6505575" cy="1200150"/>
          </a:xfrm>
          <a:prstGeom prst="rect">
            <a:avLst/>
          </a:prstGeom>
          <a:noFill/>
          <a:ln>
            <a:noFill/>
          </a:ln>
        </p:spPr>
      </p:pic>
      <p:sp>
        <p:nvSpPr>
          <p:cNvPr id="544" name="Google Shape;544;p64"/>
          <p:cNvSpPr/>
          <p:nvPr/>
        </p:nvSpPr>
        <p:spPr>
          <a:xfrm>
            <a:off x="180108" y="3948051"/>
            <a:ext cx="8963892"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Writing File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Use fs.writeFile() method to write data to a file. If file already exists then it overwrites the existing content otherwise it creates a new file and writes data into it.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45" name="Google Shape;545;p64"/>
          <p:cNvPicPr preferRelativeResize="0"/>
          <p:nvPr/>
        </p:nvPicPr>
        <p:blipFill rotWithShape="1">
          <a:blip r:embed="rId4">
            <a:alphaModFix/>
          </a:blip>
          <a:srcRect b="0" l="0" r="0" t="0"/>
          <a:stretch/>
        </p:blipFill>
        <p:spPr>
          <a:xfrm>
            <a:off x="152400" y="5173491"/>
            <a:ext cx="6096000" cy="8667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9" name="Shape 549"/>
        <p:cNvGrpSpPr/>
        <p:nvPr/>
      </p:nvGrpSpPr>
      <p:grpSpPr>
        <a:xfrm>
          <a:off x="0" y="0"/>
          <a:ext cx="0" cy="0"/>
          <a:chOff x="0" y="0"/>
          <a:chExt cx="0" cy="0"/>
        </a:xfrm>
      </p:grpSpPr>
      <p:sp>
        <p:nvSpPr>
          <p:cNvPr id="550" name="Google Shape;550;p65"/>
          <p:cNvSpPr txBox="1"/>
          <p:nvPr>
            <p:ph type="ctrTitle"/>
          </p:nvPr>
        </p:nvSpPr>
        <p:spPr>
          <a:xfrm>
            <a:off x="685800" y="473075"/>
            <a:ext cx="7772400" cy="8985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a:t>
            </a:r>
            <a:endParaRPr/>
          </a:p>
        </p:txBody>
      </p:sp>
      <p:sp>
        <p:nvSpPr>
          <p:cNvPr id="551" name="Google Shape;551;p65"/>
          <p:cNvSpPr txBox="1"/>
          <p:nvPr>
            <p:ph idx="1" type="subTitle"/>
          </p:nvPr>
        </p:nvSpPr>
        <p:spPr>
          <a:xfrm>
            <a:off x="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rPr lang="en-US" sz="2800"/>
              <a:t>Parameter Description:</a:t>
            </a:r>
            <a:endParaRPr/>
          </a:p>
          <a:p>
            <a:pPr indent="0" lvl="0" marL="0" rtl="0" algn="l">
              <a:spcBef>
                <a:spcPts val="560"/>
              </a:spcBef>
              <a:spcAft>
                <a:spcPts val="0"/>
              </a:spcAft>
              <a:buSzPts val="2800"/>
              <a:buNone/>
            </a:pPr>
            <a:r>
              <a:rPr lang="en-US" sz="2800"/>
              <a:t>filename: Full path and name of the file as a string.</a:t>
            </a:r>
            <a:endParaRPr/>
          </a:p>
          <a:p>
            <a:pPr indent="0" lvl="0" marL="0" rtl="0" algn="l">
              <a:spcBef>
                <a:spcPts val="560"/>
              </a:spcBef>
              <a:spcAft>
                <a:spcPts val="0"/>
              </a:spcAft>
              <a:buSzPts val="2800"/>
              <a:buNone/>
            </a:pPr>
            <a:r>
              <a:rPr lang="en-US" sz="2800"/>
              <a:t>Data: The content to be written in a file.</a:t>
            </a:r>
            <a:endParaRPr/>
          </a:p>
          <a:p>
            <a:pPr indent="0" lvl="0" marL="0" rtl="0" algn="l">
              <a:spcBef>
                <a:spcPts val="560"/>
              </a:spcBef>
              <a:spcAft>
                <a:spcPts val="0"/>
              </a:spcAft>
              <a:buSzPts val="2800"/>
              <a:buNone/>
            </a:pPr>
            <a:r>
              <a:rPr lang="en-US" sz="2800"/>
              <a:t>options: The options parameter can be an object or string which can include encoding, mode and flag. The default encoding is utf8 and default flag is "r".</a:t>
            </a:r>
            <a:endParaRPr/>
          </a:p>
          <a:p>
            <a:pPr indent="0" lvl="0" marL="0" rtl="0" algn="l">
              <a:spcBef>
                <a:spcPts val="560"/>
              </a:spcBef>
              <a:spcAft>
                <a:spcPts val="0"/>
              </a:spcAft>
              <a:buSzPts val="2800"/>
              <a:buNone/>
            </a:pPr>
            <a:r>
              <a:rPr lang="en-US" sz="2800"/>
              <a:t>callback: A function with two parameters err and fd. This will get called when write operation completes.</a:t>
            </a:r>
            <a:endParaRPr/>
          </a:p>
          <a:p>
            <a:pPr indent="0" lvl="0" marL="0" rtl="0" algn="l">
              <a:spcBef>
                <a:spcPts val="560"/>
              </a:spcBef>
              <a:spcAft>
                <a:spcPts val="0"/>
              </a:spcAft>
              <a:buSzPts val="2800"/>
              <a:buNone/>
            </a:pPr>
            <a:r>
              <a:rPr lang="en-US" sz="2800"/>
              <a:t>The following example creates a new file called test.txt and writes "Hello World" into it asynchronously.</a:t>
            </a:r>
            <a:endParaRPr/>
          </a:p>
          <a:p>
            <a:pPr indent="0" lvl="0" marL="0" rtl="0" algn="l">
              <a:spcBef>
                <a:spcPts val="560"/>
              </a:spcBef>
              <a:spcAft>
                <a:spcPts val="0"/>
              </a:spcAft>
              <a:buSzPts val="2800"/>
              <a:buNone/>
            </a:pPr>
            <a:r>
              <a:t/>
            </a:r>
            <a:endParaRPr sz="2800"/>
          </a:p>
        </p:txBody>
      </p:sp>
      <p:sp>
        <p:nvSpPr>
          <p:cNvPr id="552" name="Google Shape;552;p65"/>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553" name="Google Shape;553;p65"/>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4" name="Google Shape;554;p65"/>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8" name="Shape 558"/>
        <p:cNvGrpSpPr/>
        <p:nvPr/>
      </p:nvGrpSpPr>
      <p:grpSpPr>
        <a:xfrm>
          <a:off x="0" y="0"/>
          <a:ext cx="0" cy="0"/>
          <a:chOff x="0" y="0"/>
          <a:chExt cx="0" cy="0"/>
        </a:xfrm>
      </p:grpSpPr>
      <p:sp>
        <p:nvSpPr>
          <p:cNvPr id="559" name="Google Shape;559;p66"/>
          <p:cNvSpPr txBox="1"/>
          <p:nvPr>
            <p:ph type="ctrTitle"/>
          </p:nvPr>
        </p:nvSpPr>
        <p:spPr>
          <a:xfrm>
            <a:off x="685800" y="473075"/>
            <a:ext cx="7772400" cy="8985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a:t>
            </a:r>
            <a:endParaRPr/>
          </a:p>
        </p:txBody>
      </p:sp>
      <p:sp>
        <p:nvSpPr>
          <p:cNvPr id="560" name="Google Shape;560;p66"/>
          <p:cNvSpPr txBox="1"/>
          <p:nvPr>
            <p:ph idx="1" type="subTitle"/>
          </p:nvPr>
        </p:nvSpPr>
        <p:spPr>
          <a:xfrm>
            <a:off x="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t/>
            </a:r>
            <a:endParaRPr sz="2800"/>
          </a:p>
        </p:txBody>
      </p:sp>
      <p:sp>
        <p:nvSpPr>
          <p:cNvPr id="561" name="Google Shape;561;p66"/>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562" name="Google Shape;562;p66"/>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3" name="Google Shape;563;p66"/>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pic>
        <p:nvPicPr>
          <p:cNvPr id="564" name="Google Shape;564;p66"/>
          <p:cNvPicPr preferRelativeResize="0"/>
          <p:nvPr/>
        </p:nvPicPr>
        <p:blipFill rotWithShape="1">
          <a:blip r:embed="rId3">
            <a:alphaModFix/>
          </a:blip>
          <a:srcRect b="0" l="0" r="0" t="0"/>
          <a:stretch/>
        </p:blipFill>
        <p:spPr>
          <a:xfrm>
            <a:off x="304800" y="1600201"/>
            <a:ext cx="7086600" cy="3076574"/>
          </a:xfrm>
          <a:prstGeom prst="rect">
            <a:avLst/>
          </a:prstGeom>
          <a:noFill/>
          <a:ln>
            <a:noFill/>
          </a:ln>
        </p:spPr>
      </p:pic>
      <p:sp>
        <p:nvSpPr>
          <p:cNvPr id="565" name="Google Shape;565;p66"/>
          <p:cNvSpPr/>
          <p:nvPr/>
        </p:nvSpPr>
        <p:spPr>
          <a:xfrm>
            <a:off x="0" y="4593932"/>
            <a:ext cx="7848600" cy="17543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Parameter Description: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path: Full path with name of the file as a string.</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Flag: The flag to perform operation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Mode: The mode for read, write or readwrite. Defaults to 0666 readwrite.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callback: A function with two parameters err and fd. This will get called when file open operation completes.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9" name="Shape 569"/>
        <p:cNvGrpSpPr/>
        <p:nvPr/>
      </p:nvGrpSpPr>
      <p:grpSpPr>
        <a:xfrm>
          <a:off x="0" y="0"/>
          <a:ext cx="0" cy="0"/>
          <a:chOff x="0" y="0"/>
          <a:chExt cx="0" cy="0"/>
        </a:xfrm>
      </p:grpSpPr>
      <p:sp>
        <p:nvSpPr>
          <p:cNvPr id="570" name="Google Shape;570;p67"/>
          <p:cNvSpPr txBox="1"/>
          <p:nvPr>
            <p:ph type="ctrTitle"/>
          </p:nvPr>
        </p:nvSpPr>
        <p:spPr>
          <a:xfrm>
            <a:off x="685800" y="473075"/>
            <a:ext cx="7772400" cy="8985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a:t>
            </a:r>
            <a:endParaRPr/>
          </a:p>
        </p:txBody>
      </p:sp>
      <p:sp>
        <p:nvSpPr>
          <p:cNvPr id="571" name="Google Shape;571;p67"/>
          <p:cNvSpPr txBox="1"/>
          <p:nvPr>
            <p:ph idx="1" type="subTitle"/>
          </p:nvPr>
        </p:nvSpPr>
        <p:spPr>
          <a:xfrm>
            <a:off x="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rPr lang="en-US" sz="2800"/>
              <a:t>Flags:</a:t>
            </a:r>
            <a:endParaRPr sz="2800"/>
          </a:p>
          <a:p>
            <a:pPr indent="0" lvl="0" marL="0" rtl="0" algn="l">
              <a:spcBef>
                <a:spcPts val="560"/>
              </a:spcBef>
              <a:spcAft>
                <a:spcPts val="0"/>
              </a:spcAft>
              <a:buSzPts val="2800"/>
              <a:buNone/>
            </a:pPr>
            <a:r>
              <a:rPr lang="en-US" sz="2800"/>
              <a:t>The following table lists all the flags which can be used in read/write operation.</a:t>
            </a:r>
            <a:endParaRPr/>
          </a:p>
          <a:p>
            <a:pPr indent="0" lvl="0" marL="0" rtl="0" algn="l">
              <a:spcBef>
                <a:spcPts val="560"/>
              </a:spcBef>
              <a:spcAft>
                <a:spcPts val="0"/>
              </a:spcAft>
              <a:buSzPts val="2800"/>
              <a:buNone/>
            </a:pPr>
            <a:r>
              <a:t/>
            </a:r>
            <a:endParaRPr sz="2800"/>
          </a:p>
        </p:txBody>
      </p:sp>
      <p:sp>
        <p:nvSpPr>
          <p:cNvPr id="572" name="Google Shape;572;p67"/>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573" name="Google Shape;573;p67"/>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4" name="Google Shape;574;p67"/>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pic>
        <p:nvPicPr>
          <p:cNvPr id="575" name="Google Shape;575;p67"/>
          <p:cNvPicPr preferRelativeResize="0"/>
          <p:nvPr/>
        </p:nvPicPr>
        <p:blipFill rotWithShape="1">
          <a:blip r:embed="rId3">
            <a:alphaModFix/>
          </a:blip>
          <a:srcRect b="0" l="0" r="0" t="0"/>
          <a:stretch/>
        </p:blipFill>
        <p:spPr>
          <a:xfrm>
            <a:off x="0" y="2971800"/>
            <a:ext cx="8991600" cy="35814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9" name="Shape 579"/>
        <p:cNvGrpSpPr/>
        <p:nvPr/>
      </p:nvGrpSpPr>
      <p:grpSpPr>
        <a:xfrm>
          <a:off x="0" y="0"/>
          <a:ext cx="0" cy="0"/>
          <a:chOff x="0" y="0"/>
          <a:chExt cx="0" cy="0"/>
        </a:xfrm>
      </p:grpSpPr>
      <p:sp>
        <p:nvSpPr>
          <p:cNvPr id="580" name="Google Shape;580;p68"/>
          <p:cNvSpPr txBox="1"/>
          <p:nvPr>
            <p:ph type="ctrTitle"/>
          </p:nvPr>
        </p:nvSpPr>
        <p:spPr>
          <a:xfrm>
            <a:off x="685800" y="473075"/>
            <a:ext cx="7772400" cy="8985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a:t>
            </a:r>
            <a:endParaRPr/>
          </a:p>
        </p:txBody>
      </p:sp>
      <p:sp>
        <p:nvSpPr>
          <p:cNvPr id="581" name="Google Shape;581;p68"/>
          <p:cNvSpPr txBox="1"/>
          <p:nvPr>
            <p:ph idx="1" type="subTitle"/>
          </p:nvPr>
        </p:nvSpPr>
        <p:spPr>
          <a:xfrm>
            <a:off x="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t/>
            </a:r>
            <a:endParaRPr sz="2800"/>
          </a:p>
        </p:txBody>
      </p:sp>
      <p:sp>
        <p:nvSpPr>
          <p:cNvPr id="582" name="Google Shape;582;p68"/>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583" name="Google Shape;583;p68"/>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4" name="Google Shape;584;p68"/>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pic>
        <p:nvPicPr>
          <p:cNvPr id="585" name="Google Shape;585;p68"/>
          <p:cNvPicPr preferRelativeResize="0"/>
          <p:nvPr/>
        </p:nvPicPr>
        <p:blipFill rotWithShape="1">
          <a:blip r:embed="rId3">
            <a:alphaModFix/>
          </a:blip>
          <a:srcRect b="0" l="0" r="0" t="0"/>
          <a:stretch/>
        </p:blipFill>
        <p:spPr>
          <a:xfrm>
            <a:off x="0" y="1600200"/>
            <a:ext cx="8534400" cy="39624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9" name="Shape 589"/>
        <p:cNvGrpSpPr/>
        <p:nvPr/>
      </p:nvGrpSpPr>
      <p:grpSpPr>
        <a:xfrm>
          <a:off x="0" y="0"/>
          <a:ext cx="0" cy="0"/>
          <a:chOff x="0" y="0"/>
          <a:chExt cx="0" cy="0"/>
        </a:xfrm>
      </p:grpSpPr>
      <p:sp>
        <p:nvSpPr>
          <p:cNvPr id="590" name="Google Shape;590;p69"/>
          <p:cNvSpPr txBox="1"/>
          <p:nvPr>
            <p:ph type="ctrTitle"/>
          </p:nvPr>
        </p:nvSpPr>
        <p:spPr>
          <a:xfrm>
            <a:off x="685800" y="473075"/>
            <a:ext cx="7772400" cy="8985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a:t>
            </a:r>
            <a:endParaRPr/>
          </a:p>
        </p:txBody>
      </p:sp>
      <p:sp>
        <p:nvSpPr>
          <p:cNvPr id="591" name="Google Shape;591;p69"/>
          <p:cNvSpPr txBox="1"/>
          <p:nvPr>
            <p:ph idx="1" type="subTitle"/>
          </p:nvPr>
        </p:nvSpPr>
        <p:spPr>
          <a:xfrm>
            <a:off x="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rPr lang="en-US" sz="2800"/>
              <a:t>The following example opens an existing file and reads its content.</a:t>
            </a:r>
            <a:endParaRPr/>
          </a:p>
        </p:txBody>
      </p:sp>
      <p:sp>
        <p:nvSpPr>
          <p:cNvPr id="592" name="Google Shape;592;p69"/>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593" name="Google Shape;593;p69"/>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4" name="Google Shape;594;p69"/>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pic>
        <p:nvPicPr>
          <p:cNvPr id="595" name="Google Shape;595;p69"/>
          <p:cNvPicPr preferRelativeResize="0"/>
          <p:nvPr/>
        </p:nvPicPr>
        <p:blipFill rotWithShape="1">
          <a:blip r:embed="rId3">
            <a:alphaModFix/>
          </a:blip>
          <a:srcRect b="0" l="0" r="0" t="0"/>
          <a:stretch/>
        </p:blipFill>
        <p:spPr>
          <a:xfrm>
            <a:off x="228600" y="2514600"/>
            <a:ext cx="8001000" cy="39624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9" name="Shape 599"/>
        <p:cNvGrpSpPr/>
        <p:nvPr/>
      </p:nvGrpSpPr>
      <p:grpSpPr>
        <a:xfrm>
          <a:off x="0" y="0"/>
          <a:ext cx="0" cy="0"/>
          <a:chOff x="0" y="0"/>
          <a:chExt cx="0" cy="0"/>
        </a:xfrm>
      </p:grpSpPr>
      <p:sp>
        <p:nvSpPr>
          <p:cNvPr id="600" name="Google Shape;600;p70"/>
          <p:cNvSpPr txBox="1"/>
          <p:nvPr>
            <p:ph type="ctrTitle"/>
          </p:nvPr>
        </p:nvSpPr>
        <p:spPr>
          <a:xfrm>
            <a:off x="685800" y="473075"/>
            <a:ext cx="7772400" cy="8985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a:t>
            </a:r>
            <a:endParaRPr/>
          </a:p>
        </p:txBody>
      </p:sp>
      <p:sp>
        <p:nvSpPr>
          <p:cNvPr id="601" name="Google Shape;601;p70"/>
          <p:cNvSpPr txBox="1"/>
          <p:nvPr>
            <p:ph idx="1" type="subTitle"/>
          </p:nvPr>
        </p:nvSpPr>
        <p:spPr>
          <a:xfrm>
            <a:off x="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t/>
            </a:r>
            <a:endParaRPr sz="2800"/>
          </a:p>
        </p:txBody>
      </p:sp>
      <p:sp>
        <p:nvSpPr>
          <p:cNvPr id="602" name="Google Shape;602;p70"/>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603" name="Google Shape;603;p70"/>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4" name="Google Shape;604;p70"/>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pic>
        <p:nvPicPr>
          <p:cNvPr id="605" name="Google Shape;605;p70"/>
          <p:cNvPicPr preferRelativeResize="0"/>
          <p:nvPr/>
        </p:nvPicPr>
        <p:blipFill rotWithShape="1">
          <a:blip r:embed="rId3">
            <a:alphaModFix/>
          </a:blip>
          <a:srcRect b="0" l="0" r="0" t="0"/>
          <a:stretch/>
        </p:blipFill>
        <p:spPr>
          <a:xfrm>
            <a:off x="152400" y="1600200"/>
            <a:ext cx="8153400" cy="4419599"/>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sp>
        <p:nvSpPr>
          <p:cNvPr id="610" name="Google Shape;610;p71"/>
          <p:cNvSpPr txBox="1"/>
          <p:nvPr>
            <p:ph type="ctrTitle"/>
          </p:nvPr>
        </p:nvSpPr>
        <p:spPr>
          <a:xfrm>
            <a:off x="685800" y="473075"/>
            <a:ext cx="7772400" cy="8985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a:t>
            </a:r>
            <a:endParaRPr/>
          </a:p>
        </p:txBody>
      </p:sp>
      <p:sp>
        <p:nvSpPr>
          <p:cNvPr id="611" name="Google Shape;611;p71"/>
          <p:cNvSpPr txBox="1"/>
          <p:nvPr>
            <p:ph idx="1" type="subTitle"/>
          </p:nvPr>
        </p:nvSpPr>
        <p:spPr>
          <a:xfrm>
            <a:off x="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t/>
            </a:r>
            <a:endParaRPr sz="2800"/>
          </a:p>
        </p:txBody>
      </p:sp>
      <p:sp>
        <p:nvSpPr>
          <p:cNvPr id="612" name="Google Shape;612;p71"/>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613" name="Google Shape;613;p71"/>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4" name="Google Shape;614;p71"/>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pic>
        <p:nvPicPr>
          <p:cNvPr id="615" name="Google Shape;615;p71"/>
          <p:cNvPicPr preferRelativeResize="0"/>
          <p:nvPr/>
        </p:nvPicPr>
        <p:blipFill rotWithShape="1">
          <a:blip r:embed="rId3">
            <a:alphaModFix/>
          </a:blip>
          <a:srcRect b="0" l="0" r="0" t="0"/>
          <a:stretch/>
        </p:blipFill>
        <p:spPr>
          <a:xfrm>
            <a:off x="152400" y="1504950"/>
            <a:ext cx="8305800" cy="4895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ctrTitle"/>
          </p:nvPr>
        </p:nvSpPr>
        <p:spPr>
          <a:xfrm>
            <a:off x="304800" y="152401"/>
            <a:ext cx="8153400" cy="121919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800"/>
              <a:buFont typeface="Cambria"/>
              <a:buNone/>
            </a:pPr>
            <a:r>
              <a:rPr lang="en-US" sz="4800"/>
              <a:t>Traditional Web Server Model</a:t>
            </a:r>
            <a:endParaRPr sz="4800"/>
          </a:p>
        </p:txBody>
      </p:sp>
      <p:sp>
        <p:nvSpPr>
          <p:cNvPr id="118" name="Google Shape;118;p18"/>
          <p:cNvSpPr txBox="1"/>
          <p:nvPr>
            <p:ph idx="1" type="subTitle"/>
          </p:nvPr>
        </p:nvSpPr>
        <p:spPr>
          <a:xfrm>
            <a:off x="7620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t/>
            </a:r>
            <a:endParaRPr/>
          </a:p>
        </p:txBody>
      </p:sp>
      <p:pic>
        <p:nvPicPr>
          <p:cNvPr id="119" name="Google Shape;119;p18"/>
          <p:cNvPicPr preferRelativeResize="0"/>
          <p:nvPr/>
        </p:nvPicPr>
        <p:blipFill rotWithShape="1">
          <a:blip r:embed="rId3">
            <a:alphaModFix/>
          </a:blip>
          <a:srcRect b="0" l="0" r="0" t="0"/>
          <a:stretch/>
        </p:blipFill>
        <p:spPr>
          <a:xfrm>
            <a:off x="152400" y="1510144"/>
            <a:ext cx="8534400" cy="496685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9" name="Shape 619"/>
        <p:cNvGrpSpPr/>
        <p:nvPr/>
      </p:nvGrpSpPr>
      <p:grpSpPr>
        <a:xfrm>
          <a:off x="0" y="0"/>
          <a:ext cx="0" cy="0"/>
          <a:chOff x="0" y="0"/>
          <a:chExt cx="0" cy="0"/>
        </a:xfrm>
      </p:grpSpPr>
      <p:sp>
        <p:nvSpPr>
          <p:cNvPr id="620" name="Google Shape;620;p72"/>
          <p:cNvSpPr txBox="1"/>
          <p:nvPr>
            <p:ph type="ctrTitle"/>
          </p:nvPr>
        </p:nvSpPr>
        <p:spPr>
          <a:xfrm>
            <a:off x="685800" y="473075"/>
            <a:ext cx="7772400" cy="8985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a:t>
            </a:r>
            <a:endParaRPr/>
          </a:p>
        </p:txBody>
      </p:sp>
      <p:sp>
        <p:nvSpPr>
          <p:cNvPr id="621" name="Google Shape;621;p72"/>
          <p:cNvSpPr txBox="1"/>
          <p:nvPr>
            <p:ph idx="1" type="subTitle"/>
          </p:nvPr>
        </p:nvSpPr>
        <p:spPr>
          <a:xfrm>
            <a:off x="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t/>
            </a:r>
            <a:endParaRPr sz="2800"/>
          </a:p>
        </p:txBody>
      </p:sp>
      <p:sp>
        <p:nvSpPr>
          <p:cNvPr id="622" name="Google Shape;622;p72"/>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623" name="Google Shape;623;p72"/>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4" name="Google Shape;624;p72"/>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pic>
        <p:nvPicPr>
          <p:cNvPr id="625" name="Google Shape;625;p72"/>
          <p:cNvPicPr preferRelativeResize="0"/>
          <p:nvPr/>
        </p:nvPicPr>
        <p:blipFill rotWithShape="1">
          <a:blip r:embed="rId3">
            <a:alphaModFix/>
          </a:blip>
          <a:srcRect b="0" l="0" r="0" t="0"/>
          <a:stretch/>
        </p:blipFill>
        <p:spPr>
          <a:xfrm>
            <a:off x="0" y="1447800"/>
            <a:ext cx="8839200" cy="44196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9" name="Shape 629"/>
        <p:cNvGrpSpPr/>
        <p:nvPr/>
      </p:nvGrpSpPr>
      <p:grpSpPr>
        <a:xfrm>
          <a:off x="0" y="0"/>
          <a:ext cx="0" cy="0"/>
          <a:chOff x="0" y="0"/>
          <a:chExt cx="0" cy="0"/>
        </a:xfrm>
      </p:grpSpPr>
      <p:sp>
        <p:nvSpPr>
          <p:cNvPr id="630" name="Google Shape;630;p73"/>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631" name="Google Shape;631;p73"/>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2" name="Google Shape;632;p73"/>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633" name="Google Shape;633;p73"/>
          <p:cNvSpPr txBox="1"/>
          <p:nvPr>
            <p:ph type="ctrTitle"/>
          </p:nvPr>
        </p:nvSpPr>
        <p:spPr>
          <a:xfrm>
            <a:off x="685800" y="473075"/>
            <a:ext cx="7772400" cy="8985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 EventEmitter</a:t>
            </a:r>
            <a:endParaRPr/>
          </a:p>
        </p:txBody>
      </p:sp>
      <p:sp>
        <p:nvSpPr>
          <p:cNvPr id="634" name="Google Shape;634;p73"/>
          <p:cNvSpPr/>
          <p:nvPr/>
        </p:nvSpPr>
        <p:spPr>
          <a:xfrm>
            <a:off x="117764" y="1295400"/>
            <a:ext cx="8721436" cy="19389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Node.js allows us to create and handle custom events easily by using events module. Event module includes EventEmitter class which can be used to raise and handle custom events.</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The following example demonstrates EventEmitter class for raising and handling a custom event.</a:t>
            </a:r>
            <a:endParaRPr/>
          </a:p>
        </p:txBody>
      </p:sp>
      <p:pic>
        <p:nvPicPr>
          <p:cNvPr id="635" name="Google Shape;635;p73"/>
          <p:cNvPicPr preferRelativeResize="0"/>
          <p:nvPr/>
        </p:nvPicPr>
        <p:blipFill rotWithShape="1">
          <a:blip r:embed="rId3">
            <a:alphaModFix/>
          </a:blip>
          <a:srcRect b="0" l="0" r="0" t="0"/>
          <a:stretch/>
        </p:blipFill>
        <p:spPr>
          <a:xfrm>
            <a:off x="0" y="3382328"/>
            <a:ext cx="9143999" cy="3399472"/>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9" name="Shape 639"/>
        <p:cNvGrpSpPr/>
        <p:nvPr/>
      </p:nvGrpSpPr>
      <p:grpSpPr>
        <a:xfrm>
          <a:off x="0" y="0"/>
          <a:ext cx="0" cy="0"/>
          <a:chOff x="0" y="0"/>
          <a:chExt cx="0" cy="0"/>
        </a:xfrm>
      </p:grpSpPr>
      <p:sp>
        <p:nvSpPr>
          <p:cNvPr id="640" name="Google Shape;640;p74"/>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641" name="Google Shape;641;p74"/>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2" name="Google Shape;642;p74"/>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643" name="Google Shape;643;p74"/>
          <p:cNvSpPr txBox="1"/>
          <p:nvPr>
            <p:ph type="ctrTitle"/>
          </p:nvPr>
        </p:nvSpPr>
        <p:spPr>
          <a:xfrm>
            <a:off x="685800" y="473075"/>
            <a:ext cx="7772400" cy="8985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 Event Emitter</a:t>
            </a:r>
            <a:endParaRPr/>
          </a:p>
        </p:txBody>
      </p:sp>
      <p:sp>
        <p:nvSpPr>
          <p:cNvPr id="644" name="Google Shape;644;p74"/>
          <p:cNvSpPr/>
          <p:nvPr/>
        </p:nvSpPr>
        <p:spPr>
          <a:xfrm>
            <a:off x="124691" y="1295400"/>
            <a:ext cx="8534400"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You can also use addListener() methods to subscribe for an event as shown below.</a:t>
            </a:r>
            <a:endParaRPr/>
          </a:p>
        </p:txBody>
      </p:sp>
      <p:pic>
        <p:nvPicPr>
          <p:cNvPr id="645" name="Google Shape;645;p74"/>
          <p:cNvPicPr preferRelativeResize="0"/>
          <p:nvPr/>
        </p:nvPicPr>
        <p:blipFill rotWithShape="1">
          <a:blip r:embed="rId3">
            <a:alphaModFix/>
          </a:blip>
          <a:srcRect b="0" l="0" r="0" t="0"/>
          <a:stretch/>
        </p:blipFill>
        <p:spPr>
          <a:xfrm>
            <a:off x="228600" y="2198132"/>
            <a:ext cx="8610600" cy="465772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9" name="Shape 649"/>
        <p:cNvGrpSpPr/>
        <p:nvPr/>
      </p:nvGrpSpPr>
      <p:grpSpPr>
        <a:xfrm>
          <a:off x="0" y="0"/>
          <a:ext cx="0" cy="0"/>
          <a:chOff x="0" y="0"/>
          <a:chExt cx="0" cy="0"/>
        </a:xfrm>
      </p:grpSpPr>
      <p:sp>
        <p:nvSpPr>
          <p:cNvPr id="650" name="Google Shape;650;p75"/>
          <p:cNvSpPr txBox="1"/>
          <p:nvPr>
            <p:ph type="ctrTitle"/>
          </p:nvPr>
        </p:nvSpPr>
        <p:spPr>
          <a:xfrm>
            <a:off x="685800" y="473075"/>
            <a:ext cx="7772400" cy="8985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 Event Emitter</a:t>
            </a:r>
            <a:endParaRPr/>
          </a:p>
        </p:txBody>
      </p:sp>
      <p:sp>
        <p:nvSpPr>
          <p:cNvPr id="651" name="Google Shape;651;p75"/>
          <p:cNvSpPr txBox="1"/>
          <p:nvPr>
            <p:ph idx="1" type="subTitle"/>
          </p:nvPr>
        </p:nvSpPr>
        <p:spPr>
          <a:xfrm>
            <a:off x="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t/>
            </a:r>
            <a:endParaRPr sz="2800"/>
          </a:p>
        </p:txBody>
      </p:sp>
      <p:sp>
        <p:nvSpPr>
          <p:cNvPr id="652" name="Google Shape;652;p75"/>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653" name="Google Shape;653;p75"/>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4" name="Google Shape;654;p75"/>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pic>
        <p:nvPicPr>
          <p:cNvPr id="655" name="Google Shape;655;p75"/>
          <p:cNvPicPr preferRelativeResize="0"/>
          <p:nvPr/>
        </p:nvPicPr>
        <p:blipFill rotWithShape="1">
          <a:blip r:embed="rId3">
            <a:alphaModFix/>
          </a:blip>
          <a:srcRect b="0" l="0" r="0" t="0"/>
          <a:stretch/>
        </p:blipFill>
        <p:spPr>
          <a:xfrm>
            <a:off x="152400" y="1678770"/>
            <a:ext cx="8506691" cy="479823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9" name="Shape 659"/>
        <p:cNvGrpSpPr/>
        <p:nvPr/>
      </p:nvGrpSpPr>
      <p:grpSpPr>
        <a:xfrm>
          <a:off x="0" y="0"/>
          <a:ext cx="0" cy="0"/>
          <a:chOff x="0" y="0"/>
          <a:chExt cx="0" cy="0"/>
        </a:xfrm>
      </p:grpSpPr>
      <p:sp>
        <p:nvSpPr>
          <p:cNvPr id="660" name="Google Shape;660;p76"/>
          <p:cNvSpPr txBox="1"/>
          <p:nvPr>
            <p:ph type="ctrTitle"/>
          </p:nvPr>
        </p:nvSpPr>
        <p:spPr>
          <a:xfrm>
            <a:off x="685800" y="473075"/>
            <a:ext cx="7772400" cy="8985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 Event Emitter</a:t>
            </a:r>
            <a:endParaRPr/>
          </a:p>
        </p:txBody>
      </p:sp>
      <p:sp>
        <p:nvSpPr>
          <p:cNvPr id="661" name="Google Shape;661;p76"/>
          <p:cNvSpPr txBox="1"/>
          <p:nvPr>
            <p:ph idx="1" type="subTitle"/>
          </p:nvPr>
        </p:nvSpPr>
        <p:spPr>
          <a:xfrm>
            <a:off x="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t/>
            </a:r>
            <a:endParaRPr sz="2800"/>
          </a:p>
        </p:txBody>
      </p:sp>
      <p:sp>
        <p:nvSpPr>
          <p:cNvPr id="662" name="Google Shape;662;p76"/>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663" name="Google Shape;663;p76"/>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4" name="Google Shape;664;p76"/>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pic>
        <p:nvPicPr>
          <p:cNvPr id="665" name="Google Shape;665;p76"/>
          <p:cNvPicPr preferRelativeResize="0"/>
          <p:nvPr/>
        </p:nvPicPr>
        <p:blipFill rotWithShape="1">
          <a:blip r:embed="rId3">
            <a:alphaModFix/>
          </a:blip>
          <a:srcRect b="0" l="0" r="0" t="0"/>
          <a:stretch/>
        </p:blipFill>
        <p:spPr>
          <a:xfrm>
            <a:off x="228600" y="1581150"/>
            <a:ext cx="8229600" cy="497205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9" name="Shape 669"/>
        <p:cNvGrpSpPr/>
        <p:nvPr/>
      </p:nvGrpSpPr>
      <p:grpSpPr>
        <a:xfrm>
          <a:off x="0" y="0"/>
          <a:ext cx="0" cy="0"/>
          <a:chOff x="0" y="0"/>
          <a:chExt cx="0" cy="0"/>
        </a:xfrm>
      </p:grpSpPr>
      <p:sp>
        <p:nvSpPr>
          <p:cNvPr id="670" name="Google Shape;670;p77"/>
          <p:cNvSpPr txBox="1"/>
          <p:nvPr>
            <p:ph type="ctrTitle"/>
          </p:nvPr>
        </p:nvSpPr>
        <p:spPr>
          <a:xfrm>
            <a:off x="685800" y="473075"/>
            <a:ext cx="7772400" cy="8985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 Event Emitter</a:t>
            </a:r>
            <a:endParaRPr/>
          </a:p>
        </p:txBody>
      </p:sp>
      <p:sp>
        <p:nvSpPr>
          <p:cNvPr id="671" name="Google Shape;671;p77"/>
          <p:cNvSpPr txBox="1"/>
          <p:nvPr>
            <p:ph idx="1" type="subTitle"/>
          </p:nvPr>
        </p:nvSpPr>
        <p:spPr>
          <a:xfrm>
            <a:off x="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rPr lang="en-US" sz="2800"/>
              <a:t>Common Patterns for EventEmitters</a:t>
            </a:r>
            <a:endParaRPr sz="2800"/>
          </a:p>
          <a:p>
            <a:pPr indent="0" lvl="0" marL="0" rtl="0" algn="l">
              <a:spcBef>
                <a:spcPts val="560"/>
              </a:spcBef>
              <a:spcAft>
                <a:spcPts val="0"/>
              </a:spcAft>
              <a:buSzPts val="2800"/>
              <a:buNone/>
            </a:pPr>
            <a:r>
              <a:rPr lang="en-US" sz="2800"/>
              <a:t>There are two common patterns that can be used to raise and bind an event using EventEmitter class in Node.js.</a:t>
            </a:r>
            <a:endParaRPr/>
          </a:p>
          <a:p>
            <a:pPr indent="0" lvl="0" marL="0" rtl="0" algn="l">
              <a:spcBef>
                <a:spcPts val="560"/>
              </a:spcBef>
              <a:spcAft>
                <a:spcPts val="0"/>
              </a:spcAft>
              <a:buSzPts val="2800"/>
              <a:buNone/>
            </a:pPr>
            <a:r>
              <a:rPr lang="en-US" sz="2800"/>
              <a:t>Return EventEmitter from a function</a:t>
            </a:r>
            <a:endParaRPr/>
          </a:p>
          <a:p>
            <a:pPr indent="0" lvl="0" marL="0" rtl="0" algn="l">
              <a:spcBef>
                <a:spcPts val="560"/>
              </a:spcBef>
              <a:spcAft>
                <a:spcPts val="0"/>
              </a:spcAft>
              <a:buSzPts val="2800"/>
              <a:buNone/>
            </a:pPr>
            <a:r>
              <a:rPr lang="en-US" sz="2800"/>
              <a:t>Extend the EventEmitter class</a:t>
            </a:r>
            <a:endParaRPr/>
          </a:p>
          <a:p>
            <a:pPr indent="0" lvl="0" marL="0" rtl="0" algn="l">
              <a:spcBef>
                <a:spcPts val="560"/>
              </a:spcBef>
              <a:spcAft>
                <a:spcPts val="0"/>
              </a:spcAft>
              <a:buSzPts val="2800"/>
              <a:buNone/>
            </a:pPr>
            <a:r>
              <a:rPr lang="en-US" sz="2800"/>
              <a:t>Return EventEmitter from a function:</a:t>
            </a:r>
            <a:endParaRPr sz="2800"/>
          </a:p>
          <a:p>
            <a:pPr indent="0" lvl="0" marL="0" rtl="0" algn="l">
              <a:spcBef>
                <a:spcPts val="560"/>
              </a:spcBef>
              <a:spcAft>
                <a:spcPts val="0"/>
              </a:spcAft>
              <a:buSzPts val="2800"/>
              <a:buNone/>
            </a:pPr>
            <a:r>
              <a:rPr lang="en-US" sz="2800"/>
              <a:t>In this pattern, a constructor function returns an EventEmitter object, which was used to emit events inside a function. This EventEmitter object can be used to subscribe for the events. Consider the following example.</a:t>
            </a:r>
            <a:endParaRPr/>
          </a:p>
          <a:p>
            <a:pPr indent="0" lvl="0" marL="0" rtl="0" algn="l">
              <a:spcBef>
                <a:spcPts val="560"/>
              </a:spcBef>
              <a:spcAft>
                <a:spcPts val="0"/>
              </a:spcAft>
              <a:buSzPts val="2800"/>
              <a:buNone/>
            </a:pPr>
            <a:r>
              <a:t/>
            </a:r>
            <a:endParaRPr sz="2800"/>
          </a:p>
        </p:txBody>
      </p:sp>
      <p:sp>
        <p:nvSpPr>
          <p:cNvPr id="672" name="Google Shape;672;p77"/>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673" name="Google Shape;673;p77"/>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4" name="Google Shape;674;p77"/>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8" name="Shape 678"/>
        <p:cNvGrpSpPr/>
        <p:nvPr/>
      </p:nvGrpSpPr>
      <p:grpSpPr>
        <a:xfrm>
          <a:off x="0" y="0"/>
          <a:ext cx="0" cy="0"/>
          <a:chOff x="0" y="0"/>
          <a:chExt cx="0" cy="0"/>
        </a:xfrm>
      </p:grpSpPr>
      <p:sp>
        <p:nvSpPr>
          <p:cNvPr id="679" name="Google Shape;679;p78"/>
          <p:cNvSpPr txBox="1"/>
          <p:nvPr>
            <p:ph type="ctrTitle"/>
          </p:nvPr>
        </p:nvSpPr>
        <p:spPr>
          <a:xfrm>
            <a:off x="685800" y="473075"/>
            <a:ext cx="7772400" cy="8985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a:t>
            </a:r>
            <a:endParaRPr/>
          </a:p>
        </p:txBody>
      </p:sp>
      <p:sp>
        <p:nvSpPr>
          <p:cNvPr id="680" name="Google Shape;680;p78"/>
          <p:cNvSpPr txBox="1"/>
          <p:nvPr>
            <p:ph idx="1" type="subTitle"/>
          </p:nvPr>
        </p:nvSpPr>
        <p:spPr>
          <a:xfrm>
            <a:off x="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t/>
            </a:r>
            <a:endParaRPr sz="2800"/>
          </a:p>
        </p:txBody>
      </p:sp>
      <p:sp>
        <p:nvSpPr>
          <p:cNvPr id="681" name="Google Shape;681;p78"/>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682" name="Google Shape;682;p78"/>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3" name="Google Shape;683;p78"/>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pic>
        <p:nvPicPr>
          <p:cNvPr id="684" name="Google Shape;684;p78"/>
          <p:cNvPicPr preferRelativeResize="0"/>
          <p:nvPr/>
        </p:nvPicPr>
        <p:blipFill rotWithShape="1">
          <a:blip r:embed="rId3">
            <a:alphaModFix/>
          </a:blip>
          <a:srcRect b="0" l="0" r="0" t="0"/>
          <a:stretch/>
        </p:blipFill>
        <p:spPr>
          <a:xfrm>
            <a:off x="152400" y="1524000"/>
            <a:ext cx="8077200" cy="50292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8" name="Shape 688"/>
        <p:cNvGrpSpPr/>
        <p:nvPr/>
      </p:nvGrpSpPr>
      <p:grpSpPr>
        <a:xfrm>
          <a:off x="0" y="0"/>
          <a:ext cx="0" cy="0"/>
          <a:chOff x="0" y="0"/>
          <a:chExt cx="0" cy="0"/>
        </a:xfrm>
      </p:grpSpPr>
      <p:sp>
        <p:nvSpPr>
          <p:cNvPr id="689" name="Google Shape;689;p79"/>
          <p:cNvSpPr txBox="1"/>
          <p:nvPr>
            <p:ph type="ctrTitle"/>
          </p:nvPr>
        </p:nvSpPr>
        <p:spPr>
          <a:xfrm>
            <a:off x="685800" y="473075"/>
            <a:ext cx="7772400" cy="8985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a:t>
            </a:r>
            <a:endParaRPr/>
          </a:p>
        </p:txBody>
      </p:sp>
      <p:sp>
        <p:nvSpPr>
          <p:cNvPr id="690" name="Google Shape;690;p79"/>
          <p:cNvSpPr txBox="1"/>
          <p:nvPr>
            <p:ph idx="1" type="subTitle"/>
          </p:nvPr>
        </p:nvSpPr>
        <p:spPr>
          <a:xfrm>
            <a:off x="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t/>
            </a:r>
            <a:endParaRPr sz="2800"/>
          </a:p>
        </p:txBody>
      </p:sp>
      <p:sp>
        <p:nvSpPr>
          <p:cNvPr id="691" name="Google Shape;691;p79"/>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692" name="Google Shape;692;p79"/>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3" name="Google Shape;693;p79"/>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pic>
        <p:nvPicPr>
          <p:cNvPr id="694" name="Google Shape;694;p79"/>
          <p:cNvPicPr preferRelativeResize="0"/>
          <p:nvPr/>
        </p:nvPicPr>
        <p:blipFill rotWithShape="1">
          <a:blip r:embed="rId3">
            <a:alphaModFix/>
          </a:blip>
          <a:srcRect b="0" l="0" r="0" t="0"/>
          <a:stretch/>
        </p:blipFill>
        <p:spPr>
          <a:xfrm>
            <a:off x="152400" y="1600199"/>
            <a:ext cx="8153400" cy="4876801"/>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8" name="Shape 698"/>
        <p:cNvGrpSpPr/>
        <p:nvPr/>
      </p:nvGrpSpPr>
      <p:grpSpPr>
        <a:xfrm>
          <a:off x="0" y="0"/>
          <a:ext cx="0" cy="0"/>
          <a:chOff x="0" y="0"/>
          <a:chExt cx="0" cy="0"/>
        </a:xfrm>
      </p:grpSpPr>
      <p:sp>
        <p:nvSpPr>
          <p:cNvPr id="699" name="Google Shape;699;p80"/>
          <p:cNvSpPr txBox="1"/>
          <p:nvPr>
            <p:ph type="ctrTitle"/>
          </p:nvPr>
        </p:nvSpPr>
        <p:spPr>
          <a:xfrm>
            <a:off x="685800" y="473075"/>
            <a:ext cx="7772400" cy="8985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a:t>
            </a:r>
            <a:endParaRPr/>
          </a:p>
        </p:txBody>
      </p:sp>
      <p:sp>
        <p:nvSpPr>
          <p:cNvPr id="700" name="Google Shape;700;p80"/>
          <p:cNvSpPr txBox="1"/>
          <p:nvPr>
            <p:ph idx="1" type="subTitle"/>
          </p:nvPr>
        </p:nvSpPr>
        <p:spPr>
          <a:xfrm>
            <a:off x="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t/>
            </a:r>
            <a:endParaRPr sz="2800"/>
          </a:p>
        </p:txBody>
      </p:sp>
      <p:sp>
        <p:nvSpPr>
          <p:cNvPr id="701" name="Google Shape;701;p80"/>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702" name="Google Shape;702;p80"/>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3" name="Google Shape;703;p80"/>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pic>
        <p:nvPicPr>
          <p:cNvPr id="704" name="Google Shape;704;p80"/>
          <p:cNvPicPr preferRelativeResize="0"/>
          <p:nvPr/>
        </p:nvPicPr>
        <p:blipFill rotWithShape="1">
          <a:blip r:embed="rId3">
            <a:alphaModFix/>
          </a:blip>
          <a:srcRect b="0" l="0" r="0" t="0"/>
          <a:stretch/>
        </p:blipFill>
        <p:spPr>
          <a:xfrm>
            <a:off x="-20782" y="1676401"/>
            <a:ext cx="6353175" cy="3005138"/>
          </a:xfrm>
          <a:prstGeom prst="rect">
            <a:avLst/>
          </a:prstGeom>
          <a:noFill/>
          <a:ln>
            <a:noFill/>
          </a:ln>
        </p:spPr>
      </p:pic>
      <p:sp>
        <p:nvSpPr>
          <p:cNvPr id="705" name="Google Shape;705;p80"/>
          <p:cNvSpPr/>
          <p:nvPr/>
        </p:nvSpPr>
        <p:spPr>
          <a:xfrm>
            <a:off x="152400" y="4686924"/>
            <a:ext cx="868680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 the above LoopProcessor() function, first we create an object of EventEmitter class and then use it to emit 'BeforeProcess' and 'AfterProcess' events. Finally, we return an object of EventEmitter from the function. So now, we can use the return value of LoopProcessor function to bind these events using on() or addListener() function.</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9" name="Shape 709"/>
        <p:cNvGrpSpPr/>
        <p:nvPr/>
      </p:nvGrpSpPr>
      <p:grpSpPr>
        <a:xfrm>
          <a:off x="0" y="0"/>
          <a:ext cx="0" cy="0"/>
          <a:chOff x="0" y="0"/>
          <a:chExt cx="0" cy="0"/>
        </a:xfrm>
      </p:grpSpPr>
      <p:sp>
        <p:nvSpPr>
          <p:cNvPr id="710" name="Google Shape;710;p81"/>
          <p:cNvSpPr txBox="1"/>
          <p:nvPr>
            <p:ph type="ctrTitle"/>
          </p:nvPr>
        </p:nvSpPr>
        <p:spPr>
          <a:xfrm>
            <a:off x="685800" y="473075"/>
            <a:ext cx="7772400" cy="8985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800"/>
              <a:buFont typeface="Cambria"/>
              <a:buNone/>
            </a:pPr>
            <a:r>
              <a:rPr lang="en-US" sz="4800"/>
              <a:t>Extend EventEmitter Class</a:t>
            </a:r>
            <a:endParaRPr sz="4800"/>
          </a:p>
        </p:txBody>
      </p:sp>
      <p:sp>
        <p:nvSpPr>
          <p:cNvPr id="711" name="Google Shape;711;p81"/>
          <p:cNvSpPr txBox="1"/>
          <p:nvPr>
            <p:ph idx="1" type="subTitle"/>
          </p:nvPr>
        </p:nvSpPr>
        <p:spPr>
          <a:xfrm>
            <a:off x="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rPr lang="en-US" sz="2800"/>
              <a:t>In this pattern, we can extend the constructor function from EventEmitter class to emit the events.</a:t>
            </a:r>
            <a:endParaRPr/>
          </a:p>
          <a:p>
            <a:pPr indent="0" lvl="0" marL="0" rtl="0" algn="l">
              <a:spcBef>
                <a:spcPts val="560"/>
              </a:spcBef>
              <a:spcAft>
                <a:spcPts val="0"/>
              </a:spcAft>
              <a:buSzPts val="2800"/>
              <a:buNone/>
            </a:pPr>
            <a:r>
              <a:t/>
            </a:r>
            <a:endParaRPr sz="2800"/>
          </a:p>
        </p:txBody>
      </p:sp>
      <p:sp>
        <p:nvSpPr>
          <p:cNvPr id="712" name="Google Shape;712;p81"/>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713" name="Google Shape;713;p81"/>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4" name="Google Shape;714;p81"/>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pic>
        <p:nvPicPr>
          <p:cNvPr id="715" name="Google Shape;715;p81"/>
          <p:cNvPicPr preferRelativeResize="0"/>
          <p:nvPr/>
        </p:nvPicPr>
        <p:blipFill rotWithShape="1">
          <a:blip r:embed="rId3">
            <a:alphaModFix/>
          </a:blip>
          <a:srcRect b="0" l="0" r="0" t="0"/>
          <a:stretch/>
        </p:blipFill>
        <p:spPr>
          <a:xfrm>
            <a:off x="304800" y="2923727"/>
            <a:ext cx="7543800" cy="3895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ctrTitle"/>
          </p:nvPr>
        </p:nvSpPr>
        <p:spPr>
          <a:xfrm>
            <a:off x="0" y="152400"/>
            <a:ext cx="8153400" cy="121919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a:t>
            </a:r>
            <a:endParaRPr/>
          </a:p>
        </p:txBody>
      </p:sp>
      <p:sp>
        <p:nvSpPr>
          <p:cNvPr id="125" name="Google Shape;125;p19"/>
          <p:cNvSpPr txBox="1"/>
          <p:nvPr>
            <p:ph idx="1" type="subTitle"/>
          </p:nvPr>
        </p:nvSpPr>
        <p:spPr>
          <a:xfrm>
            <a:off x="7620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Node.js Process Model</a:t>
            </a:r>
            <a:endParaRPr/>
          </a:p>
          <a:p>
            <a:pPr indent="0" lvl="0" marL="0" rtl="0" algn="l">
              <a:spcBef>
                <a:spcPts val="400"/>
              </a:spcBef>
              <a:spcAft>
                <a:spcPts val="0"/>
              </a:spcAft>
              <a:buSzPts val="2000"/>
              <a:buNone/>
            </a:pPr>
            <a:r>
              <a:rPr lang="en-US"/>
              <a:t>Node.js processes user requests differently when compared to a traditional web server model. Node.js runs in a single process and the application code runs in a single thread and thereby needs less resources than other platforms. All the user requests to your web application will be handled by a single thread and all the I/O work or long running job is performed asynchronously for a particular request. So, this single thread doesn't have to wait for the request to complete and is free to handle the next request. When asynchronous I/O work completes then it processes the request further and sends the response.</a:t>
            </a:r>
            <a:endParaRPr/>
          </a:p>
          <a:p>
            <a:pPr indent="0" lvl="0" marL="0" rtl="0" algn="l">
              <a:spcBef>
                <a:spcPts val="400"/>
              </a:spcBef>
              <a:spcAft>
                <a:spcPts val="0"/>
              </a:spcAft>
              <a:buSzPts val="2000"/>
              <a:buNone/>
            </a:pPr>
            <a:r>
              <a:rPr lang="en-US"/>
              <a:t>An event loop is constantly watching for the events to be raised for an asynchronous job and executing callback function when the job completes. Internally, Node.js uses </a:t>
            </a:r>
            <a:r>
              <a:rPr lang="en-US" u="sng">
                <a:solidFill>
                  <a:schemeClr val="hlink"/>
                </a:solidFill>
                <a:hlinkClick r:id="rId3"/>
              </a:rPr>
              <a:t>libev</a:t>
            </a:r>
            <a:r>
              <a:rPr lang="en-US"/>
              <a:t>for the event loop which in turn uses internal C++ thread pool to provide asynchronous I/O.</a:t>
            </a:r>
            <a:endParaRPr/>
          </a:p>
          <a:p>
            <a:pPr indent="0" lvl="0" marL="0" rtl="0" algn="l">
              <a:spcBef>
                <a:spcPts val="400"/>
              </a:spcBef>
              <a:spcAft>
                <a:spcPts val="0"/>
              </a:spcAft>
              <a:buSzPts val="2000"/>
              <a:buNone/>
            </a:pPr>
            <a:r>
              <a:rPr lang="en-US"/>
              <a:t>The following figure illustrates asynchronous web server model using Node.js.</a:t>
            </a:r>
            <a:endParaRPr/>
          </a:p>
          <a:p>
            <a:pPr indent="0" lvl="0" marL="0" rtl="0" algn="l">
              <a:spcBef>
                <a:spcPts val="400"/>
              </a:spcBef>
              <a:spcAft>
                <a:spcPts val="0"/>
              </a:spcAft>
              <a:buSzPts val="2000"/>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9" name="Shape 719"/>
        <p:cNvGrpSpPr/>
        <p:nvPr/>
      </p:nvGrpSpPr>
      <p:grpSpPr>
        <a:xfrm>
          <a:off x="0" y="0"/>
          <a:ext cx="0" cy="0"/>
          <a:chOff x="0" y="0"/>
          <a:chExt cx="0" cy="0"/>
        </a:xfrm>
      </p:grpSpPr>
      <p:sp>
        <p:nvSpPr>
          <p:cNvPr id="720" name="Google Shape;720;p82"/>
          <p:cNvSpPr txBox="1"/>
          <p:nvPr>
            <p:ph type="ctrTitle"/>
          </p:nvPr>
        </p:nvSpPr>
        <p:spPr>
          <a:xfrm>
            <a:off x="685800" y="473075"/>
            <a:ext cx="7772400" cy="8985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800"/>
              <a:buFont typeface="Cambria"/>
              <a:buNone/>
            </a:pPr>
            <a:r>
              <a:rPr lang="en-US" sz="4800"/>
              <a:t>Extend EventEmitter Class</a:t>
            </a:r>
            <a:endParaRPr/>
          </a:p>
        </p:txBody>
      </p:sp>
      <p:sp>
        <p:nvSpPr>
          <p:cNvPr id="721" name="Google Shape;721;p82"/>
          <p:cNvSpPr txBox="1"/>
          <p:nvPr>
            <p:ph idx="1" type="subTitle"/>
          </p:nvPr>
        </p:nvSpPr>
        <p:spPr>
          <a:xfrm>
            <a:off x="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t/>
            </a:r>
            <a:endParaRPr sz="2800"/>
          </a:p>
        </p:txBody>
      </p:sp>
      <p:sp>
        <p:nvSpPr>
          <p:cNvPr id="722" name="Google Shape;722;p82"/>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723" name="Google Shape;723;p82"/>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4" name="Google Shape;724;p82"/>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pic>
        <p:nvPicPr>
          <p:cNvPr id="725" name="Google Shape;725;p82"/>
          <p:cNvPicPr preferRelativeResize="0"/>
          <p:nvPr/>
        </p:nvPicPr>
        <p:blipFill rotWithShape="1">
          <a:blip r:embed="rId3">
            <a:alphaModFix/>
          </a:blip>
          <a:srcRect b="0" l="0" r="0" t="0"/>
          <a:stretch/>
        </p:blipFill>
        <p:spPr>
          <a:xfrm>
            <a:off x="152400" y="1600200"/>
            <a:ext cx="8000999" cy="48768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9" name="Shape 729"/>
        <p:cNvGrpSpPr/>
        <p:nvPr/>
      </p:nvGrpSpPr>
      <p:grpSpPr>
        <a:xfrm>
          <a:off x="0" y="0"/>
          <a:ext cx="0" cy="0"/>
          <a:chOff x="0" y="0"/>
          <a:chExt cx="0" cy="0"/>
        </a:xfrm>
      </p:grpSpPr>
      <p:sp>
        <p:nvSpPr>
          <p:cNvPr id="730" name="Google Shape;730;p83"/>
          <p:cNvSpPr txBox="1"/>
          <p:nvPr>
            <p:ph type="ctrTitle"/>
          </p:nvPr>
        </p:nvSpPr>
        <p:spPr>
          <a:xfrm>
            <a:off x="685800" y="473075"/>
            <a:ext cx="7772400" cy="8985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800"/>
              <a:buFont typeface="Cambria"/>
              <a:buNone/>
            </a:pPr>
            <a:r>
              <a:rPr lang="en-US" sz="4800"/>
              <a:t>Extend EventEmitter Class</a:t>
            </a:r>
            <a:endParaRPr/>
          </a:p>
        </p:txBody>
      </p:sp>
      <p:sp>
        <p:nvSpPr>
          <p:cNvPr id="731" name="Google Shape;731;p83"/>
          <p:cNvSpPr txBox="1"/>
          <p:nvPr>
            <p:ph idx="1" type="subTitle"/>
          </p:nvPr>
        </p:nvSpPr>
        <p:spPr>
          <a:xfrm>
            <a:off x="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t/>
            </a:r>
            <a:endParaRPr sz="2800"/>
          </a:p>
        </p:txBody>
      </p:sp>
      <p:sp>
        <p:nvSpPr>
          <p:cNvPr id="732" name="Google Shape;732;p83"/>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733" name="Google Shape;733;p83"/>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4" name="Google Shape;734;p83"/>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pic>
        <p:nvPicPr>
          <p:cNvPr id="735" name="Google Shape;735;p83"/>
          <p:cNvPicPr preferRelativeResize="0"/>
          <p:nvPr/>
        </p:nvPicPr>
        <p:blipFill rotWithShape="1">
          <a:blip r:embed="rId3">
            <a:alphaModFix/>
          </a:blip>
          <a:srcRect b="0" l="0" r="0" t="0"/>
          <a:stretch/>
        </p:blipFill>
        <p:spPr>
          <a:xfrm>
            <a:off x="152400" y="1524000"/>
            <a:ext cx="7162800" cy="2667000"/>
          </a:xfrm>
          <a:prstGeom prst="rect">
            <a:avLst/>
          </a:prstGeom>
          <a:noFill/>
          <a:ln>
            <a:noFill/>
          </a:ln>
        </p:spPr>
      </p:pic>
      <p:sp>
        <p:nvSpPr>
          <p:cNvPr id="736" name="Google Shape;736;p83"/>
          <p:cNvSpPr/>
          <p:nvPr/>
        </p:nvSpPr>
        <p:spPr>
          <a:xfrm>
            <a:off x="101600" y="4405583"/>
            <a:ext cx="8737600" cy="1323439"/>
          </a:xfrm>
          <a:prstGeom prst="rect">
            <a:avLst/>
          </a:prstGeom>
          <a:solidFill>
            <a:srgbClr val="F9F9F9"/>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181717"/>
              </a:buClr>
              <a:buSzPts val="1600"/>
              <a:buFont typeface="Verdana"/>
              <a:buNone/>
            </a:pPr>
            <a:r>
              <a:rPr b="0" i="0" lang="en-US" sz="1600" u="none" cap="none" strike="noStrike">
                <a:solidFill>
                  <a:srgbClr val="181717"/>
                </a:solidFill>
                <a:latin typeface="Verdana"/>
                <a:ea typeface="Verdana"/>
                <a:cs typeface="Verdana"/>
                <a:sym typeface="Verdana"/>
              </a:rPr>
              <a:t>In the above example, we have extended LoopProcessor constructor function with EventEmitter class using </a:t>
            </a:r>
            <a:r>
              <a:rPr b="0" i="0" lang="en-US" sz="1600" u="none" cap="none" strike="noStrike">
                <a:solidFill>
                  <a:srgbClr val="000000"/>
                </a:solidFill>
                <a:latin typeface="Arial"/>
                <a:ea typeface="Arial"/>
                <a:cs typeface="Arial"/>
                <a:sym typeface="Arial"/>
              </a:rPr>
              <a:t>util.inherits()</a:t>
            </a:r>
            <a:r>
              <a:rPr b="0" i="0" lang="en-US" sz="1600" u="none" cap="none" strike="noStrike">
                <a:solidFill>
                  <a:srgbClr val="181717"/>
                </a:solidFill>
                <a:latin typeface="Verdana"/>
                <a:ea typeface="Verdana"/>
                <a:cs typeface="Verdana"/>
                <a:sym typeface="Verdana"/>
              </a:rPr>
              <a:t> method of utility module. So, you can use EventEmitter's methods with LoopProcessor object to handle its own events.</a:t>
            </a:r>
            <a:endParaRPr b="0" i="0" sz="10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181717"/>
              </a:buClr>
              <a:buSzPts val="1600"/>
              <a:buFont typeface="Verdana"/>
              <a:buNone/>
            </a:pPr>
            <a:r>
              <a:rPr b="0" i="0" lang="en-US" sz="1600" u="none" cap="none" strike="noStrike">
                <a:solidFill>
                  <a:srgbClr val="181717"/>
                </a:solidFill>
                <a:latin typeface="Verdana"/>
                <a:ea typeface="Verdana"/>
                <a:cs typeface="Verdana"/>
                <a:sym typeface="Verdana"/>
              </a:rPr>
              <a:t>In this way, you can use EventEmitter class to raise and handle custom events in Node.js.</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0" name="Shape 740"/>
        <p:cNvGrpSpPr/>
        <p:nvPr/>
      </p:nvGrpSpPr>
      <p:grpSpPr>
        <a:xfrm>
          <a:off x="0" y="0"/>
          <a:ext cx="0" cy="0"/>
          <a:chOff x="0" y="0"/>
          <a:chExt cx="0" cy="0"/>
        </a:xfrm>
      </p:grpSpPr>
      <p:sp>
        <p:nvSpPr>
          <p:cNvPr id="741" name="Google Shape;741;p84"/>
          <p:cNvSpPr txBox="1"/>
          <p:nvPr>
            <p:ph type="ctrTitle"/>
          </p:nvPr>
        </p:nvSpPr>
        <p:spPr>
          <a:xfrm>
            <a:off x="685800" y="473075"/>
            <a:ext cx="7772400" cy="8985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Express.js</a:t>
            </a:r>
            <a:endParaRPr/>
          </a:p>
        </p:txBody>
      </p:sp>
      <p:sp>
        <p:nvSpPr>
          <p:cNvPr id="742" name="Google Shape;742;p84"/>
          <p:cNvSpPr txBox="1"/>
          <p:nvPr>
            <p:ph idx="1" type="subTitle"/>
          </p:nvPr>
        </p:nvSpPr>
        <p:spPr>
          <a:xfrm>
            <a:off x="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rPr lang="en-US" sz="2800"/>
              <a:t>Express.js is a web application framework for Node.js. It provides various features that make web application development fast and easy which otherwise takes more time using only Node.js.</a:t>
            </a:r>
            <a:endParaRPr/>
          </a:p>
          <a:p>
            <a:pPr indent="0" lvl="0" marL="0" rtl="0" algn="l">
              <a:spcBef>
                <a:spcPts val="560"/>
              </a:spcBef>
              <a:spcAft>
                <a:spcPts val="0"/>
              </a:spcAft>
              <a:buSzPts val="2800"/>
              <a:buNone/>
            </a:pPr>
            <a:r>
              <a:rPr lang="en-US" sz="2800"/>
              <a:t>Express.js is based on the Node.js middleware module called </a:t>
            </a:r>
            <a:r>
              <a:rPr b="1" i="1" lang="en-US" sz="2800"/>
              <a:t>connect</a:t>
            </a:r>
            <a:r>
              <a:rPr lang="en-US" sz="2800"/>
              <a:t> which in turn uses </a:t>
            </a:r>
            <a:r>
              <a:rPr b="1" lang="en-US" sz="2800"/>
              <a:t>http</a:t>
            </a:r>
            <a:r>
              <a:rPr lang="en-US" sz="2800"/>
              <a:t> module. So, any middleware which is based on connect will also work with  Express.js.</a:t>
            </a:r>
            <a:endParaRPr/>
          </a:p>
          <a:p>
            <a:pPr indent="0" lvl="0" marL="0" rtl="0" algn="l">
              <a:spcBef>
                <a:spcPts val="560"/>
              </a:spcBef>
              <a:spcAft>
                <a:spcPts val="0"/>
              </a:spcAft>
              <a:buSzPts val="2800"/>
              <a:buNone/>
            </a:pPr>
            <a:r>
              <a:t/>
            </a:r>
            <a:endParaRPr sz="2800"/>
          </a:p>
        </p:txBody>
      </p:sp>
      <p:sp>
        <p:nvSpPr>
          <p:cNvPr id="743" name="Google Shape;743;p84"/>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744" name="Google Shape;744;p84"/>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5" name="Google Shape;745;p84"/>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9" name="Shape 749"/>
        <p:cNvGrpSpPr/>
        <p:nvPr/>
      </p:nvGrpSpPr>
      <p:grpSpPr>
        <a:xfrm>
          <a:off x="0" y="0"/>
          <a:ext cx="0" cy="0"/>
          <a:chOff x="0" y="0"/>
          <a:chExt cx="0" cy="0"/>
        </a:xfrm>
      </p:grpSpPr>
      <p:sp>
        <p:nvSpPr>
          <p:cNvPr id="750" name="Google Shape;750;p85"/>
          <p:cNvSpPr txBox="1"/>
          <p:nvPr>
            <p:ph type="ctrTitle"/>
          </p:nvPr>
        </p:nvSpPr>
        <p:spPr>
          <a:xfrm>
            <a:off x="685800" y="473075"/>
            <a:ext cx="7772400" cy="8985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Express.js</a:t>
            </a:r>
            <a:endParaRPr/>
          </a:p>
        </p:txBody>
      </p:sp>
      <p:sp>
        <p:nvSpPr>
          <p:cNvPr id="751" name="Google Shape;751;p85"/>
          <p:cNvSpPr txBox="1"/>
          <p:nvPr>
            <p:ph idx="1" type="subTitle"/>
          </p:nvPr>
        </p:nvSpPr>
        <p:spPr>
          <a:xfrm>
            <a:off x="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t/>
            </a:r>
            <a:endParaRPr sz="2800"/>
          </a:p>
        </p:txBody>
      </p:sp>
      <p:sp>
        <p:nvSpPr>
          <p:cNvPr id="752" name="Google Shape;752;p85"/>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753" name="Google Shape;753;p85"/>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4" name="Google Shape;754;p85"/>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pic>
        <p:nvPicPr>
          <p:cNvPr id="755" name="Google Shape;755;p85"/>
          <p:cNvPicPr preferRelativeResize="0"/>
          <p:nvPr/>
        </p:nvPicPr>
        <p:blipFill rotWithShape="1">
          <a:blip r:embed="rId3">
            <a:alphaModFix/>
          </a:blip>
          <a:srcRect b="0" l="0" r="0" t="0"/>
          <a:stretch/>
        </p:blipFill>
        <p:spPr>
          <a:xfrm>
            <a:off x="685800" y="1524000"/>
            <a:ext cx="5610225" cy="3043239"/>
          </a:xfrm>
          <a:prstGeom prst="rect">
            <a:avLst/>
          </a:prstGeom>
          <a:noFill/>
          <a:ln>
            <a:noFill/>
          </a:ln>
        </p:spPr>
      </p:pic>
      <p:sp>
        <p:nvSpPr>
          <p:cNvPr id="756" name="Google Shape;756;p85"/>
          <p:cNvSpPr/>
          <p:nvPr/>
        </p:nvSpPr>
        <p:spPr>
          <a:xfrm>
            <a:off x="0" y="4564005"/>
            <a:ext cx="8839200" cy="17543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Advantages of Expres</a:t>
            </a:r>
            <a:r>
              <a:rPr b="1" lang="en-US" sz="1800">
                <a:solidFill>
                  <a:schemeClr val="dk1"/>
                </a:solidFill>
                <a:latin typeface="Calibri"/>
                <a:ea typeface="Calibri"/>
                <a:cs typeface="Calibri"/>
                <a:sym typeface="Calibri"/>
              </a:rPr>
              <a:t>s</a:t>
            </a:r>
            <a:r>
              <a:rPr lang="en-US" sz="1800">
                <a:solidFill>
                  <a:schemeClr val="dk1"/>
                </a:solidFill>
                <a:latin typeface="Calibri"/>
                <a:ea typeface="Calibri"/>
                <a:cs typeface="Calibri"/>
                <a:sym typeface="Calibri"/>
              </a:rPr>
              <a:t>.js: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Makes Node.js web application development fast and easy.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Easy to configure and customize.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Allows you to define routes of your application based on HTTP methods and URLs.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Includes various middleware modules which you can use to perform additional tasks on request and response.</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0" name="Shape 760"/>
        <p:cNvGrpSpPr/>
        <p:nvPr/>
      </p:nvGrpSpPr>
      <p:grpSpPr>
        <a:xfrm>
          <a:off x="0" y="0"/>
          <a:ext cx="0" cy="0"/>
          <a:chOff x="0" y="0"/>
          <a:chExt cx="0" cy="0"/>
        </a:xfrm>
      </p:grpSpPr>
      <p:sp>
        <p:nvSpPr>
          <p:cNvPr id="761" name="Google Shape;761;p86"/>
          <p:cNvSpPr txBox="1"/>
          <p:nvPr>
            <p:ph type="ctrTitle"/>
          </p:nvPr>
        </p:nvSpPr>
        <p:spPr>
          <a:xfrm>
            <a:off x="179512" y="116632"/>
            <a:ext cx="7772400" cy="72251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ExpressJS Installation</a:t>
            </a:r>
            <a:endParaRPr sz="5940"/>
          </a:p>
        </p:txBody>
      </p:sp>
      <p:sp>
        <p:nvSpPr>
          <p:cNvPr id="762" name="Google Shape;762;p86"/>
          <p:cNvSpPr txBox="1"/>
          <p:nvPr>
            <p:ph idx="1" type="subTitle"/>
          </p:nvPr>
        </p:nvSpPr>
        <p:spPr>
          <a:xfrm>
            <a:off x="251520" y="764704"/>
            <a:ext cx="8208912" cy="561662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Assuming you’ve already installed </a:t>
            </a:r>
            <a:r>
              <a:rPr lang="en-US" u="sng">
                <a:solidFill>
                  <a:schemeClr val="hlink"/>
                </a:solidFill>
                <a:hlinkClick r:id="rId3"/>
              </a:rPr>
              <a:t>Node.js</a:t>
            </a:r>
            <a:r>
              <a:rPr lang="en-US"/>
              <a:t>, create a directory to hold your application, and make that your working directory.</a:t>
            </a:r>
            <a:endParaRPr/>
          </a:p>
          <a:p>
            <a:pPr indent="0" lvl="0" marL="0" rtl="0" algn="l">
              <a:spcBef>
                <a:spcPts val="400"/>
              </a:spcBef>
              <a:spcAft>
                <a:spcPts val="0"/>
              </a:spcAft>
              <a:buSzPts val="2000"/>
              <a:buNone/>
            </a:pPr>
            <a:r>
              <a:rPr lang="en-US"/>
              <a:t>$ mkdir myapp </a:t>
            </a:r>
            <a:endParaRPr/>
          </a:p>
          <a:p>
            <a:pPr indent="0" lvl="0" marL="0" rtl="0" algn="l">
              <a:spcBef>
                <a:spcPts val="400"/>
              </a:spcBef>
              <a:spcAft>
                <a:spcPts val="0"/>
              </a:spcAft>
              <a:buSzPts val="2000"/>
              <a:buNone/>
            </a:pPr>
            <a:r>
              <a:rPr lang="en-US"/>
              <a:t>$ cd myapp </a:t>
            </a:r>
            <a:endParaRPr/>
          </a:p>
          <a:p>
            <a:pPr indent="0" lvl="0" marL="0" rtl="0" algn="l">
              <a:spcBef>
                <a:spcPts val="400"/>
              </a:spcBef>
              <a:spcAft>
                <a:spcPts val="0"/>
              </a:spcAft>
              <a:buSzPts val="2000"/>
              <a:buNone/>
            </a:pPr>
            <a:r>
              <a:rPr lang="en-US"/>
              <a:t>Use the npm init command to create a package.json file for your application. </a:t>
            </a:r>
            <a:endParaRPr/>
          </a:p>
          <a:p>
            <a:pPr indent="0" lvl="0" marL="0" rtl="0" algn="l">
              <a:spcBef>
                <a:spcPts val="400"/>
              </a:spcBef>
              <a:spcAft>
                <a:spcPts val="0"/>
              </a:spcAft>
              <a:buSzPts val="2000"/>
              <a:buNone/>
            </a:pPr>
            <a:r>
              <a:rPr lang="en-US"/>
              <a:t>For more information on how package.json works, see </a:t>
            </a:r>
            <a:r>
              <a:rPr lang="en-US" u="sng">
                <a:solidFill>
                  <a:schemeClr val="hlink"/>
                </a:solidFill>
                <a:hlinkClick r:id="rId4"/>
              </a:rPr>
              <a:t>Specifics of npm’s package.json handling</a:t>
            </a:r>
            <a:r>
              <a:rPr lang="en-US"/>
              <a:t>.</a:t>
            </a:r>
            <a:endParaRPr/>
          </a:p>
          <a:p>
            <a:pPr indent="0" lvl="0" marL="0" rtl="0" algn="l">
              <a:spcBef>
                <a:spcPts val="400"/>
              </a:spcBef>
              <a:spcAft>
                <a:spcPts val="0"/>
              </a:spcAft>
              <a:buSzPts val="2000"/>
              <a:buNone/>
            </a:pPr>
            <a:r>
              <a:rPr lang="en-US"/>
              <a:t>$ npm init This command prompts you for a number of things, such as the name and version of your application. For now, you can simply hit RETURN to accept the defaults for most of them, with the following exception:</a:t>
            </a:r>
            <a:endParaRPr/>
          </a:p>
          <a:p>
            <a:pPr indent="0" lvl="0" marL="0" rtl="0" algn="l">
              <a:spcBef>
                <a:spcPts val="400"/>
              </a:spcBef>
              <a:spcAft>
                <a:spcPts val="0"/>
              </a:spcAft>
              <a:buSzPts val="2000"/>
              <a:buNone/>
            </a:pPr>
            <a:r>
              <a:rPr lang="en-US"/>
              <a:t>entry point: (index.js) Enter app.js, or whatever you want the name of the main file to be. If you want it to be index.js, hit RETURN to accept the suggested default file name.</a:t>
            </a:r>
            <a:endParaRPr/>
          </a:p>
          <a:p>
            <a:pPr indent="0" lvl="0" marL="0" rtl="0" algn="l">
              <a:spcBef>
                <a:spcPts val="400"/>
              </a:spcBef>
              <a:spcAft>
                <a:spcPts val="0"/>
              </a:spcAft>
              <a:buSzPts val="2000"/>
              <a:buNone/>
            </a:pPr>
            <a:r>
              <a:rPr lang="en-US"/>
              <a:t>Now install Express in the myapp directory and save it in the dependencies list. For example:</a:t>
            </a:r>
            <a:endParaRPr/>
          </a:p>
          <a:p>
            <a:pPr indent="0" lvl="0" marL="0" rtl="0" algn="l">
              <a:spcBef>
                <a:spcPts val="400"/>
              </a:spcBef>
              <a:spcAft>
                <a:spcPts val="0"/>
              </a:spcAft>
              <a:buSzPts val="2000"/>
              <a:buNone/>
            </a:pPr>
            <a:r>
              <a:rPr lang="en-US"/>
              <a:t>$ npm install express --save</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6" name="Shape 766"/>
        <p:cNvGrpSpPr/>
        <p:nvPr/>
      </p:nvGrpSpPr>
      <p:grpSpPr>
        <a:xfrm>
          <a:off x="0" y="0"/>
          <a:ext cx="0" cy="0"/>
          <a:chOff x="0" y="0"/>
          <a:chExt cx="0" cy="0"/>
        </a:xfrm>
      </p:grpSpPr>
      <p:sp>
        <p:nvSpPr>
          <p:cNvPr id="767" name="Google Shape;767;p87"/>
          <p:cNvSpPr txBox="1"/>
          <p:nvPr>
            <p:ph type="ctrTitle"/>
          </p:nvPr>
        </p:nvSpPr>
        <p:spPr>
          <a:xfrm>
            <a:off x="179512" y="116632"/>
            <a:ext cx="7772400" cy="72251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ExpressJS Installation</a:t>
            </a:r>
            <a:endParaRPr sz="5940"/>
          </a:p>
        </p:txBody>
      </p:sp>
      <p:sp>
        <p:nvSpPr>
          <p:cNvPr id="768" name="Google Shape;768;p87"/>
          <p:cNvSpPr txBox="1"/>
          <p:nvPr>
            <p:ph idx="1" type="subTitle"/>
          </p:nvPr>
        </p:nvSpPr>
        <p:spPr>
          <a:xfrm>
            <a:off x="251520" y="764704"/>
            <a:ext cx="8208912" cy="561662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Now run your file, as shown below</a:t>
            </a:r>
            <a:endParaRPr/>
          </a:p>
          <a:p>
            <a:pPr indent="0" lvl="0" marL="0" rtl="0" algn="l">
              <a:spcBef>
                <a:spcPts val="400"/>
              </a:spcBef>
              <a:spcAft>
                <a:spcPts val="0"/>
              </a:spcAft>
              <a:buSzPts val="2000"/>
              <a:buNone/>
            </a:pPr>
            <a:r>
              <a:rPr lang="en-US"/>
              <a:t>node app.js</a:t>
            </a:r>
            <a:endParaRPr/>
          </a:p>
          <a:p>
            <a:pPr indent="0" lvl="0" marL="0" rtl="0" algn="l">
              <a:spcBef>
                <a:spcPts val="400"/>
              </a:spcBef>
              <a:spcAft>
                <a:spcPts val="0"/>
              </a:spcAft>
              <a:buSzPts val="2000"/>
              <a:buNone/>
            </a:pPr>
            <a:r>
              <a:t/>
            </a:r>
            <a:endParaRPr/>
          </a:p>
          <a:p>
            <a:pPr indent="0" lvl="0" marL="0" rtl="0" algn="l">
              <a:spcBef>
                <a:spcPts val="400"/>
              </a:spcBef>
              <a:spcAft>
                <a:spcPts val="0"/>
              </a:spcAft>
              <a:buSzPts val="2000"/>
              <a:buNone/>
            </a:pPr>
            <a:r>
              <a:rPr lang="en-US"/>
              <a:t>Open appropriate </a:t>
            </a:r>
            <a:r>
              <a:rPr lang="en-US" u="sng">
                <a:solidFill>
                  <a:schemeClr val="hlink"/>
                </a:solidFill>
                <a:hlinkClick r:id="rId3"/>
              </a:rPr>
              <a:t>http://localhost:portno/</a:t>
            </a:r>
            <a:r>
              <a:rPr lang="en-US"/>
              <a:t> in your Browser. (Check your app.js file for port number)</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2" name="Shape 772"/>
        <p:cNvGrpSpPr/>
        <p:nvPr/>
      </p:nvGrpSpPr>
      <p:grpSpPr>
        <a:xfrm>
          <a:off x="0" y="0"/>
          <a:ext cx="0" cy="0"/>
          <a:chOff x="0" y="0"/>
          <a:chExt cx="0" cy="0"/>
        </a:xfrm>
      </p:grpSpPr>
      <p:sp>
        <p:nvSpPr>
          <p:cNvPr id="773" name="Google Shape;773;p88"/>
          <p:cNvSpPr txBox="1"/>
          <p:nvPr>
            <p:ph type="ctrTitle"/>
          </p:nvPr>
        </p:nvSpPr>
        <p:spPr>
          <a:xfrm>
            <a:off x="685800" y="473075"/>
            <a:ext cx="7772400" cy="8985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Express.JS</a:t>
            </a:r>
            <a:endParaRPr/>
          </a:p>
        </p:txBody>
      </p:sp>
      <p:sp>
        <p:nvSpPr>
          <p:cNvPr id="774" name="Google Shape;774;p88"/>
          <p:cNvSpPr txBox="1"/>
          <p:nvPr>
            <p:ph idx="1" type="subTitle"/>
          </p:nvPr>
        </p:nvSpPr>
        <p:spPr>
          <a:xfrm>
            <a:off x="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800"/>
              <a:buNone/>
            </a:pPr>
            <a:r>
              <a:t/>
            </a:r>
            <a:endParaRPr sz="2800"/>
          </a:p>
          <a:p>
            <a:pPr indent="0" lvl="0" marL="0" rtl="0" algn="l">
              <a:lnSpc>
                <a:spcPct val="90000"/>
              </a:lnSpc>
              <a:spcBef>
                <a:spcPts val="560"/>
              </a:spcBef>
              <a:spcAft>
                <a:spcPts val="0"/>
              </a:spcAft>
              <a:buSzPts val="2800"/>
              <a:buNone/>
            </a:pPr>
            <a:r>
              <a:rPr lang="en-US" sz="2800"/>
              <a:t>Allows you to define an error handling middleware.</a:t>
            </a:r>
            <a:endParaRPr/>
          </a:p>
          <a:p>
            <a:pPr indent="0" lvl="0" marL="0" rtl="0" algn="l">
              <a:lnSpc>
                <a:spcPct val="90000"/>
              </a:lnSpc>
              <a:spcBef>
                <a:spcPts val="560"/>
              </a:spcBef>
              <a:spcAft>
                <a:spcPts val="0"/>
              </a:spcAft>
              <a:buSzPts val="2800"/>
              <a:buNone/>
            </a:pPr>
            <a:r>
              <a:rPr lang="en-US" sz="2800"/>
              <a:t>Easy to serve static files and resources of your application.</a:t>
            </a:r>
            <a:endParaRPr/>
          </a:p>
          <a:p>
            <a:pPr indent="0" lvl="0" marL="0" rtl="0" algn="l">
              <a:lnSpc>
                <a:spcPct val="90000"/>
              </a:lnSpc>
              <a:spcBef>
                <a:spcPts val="560"/>
              </a:spcBef>
              <a:spcAft>
                <a:spcPts val="0"/>
              </a:spcAft>
              <a:buSzPts val="2800"/>
              <a:buNone/>
            </a:pPr>
            <a:r>
              <a:rPr lang="en-US" sz="2800"/>
              <a:t>Allows you to create REST API server.</a:t>
            </a:r>
            <a:endParaRPr/>
          </a:p>
          <a:p>
            <a:pPr indent="0" lvl="0" marL="0" rtl="0" algn="l">
              <a:lnSpc>
                <a:spcPct val="90000"/>
              </a:lnSpc>
              <a:spcBef>
                <a:spcPts val="560"/>
              </a:spcBef>
              <a:spcAft>
                <a:spcPts val="0"/>
              </a:spcAft>
              <a:buSzPts val="2800"/>
              <a:buNone/>
            </a:pPr>
            <a:r>
              <a:rPr lang="en-US" sz="2800"/>
              <a:t>Easy to connect with databases such as MongoDB, Redis, MySQL</a:t>
            </a:r>
            <a:endParaRPr/>
          </a:p>
          <a:p>
            <a:pPr indent="0" lvl="0" marL="0" rtl="0" algn="l">
              <a:lnSpc>
                <a:spcPct val="90000"/>
              </a:lnSpc>
              <a:spcBef>
                <a:spcPts val="560"/>
              </a:spcBef>
              <a:spcAft>
                <a:spcPts val="0"/>
              </a:spcAft>
              <a:buSzPts val="2800"/>
              <a:buNone/>
            </a:pPr>
            <a:r>
              <a:rPr lang="en-US" sz="2800"/>
              <a:t>Install Express.js:</a:t>
            </a:r>
            <a:endParaRPr sz="2800"/>
          </a:p>
          <a:p>
            <a:pPr indent="0" lvl="0" marL="0" rtl="0" algn="l">
              <a:lnSpc>
                <a:spcPct val="90000"/>
              </a:lnSpc>
              <a:spcBef>
                <a:spcPts val="560"/>
              </a:spcBef>
              <a:spcAft>
                <a:spcPts val="0"/>
              </a:spcAft>
              <a:buSzPts val="2800"/>
              <a:buNone/>
            </a:pPr>
            <a:r>
              <a:rPr lang="en-US" sz="2800"/>
              <a:t>You can install express.js using npm. The following command will install latest version of express.js globally on your machine so that every Node.js application on your machine can use it.</a:t>
            </a:r>
            <a:endParaRPr/>
          </a:p>
        </p:txBody>
      </p:sp>
      <p:sp>
        <p:nvSpPr>
          <p:cNvPr id="775" name="Google Shape;775;p88"/>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776" name="Google Shape;776;p88"/>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7" name="Google Shape;777;p88"/>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1" name="Shape 781"/>
        <p:cNvGrpSpPr/>
        <p:nvPr/>
      </p:nvGrpSpPr>
      <p:grpSpPr>
        <a:xfrm>
          <a:off x="0" y="0"/>
          <a:ext cx="0" cy="0"/>
          <a:chOff x="0" y="0"/>
          <a:chExt cx="0" cy="0"/>
        </a:xfrm>
      </p:grpSpPr>
      <p:sp>
        <p:nvSpPr>
          <p:cNvPr id="782" name="Google Shape;782;p89"/>
          <p:cNvSpPr txBox="1"/>
          <p:nvPr>
            <p:ph type="ctrTitle"/>
          </p:nvPr>
        </p:nvSpPr>
        <p:spPr>
          <a:xfrm>
            <a:off x="685800" y="473075"/>
            <a:ext cx="7772400" cy="8985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Express.JS</a:t>
            </a:r>
            <a:endParaRPr/>
          </a:p>
        </p:txBody>
      </p:sp>
      <p:sp>
        <p:nvSpPr>
          <p:cNvPr id="783" name="Google Shape;783;p89"/>
          <p:cNvSpPr txBox="1"/>
          <p:nvPr>
            <p:ph idx="1" type="subTitle"/>
          </p:nvPr>
        </p:nvSpPr>
        <p:spPr>
          <a:xfrm>
            <a:off x="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t/>
            </a:r>
            <a:endParaRPr sz="2800"/>
          </a:p>
        </p:txBody>
      </p:sp>
      <p:sp>
        <p:nvSpPr>
          <p:cNvPr id="784" name="Google Shape;784;p89"/>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785" name="Google Shape;785;p89"/>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6" name="Google Shape;786;p89"/>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pic>
        <p:nvPicPr>
          <p:cNvPr id="787" name="Google Shape;787;p89"/>
          <p:cNvPicPr preferRelativeResize="0"/>
          <p:nvPr/>
        </p:nvPicPr>
        <p:blipFill rotWithShape="1">
          <a:blip r:embed="rId3">
            <a:alphaModFix/>
          </a:blip>
          <a:srcRect b="0" l="0" r="0" t="0"/>
          <a:stretch/>
        </p:blipFill>
        <p:spPr>
          <a:xfrm>
            <a:off x="0" y="1600200"/>
            <a:ext cx="4419600" cy="762000"/>
          </a:xfrm>
          <a:prstGeom prst="rect">
            <a:avLst/>
          </a:prstGeom>
          <a:noFill/>
          <a:ln>
            <a:noFill/>
          </a:ln>
        </p:spPr>
      </p:pic>
      <p:sp>
        <p:nvSpPr>
          <p:cNvPr id="788" name="Google Shape;788;p89"/>
          <p:cNvSpPr/>
          <p:nvPr/>
        </p:nvSpPr>
        <p:spPr>
          <a:xfrm>
            <a:off x="152400" y="2362200"/>
            <a:ext cx="86868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 following command will install latest version of express.js local to your project folder.</a:t>
            </a:r>
            <a:endParaRPr/>
          </a:p>
        </p:txBody>
      </p:sp>
      <p:pic>
        <p:nvPicPr>
          <p:cNvPr id="789" name="Google Shape;789;p89"/>
          <p:cNvPicPr preferRelativeResize="0"/>
          <p:nvPr/>
        </p:nvPicPr>
        <p:blipFill rotWithShape="1">
          <a:blip r:embed="rId4">
            <a:alphaModFix/>
          </a:blip>
          <a:srcRect b="0" l="0" r="0" t="0"/>
          <a:stretch/>
        </p:blipFill>
        <p:spPr>
          <a:xfrm>
            <a:off x="152400" y="3048000"/>
            <a:ext cx="6572250" cy="595313"/>
          </a:xfrm>
          <a:prstGeom prst="rect">
            <a:avLst/>
          </a:prstGeom>
          <a:noFill/>
          <a:ln>
            <a:noFill/>
          </a:ln>
        </p:spPr>
      </p:pic>
      <p:sp>
        <p:nvSpPr>
          <p:cNvPr id="790" name="Google Shape;790;p89"/>
          <p:cNvSpPr/>
          <p:nvPr/>
        </p:nvSpPr>
        <p:spPr>
          <a:xfrm>
            <a:off x="0" y="3890665"/>
            <a:ext cx="86106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As you know, --save will update the package.json file by specifying express.js dependency</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4" name="Shape 794"/>
        <p:cNvGrpSpPr/>
        <p:nvPr/>
      </p:nvGrpSpPr>
      <p:grpSpPr>
        <a:xfrm>
          <a:off x="0" y="0"/>
          <a:ext cx="0" cy="0"/>
          <a:chOff x="0" y="0"/>
          <a:chExt cx="0" cy="0"/>
        </a:xfrm>
      </p:grpSpPr>
      <p:sp>
        <p:nvSpPr>
          <p:cNvPr id="795" name="Google Shape;795;p90"/>
          <p:cNvSpPr txBox="1"/>
          <p:nvPr>
            <p:ph type="ctrTitle"/>
          </p:nvPr>
        </p:nvSpPr>
        <p:spPr>
          <a:xfrm>
            <a:off x="152400" y="304800"/>
            <a:ext cx="7772400" cy="8985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800"/>
              <a:buFont typeface="Cambria"/>
              <a:buNone/>
            </a:pPr>
            <a:r>
              <a:rPr lang="en-US" sz="4800"/>
              <a:t>Express.js Web Application</a:t>
            </a:r>
            <a:endParaRPr sz="4800"/>
          </a:p>
        </p:txBody>
      </p:sp>
      <p:sp>
        <p:nvSpPr>
          <p:cNvPr id="796" name="Google Shape;796;p90"/>
          <p:cNvSpPr txBox="1"/>
          <p:nvPr>
            <p:ph idx="1" type="subTitle"/>
          </p:nvPr>
        </p:nvSpPr>
        <p:spPr>
          <a:xfrm>
            <a:off x="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rPr lang="en-US" sz="2800"/>
              <a:t>In this section, you will learn how to create a web application using Express.js.</a:t>
            </a:r>
            <a:endParaRPr/>
          </a:p>
          <a:p>
            <a:pPr indent="0" lvl="0" marL="0" rtl="0" algn="l">
              <a:spcBef>
                <a:spcPts val="560"/>
              </a:spcBef>
              <a:spcAft>
                <a:spcPts val="0"/>
              </a:spcAft>
              <a:buSzPts val="2800"/>
              <a:buNone/>
            </a:pPr>
            <a:r>
              <a:rPr lang="en-US" sz="2800"/>
              <a:t>Express.js provides an easy way to create web server and render HTML pages for different HTTP requests by configuring routes for your application.</a:t>
            </a:r>
            <a:endParaRPr/>
          </a:p>
          <a:p>
            <a:pPr indent="0" lvl="0" marL="0" rtl="0" algn="l">
              <a:spcBef>
                <a:spcPts val="560"/>
              </a:spcBef>
              <a:spcAft>
                <a:spcPts val="0"/>
              </a:spcAft>
              <a:buSzPts val="2800"/>
              <a:buNone/>
            </a:pPr>
            <a:r>
              <a:rPr lang="en-US" sz="2800"/>
              <a:t>Web Server:</a:t>
            </a:r>
            <a:endParaRPr sz="2800"/>
          </a:p>
          <a:p>
            <a:pPr indent="0" lvl="0" marL="0" rtl="0" algn="l">
              <a:spcBef>
                <a:spcPts val="560"/>
              </a:spcBef>
              <a:spcAft>
                <a:spcPts val="0"/>
              </a:spcAft>
              <a:buSzPts val="2800"/>
              <a:buNone/>
            </a:pPr>
            <a:r>
              <a:rPr lang="en-US" sz="2800"/>
              <a:t>First of all, import the Express.js module and create the web server as shown below.</a:t>
            </a:r>
            <a:endParaRPr/>
          </a:p>
          <a:p>
            <a:pPr indent="0" lvl="0" marL="0" rtl="0" algn="l">
              <a:spcBef>
                <a:spcPts val="560"/>
              </a:spcBef>
              <a:spcAft>
                <a:spcPts val="0"/>
              </a:spcAft>
              <a:buSzPts val="2800"/>
              <a:buNone/>
            </a:pPr>
            <a:r>
              <a:t/>
            </a:r>
            <a:endParaRPr sz="2800"/>
          </a:p>
        </p:txBody>
      </p:sp>
      <p:sp>
        <p:nvSpPr>
          <p:cNvPr id="797" name="Google Shape;797;p90"/>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798" name="Google Shape;798;p90"/>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9" name="Google Shape;799;p90"/>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3" name="Shape 803"/>
        <p:cNvGrpSpPr/>
        <p:nvPr/>
      </p:nvGrpSpPr>
      <p:grpSpPr>
        <a:xfrm>
          <a:off x="0" y="0"/>
          <a:ext cx="0" cy="0"/>
          <a:chOff x="0" y="0"/>
          <a:chExt cx="0" cy="0"/>
        </a:xfrm>
      </p:grpSpPr>
      <p:sp>
        <p:nvSpPr>
          <p:cNvPr id="804" name="Google Shape;804;p91"/>
          <p:cNvSpPr txBox="1"/>
          <p:nvPr>
            <p:ph type="ctrTitle"/>
          </p:nvPr>
        </p:nvSpPr>
        <p:spPr>
          <a:xfrm>
            <a:off x="685800" y="473075"/>
            <a:ext cx="7772400" cy="8985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800"/>
              <a:buFont typeface="Cambria"/>
              <a:buNone/>
            </a:pPr>
            <a:r>
              <a:rPr lang="en-US" sz="4800"/>
              <a:t>Express.js Web Application</a:t>
            </a:r>
            <a:endParaRPr sz="4800"/>
          </a:p>
        </p:txBody>
      </p:sp>
      <p:sp>
        <p:nvSpPr>
          <p:cNvPr id="805" name="Google Shape;805;p91"/>
          <p:cNvSpPr txBox="1"/>
          <p:nvPr>
            <p:ph idx="1" type="subTitle"/>
          </p:nvPr>
        </p:nvSpPr>
        <p:spPr>
          <a:xfrm>
            <a:off x="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t/>
            </a:r>
            <a:endParaRPr sz="2800"/>
          </a:p>
        </p:txBody>
      </p:sp>
      <p:sp>
        <p:nvSpPr>
          <p:cNvPr id="806" name="Google Shape;806;p91"/>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807" name="Google Shape;807;p91"/>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8" name="Google Shape;808;p91"/>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pic>
        <p:nvPicPr>
          <p:cNvPr id="809" name="Google Shape;809;p91"/>
          <p:cNvPicPr preferRelativeResize="0"/>
          <p:nvPr/>
        </p:nvPicPr>
        <p:blipFill rotWithShape="1">
          <a:blip r:embed="rId3">
            <a:alphaModFix/>
          </a:blip>
          <a:srcRect b="0" l="0" r="0" t="0"/>
          <a:stretch/>
        </p:blipFill>
        <p:spPr>
          <a:xfrm>
            <a:off x="0" y="1600200"/>
            <a:ext cx="6624639" cy="3028950"/>
          </a:xfrm>
          <a:prstGeom prst="rect">
            <a:avLst/>
          </a:prstGeom>
          <a:noFill/>
          <a:ln>
            <a:noFill/>
          </a:ln>
        </p:spPr>
      </p:pic>
      <p:sp>
        <p:nvSpPr>
          <p:cNvPr id="810" name="Google Shape;810;p91"/>
          <p:cNvSpPr/>
          <p:nvPr/>
        </p:nvSpPr>
        <p:spPr>
          <a:xfrm>
            <a:off x="0" y="4836468"/>
            <a:ext cx="88392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 the above example, we imported Express.js module using require() function. The express module returns a function. This function returns an object which can be used to configure Express application (app in the above example).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ctrTitle"/>
          </p:nvPr>
        </p:nvSpPr>
        <p:spPr>
          <a:xfrm>
            <a:off x="304800" y="152401"/>
            <a:ext cx="8153400" cy="76199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a:t>
            </a:r>
            <a:endParaRPr/>
          </a:p>
        </p:txBody>
      </p:sp>
      <p:sp>
        <p:nvSpPr>
          <p:cNvPr id="131" name="Google Shape;131;p20"/>
          <p:cNvSpPr txBox="1"/>
          <p:nvPr>
            <p:ph idx="1" type="subTitle"/>
          </p:nvPr>
        </p:nvSpPr>
        <p:spPr>
          <a:xfrm>
            <a:off x="0" y="990600"/>
            <a:ext cx="8991600" cy="5105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000"/>
              <a:buNone/>
            </a:pPr>
            <a:r>
              <a:rPr lang="en-US"/>
              <a:t>Node.js process model increases the performance and scalability with a few caveats. Node.js is not fit for an application which performs CPU-intensive operations like image processing or other heavy computation work because it takes time to process a request and thereby blocks the single thread.</a:t>
            </a:r>
            <a:endParaRPr/>
          </a:p>
          <a:p>
            <a:pPr indent="0" lvl="0" marL="0" rtl="0" algn="l">
              <a:lnSpc>
                <a:spcPct val="90000"/>
              </a:lnSpc>
              <a:spcBef>
                <a:spcPts val="400"/>
              </a:spcBef>
              <a:spcAft>
                <a:spcPts val="0"/>
              </a:spcAft>
              <a:buSzPts val="2000"/>
              <a:buNone/>
            </a:pPr>
            <a:br>
              <a:rPr b="1" lang="en-US"/>
            </a:br>
            <a:r>
              <a:rPr b="1" lang="en-US"/>
              <a:t>Setup Node.js Development Environment:</a:t>
            </a:r>
            <a:endParaRPr b="1"/>
          </a:p>
          <a:p>
            <a:pPr indent="0" lvl="0" marL="0" rtl="0" algn="l">
              <a:lnSpc>
                <a:spcPct val="90000"/>
              </a:lnSpc>
              <a:spcBef>
                <a:spcPts val="400"/>
              </a:spcBef>
              <a:spcAft>
                <a:spcPts val="0"/>
              </a:spcAft>
              <a:buSzPts val="2000"/>
              <a:buNone/>
            </a:pPr>
            <a:r>
              <a:rPr lang="en-US"/>
              <a:t>In this section, you will learn about the tools required and steps to setup development environment to develop a Node.js application.</a:t>
            </a:r>
            <a:endParaRPr/>
          </a:p>
          <a:p>
            <a:pPr indent="0" lvl="0" marL="0" rtl="0" algn="l">
              <a:lnSpc>
                <a:spcPct val="90000"/>
              </a:lnSpc>
              <a:spcBef>
                <a:spcPts val="400"/>
              </a:spcBef>
              <a:spcAft>
                <a:spcPts val="0"/>
              </a:spcAft>
              <a:buSzPts val="2000"/>
              <a:buNone/>
            </a:pPr>
            <a:r>
              <a:rPr lang="en-US"/>
              <a:t>Node.js development environment can be setup in Windows, Mac, Linux and Solaris. The following tools/SDK are required for developing a Node.js application on any platform.</a:t>
            </a:r>
            <a:endParaRPr/>
          </a:p>
          <a:p>
            <a:pPr indent="0" lvl="0" marL="0" rtl="0" algn="l">
              <a:lnSpc>
                <a:spcPct val="90000"/>
              </a:lnSpc>
              <a:spcBef>
                <a:spcPts val="400"/>
              </a:spcBef>
              <a:spcAft>
                <a:spcPts val="0"/>
              </a:spcAft>
              <a:buSzPts val="2000"/>
              <a:buNone/>
            </a:pPr>
            <a:r>
              <a:rPr lang="en-US"/>
              <a:t>Node.js</a:t>
            </a:r>
            <a:endParaRPr/>
          </a:p>
          <a:p>
            <a:pPr indent="0" lvl="0" marL="0" rtl="0" algn="l">
              <a:lnSpc>
                <a:spcPct val="90000"/>
              </a:lnSpc>
              <a:spcBef>
                <a:spcPts val="400"/>
              </a:spcBef>
              <a:spcAft>
                <a:spcPts val="0"/>
              </a:spcAft>
              <a:buSzPts val="2000"/>
              <a:buNone/>
            </a:pPr>
            <a:r>
              <a:rPr lang="en-US"/>
              <a:t>Node Package Manager (NPM)</a:t>
            </a:r>
            <a:endParaRPr/>
          </a:p>
          <a:p>
            <a:pPr indent="0" lvl="0" marL="0" rtl="0" algn="l">
              <a:lnSpc>
                <a:spcPct val="90000"/>
              </a:lnSpc>
              <a:spcBef>
                <a:spcPts val="400"/>
              </a:spcBef>
              <a:spcAft>
                <a:spcPts val="0"/>
              </a:spcAft>
              <a:buSzPts val="2000"/>
              <a:buNone/>
            </a:pPr>
            <a:r>
              <a:rPr lang="en-US"/>
              <a:t>IDE (Integrated Development Environment) or TextEditor</a:t>
            </a:r>
            <a:endParaRPr/>
          </a:p>
          <a:p>
            <a:pPr indent="0" lvl="0" marL="0" rtl="0" algn="l">
              <a:lnSpc>
                <a:spcPct val="90000"/>
              </a:lnSpc>
              <a:spcBef>
                <a:spcPts val="400"/>
              </a:spcBef>
              <a:spcAft>
                <a:spcPts val="0"/>
              </a:spcAft>
              <a:buSzPts val="2000"/>
              <a:buNone/>
            </a:pPr>
            <a:r>
              <a:rPr lang="en-US"/>
              <a:t>NPM (Node Package Manager) is included in Node.js installation since Node version 0.6.0., so there is no need to install it separately.</a:t>
            </a:r>
            <a:endParaRPr/>
          </a:p>
          <a:p>
            <a:pPr indent="0" lvl="0" marL="0" rtl="0" algn="l">
              <a:lnSpc>
                <a:spcPct val="90000"/>
              </a:lnSpc>
              <a:spcBef>
                <a:spcPts val="400"/>
              </a:spcBef>
              <a:spcAft>
                <a:spcPts val="0"/>
              </a:spcAft>
              <a:buSzPts val="2000"/>
              <a:buNone/>
            </a:pPr>
            <a:r>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4" name="Shape 814"/>
        <p:cNvGrpSpPr/>
        <p:nvPr/>
      </p:nvGrpSpPr>
      <p:grpSpPr>
        <a:xfrm>
          <a:off x="0" y="0"/>
          <a:ext cx="0" cy="0"/>
          <a:chOff x="0" y="0"/>
          <a:chExt cx="0" cy="0"/>
        </a:xfrm>
      </p:grpSpPr>
      <p:sp>
        <p:nvSpPr>
          <p:cNvPr id="815" name="Google Shape;815;p92"/>
          <p:cNvSpPr txBox="1"/>
          <p:nvPr>
            <p:ph type="ctrTitle"/>
          </p:nvPr>
        </p:nvSpPr>
        <p:spPr>
          <a:xfrm>
            <a:off x="685800" y="473075"/>
            <a:ext cx="7772400" cy="8985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800"/>
              <a:buFont typeface="Cambria"/>
              <a:buNone/>
            </a:pPr>
            <a:r>
              <a:rPr lang="en-US" sz="4800"/>
              <a:t>Express.js Web Application</a:t>
            </a:r>
            <a:endParaRPr sz="4800"/>
          </a:p>
        </p:txBody>
      </p:sp>
      <p:sp>
        <p:nvSpPr>
          <p:cNvPr id="816" name="Google Shape;816;p92"/>
          <p:cNvSpPr txBox="1"/>
          <p:nvPr>
            <p:ph idx="1" type="subTitle"/>
          </p:nvPr>
        </p:nvSpPr>
        <p:spPr>
          <a:xfrm>
            <a:off x="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2380"/>
              <a:buNone/>
            </a:pPr>
            <a:r>
              <a:rPr lang="en-US" sz="2380"/>
              <a:t>The app object includes methods for routing HTTP requests, configuring middleware, rendering HTML views and registering a template engine.</a:t>
            </a:r>
            <a:endParaRPr/>
          </a:p>
          <a:p>
            <a:pPr indent="0" lvl="0" marL="0" rtl="0" algn="l">
              <a:lnSpc>
                <a:spcPct val="80000"/>
              </a:lnSpc>
              <a:spcBef>
                <a:spcPts val="476"/>
              </a:spcBef>
              <a:spcAft>
                <a:spcPts val="0"/>
              </a:spcAft>
              <a:buSzPts val="2380"/>
              <a:buNone/>
            </a:pPr>
            <a:r>
              <a:rPr lang="en-US" sz="2380"/>
              <a:t>The app.listen() function creates the Node.js web server at the specified host and port. It is identical to Node's http.Server.listen() method.</a:t>
            </a:r>
            <a:endParaRPr/>
          </a:p>
          <a:p>
            <a:pPr indent="0" lvl="0" marL="0" rtl="0" algn="l">
              <a:lnSpc>
                <a:spcPct val="80000"/>
              </a:lnSpc>
              <a:spcBef>
                <a:spcPts val="476"/>
              </a:spcBef>
              <a:spcAft>
                <a:spcPts val="0"/>
              </a:spcAft>
              <a:buSzPts val="2380"/>
              <a:buNone/>
            </a:pPr>
            <a:r>
              <a:rPr lang="en-US" sz="2380"/>
              <a:t>Run the above example using node app.js command and point your browser to </a:t>
            </a:r>
            <a:r>
              <a:rPr i="1" lang="en-US" sz="2380"/>
              <a:t>http://localhost:5000</a:t>
            </a:r>
            <a:r>
              <a:rPr lang="en-US" sz="2380"/>
              <a:t>. It will display </a:t>
            </a:r>
            <a:r>
              <a:rPr b="1" lang="en-US" sz="2380"/>
              <a:t>Cannot GET /</a:t>
            </a:r>
            <a:r>
              <a:rPr lang="en-US" sz="2380"/>
              <a:t> because we have not configured any routes yet.</a:t>
            </a:r>
            <a:endParaRPr/>
          </a:p>
          <a:p>
            <a:pPr indent="0" lvl="0" marL="0" rtl="0" algn="l">
              <a:lnSpc>
                <a:spcPct val="80000"/>
              </a:lnSpc>
              <a:spcBef>
                <a:spcPts val="476"/>
              </a:spcBef>
              <a:spcAft>
                <a:spcPts val="0"/>
              </a:spcAft>
              <a:buSzPts val="2380"/>
              <a:buNone/>
            </a:pPr>
            <a:r>
              <a:rPr lang="en-US" sz="2380"/>
              <a:t>Configure Routes:</a:t>
            </a:r>
            <a:endParaRPr sz="2380"/>
          </a:p>
          <a:p>
            <a:pPr indent="0" lvl="0" marL="0" rtl="0" algn="l">
              <a:lnSpc>
                <a:spcPct val="80000"/>
              </a:lnSpc>
              <a:spcBef>
                <a:spcPts val="476"/>
              </a:spcBef>
              <a:spcAft>
                <a:spcPts val="0"/>
              </a:spcAft>
              <a:buSzPts val="2380"/>
              <a:buNone/>
            </a:pPr>
            <a:r>
              <a:rPr lang="en-US" sz="2380"/>
              <a:t>Use app object to define different routes of your application. The app object includes get(), post(), put() and delete() methods to define routes for HTTP GET, POST, PUT and DELETE requests respectively.</a:t>
            </a:r>
            <a:endParaRPr/>
          </a:p>
          <a:p>
            <a:pPr indent="0" lvl="0" marL="0" rtl="0" algn="l">
              <a:lnSpc>
                <a:spcPct val="80000"/>
              </a:lnSpc>
              <a:spcBef>
                <a:spcPts val="476"/>
              </a:spcBef>
              <a:spcAft>
                <a:spcPts val="0"/>
              </a:spcAft>
              <a:buSzPts val="2380"/>
              <a:buNone/>
            </a:pPr>
            <a:r>
              <a:rPr lang="en-US" sz="2380"/>
              <a:t>The following example demonstrates configuring routes for HTTP requests.</a:t>
            </a:r>
            <a:endParaRPr/>
          </a:p>
          <a:p>
            <a:pPr indent="0" lvl="0" marL="0" rtl="0" algn="l">
              <a:lnSpc>
                <a:spcPct val="80000"/>
              </a:lnSpc>
              <a:spcBef>
                <a:spcPts val="476"/>
              </a:spcBef>
              <a:spcAft>
                <a:spcPts val="0"/>
              </a:spcAft>
              <a:buSzPts val="2380"/>
              <a:buNone/>
            </a:pPr>
            <a:r>
              <a:t/>
            </a:r>
            <a:endParaRPr sz="2380"/>
          </a:p>
        </p:txBody>
      </p:sp>
      <p:sp>
        <p:nvSpPr>
          <p:cNvPr id="817" name="Google Shape;817;p92"/>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818" name="Google Shape;818;p92"/>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9" name="Google Shape;819;p92"/>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820" name="Google Shape;820;p92"/>
          <p:cNvSpPr txBox="1"/>
          <p:nvPr/>
        </p:nvSpPr>
        <p:spPr>
          <a:xfrm>
            <a:off x="0" y="0"/>
            <a:ext cx="8041500" cy="710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https://expressjs.com/en/guide/routing.html</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4" name="Shape 824"/>
        <p:cNvGrpSpPr/>
        <p:nvPr/>
      </p:nvGrpSpPr>
      <p:grpSpPr>
        <a:xfrm>
          <a:off x="0" y="0"/>
          <a:ext cx="0" cy="0"/>
          <a:chOff x="0" y="0"/>
          <a:chExt cx="0" cy="0"/>
        </a:xfrm>
      </p:grpSpPr>
      <p:sp>
        <p:nvSpPr>
          <p:cNvPr id="825" name="Google Shape;825;p93"/>
          <p:cNvSpPr txBox="1"/>
          <p:nvPr>
            <p:ph type="ctrTitle"/>
          </p:nvPr>
        </p:nvSpPr>
        <p:spPr>
          <a:xfrm>
            <a:off x="76200" y="473075"/>
            <a:ext cx="9067800" cy="8985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800"/>
              <a:buFont typeface="Cambria"/>
              <a:buNone/>
            </a:pPr>
            <a:r>
              <a:rPr lang="en-US" sz="4800"/>
              <a:t>Express.js Web Application - Routes</a:t>
            </a:r>
            <a:endParaRPr sz="4800"/>
          </a:p>
        </p:txBody>
      </p:sp>
      <p:sp>
        <p:nvSpPr>
          <p:cNvPr id="826" name="Google Shape;826;p93"/>
          <p:cNvSpPr txBox="1"/>
          <p:nvPr>
            <p:ph idx="1" type="subTitle"/>
          </p:nvPr>
        </p:nvSpPr>
        <p:spPr>
          <a:xfrm>
            <a:off x="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t/>
            </a:r>
            <a:endParaRPr sz="2800"/>
          </a:p>
        </p:txBody>
      </p:sp>
      <p:sp>
        <p:nvSpPr>
          <p:cNvPr id="827" name="Google Shape;827;p93"/>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828" name="Google Shape;828;p93"/>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9" name="Google Shape;829;p93"/>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pic>
        <p:nvPicPr>
          <p:cNvPr id="830" name="Google Shape;830;p93"/>
          <p:cNvPicPr preferRelativeResize="0"/>
          <p:nvPr/>
        </p:nvPicPr>
        <p:blipFill rotWithShape="1">
          <a:blip r:embed="rId3">
            <a:alphaModFix/>
          </a:blip>
          <a:srcRect b="0" l="0" r="0" t="0"/>
          <a:stretch/>
        </p:blipFill>
        <p:spPr>
          <a:xfrm>
            <a:off x="152400" y="1600200"/>
            <a:ext cx="7467600" cy="5133975"/>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4" name="Shape 834"/>
        <p:cNvGrpSpPr/>
        <p:nvPr/>
      </p:nvGrpSpPr>
      <p:grpSpPr>
        <a:xfrm>
          <a:off x="0" y="0"/>
          <a:ext cx="0" cy="0"/>
          <a:chOff x="0" y="0"/>
          <a:chExt cx="0" cy="0"/>
        </a:xfrm>
      </p:grpSpPr>
      <p:sp>
        <p:nvSpPr>
          <p:cNvPr id="835" name="Google Shape;835;p94"/>
          <p:cNvSpPr txBox="1"/>
          <p:nvPr>
            <p:ph type="ctrTitle"/>
          </p:nvPr>
        </p:nvSpPr>
        <p:spPr>
          <a:xfrm>
            <a:off x="609600" y="176212"/>
            <a:ext cx="7772400" cy="8985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800"/>
              <a:buFont typeface="Cambria"/>
              <a:buNone/>
            </a:pPr>
            <a:r>
              <a:rPr lang="en-US" sz="4800"/>
              <a:t>Express.js Web Application </a:t>
            </a:r>
            <a:endParaRPr sz="4800"/>
          </a:p>
        </p:txBody>
      </p:sp>
      <p:sp>
        <p:nvSpPr>
          <p:cNvPr id="836" name="Google Shape;836;p94"/>
          <p:cNvSpPr txBox="1"/>
          <p:nvPr>
            <p:ph idx="1" type="subTitle"/>
          </p:nvPr>
        </p:nvSpPr>
        <p:spPr>
          <a:xfrm>
            <a:off x="0" y="1066800"/>
            <a:ext cx="8991600" cy="548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rPr lang="en-US" sz="2800"/>
              <a:t>In the above example, app.get(), app.post(), app.put() and app.delete() methods define routes for HTTP GET, POST, PUT, DELETE respectively. </a:t>
            </a:r>
            <a:endParaRPr sz="2800"/>
          </a:p>
          <a:p>
            <a:pPr indent="0" lvl="0" marL="0" rtl="0" algn="l">
              <a:spcBef>
                <a:spcPts val="560"/>
              </a:spcBef>
              <a:spcAft>
                <a:spcPts val="0"/>
              </a:spcAft>
              <a:buSzPts val="2800"/>
              <a:buNone/>
            </a:pPr>
            <a:r>
              <a:rPr lang="en-US" sz="2800"/>
              <a:t>The first parameter is a path of a route which will start after base URL. </a:t>
            </a:r>
            <a:endParaRPr sz="2800"/>
          </a:p>
          <a:p>
            <a:pPr indent="0" lvl="0" marL="0" rtl="0" algn="l">
              <a:spcBef>
                <a:spcPts val="560"/>
              </a:spcBef>
              <a:spcAft>
                <a:spcPts val="0"/>
              </a:spcAft>
              <a:buSzPts val="2800"/>
              <a:buNone/>
            </a:pPr>
            <a:r>
              <a:rPr lang="en-US" sz="2800"/>
              <a:t>The callback function includes </a:t>
            </a:r>
            <a:r>
              <a:rPr lang="en-US" sz="2800" u="sng">
                <a:solidFill>
                  <a:schemeClr val="hlink"/>
                </a:solidFill>
                <a:hlinkClick r:id="rId3"/>
              </a:rPr>
              <a:t>request</a:t>
            </a:r>
            <a:r>
              <a:rPr lang="en-US" sz="2800"/>
              <a:t> and </a:t>
            </a:r>
            <a:r>
              <a:rPr lang="en-US" sz="2800" u="sng">
                <a:solidFill>
                  <a:schemeClr val="hlink"/>
                </a:solidFill>
                <a:hlinkClick r:id="rId4"/>
              </a:rPr>
              <a:t>response</a:t>
            </a:r>
            <a:r>
              <a:rPr lang="en-US" sz="2800"/>
              <a:t> object which will be executed on each request.</a:t>
            </a:r>
            <a:endParaRPr/>
          </a:p>
          <a:p>
            <a:pPr indent="0" lvl="0" marL="0" rtl="0" algn="l">
              <a:spcBef>
                <a:spcPts val="560"/>
              </a:spcBef>
              <a:spcAft>
                <a:spcPts val="0"/>
              </a:spcAft>
              <a:buSzPts val="2800"/>
              <a:buNone/>
            </a:pPr>
            <a:r>
              <a:rPr lang="en-US" sz="2800"/>
              <a:t>Run the above example using node server.js command, and point your browser to </a:t>
            </a:r>
            <a:r>
              <a:rPr i="1" lang="en-US" sz="2800"/>
              <a:t>http://localhost:5000</a:t>
            </a:r>
            <a:r>
              <a:rPr lang="en-US" sz="2800"/>
              <a:t> </a:t>
            </a:r>
            <a:endParaRPr/>
          </a:p>
          <a:p>
            <a:pPr indent="0" lvl="0" marL="0" rtl="0" algn="l">
              <a:spcBef>
                <a:spcPts val="560"/>
              </a:spcBef>
              <a:spcAft>
                <a:spcPts val="0"/>
              </a:spcAft>
              <a:buSzPts val="2800"/>
              <a:buNone/>
            </a:pPr>
            <a:r>
              <a:t/>
            </a:r>
            <a:endParaRPr sz="2800"/>
          </a:p>
        </p:txBody>
      </p:sp>
      <p:sp>
        <p:nvSpPr>
          <p:cNvPr id="837" name="Google Shape;837;p94"/>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838" name="Google Shape;838;p94"/>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9" name="Google Shape;839;p94"/>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3" name="Shape 843"/>
        <p:cNvGrpSpPr/>
        <p:nvPr/>
      </p:nvGrpSpPr>
      <p:grpSpPr>
        <a:xfrm>
          <a:off x="0" y="0"/>
          <a:ext cx="0" cy="0"/>
          <a:chOff x="0" y="0"/>
          <a:chExt cx="0" cy="0"/>
        </a:xfrm>
      </p:grpSpPr>
      <p:sp>
        <p:nvSpPr>
          <p:cNvPr id="844" name="Google Shape;844;p95"/>
          <p:cNvSpPr txBox="1"/>
          <p:nvPr>
            <p:ph type="ctrTitle"/>
          </p:nvPr>
        </p:nvSpPr>
        <p:spPr>
          <a:xfrm>
            <a:off x="685800" y="473075"/>
            <a:ext cx="7772400" cy="8985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800"/>
              <a:buFont typeface="Cambria"/>
              <a:buNone/>
            </a:pPr>
            <a:r>
              <a:rPr lang="en-US" sz="4800"/>
              <a:t>Express.JS POST Request</a:t>
            </a:r>
            <a:endParaRPr sz="4800"/>
          </a:p>
        </p:txBody>
      </p:sp>
      <p:sp>
        <p:nvSpPr>
          <p:cNvPr id="845" name="Google Shape;845;p95"/>
          <p:cNvSpPr txBox="1"/>
          <p:nvPr>
            <p:ph idx="1" type="subTitle"/>
          </p:nvPr>
        </p:nvSpPr>
        <p:spPr>
          <a:xfrm>
            <a:off x="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t/>
            </a:r>
            <a:endParaRPr sz="2800"/>
          </a:p>
        </p:txBody>
      </p:sp>
      <p:sp>
        <p:nvSpPr>
          <p:cNvPr id="846" name="Google Shape;846;p95"/>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847" name="Google Shape;847;p95"/>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8" name="Google Shape;848;p95"/>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pic>
        <p:nvPicPr>
          <p:cNvPr id="849" name="Google Shape;849;p95"/>
          <p:cNvPicPr preferRelativeResize="0"/>
          <p:nvPr/>
        </p:nvPicPr>
        <p:blipFill rotWithShape="1">
          <a:blip r:embed="rId3">
            <a:alphaModFix/>
          </a:blip>
          <a:srcRect b="0" l="0" r="0" t="0"/>
          <a:stretch/>
        </p:blipFill>
        <p:spPr>
          <a:xfrm>
            <a:off x="304800" y="1462088"/>
            <a:ext cx="6996113" cy="5091112"/>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3" name="Shape 853"/>
        <p:cNvGrpSpPr/>
        <p:nvPr/>
      </p:nvGrpSpPr>
      <p:grpSpPr>
        <a:xfrm>
          <a:off x="0" y="0"/>
          <a:ext cx="0" cy="0"/>
          <a:chOff x="0" y="0"/>
          <a:chExt cx="0" cy="0"/>
        </a:xfrm>
      </p:grpSpPr>
      <p:sp>
        <p:nvSpPr>
          <p:cNvPr id="854" name="Google Shape;854;p96"/>
          <p:cNvSpPr txBox="1"/>
          <p:nvPr>
            <p:ph type="ctrTitle"/>
          </p:nvPr>
        </p:nvSpPr>
        <p:spPr>
          <a:xfrm>
            <a:off x="685800" y="473075"/>
            <a:ext cx="7772400" cy="8985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a:t>
            </a:r>
            <a:endParaRPr/>
          </a:p>
        </p:txBody>
      </p:sp>
      <p:sp>
        <p:nvSpPr>
          <p:cNvPr id="855" name="Google Shape;855;p96"/>
          <p:cNvSpPr txBox="1"/>
          <p:nvPr>
            <p:ph idx="1" type="subTitle"/>
          </p:nvPr>
        </p:nvSpPr>
        <p:spPr>
          <a:xfrm>
            <a:off x="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rPr lang="en-US" sz="2800"/>
              <a:t>Body Parser:</a:t>
            </a:r>
            <a:endParaRPr sz="2800"/>
          </a:p>
          <a:p>
            <a:pPr indent="0" lvl="0" marL="0" rtl="0" algn="l">
              <a:spcBef>
                <a:spcPts val="560"/>
              </a:spcBef>
              <a:spcAft>
                <a:spcPts val="0"/>
              </a:spcAft>
              <a:buSzPts val="2800"/>
              <a:buNone/>
            </a:pPr>
            <a:r>
              <a:rPr lang="en-US" sz="2800"/>
              <a:t>To handle HTTP POST request in Express.js version 4 and above, you need to install middleware module called </a:t>
            </a:r>
            <a:r>
              <a:rPr lang="en-US" sz="2800" u="sng">
                <a:solidFill>
                  <a:schemeClr val="hlink"/>
                </a:solidFill>
                <a:hlinkClick r:id="rId3"/>
              </a:rPr>
              <a:t>body-parser</a:t>
            </a:r>
            <a:r>
              <a:rPr lang="en-US" sz="2800"/>
              <a:t>. The middleware was a part of Express.js earlier but now you have to install it separately.</a:t>
            </a:r>
            <a:endParaRPr/>
          </a:p>
          <a:p>
            <a:pPr indent="0" lvl="0" marL="0" rtl="0" algn="l">
              <a:spcBef>
                <a:spcPts val="560"/>
              </a:spcBef>
              <a:spcAft>
                <a:spcPts val="0"/>
              </a:spcAft>
              <a:buSzPts val="2800"/>
              <a:buNone/>
            </a:pPr>
            <a:r>
              <a:rPr lang="en-US" sz="2800"/>
              <a:t>This body-parser module parses the JSON, buffer, string and url encoded data submitted using HTTP POST request. Install body-parser using NPM as shown below.</a:t>
            </a:r>
            <a:endParaRPr/>
          </a:p>
          <a:p>
            <a:pPr indent="0" lvl="0" marL="0" rtl="0" algn="l">
              <a:spcBef>
                <a:spcPts val="560"/>
              </a:spcBef>
              <a:spcAft>
                <a:spcPts val="0"/>
              </a:spcAft>
              <a:buSzPts val="2800"/>
              <a:buNone/>
            </a:pPr>
            <a:r>
              <a:t/>
            </a:r>
            <a:endParaRPr sz="2800"/>
          </a:p>
        </p:txBody>
      </p:sp>
      <p:sp>
        <p:nvSpPr>
          <p:cNvPr id="856" name="Google Shape;856;p96"/>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857" name="Google Shape;857;p96"/>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8" name="Google Shape;858;p96"/>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pic>
        <p:nvPicPr>
          <p:cNvPr id="859" name="Google Shape;859;p96"/>
          <p:cNvPicPr preferRelativeResize="0"/>
          <p:nvPr/>
        </p:nvPicPr>
        <p:blipFill rotWithShape="1">
          <a:blip r:embed="rId4">
            <a:alphaModFix/>
          </a:blip>
          <a:srcRect b="0" l="0" r="0" t="0"/>
          <a:stretch/>
        </p:blipFill>
        <p:spPr>
          <a:xfrm>
            <a:off x="152401" y="5257800"/>
            <a:ext cx="4267200" cy="914400"/>
          </a:xfrm>
          <a:prstGeom prst="rect">
            <a:avLst/>
          </a:prstGeom>
          <a:noFill/>
          <a:ln>
            <a:noFill/>
          </a:ln>
        </p:spPr>
      </p:pic>
      <p:sp>
        <p:nvSpPr>
          <p:cNvPr id="860" name="Google Shape;860;p96"/>
          <p:cNvSpPr/>
          <p:nvPr/>
        </p:nvSpPr>
        <p:spPr>
          <a:xfrm>
            <a:off x="152401" y="6211669"/>
            <a:ext cx="914399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Now, import body-parser and get the POST request data as shown below.</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4" name="Shape 864"/>
        <p:cNvGrpSpPr/>
        <p:nvPr/>
      </p:nvGrpSpPr>
      <p:grpSpPr>
        <a:xfrm>
          <a:off x="0" y="0"/>
          <a:ext cx="0" cy="0"/>
          <a:chOff x="0" y="0"/>
          <a:chExt cx="0" cy="0"/>
        </a:xfrm>
      </p:grpSpPr>
      <p:sp>
        <p:nvSpPr>
          <p:cNvPr id="865" name="Google Shape;865;p97"/>
          <p:cNvSpPr txBox="1"/>
          <p:nvPr>
            <p:ph type="ctrTitle"/>
          </p:nvPr>
        </p:nvSpPr>
        <p:spPr>
          <a:xfrm>
            <a:off x="685800" y="473075"/>
            <a:ext cx="7772400" cy="8985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a:t>
            </a:r>
            <a:endParaRPr/>
          </a:p>
        </p:txBody>
      </p:sp>
      <p:sp>
        <p:nvSpPr>
          <p:cNvPr id="866" name="Google Shape;866;p97"/>
          <p:cNvSpPr txBox="1"/>
          <p:nvPr>
            <p:ph idx="1" type="subTitle"/>
          </p:nvPr>
        </p:nvSpPr>
        <p:spPr>
          <a:xfrm>
            <a:off x="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t/>
            </a:r>
            <a:endParaRPr sz="2800"/>
          </a:p>
        </p:txBody>
      </p:sp>
      <p:sp>
        <p:nvSpPr>
          <p:cNvPr id="867" name="Google Shape;867;p97"/>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868" name="Google Shape;868;p97"/>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9" name="Google Shape;869;p97"/>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pic>
        <p:nvPicPr>
          <p:cNvPr id="870" name="Google Shape;870;p97"/>
          <p:cNvPicPr preferRelativeResize="0"/>
          <p:nvPr/>
        </p:nvPicPr>
        <p:blipFill rotWithShape="1">
          <a:blip r:embed="rId3">
            <a:alphaModFix/>
          </a:blip>
          <a:srcRect b="0" l="0" r="0" t="0"/>
          <a:stretch/>
        </p:blipFill>
        <p:spPr>
          <a:xfrm>
            <a:off x="0" y="1447800"/>
            <a:ext cx="7162800" cy="5029200"/>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4" name="Shape 874"/>
        <p:cNvGrpSpPr/>
        <p:nvPr/>
      </p:nvGrpSpPr>
      <p:grpSpPr>
        <a:xfrm>
          <a:off x="0" y="0"/>
          <a:ext cx="0" cy="0"/>
          <a:chOff x="0" y="0"/>
          <a:chExt cx="0" cy="0"/>
        </a:xfrm>
      </p:grpSpPr>
      <p:sp>
        <p:nvSpPr>
          <p:cNvPr id="875" name="Google Shape;875;p98"/>
          <p:cNvSpPr txBox="1"/>
          <p:nvPr>
            <p:ph type="ctrTitle"/>
          </p:nvPr>
        </p:nvSpPr>
        <p:spPr>
          <a:xfrm>
            <a:off x="685800" y="473075"/>
            <a:ext cx="7772400" cy="8985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a:t>
            </a:r>
            <a:endParaRPr/>
          </a:p>
        </p:txBody>
      </p:sp>
      <p:sp>
        <p:nvSpPr>
          <p:cNvPr id="876" name="Google Shape;876;p98"/>
          <p:cNvSpPr txBox="1"/>
          <p:nvPr>
            <p:ph idx="1" type="subTitle"/>
          </p:nvPr>
        </p:nvSpPr>
        <p:spPr>
          <a:xfrm>
            <a:off x="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rPr lang="en-US" sz="2800"/>
              <a:t>In the above example, POST data can be accessed using req.body. The req.body is an object that includes properties for each submitted form. Index.html contains firstName and lastName input types, so you can access it using req.body.firstName and req.body.lastName.</a:t>
            </a:r>
            <a:endParaRPr/>
          </a:p>
          <a:p>
            <a:pPr indent="0" lvl="0" marL="0" rtl="0" algn="l">
              <a:spcBef>
                <a:spcPts val="560"/>
              </a:spcBef>
              <a:spcAft>
                <a:spcPts val="0"/>
              </a:spcAft>
              <a:buSzPts val="2800"/>
              <a:buNone/>
            </a:pPr>
            <a:r>
              <a:rPr lang="en-US" sz="2800"/>
              <a:t>Now, run the above example using node server.js command, point your browser to </a:t>
            </a:r>
            <a:r>
              <a:rPr i="1" lang="en-US" sz="2800"/>
              <a:t>http://localhost:5000</a:t>
            </a:r>
            <a:r>
              <a:rPr lang="en-US" sz="2800"/>
              <a:t> and see the following result.</a:t>
            </a:r>
            <a:endParaRPr/>
          </a:p>
          <a:p>
            <a:pPr indent="0" lvl="0" marL="0" rtl="0" algn="l">
              <a:spcBef>
                <a:spcPts val="560"/>
              </a:spcBef>
              <a:spcAft>
                <a:spcPts val="0"/>
              </a:spcAft>
              <a:buSzPts val="2800"/>
              <a:buNone/>
            </a:pPr>
            <a:r>
              <a:t/>
            </a:r>
            <a:endParaRPr sz="2800"/>
          </a:p>
        </p:txBody>
      </p:sp>
      <p:sp>
        <p:nvSpPr>
          <p:cNvPr id="877" name="Google Shape;877;p98"/>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878" name="Google Shape;878;p98"/>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9" name="Google Shape;879;p98"/>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3" name="Shape 883"/>
        <p:cNvGrpSpPr/>
        <p:nvPr/>
      </p:nvGrpSpPr>
      <p:grpSpPr>
        <a:xfrm>
          <a:off x="0" y="0"/>
          <a:ext cx="0" cy="0"/>
          <a:chOff x="0" y="0"/>
          <a:chExt cx="0" cy="0"/>
        </a:xfrm>
      </p:grpSpPr>
      <p:sp>
        <p:nvSpPr>
          <p:cNvPr id="884" name="Google Shape;884;p99"/>
          <p:cNvSpPr txBox="1"/>
          <p:nvPr>
            <p:ph type="ctrTitle"/>
          </p:nvPr>
        </p:nvSpPr>
        <p:spPr>
          <a:xfrm>
            <a:off x="685800" y="473075"/>
            <a:ext cx="7772400" cy="8985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a:t>
            </a:r>
            <a:endParaRPr/>
          </a:p>
        </p:txBody>
      </p:sp>
      <p:sp>
        <p:nvSpPr>
          <p:cNvPr id="885" name="Google Shape;885;p99"/>
          <p:cNvSpPr txBox="1"/>
          <p:nvPr>
            <p:ph idx="1" type="subTitle"/>
          </p:nvPr>
        </p:nvSpPr>
        <p:spPr>
          <a:xfrm>
            <a:off x="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800"/>
              <a:buNone/>
            </a:pPr>
            <a:r>
              <a:rPr lang="en-US" sz="2800"/>
              <a:t>Serving Static Resources in Node.js:</a:t>
            </a:r>
            <a:endParaRPr sz="2800"/>
          </a:p>
          <a:p>
            <a:pPr indent="0" lvl="0" marL="0" rtl="0" algn="l">
              <a:lnSpc>
                <a:spcPct val="90000"/>
              </a:lnSpc>
              <a:spcBef>
                <a:spcPts val="560"/>
              </a:spcBef>
              <a:spcAft>
                <a:spcPts val="0"/>
              </a:spcAft>
              <a:buSzPts val="2800"/>
              <a:buNone/>
            </a:pPr>
            <a:r>
              <a:rPr lang="en-US" sz="2800"/>
              <a:t>In this section, you will learn how to serve static resources like images, css, JavaScript or other static files using </a:t>
            </a:r>
            <a:r>
              <a:rPr b="1" lang="en-US" sz="2800"/>
              <a:t>Express.js</a:t>
            </a:r>
            <a:r>
              <a:rPr lang="en-US" sz="2800"/>
              <a:t> and </a:t>
            </a:r>
            <a:r>
              <a:rPr b="1" lang="en-US" sz="2800"/>
              <a:t>node-static</a:t>
            </a:r>
            <a:r>
              <a:rPr lang="en-US" sz="2800"/>
              <a:t> module.</a:t>
            </a:r>
            <a:endParaRPr/>
          </a:p>
          <a:p>
            <a:pPr indent="0" lvl="0" marL="0" rtl="0" algn="l">
              <a:lnSpc>
                <a:spcPct val="90000"/>
              </a:lnSpc>
              <a:spcBef>
                <a:spcPts val="560"/>
              </a:spcBef>
              <a:spcAft>
                <a:spcPts val="0"/>
              </a:spcAft>
              <a:buSzPts val="2800"/>
              <a:buNone/>
            </a:pPr>
            <a:r>
              <a:rPr lang="en-US" sz="2800"/>
              <a:t>Serve Static Resources using Express.js:</a:t>
            </a:r>
            <a:endParaRPr sz="2800"/>
          </a:p>
          <a:p>
            <a:pPr indent="0" lvl="0" marL="0" rtl="0" algn="l">
              <a:lnSpc>
                <a:spcPct val="90000"/>
              </a:lnSpc>
              <a:spcBef>
                <a:spcPts val="560"/>
              </a:spcBef>
              <a:spcAft>
                <a:spcPts val="0"/>
              </a:spcAft>
              <a:buSzPts val="2800"/>
              <a:buNone/>
            </a:pPr>
            <a:r>
              <a:rPr lang="en-US" sz="2800"/>
              <a:t>It is easy to serve static files using built-in middleware in Express.js called express.static. Using express.static() method, you can server static resources directly by specifying the folder name where you have stored your static resources.</a:t>
            </a:r>
            <a:endParaRPr/>
          </a:p>
          <a:p>
            <a:pPr indent="0" lvl="0" marL="0" rtl="0" algn="l">
              <a:lnSpc>
                <a:spcPct val="90000"/>
              </a:lnSpc>
              <a:spcBef>
                <a:spcPts val="560"/>
              </a:spcBef>
              <a:spcAft>
                <a:spcPts val="0"/>
              </a:spcAft>
              <a:buSzPts val="2800"/>
              <a:buNone/>
            </a:pPr>
            <a:r>
              <a:rPr lang="en-US" sz="2800"/>
              <a:t>The following example serves static resources from the public folder under the root folder of your application.</a:t>
            </a:r>
            <a:endParaRPr/>
          </a:p>
          <a:p>
            <a:pPr indent="0" lvl="0" marL="0" rtl="0" algn="l">
              <a:lnSpc>
                <a:spcPct val="90000"/>
              </a:lnSpc>
              <a:spcBef>
                <a:spcPts val="560"/>
              </a:spcBef>
              <a:spcAft>
                <a:spcPts val="0"/>
              </a:spcAft>
              <a:buSzPts val="2800"/>
              <a:buNone/>
            </a:pPr>
            <a:r>
              <a:t/>
            </a:r>
            <a:endParaRPr sz="2800"/>
          </a:p>
        </p:txBody>
      </p:sp>
      <p:sp>
        <p:nvSpPr>
          <p:cNvPr id="886" name="Google Shape;886;p99"/>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887" name="Google Shape;887;p99"/>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8" name="Google Shape;888;p99"/>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2" name="Shape 892"/>
        <p:cNvGrpSpPr/>
        <p:nvPr/>
      </p:nvGrpSpPr>
      <p:grpSpPr>
        <a:xfrm>
          <a:off x="0" y="0"/>
          <a:ext cx="0" cy="0"/>
          <a:chOff x="0" y="0"/>
          <a:chExt cx="0" cy="0"/>
        </a:xfrm>
      </p:grpSpPr>
      <p:sp>
        <p:nvSpPr>
          <p:cNvPr id="893" name="Google Shape;893;p100"/>
          <p:cNvSpPr txBox="1"/>
          <p:nvPr>
            <p:ph type="ctrTitle"/>
          </p:nvPr>
        </p:nvSpPr>
        <p:spPr>
          <a:xfrm>
            <a:off x="685800" y="473075"/>
            <a:ext cx="7772400" cy="8985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a:t>
            </a:r>
            <a:endParaRPr/>
          </a:p>
        </p:txBody>
      </p:sp>
      <p:sp>
        <p:nvSpPr>
          <p:cNvPr id="894" name="Google Shape;894;p100"/>
          <p:cNvSpPr txBox="1"/>
          <p:nvPr>
            <p:ph idx="1" type="subTitle"/>
          </p:nvPr>
        </p:nvSpPr>
        <p:spPr>
          <a:xfrm>
            <a:off x="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t/>
            </a:r>
            <a:endParaRPr sz="2800"/>
          </a:p>
        </p:txBody>
      </p:sp>
      <p:sp>
        <p:nvSpPr>
          <p:cNvPr id="895" name="Google Shape;895;p100"/>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896" name="Google Shape;896;p100"/>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7" name="Google Shape;897;p100"/>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pic>
        <p:nvPicPr>
          <p:cNvPr id="898" name="Google Shape;898;p100"/>
          <p:cNvPicPr preferRelativeResize="0"/>
          <p:nvPr/>
        </p:nvPicPr>
        <p:blipFill rotWithShape="1">
          <a:blip r:embed="rId3">
            <a:alphaModFix/>
          </a:blip>
          <a:srcRect b="0" l="0" r="0" t="0"/>
          <a:stretch/>
        </p:blipFill>
        <p:spPr>
          <a:xfrm>
            <a:off x="152400" y="1600200"/>
            <a:ext cx="8229600" cy="2571750"/>
          </a:xfrm>
          <a:prstGeom prst="rect">
            <a:avLst/>
          </a:prstGeom>
          <a:noFill/>
          <a:ln>
            <a:noFill/>
          </a:ln>
        </p:spPr>
      </p:pic>
      <p:sp>
        <p:nvSpPr>
          <p:cNvPr id="899" name="Google Shape;899;p100"/>
          <p:cNvSpPr/>
          <p:nvPr/>
        </p:nvSpPr>
        <p:spPr>
          <a:xfrm>
            <a:off x="0" y="4062683"/>
            <a:ext cx="8534400" cy="1323439"/>
          </a:xfrm>
          <a:prstGeom prst="rect">
            <a:avLst/>
          </a:prstGeom>
          <a:solidFill>
            <a:srgbClr val="F9F9F9"/>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181717"/>
              </a:buClr>
              <a:buSzPts val="1600"/>
              <a:buFont typeface="Verdana"/>
              <a:buNone/>
            </a:pPr>
            <a:r>
              <a:rPr b="0" i="0" lang="en-US" sz="1600" u="none" cap="none" strike="noStrike">
                <a:solidFill>
                  <a:srgbClr val="181717"/>
                </a:solidFill>
                <a:latin typeface="Verdana"/>
                <a:ea typeface="Verdana"/>
                <a:cs typeface="Verdana"/>
                <a:sym typeface="Verdana"/>
              </a:rPr>
              <a:t>Now, run the above code using </a:t>
            </a:r>
            <a:r>
              <a:rPr b="0" i="0" lang="en-US" sz="1600" u="none" cap="none" strike="noStrike">
                <a:solidFill>
                  <a:srgbClr val="000000"/>
                </a:solidFill>
                <a:latin typeface="Arial"/>
                <a:ea typeface="Arial"/>
                <a:cs typeface="Arial"/>
                <a:sym typeface="Arial"/>
              </a:rPr>
              <a:t>node server.js</a:t>
            </a:r>
            <a:r>
              <a:rPr b="0" i="0" lang="en-US" sz="1600" u="none" cap="none" strike="noStrike">
                <a:solidFill>
                  <a:srgbClr val="181717"/>
                </a:solidFill>
                <a:latin typeface="Verdana"/>
                <a:ea typeface="Verdana"/>
                <a:cs typeface="Verdana"/>
                <a:sym typeface="Verdana"/>
              </a:rPr>
              <a:t> command and point your browser to </a:t>
            </a:r>
            <a:r>
              <a:rPr b="0" i="1" lang="en-US" sz="1600" u="none" cap="none" strike="noStrike">
                <a:solidFill>
                  <a:srgbClr val="181717"/>
                </a:solidFill>
                <a:latin typeface="Verdana"/>
                <a:ea typeface="Verdana"/>
                <a:cs typeface="Verdana"/>
                <a:sym typeface="Verdana"/>
              </a:rPr>
              <a:t>http://localhost:5000/myImage.jpg</a:t>
            </a:r>
            <a:r>
              <a:rPr b="0" i="0" lang="en-US" sz="1600" u="none" cap="none" strike="noStrike">
                <a:solidFill>
                  <a:srgbClr val="181717"/>
                </a:solidFill>
                <a:latin typeface="Verdana"/>
                <a:ea typeface="Verdana"/>
                <a:cs typeface="Verdana"/>
                <a:sym typeface="Verdana"/>
              </a:rPr>
              <a:t> and it will display myImage.jpg from the public folder (public folder should have myImage.jpg).</a:t>
            </a:r>
            <a:endParaRPr b="0" i="0" sz="10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181717"/>
              </a:buClr>
              <a:buSzPts val="1600"/>
              <a:buFont typeface="Verdana"/>
              <a:buNone/>
            </a:pPr>
            <a:r>
              <a:rPr b="0" i="0" lang="en-US" sz="1600" u="none" cap="none" strike="noStrike">
                <a:solidFill>
                  <a:srgbClr val="181717"/>
                </a:solidFill>
                <a:latin typeface="Verdana"/>
                <a:ea typeface="Verdana"/>
                <a:cs typeface="Verdana"/>
                <a:sym typeface="Verdana"/>
              </a:rPr>
              <a:t>If you have different folders for different types of resources then you can set express.static middleware as shown below</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3" name="Shape 903"/>
        <p:cNvGrpSpPr/>
        <p:nvPr/>
      </p:nvGrpSpPr>
      <p:grpSpPr>
        <a:xfrm>
          <a:off x="0" y="0"/>
          <a:ext cx="0" cy="0"/>
          <a:chOff x="0" y="0"/>
          <a:chExt cx="0" cy="0"/>
        </a:xfrm>
      </p:grpSpPr>
      <p:sp>
        <p:nvSpPr>
          <p:cNvPr id="904" name="Google Shape;904;p101"/>
          <p:cNvSpPr txBox="1"/>
          <p:nvPr>
            <p:ph type="ctrTitle"/>
          </p:nvPr>
        </p:nvSpPr>
        <p:spPr>
          <a:xfrm>
            <a:off x="685800" y="473075"/>
            <a:ext cx="7772400" cy="8985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a:t>
            </a:r>
            <a:endParaRPr/>
          </a:p>
        </p:txBody>
      </p:sp>
      <p:sp>
        <p:nvSpPr>
          <p:cNvPr id="905" name="Google Shape;905;p101"/>
          <p:cNvSpPr txBox="1"/>
          <p:nvPr>
            <p:ph idx="1" type="subTitle"/>
          </p:nvPr>
        </p:nvSpPr>
        <p:spPr>
          <a:xfrm>
            <a:off x="152400" y="1511192"/>
            <a:ext cx="86868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t/>
            </a:r>
            <a:endParaRPr sz="2800"/>
          </a:p>
        </p:txBody>
      </p:sp>
      <p:sp>
        <p:nvSpPr>
          <p:cNvPr id="906" name="Google Shape;906;p101"/>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907" name="Google Shape;907;p101"/>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8" name="Google Shape;908;p101"/>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909" name="Google Shape;909;p101"/>
          <p:cNvSpPr/>
          <p:nvPr/>
        </p:nvSpPr>
        <p:spPr>
          <a:xfrm>
            <a:off x="0" y="4493570"/>
            <a:ext cx="8534400" cy="461665"/>
          </a:xfrm>
          <a:prstGeom prst="rect">
            <a:avLst/>
          </a:prstGeom>
          <a:solidFill>
            <a:srgbClr val="F9F9F9"/>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Arial"/>
              <a:ea typeface="Arial"/>
              <a:cs typeface="Arial"/>
              <a:sym typeface="Arial"/>
            </a:endParaRPr>
          </a:p>
        </p:txBody>
      </p:sp>
      <p:pic>
        <p:nvPicPr>
          <p:cNvPr id="910" name="Google Shape;910;p101"/>
          <p:cNvPicPr preferRelativeResize="0"/>
          <p:nvPr/>
        </p:nvPicPr>
        <p:blipFill rotWithShape="1">
          <a:blip r:embed="rId3">
            <a:alphaModFix/>
          </a:blip>
          <a:srcRect b="0" l="0" r="0" t="0"/>
          <a:stretch/>
        </p:blipFill>
        <p:spPr>
          <a:xfrm>
            <a:off x="0" y="1524000"/>
            <a:ext cx="7762875" cy="3167063"/>
          </a:xfrm>
          <a:prstGeom prst="rect">
            <a:avLst/>
          </a:prstGeom>
          <a:noFill/>
          <a:ln>
            <a:noFill/>
          </a:ln>
        </p:spPr>
      </p:pic>
      <p:sp>
        <p:nvSpPr>
          <p:cNvPr id="911" name="Google Shape;911;p101"/>
          <p:cNvSpPr/>
          <p:nvPr/>
        </p:nvSpPr>
        <p:spPr>
          <a:xfrm>
            <a:off x="152400" y="4678577"/>
            <a:ext cx="8686800"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 the above example, app.use() method mounts the express.static middleware for every request that starts with "/images". It will serve images from images folder for every HTTP requests that starts with "/images". For example, HTTP request http://localhost:5000/images/myImage.png will get myImage.png as a response. All other resources will be served from public folder.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ctrTitle"/>
          </p:nvPr>
        </p:nvSpPr>
        <p:spPr>
          <a:xfrm>
            <a:off x="304800" y="152401"/>
            <a:ext cx="8153400" cy="121919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a:t>
            </a:r>
            <a:endParaRPr/>
          </a:p>
        </p:txBody>
      </p:sp>
      <p:sp>
        <p:nvSpPr>
          <p:cNvPr id="137" name="Google Shape;137;p21"/>
          <p:cNvSpPr txBox="1"/>
          <p:nvPr>
            <p:ph idx="1" type="subTitle"/>
          </p:nvPr>
        </p:nvSpPr>
        <p:spPr>
          <a:xfrm>
            <a:off x="76200" y="1524000"/>
            <a:ext cx="89916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b="1" lang="en-US"/>
              <a:t>Install Node.js on Windows</a:t>
            </a:r>
            <a:endParaRPr/>
          </a:p>
          <a:p>
            <a:pPr indent="0" lvl="0" marL="0" rtl="0" algn="l">
              <a:spcBef>
                <a:spcPts val="400"/>
              </a:spcBef>
              <a:spcAft>
                <a:spcPts val="0"/>
              </a:spcAft>
              <a:buSzPts val="2000"/>
              <a:buNone/>
            </a:pPr>
            <a:r>
              <a:rPr lang="en-US"/>
              <a:t>Visit Node.js official web site </a:t>
            </a:r>
            <a:r>
              <a:rPr lang="en-US" u="sng">
                <a:solidFill>
                  <a:schemeClr val="hlink"/>
                </a:solidFill>
                <a:hlinkClick r:id="rId3"/>
              </a:rPr>
              <a:t>https://nodejs.org</a:t>
            </a:r>
            <a:r>
              <a:rPr lang="en-US"/>
              <a:t>. It will automatically detect OS and display download link as per your Operating System. For example, it will display following download link for 64 bit Windows OS.</a:t>
            </a:r>
            <a:endParaRPr/>
          </a:p>
          <a:p>
            <a:pPr indent="0" lvl="0" marL="0" rtl="0" algn="l">
              <a:spcBef>
                <a:spcPts val="400"/>
              </a:spcBef>
              <a:spcAft>
                <a:spcPts val="0"/>
              </a:spcAft>
              <a:buSzPts val="2000"/>
              <a:buNone/>
            </a:pPr>
            <a:r>
              <a:t/>
            </a:r>
            <a:endParaRPr/>
          </a:p>
        </p:txBody>
      </p:sp>
      <p:sp>
        <p:nvSpPr>
          <p:cNvPr id="138" name="Google Shape;138;p21"/>
          <p:cNvSpPr txBox="1"/>
          <p:nvPr/>
        </p:nvSpPr>
        <p:spPr>
          <a:xfrm>
            <a:off x="259275" y="4275550"/>
            <a:ext cx="7739700" cy="14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Difference between JS engine in Browser and Node</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5" name="Shape 915"/>
        <p:cNvGrpSpPr/>
        <p:nvPr/>
      </p:nvGrpSpPr>
      <p:grpSpPr>
        <a:xfrm>
          <a:off x="0" y="0"/>
          <a:ext cx="0" cy="0"/>
          <a:chOff x="0" y="0"/>
          <a:chExt cx="0" cy="0"/>
        </a:xfrm>
      </p:grpSpPr>
      <p:sp>
        <p:nvSpPr>
          <p:cNvPr id="916" name="Google Shape;916;p102"/>
          <p:cNvSpPr txBox="1"/>
          <p:nvPr>
            <p:ph type="ctrTitle"/>
          </p:nvPr>
        </p:nvSpPr>
        <p:spPr>
          <a:xfrm>
            <a:off x="685800" y="473075"/>
            <a:ext cx="7772400" cy="8985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a:t>
            </a:r>
            <a:endParaRPr/>
          </a:p>
        </p:txBody>
      </p:sp>
      <p:sp>
        <p:nvSpPr>
          <p:cNvPr id="917" name="Google Shape;917;p102"/>
          <p:cNvSpPr txBox="1"/>
          <p:nvPr>
            <p:ph idx="1" type="subTitle"/>
          </p:nvPr>
        </p:nvSpPr>
        <p:spPr>
          <a:xfrm>
            <a:off x="152400" y="1511192"/>
            <a:ext cx="86868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rPr lang="en-US" sz="2800"/>
              <a:t>Now, run the above code using node server.js and point your browser to </a:t>
            </a:r>
            <a:r>
              <a:rPr i="1" lang="en-US" sz="2800"/>
              <a:t>http://localhost:5000/images/myImage.jpg</a:t>
            </a:r>
            <a:r>
              <a:rPr lang="en-US" sz="2800"/>
              <a:t> and it will display myImage.jpg from the </a:t>
            </a:r>
            <a:r>
              <a:rPr b="1" lang="en-US" sz="2800"/>
              <a:t>images</a:t>
            </a:r>
            <a:r>
              <a:rPr lang="en-US" sz="2800"/>
              <a:t> folder, whereas </a:t>
            </a:r>
            <a:r>
              <a:rPr i="1" lang="en-US" sz="2800"/>
              <a:t>http://localhost:5000/myJSFile.js</a:t>
            </a:r>
            <a:r>
              <a:rPr lang="en-US" sz="2800"/>
              <a:t> request will be served from public folder. (images folder must include myImage.png and public folder must include myJSFile.js)</a:t>
            </a:r>
            <a:endParaRPr/>
          </a:p>
          <a:p>
            <a:pPr indent="0" lvl="0" marL="0" rtl="0" algn="l">
              <a:spcBef>
                <a:spcPts val="560"/>
              </a:spcBef>
              <a:spcAft>
                <a:spcPts val="0"/>
              </a:spcAft>
              <a:buSzPts val="2800"/>
              <a:buNone/>
            </a:pPr>
            <a:r>
              <a:rPr lang="en-US" sz="2800"/>
              <a:t>You can also create a virtual path in case you don't want to show actual folder name in the url.</a:t>
            </a:r>
            <a:endParaRPr/>
          </a:p>
          <a:p>
            <a:pPr indent="0" lvl="0" marL="0" rtl="0" algn="l">
              <a:spcBef>
                <a:spcPts val="560"/>
              </a:spcBef>
              <a:spcAft>
                <a:spcPts val="0"/>
              </a:spcAft>
              <a:buSzPts val="2800"/>
              <a:buNone/>
            </a:pPr>
            <a:r>
              <a:t/>
            </a:r>
            <a:endParaRPr sz="2800"/>
          </a:p>
        </p:txBody>
      </p:sp>
      <p:sp>
        <p:nvSpPr>
          <p:cNvPr id="918" name="Google Shape;918;p102"/>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919" name="Google Shape;919;p102"/>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0" name="Google Shape;920;p102"/>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4" name="Shape 924"/>
        <p:cNvGrpSpPr/>
        <p:nvPr/>
      </p:nvGrpSpPr>
      <p:grpSpPr>
        <a:xfrm>
          <a:off x="0" y="0"/>
          <a:ext cx="0" cy="0"/>
          <a:chOff x="0" y="0"/>
          <a:chExt cx="0" cy="0"/>
        </a:xfrm>
      </p:grpSpPr>
      <p:sp>
        <p:nvSpPr>
          <p:cNvPr id="925" name="Google Shape;925;p103"/>
          <p:cNvSpPr txBox="1"/>
          <p:nvPr>
            <p:ph type="ctrTitle"/>
          </p:nvPr>
        </p:nvSpPr>
        <p:spPr>
          <a:xfrm>
            <a:off x="685800" y="473075"/>
            <a:ext cx="7772400" cy="8985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a:t>
            </a:r>
            <a:endParaRPr/>
          </a:p>
        </p:txBody>
      </p:sp>
      <p:sp>
        <p:nvSpPr>
          <p:cNvPr id="926" name="Google Shape;926;p103"/>
          <p:cNvSpPr txBox="1"/>
          <p:nvPr>
            <p:ph idx="1" type="subTitle"/>
          </p:nvPr>
        </p:nvSpPr>
        <p:spPr>
          <a:xfrm>
            <a:off x="152400" y="1511192"/>
            <a:ext cx="86868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t/>
            </a:r>
            <a:endParaRPr sz="2800"/>
          </a:p>
        </p:txBody>
      </p:sp>
      <p:sp>
        <p:nvSpPr>
          <p:cNvPr id="927" name="Google Shape;927;p103"/>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928" name="Google Shape;928;p103"/>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9" name="Google Shape;929;p103"/>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pic>
        <p:nvPicPr>
          <p:cNvPr id="930" name="Google Shape;930;p103"/>
          <p:cNvPicPr preferRelativeResize="0"/>
          <p:nvPr/>
        </p:nvPicPr>
        <p:blipFill rotWithShape="1">
          <a:blip r:embed="rId3">
            <a:alphaModFix/>
          </a:blip>
          <a:srcRect b="0" l="0" r="0" t="0"/>
          <a:stretch/>
        </p:blipFill>
        <p:spPr>
          <a:xfrm>
            <a:off x="180109" y="1447800"/>
            <a:ext cx="5763491" cy="1371600"/>
          </a:xfrm>
          <a:prstGeom prst="rect">
            <a:avLst/>
          </a:prstGeom>
          <a:noFill/>
          <a:ln>
            <a:noFill/>
          </a:ln>
        </p:spPr>
      </p:pic>
      <p:sp>
        <p:nvSpPr>
          <p:cNvPr id="931" name="Google Shape;931;p103"/>
          <p:cNvSpPr/>
          <p:nvPr/>
        </p:nvSpPr>
        <p:spPr>
          <a:xfrm>
            <a:off x="301336" y="2971800"/>
            <a:ext cx="8537864" cy="23083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So now, you can use </a:t>
            </a:r>
            <a:r>
              <a:rPr i="1" lang="en-US" sz="1800">
                <a:solidFill>
                  <a:schemeClr val="dk1"/>
                </a:solidFill>
                <a:latin typeface="Calibri"/>
                <a:ea typeface="Calibri"/>
                <a:cs typeface="Calibri"/>
                <a:sym typeface="Calibri"/>
              </a:rPr>
              <a:t>http://localhost:5000/resources/myImage.jpg</a:t>
            </a:r>
            <a:r>
              <a:rPr lang="en-US" sz="1800">
                <a:solidFill>
                  <a:schemeClr val="dk1"/>
                </a:solidFill>
                <a:latin typeface="Calibri"/>
                <a:ea typeface="Calibri"/>
                <a:cs typeface="Calibri"/>
                <a:sym typeface="Calibri"/>
              </a:rPr>
              <a:t> to serve all the images instead of </a:t>
            </a:r>
            <a:r>
              <a:rPr i="1" lang="en-US" sz="1800">
                <a:solidFill>
                  <a:schemeClr val="dk1"/>
                </a:solidFill>
                <a:latin typeface="Calibri"/>
                <a:ea typeface="Calibri"/>
                <a:cs typeface="Calibri"/>
                <a:sym typeface="Calibri"/>
              </a:rPr>
              <a:t>http://localhost:5000/images/myImage.jpg</a:t>
            </a: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 this way, you can use Express.js to server static resources such as images, CSS, JavaScript or other files.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Serve Static Resources using Node-static Module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 your node application, you can use node-static module to serve static resources. The node-static module is an HTTP static-file server module with built-in caching.</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First of all, install node-static module using NPM as below.</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5" name="Shape 935"/>
        <p:cNvGrpSpPr/>
        <p:nvPr/>
      </p:nvGrpSpPr>
      <p:grpSpPr>
        <a:xfrm>
          <a:off x="0" y="0"/>
          <a:ext cx="0" cy="0"/>
          <a:chOff x="0" y="0"/>
          <a:chExt cx="0" cy="0"/>
        </a:xfrm>
      </p:grpSpPr>
      <p:sp>
        <p:nvSpPr>
          <p:cNvPr id="936" name="Google Shape;936;p104"/>
          <p:cNvSpPr txBox="1"/>
          <p:nvPr>
            <p:ph type="ctrTitle"/>
          </p:nvPr>
        </p:nvSpPr>
        <p:spPr>
          <a:xfrm>
            <a:off x="685800" y="473075"/>
            <a:ext cx="7772400" cy="8985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a:t>
            </a:r>
            <a:endParaRPr/>
          </a:p>
        </p:txBody>
      </p:sp>
      <p:sp>
        <p:nvSpPr>
          <p:cNvPr id="937" name="Google Shape;937;p104"/>
          <p:cNvSpPr txBox="1"/>
          <p:nvPr>
            <p:ph idx="1" type="subTitle"/>
          </p:nvPr>
        </p:nvSpPr>
        <p:spPr>
          <a:xfrm>
            <a:off x="152400" y="1511192"/>
            <a:ext cx="86868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t/>
            </a:r>
            <a:endParaRPr sz="2800"/>
          </a:p>
        </p:txBody>
      </p:sp>
      <p:sp>
        <p:nvSpPr>
          <p:cNvPr id="938" name="Google Shape;938;p104"/>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939" name="Google Shape;939;p104"/>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0" name="Google Shape;940;p104"/>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pic>
        <p:nvPicPr>
          <p:cNvPr id="941" name="Google Shape;941;p104"/>
          <p:cNvPicPr preferRelativeResize="0"/>
          <p:nvPr/>
        </p:nvPicPr>
        <p:blipFill rotWithShape="1">
          <a:blip r:embed="rId3">
            <a:alphaModFix/>
          </a:blip>
          <a:srcRect b="0" l="0" r="0" t="0"/>
          <a:stretch/>
        </p:blipFill>
        <p:spPr>
          <a:xfrm>
            <a:off x="152400" y="1447800"/>
            <a:ext cx="3124200" cy="600075"/>
          </a:xfrm>
          <a:prstGeom prst="rect">
            <a:avLst/>
          </a:prstGeom>
          <a:noFill/>
          <a:ln>
            <a:noFill/>
          </a:ln>
        </p:spPr>
      </p:pic>
      <p:sp>
        <p:nvSpPr>
          <p:cNvPr id="942" name="Google Shape;942;p104"/>
          <p:cNvSpPr/>
          <p:nvPr/>
        </p:nvSpPr>
        <p:spPr>
          <a:xfrm>
            <a:off x="152400" y="2047875"/>
            <a:ext cx="86868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After installing node-static module, you can create static file server in Node.js which serves static files only.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following example demonstrates serving static resources using node-static module.</a:t>
            </a:r>
            <a:endParaRPr/>
          </a:p>
        </p:txBody>
      </p:sp>
      <p:pic>
        <p:nvPicPr>
          <p:cNvPr id="943" name="Google Shape;943;p104"/>
          <p:cNvPicPr preferRelativeResize="0"/>
          <p:nvPr/>
        </p:nvPicPr>
        <p:blipFill rotWithShape="1">
          <a:blip r:embed="rId4">
            <a:alphaModFix/>
          </a:blip>
          <a:srcRect b="0" l="0" r="0" t="0"/>
          <a:stretch/>
        </p:blipFill>
        <p:spPr>
          <a:xfrm>
            <a:off x="152400" y="3341132"/>
            <a:ext cx="8229600" cy="3135868"/>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7" name="Shape 947"/>
        <p:cNvGrpSpPr/>
        <p:nvPr/>
      </p:nvGrpSpPr>
      <p:grpSpPr>
        <a:xfrm>
          <a:off x="0" y="0"/>
          <a:ext cx="0" cy="0"/>
          <a:chOff x="0" y="0"/>
          <a:chExt cx="0" cy="0"/>
        </a:xfrm>
      </p:grpSpPr>
      <p:sp>
        <p:nvSpPr>
          <p:cNvPr id="948" name="Google Shape;948;p105"/>
          <p:cNvSpPr txBox="1"/>
          <p:nvPr>
            <p:ph type="ctrTitle"/>
          </p:nvPr>
        </p:nvSpPr>
        <p:spPr>
          <a:xfrm>
            <a:off x="685800" y="473075"/>
            <a:ext cx="7772400" cy="8985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a:t>
            </a:r>
            <a:endParaRPr/>
          </a:p>
        </p:txBody>
      </p:sp>
      <p:sp>
        <p:nvSpPr>
          <p:cNvPr id="949" name="Google Shape;949;p105"/>
          <p:cNvSpPr txBox="1"/>
          <p:nvPr>
            <p:ph idx="1" type="subTitle"/>
          </p:nvPr>
        </p:nvSpPr>
        <p:spPr>
          <a:xfrm>
            <a:off x="152400" y="1511192"/>
            <a:ext cx="86868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rPr lang="en-US" sz="2800"/>
              <a:t>In the above example, node-static will serve static files from public folder by default. So, an URL request will automatically map to the file in the public folder and will send it as a response.</a:t>
            </a:r>
            <a:endParaRPr/>
          </a:p>
          <a:p>
            <a:pPr indent="0" lvl="0" marL="0" rtl="0" algn="l">
              <a:spcBef>
                <a:spcPts val="560"/>
              </a:spcBef>
              <a:spcAft>
                <a:spcPts val="0"/>
              </a:spcAft>
              <a:buSzPts val="2800"/>
              <a:buNone/>
            </a:pPr>
            <a:r>
              <a:rPr lang="en-US" sz="2800"/>
              <a:t>Now, run the above example using</a:t>
            </a:r>
            <a:endParaRPr/>
          </a:p>
          <a:p>
            <a:pPr indent="0" lvl="0" marL="0" rtl="0" algn="l">
              <a:spcBef>
                <a:spcPts val="560"/>
              </a:spcBef>
              <a:spcAft>
                <a:spcPts val="0"/>
              </a:spcAft>
              <a:buSzPts val="2800"/>
              <a:buNone/>
            </a:pPr>
            <a:r>
              <a:rPr lang="en-US" sz="2800"/>
              <a:t> node server.js command and point your browser to </a:t>
            </a:r>
            <a:r>
              <a:rPr i="1" lang="en-US" sz="2800"/>
              <a:t>http://localhost:5000/myImage.jpg</a:t>
            </a:r>
            <a:r>
              <a:rPr lang="en-US" sz="2800"/>
              <a:t> (assuming that public folder includes myImage.jpg file) and it will display the image on your browser. You don't need to give "/public/myImage.jpg" because it will automatically serve all the static files from the public folder.</a:t>
            </a:r>
            <a:endParaRPr/>
          </a:p>
          <a:p>
            <a:pPr indent="0" lvl="0" marL="0" rtl="0" algn="l">
              <a:spcBef>
                <a:spcPts val="560"/>
              </a:spcBef>
              <a:spcAft>
                <a:spcPts val="0"/>
              </a:spcAft>
              <a:buSzPts val="2800"/>
              <a:buNone/>
            </a:pPr>
            <a:r>
              <a:t/>
            </a:r>
            <a:endParaRPr sz="2800"/>
          </a:p>
        </p:txBody>
      </p:sp>
      <p:sp>
        <p:nvSpPr>
          <p:cNvPr id="950" name="Google Shape;950;p105"/>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951" name="Google Shape;951;p105"/>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2" name="Google Shape;952;p105"/>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6" name="Shape 956"/>
        <p:cNvGrpSpPr/>
        <p:nvPr/>
      </p:nvGrpSpPr>
      <p:grpSpPr>
        <a:xfrm>
          <a:off x="0" y="0"/>
          <a:ext cx="0" cy="0"/>
          <a:chOff x="0" y="0"/>
          <a:chExt cx="0" cy="0"/>
        </a:xfrm>
      </p:grpSpPr>
      <p:sp>
        <p:nvSpPr>
          <p:cNvPr id="957" name="Google Shape;957;p106"/>
          <p:cNvSpPr txBox="1"/>
          <p:nvPr>
            <p:ph type="ctrTitle"/>
          </p:nvPr>
        </p:nvSpPr>
        <p:spPr>
          <a:xfrm>
            <a:off x="685800" y="473075"/>
            <a:ext cx="7772400" cy="8985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 - MongoDB</a:t>
            </a:r>
            <a:endParaRPr/>
          </a:p>
        </p:txBody>
      </p:sp>
      <p:sp>
        <p:nvSpPr>
          <p:cNvPr id="958" name="Google Shape;958;p106"/>
          <p:cNvSpPr txBox="1"/>
          <p:nvPr>
            <p:ph idx="1" type="subTitle"/>
          </p:nvPr>
        </p:nvSpPr>
        <p:spPr>
          <a:xfrm>
            <a:off x="152400" y="1511192"/>
            <a:ext cx="86868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rPr lang="en-US" sz="2800"/>
              <a:t>Access MongoDB in Node.js</a:t>
            </a:r>
            <a:endParaRPr/>
          </a:p>
          <a:p>
            <a:pPr indent="0" lvl="0" marL="0" rtl="0" algn="l">
              <a:spcBef>
                <a:spcPts val="560"/>
              </a:spcBef>
              <a:spcAft>
                <a:spcPts val="0"/>
              </a:spcAft>
              <a:buSzPts val="2800"/>
              <a:buNone/>
            </a:pPr>
            <a:r>
              <a:rPr lang="en-US" sz="2800"/>
              <a:t>Learn how to access document-based database MongoDB using Node.js in this section.</a:t>
            </a:r>
            <a:endParaRPr/>
          </a:p>
          <a:p>
            <a:pPr indent="0" lvl="0" marL="0" rtl="0" algn="l">
              <a:spcBef>
                <a:spcPts val="560"/>
              </a:spcBef>
              <a:spcAft>
                <a:spcPts val="0"/>
              </a:spcAft>
              <a:buSzPts val="2800"/>
              <a:buNone/>
            </a:pPr>
            <a:r>
              <a:rPr lang="en-US" sz="2800"/>
              <a:t>In order to access MongoDB database, we need to install MongoDB drivers. To install native </a:t>
            </a:r>
            <a:r>
              <a:rPr lang="en-US" sz="2800" u="sng">
                <a:solidFill>
                  <a:schemeClr val="hlink"/>
                </a:solidFill>
                <a:hlinkClick r:id="rId3"/>
              </a:rPr>
              <a:t>mongodb</a:t>
            </a:r>
            <a:r>
              <a:rPr lang="en-US" sz="2800"/>
              <a:t> drivers using NPM, open command prompt and write the following command to install MongoDB driver in your application</a:t>
            </a:r>
            <a:endParaRPr/>
          </a:p>
          <a:p>
            <a:pPr indent="0" lvl="0" marL="0" rtl="0" algn="l">
              <a:spcBef>
                <a:spcPts val="560"/>
              </a:spcBef>
              <a:spcAft>
                <a:spcPts val="0"/>
              </a:spcAft>
              <a:buSzPts val="2800"/>
              <a:buNone/>
            </a:pPr>
            <a:r>
              <a:t/>
            </a:r>
            <a:endParaRPr sz="2800"/>
          </a:p>
        </p:txBody>
      </p:sp>
      <p:sp>
        <p:nvSpPr>
          <p:cNvPr id="959" name="Google Shape;959;p106"/>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960" name="Google Shape;960;p106"/>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1" name="Google Shape;961;p106"/>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pic>
        <p:nvPicPr>
          <p:cNvPr id="962" name="Google Shape;962;p106"/>
          <p:cNvPicPr preferRelativeResize="0"/>
          <p:nvPr/>
        </p:nvPicPr>
        <p:blipFill rotWithShape="1">
          <a:blip r:embed="rId4">
            <a:alphaModFix/>
          </a:blip>
          <a:srcRect b="0" l="0" r="0" t="0"/>
          <a:stretch/>
        </p:blipFill>
        <p:spPr>
          <a:xfrm>
            <a:off x="228600" y="4724400"/>
            <a:ext cx="3962400" cy="838199"/>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6" name="Shape 966"/>
        <p:cNvGrpSpPr/>
        <p:nvPr/>
      </p:nvGrpSpPr>
      <p:grpSpPr>
        <a:xfrm>
          <a:off x="0" y="0"/>
          <a:ext cx="0" cy="0"/>
          <a:chOff x="0" y="0"/>
          <a:chExt cx="0" cy="0"/>
        </a:xfrm>
      </p:grpSpPr>
      <p:sp>
        <p:nvSpPr>
          <p:cNvPr id="967" name="Google Shape;967;p107"/>
          <p:cNvSpPr txBox="1"/>
          <p:nvPr>
            <p:ph type="ctrTitle"/>
          </p:nvPr>
        </p:nvSpPr>
        <p:spPr>
          <a:xfrm>
            <a:off x="685800" y="473075"/>
            <a:ext cx="7772400" cy="8985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 - MongoDB</a:t>
            </a:r>
            <a:endParaRPr/>
          </a:p>
        </p:txBody>
      </p:sp>
      <p:sp>
        <p:nvSpPr>
          <p:cNvPr id="968" name="Google Shape;968;p107"/>
          <p:cNvSpPr txBox="1"/>
          <p:nvPr>
            <p:ph idx="1" type="subTitle"/>
          </p:nvPr>
        </p:nvSpPr>
        <p:spPr>
          <a:xfrm>
            <a:off x="152400" y="1511192"/>
            <a:ext cx="86868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rPr lang="en-US" sz="2800"/>
              <a:t>This will include mongodb folder inside node_modules folder. Now, start the MongoDB server using the following command. (Assuming that your MongoDB database is at C:\MyNodeJSConsoleApp\MyMongoDB folder.</a:t>
            </a:r>
            <a:endParaRPr/>
          </a:p>
        </p:txBody>
      </p:sp>
      <p:sp>
        <p:nvSpPr>
          <p:cNvPr id="969" name="Google Shape;969;p107"/>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970" name="Google Shape;970;p107"/>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1" name="Google Shape;971;p107"/>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pic>
        <p:nvPicPr>
          <p:cNvPr id="972" name="Google Shape;972;p107"/>
          <p:cNvPicPr preferRelativeResize="0"/>
          <p:nvPr/>
        </p:nvPicPr>
        <p:blipFill rotWithShape="1">
          <a:blip r:embed="rId3">
            <a:alphaModFix/>
          </a:blip>
          <a:srcRect b="0" l="0" r="0" t="0"/>
          <a:stretch/>
        </p:blipFill>
        <p:spPr>
          <a:xfrm>
            <a:off x="152400" y="3276600"/>
            <a:ext cx="7924800" cy="457200"/>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6" name="Shape 976"/>
        <p:cNvGrpSpPr/>
        <p:nvPr/>
      </p:nvGrpSpPr>
      <p:grpSpPr>
        <a:xfrm>
          <a:off x="0" y="0"/>
          <a:ext cx="0" cy="0"/>
          <a:chOff x="0" y="0"/>
          <a:chExt cx="0" cy="0"/>
        </a:xfrm>
      </p:grpSpPr>
      <p:sp>
        <p:nvSpPr>
          <p:cNvPr id="977" name="Google Shape;977;p108"/>
          <p:cNvSpPr txBox="1"/>
          <p:nvPr>
            <p:ph type="ctrTitle"/>
          </p:nvPr>
        </p:nvSpPr>
        <p:spPr>
          <a:xfrm>
            <a:off x="685800" y="473075"/>
            <a:ext cx="7772400" cy="8985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 - MongoDB</a:t>
            </a:r>
            <a:endParaRPr/>
          </a:p>
        </p:txBody>
      </p:sp>
      <p:sp>
        <p:nvSpPr>
          <p:cNvPr id="978" name="Google Shape;978;p108"/>
          <p:cNvSpPr txBox="1"/>
          <p:nvPr>
            <p:ph idx="1" type="subTitle"/>
          </p:nvPr>
        </p:nvSpPr>
        <p:spPr>
          <a:xfrm>
            <a:off x="152400" y="1511192"/>
            <a:ext cx="86868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t/>
            </a:r>
            <a:endParaRPr sz="2800"/>
          </a:p>
        </p:txBody>
      </p:sp>
      <p:sp>
        <p:nvSpPr>
          <p:cNvPr id="979" name="Google Shape;979;p108"/>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980" name="Google Shape;980;p108"/>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1" name="Google Shape;981;p108"/>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pic>
        <p:nvPicPr>
          <p:cNvPr id="982" name="Google Shape;982;p108"/>
          <p:cNvPicPr preferRelativeResize="0"/>
          <p:nvPr/>
        </p:nvPicPr>
        <p:blipFill rotWithShape="1">
          <a:blip r:embed="rId3">
            <a:alphaModFix/>
          </a:blip>
          <a:srcRect b="0" l="0" r="0" t="0"/>
          <a:stretch/>
        </p:blipFill>
        <p:spPr>
          <a:xfrm>
            <a:off x="228600" y="1524000"/>
            <a:ext cx="7315200" cy="2771775"/>
          </a:xfrm>
          <a:prstGeom prst="rect">
            <a:avLst/>
          </a:prstGeom>
          <a:noFill/>
          <a:ln>
            <a:noFill/>
          </a:ln>
        </p:spPr>
      </p:pic>
      <p:sp>
        <p:nvSpPr>
          <p:cNvPr id="983" name="Google Shape;983;p108"/>
          <p:cNvSpPr/>
          <p:nvPr/>
        </p:nvSpPr>
        <p:spPr>
          <a:xfrm>
            <a:off x="152400" y="4419600"/>
            <a:ext cx="8305800" cy="23083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 the above example, we have imported mongodb module (native drivers) and got the reference of MongoClient object. Then we used MongoClient.connect() method to get the reference of specified MongoDB database. The specified URL "mongodb://localhost:27017/MyDb" points to your local MongoDB database created in MyMongoDB folder. The connect() method returns the database reference if the specified database is already exists, otherwise it creates a new database.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Now you can write insert/update or query the MongoDB database in the callback function of the connect() method using db parameter</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7" name="Shape 987"/>
        <p:cNvGrpSpPr/>
        <p:nvPr/>
      </p:nvGrpSpPr>
      <p:grpSpPr>
        <a:xfrm>
          <a:off x="0" y="0"/>
          <a:ext cx="0" cy="0"/>
          <a:chOff x="0" y="0"/>
          <a:chExt cx="0" cy="0"/>
        </a:xfrm>
      </p:grpSpPr>
      <p:sp>
        <p:nvSpPr>
          <p:cNvPr id="988" name="Google Shape;988;p109"/>
          <p:cNvSpPr txBox="1"/>
          <p:nvPr>
            <p:ph type="ctrTitle"/>
          </p:nvPr>
        </p:nvSpPr>
        <p:spPr>
          <a:xfrm>
            <a:off x="685800" y="473075"/>
            <a:ext cx="7772400" cy="8985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 – Mongo DB</a:t>
            </a:r>
            <a:endParaRPr/>
          </a:p>
        </p:txBody>
      </p:sp>
      <p:sp>
        <p:nvSpPr>
          <p:cNvPr id="989" name="Google Shape;989;p109"/>
          <p:cNvSpPr txBox="1"/>
          <p:nvPr>
            <p:ph idx="1" type="subTitle"/>
          </p:nvPr>
        </p:nvSpPr>
        <p:spPr>
          <a:xfrm>
            <a:off x="152400" y="1295400"/>
            <a:ext cx="86868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b="1" lang="en-US" sz="2000"/>
              <a:t>Insert Documents</a:t>
            </a:r>
            <a:endParaRPr/>
          </a:p>
          <a:p>
            <a:pPr indent="0" lvl="0" marL="0" rtl="0" algn="l">
              <a:spcBef>
                <a:spcPts val="400"/>
              </a:spcBef>
              <a:spcAft>
                <a:spcPts val="0"/>
              </a:spcAft>
              <a:buSzPts val="2000"/>
              <a:buNone/>
            </a:pPr>
            <a:r>
              <a:rPr lang="en-US" sz="2000"/>
              <a:t>The following example demonstrates inserting documents into MongoDB database.</a:t>
            </a:r>
            <a:endParaRPr/>
          </a:p>
          <a:p>
            <a:pPr indent="0" lvl="0" marL="0" rtl="0" algn="l">
              <a:spcBef>
                <a:spcPts val="400"/>
              </a:spcBef>
              <a:spcAft>
                <a:spcPts val="0"/>
              </a:spcAft>
              <a:buSzPts val="2000"/>
              <a:buNone/>
            </a:pPr>
            <a:r>
              <a:t/>
            </a:r>
            <a:endParaRPr sz="2000"/>
          </a:p>
        </p:txBody>
      </p:sp>
      <p:sp>
        <p:nvSpPr>
          <p:cNvPr id="990" name="Google Shape;990;p109"/>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991" name="Google Shape;991;p109"/>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2" name="Google Shape;992;p109"/>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pic>
        <p:nvPicPr>
          <p:cNvPr id="993" name="Google Shape;993;p109"/>
          <p:cNvPicPr preferRelativeResize="0"/>
          <p:nvPr/>
        </p:nvPicPr>
        <p:blipFill rotWithShape="1">
          <a:blip r:embed="rId3">
            <a:alphaModFix/>
          </a:blip>
          <a:srcRect b="0" l="0" r="0" t="0"/>
          <a:stretch/>
        </p:blipFill>
        <p:spPr>
          <a:xfrm>
            <a:off x="152400" y="2514600"/>
            <a:ext cx="8153400" cy="4267200"/>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7" name="Shape 997"/>
        <p:cNvGrpSpPr/>
        <p:nvPr/>
      </p:nvGrpSpPr>
      <p:grpSpPr>
        <a:xfrm>
          <a:off x="0" y="0"/>
          <a:ext cx="0" cy="0"/>
          <a:chOff x="0" y="0"/>
          <a:chExt cx="0" cy="0"/>
        </a:xfrm>
      </p:grpSpPr>
      <p:sp>
        <p:nvSpPr>
          <p:cNvPr id="998" name="Google Shape;998;p110"/>
          <p:cNvSpPr txBox="1"/>
          <p:nvPr>
            <p:ph type="ctrTitle"/>
          </p:nvPr>
        </p:nvSpPr>
        <p:spPr>
          <a:xfrm>
            <a:off x="685800" y="473075"/>
            <a:ext cx="7772400" cy="8985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 – Mongo DB</a:t>
            </a:r>
            <a:endParaRPr/>
          </a:p>
        </p:txBody>
      </p:sp>
      <p:sp>
        <p:nvSpPr>
          <p:cNvPr id="999" name="Google Shape;999;p110"/>
          <p:cNvSpPr txBox="1"/>
          <p:nvPr>
            <p:ph idx="1" type="subTitle"/>
          </p:nvPr>
        </p:nvSpPr>
        <p:spPr>
          <a:xfrm>
            <a:off x="152400" y="1511192"/>
            <a:ext cx="86868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sz="2000"/>
              <a:t>In the above example, db.collection() method creates or gets the reference of the specified collection. Collection is similar to table in relational database. We created a collection called Persons in the above example and insert three documents (rows) in it. After that, we display the count of total documents stored in the collection.</a:t>
            </a:r>
            <a:endParaRPr/>
          </a:p>
          <a:p>
            <a:pPr indent="0" lvl="0" marL="0" rtl="0" algn="l">
              <a:spcBef>
                <a:spcPts val="400"/>
              </a:spcBef>
              <a:spcAft>
                <a:spcPts val="0"/>
              </a:spcAft>
              <a:buSzPts val="2000"/>
              <a:buNone/>
            </a:pPr>
            <a:r>
              <a:rPr lang="en-US" sz="2000"/>
              <a:t>Running the above example displays the following result.</a:t>
            </a:r>
            <a:endParaRPr/>
          </a:p>
          <a:p>
            <a:pPr indent="0" lvl="0" marL="0" rtl="0" algn="l">
              <a:spcBef>
                <a:spcPts val="400"/>
              </a:spcBef>
              <a:spcAft>
                <a:spcPts val="0"/>
              </a:spcAft>
              <a:buSzPts val="2000"/>
              <a:buNone/>
            </a:pPr>
            <a:r>
              <a:t/>
            </a:r>
            <a:endParaRPr sz="2000"/>
          </a:p>
        </p:txBody>
      </p:sp>
      <p:sp>
        <p:nvSpPr>
          <p:cNvPr id="1000" name="Google Shape;1000;p110"/>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1001" name="Google Shape;1001;p110"/>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2" name="Google Shape;1002;p110"/>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pic>
        <p:nvPicPr>
          <p:cNvPr id="1003" name="Google Shape;1003;p110"/>
          <p:cNvPicPr preferRelativeResize="0"/>
          <p:nvPr/>
        </p:nvPicPr>
        <p:blipFill rotWithShape="1">
          <a:blip r:embed="rId3">
            <a:alphaModFix/>
          </a:blip>
          <a:srcRect b="0" l="0" r="0" t="0"/>
          <a:stretch/>
        </p:blipFill>
        <p:spPr>
          <a:xfrm>
            <a:off x="152400" y="3679248"/>
            <a:ext cx="3733799" cy="664152"/>
          </a:xfrm>
          <a:prstGeom prst="rect">
            <a:avLst/>
          </a:prstGeom>
          <a:noFill/>
          <a:ln>
            <a:noFill/>
          </a:ln>
        </p:spPr>
      </p:pic>
      <p:sp>
        <p:nvSpPr>
          <p:cNvPr id="1004" name="Google Shape;1004;p110"/>
          <p:cNvSpPr/>
          <p:nvPr/>
        </p:nvSpPr>
        <p:spPr>
          <a:xfrm>
            <a:off x="152399" y="4510251"/>
            <a:ext cx="8617527"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Update/Delete Documents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following example demonstrates updating or deleting an existing documents(records).</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8" name="Shape 1008"/>
        <p:cNvGrpSpPr/>
        <p:nvPr/>
      </p:nvGrpSpPr>
      <p:grpSpPr>
        <a:xfrm>
          <a:off x="0" y="0"/>
          <a:ext cx="0" cy="0"/>
          <a:chOff x="0" y="0"/>
          <a:chExt cx="0" cy="0"/>
        </a:xfrm>
      </p:grpSpPr>
      <p:sp>
        <p:nvSpPr>
          <p:cNvPr id="1009" name="Google Shape;1009;p111"/>
          <p:cNvSpPr txBox="1"/>
          <p:nvPr>
            <p:ph type="ctrTitle"/>
          </p:nvPr>
        </p:nvSpPr>
        <p:spPr>
          <a:xfrm>
            <a:off x="685800" y="473075"/>
            <a:ext cx="7772400" cy="8985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Node.js – Mongo DB</a:t>
            </a:r>
            <a:endParaRPr/>
          </a:p>
        </p:txBody>
      </p:sp>
      <p:sp>
        <p:nvSpPr>
          <p:cNvPr id="1010" name="Google Shape;1010;p111"/>
          <p:cNvSpPr txBox="1"/>
          <p:nvPr>
            <p:ph idx="1" type="subTitle"/>
          </p:nvPr>
        </p:nvSpPr>
        <p:spPr>
          <a:xfrm>
            <a:off x="152400" y="1511192"/>
            <a:ext cx="86868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t/>
            </a:r>
            <a:endParaRPr sz="2000"/>
          </a:p>
        </p:txBody>
      </p:sp>
      <p:sp>
        <p:nvSpPr>
          <p:cNvPr id="1011" name="Google Shape;1011;p111"/>
          <p:cNvSpPr/>
          <p:nvPr/>
        </p:nvSpPr>
        <p:spPr>
          <a:xfrm>
            <a:off x="0" y="4730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sp>
        <p:nvSpPr>
          <p:cNvPr id="1012" name="Google Shape;1012;p111"/>
          <p:cNvSpPr/>
          <p:nvPr/>
        </p:nvSpPr>
        <p:spPr>
          <a:xfrm>
            <a:off x="0" y="5067300"/>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3" name="Google Shape;1013;p111"/>
          <p:cNvSpPr/>
          <p:nvPr/>
        </p:nvSpPr>
        <p:spPr>
          <a:xfrm>
            <a:off x="152400" y="625475"/>
            <a:ext cx="91440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181717"/>
              </a:solidFill>
              <a:latin typeface="Verdana"/>
              <a:ea typeface="Verdana"/>
              <a:cs typeface="Verdana"/>
              <a:sym typeface="Verdana"/>
            </a:endParaRPr>
          </a:p>
          <a:p>
            <a:pPr indent="0" lvl="0" marL="0" marR="0" rtl="0" algn="just">
              <a:lnSpc>
                <a:spcPct val="100000"/>
              </a:lnSpc>
              <a:spcBef>
                <a:spcPts val="0"/>
              </a:spcBef>
              <a:spcAft>
                <a:spcPts val="0"/>
              </a:spcAft>
              <a:buClr>
                <a:srgbClr val="181717"/>
              </a:buClr>
              <a:buSzPts val="1200"/>
              <a:buFont typeface="Verdana"/>
              <a:buNone/>
            </a:pPr>
            <a:br>
              <a:rPr b="0" i="0" lang="en-US" sz="1200" u="none" cap="none" strike="noStrike">
                <a:solidFill>
                  <a:srgbClr val="181717"/>
                </a:solidFill>
                <a:latin typeface="Verdana"/>
                <a:ea typeface="Verdana"/>
                <a:cs typeface="Verdana"/>
                <a:sym typeface="Verdana"/>
              </a:rPr>
            </a:br>
            <a:endParaRPr b="0" i="0" sz="1800" u="none" cap="none" strike="noStrike">
              <a:solidFill>
                <a:schemeClr val="dk1"/>
              </a:solidFill>
              <a:latin typeface="Arial"/>
              <a:ea typeface="Arial"/>
              <a:cs typeface="Arial"/>
              <a:sym typeface="Arial"/>
            </a:endParaRPr>
          </a:p>
        </p:txBody>
      </p:sp>
      <p:pic>
        <p:nvPicPr>
          <p:cNvPr id="1014" name="Google Shape;1014;p111"/>
          <p:cNvPicPr preferRelativeResize="0"/>
          <p:nvPr/>
        </p:nvPicPr>
        <p:blipFill rotWithShape="1">
          <a:blip r:embed="rId3">
            <a:alphaModFix/>
          </a:blip>
          <a:srcRect b="0" l="0" r="0" t="0"/>
          <a:stretch/>
        </p:blipFill>
        <p:spPr>
          <a:xfrm>
            <a:off x="304800" y="1600200"/>
            <a:ext cx="8229600" cy="4724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