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31"/>
  </p:notesMasterIdLst>
  <p:sldIdLst>
    <p:sldId id="256" r:id="rId2"/>
    <p:sldId id="257" r:id="rId3"/>
    <p:sldId id="258" r:id="rId4"/>
    <p:sldId id="259" r:id="rId5"/>
    <p:sldId id="276" r:id="rId6"/>
    <p:sldId id="260" r:id="rId7"/>
    <p:sldId id="261" r:id="rId8"/>
    <p:sldId id="262" r:id="rId9"/>
    <p:sldId id="263" r:id="rId10"/>
    <p:sldId id="264" r:id="rId11"/>
    <p:sldId id="265" r:id="rId12"/>
    <p:sldId id="266" r:id="rId13"/>
    <p:sldId id="267" r:id="rId14"/>
    <p:sldId id="268" r:id="rId15"/>
    <p:sldId id="269" r:id="rId16"/>
    <p:sldId id="270" r:id="rId17"/>
    <p:sldId id="273" r:id="rId18"/>
    <p:sldId id="271" r:id="rId19"/>
    <p:sldId id="272" r:id="rId20"/>
    <p:sldId id="274" r:id="rId21"/>
    <p:sldId id="279" r:id="rId22"/>
    <p:sldId id="275" r:id="rId23"/>
    <p:sldId id="277" r:id="rId24"/>
    <p:sldId id="278" r:id="rId25"/>
    <p:sldId id="280" r:id="rId26"/>
    <p:sldId id="281" r:id="rId27"/>
    <p:sldId id="282" r:id="rId28"/>
    <p:sldId id="283" r:id="rId29"/>
    <p:sldId id="284" r:id="rId30"/>
  </p:sldIdLst>
  <p:sldSz cx="10080625" cy="6480175"/>
  <p:notesSz cx="6858000" cy="9144000"/>
  <p:defaultTextStyle>
    <a:defPPr>
      <a:defRPr lang="en-US"/>
    </a:defPPr>
    <a:lvl1pPr marL="0" algn="l" defTabSz="931427" rtl="0" eaLnBrk="1" latinLnBrk="0" hangingPunct="1">
      <a:defRPr sz="1700" kern="1200">
        <a:solidFill>
          <a:schemeClr val="tx1"/>
        </a:solidFill>
        <a:latin typeface="+mn-lt"/>
        <a:ea typeface="+mn-ea"/>
        <a:cs typeface="+mn-cs"/>
      </a:defRPr>
    </a:lvl1pPr>
    <a:lvl2pPr marL="465715" algn="l" defTabSz="931427" rtl="0" eaLnBrk="1" latinLnBrk="0" hangingPunct="1">
      <a:defRPr sz="1700" kern="1200">
        <a:solidFill>
          <a:schemeClr val="tx1"/>
        </a:solidFill>
        <a:latin typeface="+mn-lt"/>
        <a:ea typeface="+mn-ea"/>
        <a:cs typeface="+mn-cs"/>
      </a:defRPr>
    </a:lvl2pPr>
    <a:lvl3pPr marL="931427" algn="l" defTabSz="931427" rtl="0" eaLnBrk="1" latinLnBrk="0" hangingPunct="1">
      <a:defRPr sz="1700" kern="1200">
        <a:solidFill>
          <a:schemeClr val="tx1"/>
        </a:solidFill>
        <a:latin typeface="+mn-lt"/>
        <a:ea typeface="+mn-ea"/>
        <a:cs typeface="+mn-cs"/>
      </a:defRPr>
    </a:lvl3pPr>
    <a:lvl4pPr marL="1397139" algn="l" defTabSz="931427" rtl="0" eaLnBrk="1" latinLnBrk="0" hangingPunct="1">
      <a:defRPr sz="1700" kern="1200">
        <a:solidFill>
          <a:schemeClr val="tx1"/>
        </a:solidFill>
        <a:latin typeface="+mn-lt"/>
        <a:ea typeface="+mn-ea"/>
        <a:cs typeface="+mn-cs"/>
      </a:defRPr>
    </a:lvl4pPr>
    <a:lvl5pPr marL="1862854" algn="l" defTabSz="931427" rtl="0" eaLnBrk="1" latinLnBrk="0" hangingPunct="1">
      <a:defRPr sz="1700" kern="1200">
        <a:solidFill>
          <a:schemeClr val="tx1"/>
        </a:solidFill>
        <a:latin typeface="+mn-lt"/>
        <a:ea typeface="+mn-ea"/>
        <a:cs typeface="+mn-cs"/>
      </a:defRPr>
    </a:lvl5pPr>
    <a:lvl6pPr marL="2328566" algn="l" defTabSz="931427" rtl="0" eaLnBrk="1" latinLnBrk="0" hangingPunct="1">
      <a:defRPr sz="1700" kern="1200">
        <a:solidFill>
          <a:schemeClr val="tx1"/>
        </a:solidFill>
        <a:latin typeface="+mn-lt"/>
        <a:ea typeface="+mn-ea"/>
        <a:cs typeface="+mn-cs"/>
      </a:defRPr>
    </a:lvl6pPr>
    <a:lvl7pPr marL="2794280" algn="l" defTabSz="931427" rtl="0" eaLnBrk="1" latinLnBrk="0" hangingPunct="1">
      <a:defRPr sz="1700" kern="1200">
        <a:solidFill>
          <a:schemeClr val="tx1"/>
        </a:solidFill>
        <a:latin typeface="+mn-lt"/>
        <a:ea typeface="+mn-ea"/>
        <a:cs typeface="+mn-cs"/>
      </a:defRPr>
    </a:lvl7pPr>
    <a:lvl8pPr marL="3259994" algn="l" defTabSz="931427" rtl="0" eaLnBrk="1" latinLnBrk="0" hangingPunct="1">
      <a:defRPr sz="1700" kern="1200">
        <a:solidFill>
          <a:schemeClr val="tx1"/>
        </a:solidFill>
        <a:latin typeface="+mn-lt"/>
        <a:ea typeface="+mn-ea"/>
        <a:cs typeface="+mn-cs"/>
      </a:defRPr>
    </a:lvl8pPr>
    <a:lvl9pPr marL="3725707" algn="l" defTabSz="931427" rtl="0" eaLnBrk="1" latinLnBrk="0" hangingPunct="1">
      <a:defRPr sz="1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098" autoAdjust="0"/>
    <p:restoredTop sz="94660"/>
  </p:normalViewPr>
  <p:slideViewPr>
    <p:cSldViewPr>
      <p:cViewPr>
        <p:scale>
          <a:sx n="69" d="100"/>
          <a:sy n="69" d="100"/>
        </p:scale>
        <p:origin x="-1158" y="-180"/>
      </p:cViewPr>
      <p:guideLst>
        <p:guide orient="horz" pos="2042"/>
        <p:guide pos="3176"/>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8683A5-6CD4-4D47-83B3-3404A688C9F9}" type="datetimeFigureOut">
              <a:rPr lang="en-US" smtClean="0"/>
              <a:pPr/>
              <a:t>8/24/2021</a:t>
            </a:fld>
            <a:endParaRPr lang="en-IN"/>
          </a:p>
        </p:txBody>
      </p:sp>
      <p:sp>
        <p:nvSpPr>
          <p:cNvPr id="4" name="Slide Image Placeholder 3"/>
          <p:cNvSpPr>
            <a:spLocks noGrp="1" noRot="1" noChangeAspect="1"/>
          </p:cNvSpPr>
          <p:nvPr>
            <p:ph type="sldImg" idx="2"/>
          </p:nvPr>
        </p:nvSpPr>
        <p:spPr>
          <a:xfrm>
            <a:off x="762000" y="685800"/>
            <a:ext cx="5334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8844E7-916C-450F-94A5-EDD24CCC8563}"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31427" rtl="0" eaLnBrk="1" latinLnBrk="0" hangingPunct="1">
      <a:defRPr sz="1200" kern="1200">
        <a:solidFill>
          <a:schemeClr val="tx1"/>
        </a:solidFill>
        <a:latin typeface="+mn-lt"/>
        <a:ea typeface="+mn-ea"/>
        <a:cs typeface="+mn-cs"/>
      </a:defRPr>
    </a:lvl1pPr>
    <a:lvl2pPr marL="465715" algn="l" defTabSz="931427" rtl="0" eaLnBrk="1" latinLnBrk="0" hangingPunct="1">
      <a:defRPr sz="1200" kern="1200">
        <a:solidFill>
          <a:schemeClr val="tx1"/>
        </a:solidFill>
        <a:latin typeface="+mn-lt"/>
        <a:ea typeface="+mn-ea"/>
        <a:cs typeface="+mn-cs"/>
      </a:defRPr>
    </a:lvl2pPr>
    <a:lvl3pPr marL="931427" algn="l" defTabSz="931427" rtl="0" eaLnBrk="1" latinLnBrk="0" hangingPunct="1">
      <a:defRPr sz="1200" kern="1200">
        <a:solidFill>
          <a:schemeClr val="tx1"/>
        </a:solidFill>
        <a:latin typeface="+mn-lt"/>
        <a:ea typeface="+mn-ea"/>
        <a:cs typeface="+mn-cs"/>
      </a:defRPr>
    </a:lvl3pPr>
    <a:lvl4pPr marL="1397139" algn="l" defTabSz="931427" rtl="0" eaLnBrk="1" latinLnBrk="0" hangingPunct="1">
      <a:defRPr sz="1200" kern="1200">
        <a:solidFill>
          <a:schemeClr val="tx1"/>
        </a:solidFill>
        <a:latin typeface="+mn-lt"/>
        <a:ea typeface="+mn-ea"/>
        <a:cs typeface="+mn-cs"/>
      </a:defRPr>
    </a:lvl4pPr>
    <a:lvl5pPr marL="1862854" algn="l" defTabSz="931427" rtl="0" eaLnBrk="1" latinLnBrk="0" hangingPunct="1">
      <a:defRPr sz="1200" kern="1200">
        <a:solidFill>
          <a:schemeClr val="tx1"/>
        </a:solidFill>
        <a:latin typeface="+mn-lt"/>
        <a:ea typeface="+mn-ea"/>
        <a:cs typeface="+mn-cs"/>
      </a:defRPr>
    </a:lvl5pPr>
    <a:lvl6pPr marL="2328566" algn="l" defTabSz="931427" rtl="0" eaLnBrk="1" latinLnBrk="0" hangingPunct="1">
      <a:defRPr sz="1200" kern="1200">
        <a:solidFill>
          <a:schemeClr val="tx1"/>
        </a:solidFill>
        <a:latin typeface="+mn-lt"/>
        <a:ea typeface="+mn-ea"/>
        <a:cs typeface="+mn-cs"/>
      </a:defRPr>
    </a:lvl6pPr>
    <a:lvl7pPr marL="2794280" algn="l" defTabSz="931427" rtl="0" eaLnBrk="1" latinLnBrk="0" hangingPunct="1">
      <a:defRPr sz="1200" kern="1200">
        <a:solidFill>
          <a:schemeClr val="tx1"/>
        </a:solidFill>
        <a:latin typeface="+mn-lt"/>
        <a:ea typeface="+mn-ea"/>
        <a:cs typeface="+mn-cs"/>
      </a:defRPr>
    </a:lvl7pPr>
    <a:lvl8pPr marL="3259994" algn="l" defTabSz="931427" rtl="0" eaLnBrk="1" latinLnBrk="0" hangingPunct="1">
      <a:defRPr sz="1200" kern="1200">
        <a:solidFill>
          <a:schemeClr val="tx1"/>
        </a:solidFill>
        <a:latin typeface="+mn-lt"/>
        <a:ea typeface="+mn-ea"/>
        <a:cs typeface="+mn-cs"/>
      </a:defRPr>
    </a:lvl8pPr>
    <a:lvl9pPr marL="3725707" algn="l" defTabSz="93142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685800"/>
            <a:ext cx="5334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48844E7-916C-450F-94A5-EDD24CCC8563}" type="slidenum">
              <a:rPr lang="en-IN" smtClean="0"/>
              <a:pPr/>
              <a:t>1</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685800"/>
            <a:ext cx="5334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48844E7-916C-450F-94A5-EDD24CCC8563}" type="slidenum">
              <a:rPr lang="en-IN" smtClean="0"/>
              <a:pPr/>
              <a:t>10</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685800"/>
            <a:ext cx="5334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48844E7-916C-450F-94A5-EDD24CCC8563}" type="slidenum">
              <a:rPr lang="en-IN" smtClean="0"/>
              <a:pPr/>
              <a:t>11</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685800"/>
            <a:ext cx="5334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48844E7-916C-450F-94A5-EDD24CCC8563}" type="slidenum">
              <a:rPr lang="en-IN" smtClean="0"/>
              <a:pPr/>
              <a:t>12</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685800"/>
            <a:ext cx="5334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48844E7-916C-450F-94A5-EDD24CCC8563}" type="slidenum">
              <a:rPr lang="en-IN" smtClean="0"/>
              <a:pPr/>
              <a:t>13</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685800"/>
            <a:ext cx="5334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48844E7-916C-450F-94A5-EDD24CCC8563}" type="slidenum">
              <a:rPr lang="en-IN" smtClean="0"/>
              <a:pPr/>
              <a:t>14</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685800"/>
            <a:ext cx="5334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48844E7-916C-450F-94A5-EDD24CCC8563}" type="slidenum">
              <a:rPr lang="en-IN" smtClean="0"/>
              <a:pPr/>
              <a:t>15</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685800"/>
            <a:ext cx="5334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48844E7-916C-450F-94A5-EDD24CCC8563}" type="slidenum">
              <a:rPr lang="en-IN" smtClean="0"/>
              <a:pPr/>
              <a:t>16</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685800"/>
            <a:ext cx="5334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48844E7-916C-450F-94A5-EDD24CCC8563}" type="slidenum">
              <a:rPr lang="en-IN" smtClean="0"/>
              <a:pPr/>
              <a:t>17</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685800"/>
            <a:ext cx="5334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48844E7-916C-450F-94A5-EDD24CCC8563}" type="slidenum">
              <a:rPr lang="en-IN" smtClean="0"/>
              <a:pPr/>
              <a:t>18</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685800"/>
            <a:ext cx="5334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48844E7-916C-450F-94A5-EDD24CCC8563}" type="slidenum">
              <a:rPr lang="en-IN" smtClean="0"/>
              <a:pPr/>
              <a:t>19</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685800"/>
            <a:ext cx="5334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48844E7-916C-450F-94A5-EDD24CCC8563}" type="slidenum">
              <a:rPr lang="en-IN" smtClean="0"/>
              <a:pPr/>
              <a:t>2</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685800"/>
            <a:ext cx="5334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48844E7-916C-450F-94A5-EDD24CCC8563}" type="slidenum">
              <a:rPr lang="en-IN" smtClean="0"/>
              <a:pPr/>
              <a:t>20</a:t>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685800"/>
            <a:ext cx="5334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48844E7-916C-450F-94A5-EDD24CCC8563}" type="slidenum">
              <a:rPr lang="en-IN" smtClean="0"/>
              <a:pPr/>
              <a:t>21</a:t>
            </a:fld>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685800"/>
            <a:ext cx="5334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48844E7-916C-450F-94A5-EDD24CCC8563}" type="slidenum">
              <a:rPr lang="en-IN" smtClean="0"/>
              <a:pPr/>
              <a:t>22</a:t>
            </a:fld>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685800"/>
            <a:ext cx="5334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48844E7-916C-450F-94A5-EDD24CCC8563}" type="slidenum">
              <a:rPr lang="en-IN" smtClean="0"/>
              <a:pPr/>
              <a:t>23</a:t>
            </a:fld>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685800"/>
            <a:ext cx="5334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48844E7-916C-450F-94A5-EDD24CCC8563}" type="slidenum">
              <a:rPr lang="en-IN" smtClean="0"/>
              <a:pPr/>
              <a:t>24</a:t>
            </a:fld>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685800"/>
            <a:ext cx="5334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48844E7-916C-450F-94A5-EDD24CCC8563}" type="slidenum">
              <a:rPr lang="en-IN" smtClean="0"/>
              <a:pPr/>
              <a:t>25</a:t>
            </a:fld>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685800"/>
            <a:ext cx="5334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48844E7-916C-450F-94A5-EDD24CCC8563}" type="slidenum">
              <a:rPr lang="en-IN" smtClean="0"/>
              <a:pPr/>
              <a:t>26</a:t>
            </a:fld>
            <a:endParaRPr lang="en-I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685800"/>
            <a:ext cx="5334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48844E7-916C-450F-94A5-EDD24CCC8563}" type="slidenum">
              <a:rPr lang="en-IN" smtClean="0"/>
              <a:pPr/>
              <a:t>27</a:t>
            </a:fld>
            <a:endParaRPr lang="en-I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685800"/>
            <a:ext cx="5334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48844E7-916C-450F-94A5-EDD24CCC8563}" type="slidenum">
              <a:rPr lang="en-IN" smtClean="0"/>
              <a:pPr/>
              <a:t>28</a:t>
            </a:fld>
            <a:endParaRPr lang="en-I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685800"/>
            <a:ext cx="5334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48844E7-916C-450F-94A5-EDD24CCC8563}" type="slidenum">
              <a:rPr lang="en-IN" smtClean="0"/>
              <a:pPr/>
              <a:t>29</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685800"/>
            <a:ext cx="5334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48844E7-916C-450F-94A5-EDD24CCC8563}" type="slidenum">
              <a:rPr lang="en-IN" smtClean="0"/>
              <a:pPr/>
              <a:t>3</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685800"/>
            <a:ext cx="5334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48844E7-916C-450F-94A5-EDD24CCC8563}" type="slidenum">
              <a:rPr lang="en-IN" smtClean="0"/>
              <a:pPr/>
              <a:t>4</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685800"/>
            <a:ext cx="5334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48844E7-916C-450F-94A5-EDD24CCC8563}" type="slidenum">
              <a:rPr lang="en-IN" smtClean="0"/>
              <a:pPr/>
              <a:t>5</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685800"/>
            <a:ext cx="5334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48844E7-916C-450F-94A5-EDD24CCC8563}" type="slidenum">
              <a:rPr lang="en-IN" smtClean="0"/>
              <a:pPr/>
              <a:t>6</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685800"/>
            <a:ext cx="5334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48844E7-916C-450F-94A5-EDD24CCC8563}" type="slidenum">
              <a:rPr lang="en-IN" smtClean="0"/>
              <a:pPr/>
              <a:t>7</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685800"/>
            <a:ext cx="5334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48844E7-916C-450F-94A5-EDD24CCC8563}" type="slidenum">
              <a:rPr lang="en-IN" smtClean="0"/>
              <a:pPr/>
              <a:t>8</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685800"/>
            <a:ext cx="5334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48844E7-916C-450F-94A5-EDD24CCC8563}" type="slidenum">
              <a:rPr lang="en-IN" smtClean="0"/>
              <a:pPr/>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88043" y="1296041"/>
            <a:ext cx="8655896" cy="1728046"/>
          </a:xfrm>
          <a:ln>
            <a:noFill/>
          </a:ln>
        </p:spPr>
        <p:txBody>
          <a:bodyPr vert="horz" tIns="0" rIns="18627"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88046" y="3050667"/>
            <a:ext cx="8659256" cy="1656045"/>
          </a:xfrm>
        </p:spPr>
        <p:txBody>
          <a:bodyPr lIns="0" rIns="18627"/>
          <a:lstStyle>
            <a:lvl1pPr marL="0" marR="46573" indent="0" algn="r">
              <a:buNone/>
              <a:defRPr>
                <a:solidFill>
                  <a:schemeClr val="tx1"/>
                </a:solidFill>
              </a:defRPr>
            </a:lvl1pPr>
            <a:lvl2pPr marL="465715" indent="0" algn="ctr">
              <a:buNone/>
            </a:lvl2pPr>
            <a:lvl3pPr marL="931427" indent="0" algn="ctr">
              <a:buNone/>
            </a:lvl3pPr>
            <a:lvl4pPr marL="1397139" indent="0" algn="ctr">
              <a:buNone/>
            </a:lvl4pPr>
            <a:lvl5pPr marL="1862854" indent="0" algn="ctr">
              <a:buNone/>
            </a:lvl5pPr>
            <a:lvl6pPr marL="2328566" indent="0" algn="ctr">
              <a:buNone/>
            </a:lvl6pPr>
            <a:lvl7pPr marL="2794280" indent="0" algn="ctr">
              <a:buNone/>
            </a:lvl7pPr>
            <a:lvl8pPr marL="3259994" indent="0" algn="ctr">
              <a:buNone/>
            </a:lvl8pPr>
            <a:lvl9pPr marL="3725707"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196B2C7-64B0-462C-BD1A-09DE47F0F5FD}" type="datetimeFigureOut">
              <a:rPr lang="en-US" smtClean="0"/>
              <a:pPr/>
              <a:t>8/24/2021</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D5D3474D-DFAD-43F4-8848-3562D50443B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196B2C7-64B0-462C-BD1A-09DE47F0F5FD}" type="datetimeFigureOut">
              <a:rPr lang="en-US" smtClean="0"/>
              <a:pPr/>
              <a:t>8/24/2021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D3474D-DFAD-43F4-8848-3562D50443B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460" y="864030"/>
            <a:ext cx="2268141" cy="492463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4033" y="864030"/>
            <a:ext cx="6636413" cy="4924632"/>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196B2C7-64B0-462C-BD1A-09DE47F0F5FD}" type="datetimeFigureOut">
              <a:rPr lang="en-US" smtClean="0"/>
              <a:pPr/>
              <a:t>8/24/2021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D3474D-DFAD-43F4-8848-3562D50443B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196B2C7-64B0-462C-BD1A-09DE47F0F5FD}" type="datetimeFigureOut">
              <a:rPr lang="en-US" smtClean="0"/>
              <a:pPr/>
              <a:t>8/24/2021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D3474D-DFAD-43F4-8848-3562D50443B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84681" y="1244203"/>
            <a:ext cx="8568533" cy="1287393"/>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84681" y="2555666"/>
            <a:ext cx="8568533" cy="1426538"/>
          </a:xfrm>
        </p:spPr>
        <p:txBody>
          <a:bodyPr lIns="46573" rIns="46573" anchor="t"/>
          <a:lstStyle>
            <a:lvl1pPr marL="0" indent="0">
              <a:buNone/>
              <a:defRPr sz="2400">
                <a:solidFill>
                  <a:schemeClr val="tx1"/>
                </a:solidFill>
              </a:defRPr>
            </a:lvl1pPr>
            <a:lvl2pPr>
              <a:buNone/>
              <a:defRPr sz="1700">
                <a:solidFill>
                  <a:schemeClr val="tx1">
                    <a:tint val="75000"/>
                  </a:schemeClr>
                </a:solidFill>
              </a:defRPr>
            </a:lvl2pPr>
            <a:lvl3pPr>
              <a:buNone/>
              <a:defRPr sz="1700">
                <a:solidFill>
                  <a:schemeClr val="tx1">
                    <a:tint val="75000"/>
                  </a:schemeClr>
                </a:solidFill>
              </a:defRPr>
            </a:lvl3pPr>
            <a:lvl4pPr>
              <a:buNone/>
              <a:defRPr sz="1300">
                <a:solidFill>
                  <a:schemeClr val="tx1">
                    <a:tint val="75000"/>
                  </a:schemeClr>
                </a:solidFill>
              </a:defRPr>
            </a:lvl4pPr>
            <a:lvl5pPr>
              <a:buNone/>
              <a:defRPr sz="13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196B2C7-64B0-462C-BD1A-09DE47F0F5FD}" type="datetimeFigureOut">
              <a:rPr lang="en-US" smtClean="0"/>
              <a:pPr/>
              <a:t>8/24/2021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D3474D-DFAD-43F4-8848-3562D50443B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4034" y="665303"/>
            <a:ext cx="9072563" cy="108003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504037" y="1814311"/>
            <a:ext cx="4452277" cy="4190514"/>
          </a:xfrm>
        </p:spPr>
        <p:txBody>
          <a:bodyPr/>
          <a:lstStyle>
            <a:lvl1pPr>
              <a:defRPr sz="2700"/>
            </a:lvl1pPr>
            <a:lvl2pPr>
              <a:defRPr sz="2400"/>
            </a:lvl2pPr>
            <a:lvl3pPr>
              <a:defRPr sz="2100"/>
            </a:lvl3pPr>
            <a:lvl4pPr>
              <a:defRPr sz="1700"/>
            </a:lvl4pPr>
            <a:lvl5pPr>
              <a:defRPr sz="17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124322" y="1814311"/>
            <a:ext cx="4452277" cy="4190514"/>
          </a:xfrm>
        </p:spPr>
        <p:txBody>
          <a:bodyPr/>
          <a:lstStyle>
            <a:lvl1pPr>
              <a:defRPr sz="2700"/>
            </a:lvl1pPr>
            <a:lvl2pPr>
              <a:defRPr sz="2400"/>
            </a:lvl2pPr>
            <a:lvl3pPr>
              <a:defRPr sz="2100"/>
            </a:lvl3pPr>
            <a:lvl4pPr>
              <a:defRPr sz="1700"/>
            </a:lvl4pPr>
            <a:lvl5pPr>
              <a:defRPr sz="17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196B2C7-64B0-462C-BD1A-09DE47F0F5FD}" type="datetimeFigureOut">
              <a:rPr lang="en-US" smtClean="0"/>
              <a:pPr/>
              <a:t>8/24/2021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D3474D-DFAD-43F4-8848-3562D50443B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034" y="665303"/>
            <a:ext cx="9072563" cy="1080030"/>
          </a:xfrm>
        </p:spPr>
        <p:txBody>
          <a:bodyPr tIns="46573"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4034" y="1753043"/>
            <a:ext cx="4454027" cy="623026"/>
          </a:xfrm>
        </p:spPr>
        <p:txBody>
          <a:bodyPr lIns="46573" tIns="0" rIns="46573" bIns="0" anchor="ctr">
            <a:noAutofit/>
          </a:bodyPr>
          <a:lstStyle>
            <a:lvl1pPr marL="0" indent="0">
              <a:buNone/>
              <a:defRPr sz="2400" b="1" cap="none" baseline="0">
                <a:solidFill>
                  <a:schemeClr val="tx2"/>
                </a:solidFill>
                <a:effectLst/>
              </a:defRPr>
            </a:lvl1pPr>
            <a:lvl2pPr>
              <a:buNone/>
              <a:defRPr sz="2100" b="1"/>
            </a:lvl2pPr>
            <a:lvl3pPr>
              <a:buNone/>
              <a:defRPr sz="1700" b="1"/>
            </a:lvl3pPr>
            <a:lvl4pPr>
              <a:buNone/>
              <a:defRPr sz="1700" b="1"/>
            </a:lvl4pPr>
            <a:lvl5pPr>
              <a:buNone/>
              <a:defRPr sz="17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120830" y="1757306"/>
            <a:ext cx="4455776" cy="618766"/>
          </a:xfrm>
        </p:spPr>
        <p:txBody>
          <a:bodyPr lIns="46573" tIns="0" rIns="46573" bIns="0" anchor="ctr"/>
          <a:lstStyle>
            <a:lvl1pPr marL="0" indent="0">
              <a:buNone/>
              <a:defRPr sz="2400" b="1" cap="none" baseline="0">
                <a:solidFill>
                  <a:schemeClr val="tx2"/>
                </a:solidFill>
                <a:effectLst/>
              </a:defRPr>
            </a:lvl1pPr>
            <a:lvl2pPr>
              <a:buNone/>
              <a:defRPr sz="2100" b="1"/>
            </a:lvl2pPr>
            <a:lvl3pPr>
              <a:buNone/>
              <a:defRPr sz="1700" b="1"/>
            </a:lvl3pPr>
            <a:lvl4pPr>
              <a:buNone/>
              <a:defRPr sz="1700" b="1"/>
            </a:lvl4pPr>
            <a:lvl5pPr>
              <a:buNone/>
              <a:defRPr sz="17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4034" y="2376070"/>
            <a:ext cx="4454027" cy="3633849"/>
          </a:xfrm>
        </p:spPr>
        <p:txBody>
          <a:bodyPr tIns="0"/>
          <a:lstStyle>
            <a:lvl1pPr>
              <a:defRPr sz="2400"/>
            </a:lvl1pPr>
            <a:lvl2pPr>
              <a:defRPr sz="2100"/>
            </a:lvl2pPr>
            <a:lvl3pPr>
              <a:defRPr sz="1700"/>
            </a:lvl3pPr>
            <a:lvl4pPr>
              <a:defRPr sz="1700"/>
            </a:lvl4pPr>
            <a:lvl5pPr>
              <a:defRPr sz="17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120830" y="2376070"/>
            <a:ext cx="4455776" cy="3633849"/>
          </a:xfrm>
        </p:spPr>
        <p:txBody>
          <a:bodyPr tIns="0"/>
          <a:lstStyle>
            <a:lvl1pPr>
              <a:defRPr sz="2400"/>
            </a:lvl1pPr>
            <a:lvl2pPr>
              <a:defRPr sz="2100"/>
            </a:lvl2pPr>
            <a:lvl3pPr>
              <a:defRPr sz="1700"/>
            </a:lvl3pPr>
            <a:lvl4pPr>
              <a:defRPr sz="1700"/>
            </a:lvl4pPr>
            <a:lvl5pPr>
              <a:defRPr sz="17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196B2C7-64B0-462C-BD1A-09DE47F0F5FD}" type="datetimeFigureOut">
              <a:rPr lang="en-US" smtClean="0"/>
              <a:pPr/>
              <a:t>8/24/2021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D3474D-DFAD-43F4-8848-3562D50443B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4031" y="665303"/>
            <a:ext cx="9156568" cy="1080030"/>
          </a:xfrm>
        </p:spPr>
        <p:txBody>
          <a:bodyPr vert="horz" tIns="46573"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196B2C7-64B0-462C-BD1A-09DE47F0F5FD}" type="datetimeFigureOut">
              <a:rPr lang="en-US" smtClean="0"/>
              <a:pPr/>
              <a:t>8/24/2021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D3474D-DFAD-43F4-8848-3562D50443B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96B2C7-64B0-462C-BD1A-09DE47F0F5FD}" type="datetimeFigureOut">
              <a:rPr lang="en-US" smtClean="0"/>
              <a:pPr/>
              <a:t>8/24/2021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D3474D-DFAD-43F4-8848-3562D50443B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6052" y="486023"/>
            <a:ext cx="3024188" cy="1098030"/>
          </a:xfrm>
        </p:spPr>
        <p:txBody>
          <a:bodyPr lIns="0" anchor="b">
            <a:noAutofit/>
          </a:bodyPr>
          <a:lstStyle>
            <a:lvl1pPr algn="l" rtl="0">
              <a:spcBef>
                <a:spcPct val="0"/>
              </a:spcBef>
              <a:buNone/>
              <a:defRPr sz="27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56052" y="1584044"/>
            <a:ext cx="3024188" cy="4320117"/>
          </a:xfrm>
        </p:spPr>
        <p:txBody>
          <a:bodyPr lIns="18627" rIns="18627"/>
          <a:lstStyle>
            <a:lvl1pPr marL="0" indent="0" algn="l">
              <a:buNone/>
              <a:defRPr sz="1300"/>
            </a:lvl1pPr>
            <a:lvl2pPr indent="0" algn="l">
              <a:buNone/>
              <a:defRPr sz="1200"/>
            </a:lvl2pPr>
            <a:lvl3pPr indent="0" algn="l">
              <a:buNone/>
              <a:defRPr sz="1000"/>
            </a:lvl3pPr>
            <a:lvl4pPr indent="0" algn="l">
              <a:buNone/>
              <a:defRPr sz="800"/>
            </a:lvl4pPr>
            <a:lvl5pPr indent="0" algn="l">
              <a:buNone/>
              <a:defRPr sz="8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941246" y="1584044"/>
            <a:ext cx="5635350" cy="4320117"/>
          </a:xfrm>
        </p:spPr>
        <p:txBody>
          <a:bodyPr tIns="0"/>
          <a:lstStyle>
            <a:lvl1pPr>
              <a:defRPr sz="2900"/>
            </a:lvl1pPr>
            <a:lvl2pPr>
              <a:defRPr sz="2700"/>
            </a:lvl2pPr>
            <a:lvl3pPr>
              <a:defRPr sz="2400"/>
            </a:lvl3pPr>
            <a:lvl4pPr>
              <a:defRPr sz="2100"/>
            </a:lvl4pPr>
            <a:lvl5pPr>
              <a:defRPr sz="17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196B2C7-64B0-462C-BD1A-09DE47F0F5FD}" type="datetimeFigureOut">
              <a:rPr lang="en-US" smtClean="0"/>
              <a:pPr/>
              <a:t>8/24/2021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D3474D-DFAD-43F4-8848-3562D50443B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490028" y="1047033"/>
            <a:ext cx="5796360" cy="3888105"/>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93143" tIns="46573" rIns="93143" bIns="46573" rtlCol="0" anchor="ctr"/>
          <a:lstStyle/>
          <a:p>
            <a:pPr algn="ctr" eaLnBrk="1" latinLnBrk="0" hangingPunct="1"/>
            <a:endParaRPr kumimoji="0" lang="en-US"/>
          </a:p>
        </p:txBody>
      </p:sp>
      <p:sp>
        <p:nvSpPr>
          <p:cNvPr id="12" name="Right Triangle 11"/>
          <p:cNvSpPr/>
          <p:nvPr/>
        </p:nvSpPr>
        <p:spPr>
          <a:xfrm rot="420000" flipV="1">
            <a:off x="8824010" y="5064489"/>
            <a:ext cx="171371" cy="14688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93143" tIns="46573" rIns="93143" bIns="46573" rtlCol="0" anchor="ctr"/>
          <a:lstStyle/>
          <a:p>
            <a:pPr algn="ctr" eaLnBrk="1" latinLnBrk="0" hangingPunct="1"/>
            <a:endParaRPr kumimoji="0" lang="en-US"/>
          </a:p>
        </p:txBody>
      </p:sp>
      <p:sp>
        <p:nvSpPr>
          <p:cNvPr id="2" name="Title 1"/>
          <p:cNvSpPr>
            <a:spLocks noGrp="1"/>
          </p:cNvSpPr>
          <p:nvPr>
            <p:ph type="title"/>
          </p:nvPr>
        </p:nvSpPr>
        <p:spPr>
          <a:xfrm>
            <a:off x="672047" y="1112164"/>
            <a:ext cx="2439512" cy="1495431"/>
          </a:xfrm>
        </p:spPr>
        <p:txBody>
          <a:bodyPr vert="horz" lIns="46573" tIns="46573" rIns="46573" bIns="46573" anchor="b"/>
          <a:lstStyle>
            <a:lvl1pPr algn="l">
              <a:buNone/>
              <a:defRPr sz="21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72043" y="2672942"/>
            <a:ext cx="2436153" cy="2059256"/>
          </a:xfrm>
        </p:spPr>
        <p:txBody>
          <a:bodyPr lIns="65201" rIns="46573" bIns="46573" anchor="t"/>
          <a:lstStyle>
            <a:lvl1pPr marL="0" indent="0" algn="l">
              <a:spcBef>
                <a:spcPts val="256"/>
              </a:spcBef>
              <a:buFontTx/>
              <a:buNone/>
              <a:defRPr sz="1200"/>
            </a:lvl1pPr>
            <a:lvl2pPr>
              <a:defRPr sz="1200"/>
            </a:lvl2pPr>
            <a:lvl3pPr>
              <a:defRPr sz="1000"/>
            </a:lvl3pPr>
            <a:lvl4pPr>
              <a:defRPr sz="800"/>
            </a:lvl4pPr>
            <a:lvl5pPr>
              <a:defRPr sz="8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196B2C7-64B0-462C-BD1A-09DE47F0F5FD}" type="datetimeFigureOut">
              <a:rPr lang="en-US" smtClean="0"/>
              <a:pPr/>
              <a:t>8/24/2021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904554" y="6006171"/>
            <a:ext cx="672042" cy="345009"/>
          </a:xfrm>
        </p:spPr>
        <p:txBody>
          <a:bodyPr/>
          <a:lstStyle/>
          <a:p>
            <a:fld id="{D5D3474D-DFAD-43F4-8848-3562D50443B0}" type="slidenum">
              <a:rPr lang="en-IN" smtClean="0"/>
              <a:pPr/>
              <a:t>‹#›</a:t>
            </a:fld>
            <a:endParaRPr lang="en-IN"/>
          </a:p>
        </p:txBody>
      </p:sp>
      <p:sp>
        <p:nvSpPr>
          <p:cNvPr id="3" name="Picture Placeholder 2"/>
          <p:cNvSpPr>
            <a:spLocks noGrp="1"/>
          </p:cNvSpPr>
          <p:nvPr>
            <p:ph type="pic" idx="1"/>
          </p:nvPr>
        </p:nvSpPr>
        <p:spPr>
          <a:xfrm rot="420000">
            <a:off x="3842852" y="1133437"/>
            <a:ext cx="5090717" cy="3715299"/>
          </a:xfrm>
          <a:prstGeom prst="rect">
            <a:avLst/>
          </a:prstGeom>
          <a:solidFill>
            <a:schemeClr val="bg2"/>
          </a:solidFill>
          <a:ln w="3000" cap="rnd">
            <a:solidFill>
              <a:srgbClr val="C0C0C0"/>
            </a:solidFill>
            <a:round/>
          </a:ln>
          <a:effectLst/>
        </p:spPr>
        <p:txBody>
          <a:bodyPr/>
          <a:lstStyle>
            <a:lvl1pPr marL="0" indent="0">
              <a:buNone/>
              <a:defRPr sz="3300"/>
            </a:lvl1pPr>
          </a:lstStyle>
          <a:p>
            <a:r>
              <a:rPr kumimoji="0" lang="en-US" smtClean="0"/>
              <a:t>Click icon to add picture</a:t>
            </a:r>
            <a:endParaRPr kumimoji="0" lang="en-US" dirty="0"/>
          </a:p>
        </p:txBody>
      </p:sp>
      <p:sp>
        <p:nvSpPr>
          <p:cNvPr id="10" name="Freeform 9"/>
          <p:cNvSpPr>
            <a:spLocks/>
          </p:cNvSpPr>
          <p:nvPr/>
        </p:nvSpPr>
        <p:spPr bwMode="auto">
          <a:xfrm flipV="1">
            <a:off x="-10501" y="5496154"/>
            <a:ext cx="10101626" cy="984027"/>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3143" tIns="46573" rIns="93143" bIns="46573"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830305" y="5877164"/>
            <a:ext cx="5250325" cy="603018"/>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3143" tIns="46573" rIns="93143" bIns="46573"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0501" y="-6749"/>
            <a:ext cx="10101626" cy="984027"/>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3143" tIns="46573" rIns="93143" bIns="46573"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830305" y="-6748"/>
            <a:ext cx="5250325" cy="603018"/>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3143" tIns="46573" rIns="93143" bIns="46573"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504034" y="665303"/>
            <a:ext cx="9072563" cy="1080030"/>
          </a:xfrm>
          <a:prstGeom prst="rect">
            <a:avLst/>
          </a:prstGeom>
        </p:spPr>
        <p:txBody>
          <a:bodyPr vert="horz" lIns="0" tIns="46573"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504034" y="1828849"/>
            <a:ext cx="9072563" cy="4147312"/>
          </a:xfrm>
          <a:prstGeom prst="rect">
            <a:avLst/>
          </a:prstGeom>
        </p:spPr>
        <p:txBody>
          <a:bodyPr vert="horz" lIns="93143" tIns="46573" rIns="93143" bIns="46573">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504035" y="6006171"/>
            <a:ext cx="2352147" cy="345009"/>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196B2C7-64B0-462C-BD1A-09DE47F0F5FD}" type="datetimeFigureOut">
              <a:rPr lang="en-US" smtClean="0"/>
              <a:pPr/>
              <a:t>8/24/2021</a:t>
            </a:fld>
            <a:endParaRPr lang="en-IN"/>
          </a:p>
        </p:txBody>
      </p:sp>
      <p:sp>
        <p:nvSpPr>
          <p:cNvPr id="22" name="Footer Placeholder 21"/>
          <p:cNvSpPr>
            <a:spLocks noGrp="1"/>
          </p:cNvSpPr>
          <p:nvPr>
            <p:ph type="ftr" sz="quarter" idx="3"/>
          </p:nvPr>
        </p:nvSpPr>
        <p:spPr>
          <a:xfrm>
            <a:off x="2940187" y="6006171"/>
            <a:ext cx="3696229" cy="345009"/>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8736546" y="6006171"/>
            <a:ext cx="840053" cy="345009"/>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5D3474D-DFAD-43F4-8848-3562D50443B0}" type="slidenum">
              <a:rPr lang="en-IN" smtClean="0"/>
              <a:pPr/>
              <a:t>‹#›</a:t>
            </a:fld>
            <a:endParaRPr lang="en-IN"/>
          </a:p>
        </p:txBody>
      </p:sp>
      <p:grpSp>
        <p:nvGrpSpPr>
          <p:cNvPr id="2" name="Group 1"/>
          <p:cNvGrpSpPr/>
          <p:nvPr/>
        </p:nvGrpSpPr>
        <p:grpSpPr>
          <a:xfrm>
            <a:off x="-20962" y="191263"/>
            <a:ext cx="10120916" cy="613457"/>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9428" indent="-279428" algn="l" rtl="0" eaLnBrk="1" latinLnBrk="0" hangingPunct="1">
        <a:spcBef>
          <a:spcPct val="20000"/>
        </a:spcBef>
        <a:buClr>
          <a:schemeClr val="accent3"/>
        </a:buClr>
        <a:buSzPct val="95000"/>
        <a:buFont typeface="Wingdings 2"/>
        <a:buChar char=""/>
        <a:defRPr kumimoji="0" sz="2700" kern="1200">
          <a:solidFill>
            <a:schemeClr val="tx1"/>
          </a:solidFill>
          <a:latin typeface="+mn-lt"/>
          <a:ea typeface="+mn-ea"/>
          <a:cs typeface="+mn-cs"/>
        </a:defRPr>
      </a:lvl1pPr>
      <a:lvl2pPr marL="651999" indent="-251487"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31427" indent="-251487" algn="l" rtl="0" eaLnBrk="1" latinLnBrk="0" hangingPunct="1">
        <a:spcBef>
          <a:spcPct val="20000"/>
        </a:spcBef>
        <a:buClr>
          <a:schemeClr val="accent2"/>
        </a:buClr>
        <a:buSzPct val="70000"/>
        <a:buFont typeface="Wingdings 2"/>
        <a:buChar char=""/>
        <a:defRPr kumimoji="0" sz="2200" kern="1200">
          <a:solidFill>
            <a:schemeClr val="tx1"/>
          </a:solidFill>
          <a:latin typeface="+mn-lt"/>
          <a:ea typeface="+mn-ea"/>
          <a:cs typeface="+mn-cs"/>
        </a:defRPr>
      </a:lvl3pPr>
      <a:lvl4pPr marL="1210855" indent="-214229" algn="l" rtl="0" eaLnBrk="1" latinLnBrk="0" hangingPunct="1">
        <a:spcBef>
          <a:spcPct val="20000"/>
        </a:spcBef>
        <a:buClr>
          <a:schemeClr val="accent3"/>
        </a:buClr>
        <a:buSzPct val="65000"/>
        <a:buFont typeface="Wingdings 2"/>
        <a:buChar char=""/>
        <a:defRPr kumimoji="0" sz="2100" kern="1200">
          <a:solidFill>
            <a:schemeClr val="tx1"/>
          </a:solidFill>
          <a:latin typeface="+mn-lt"/>
          <a:ea typeface="+mn-ea"/>
          <a:cs typeface="+mn-cs"/>
        </a:defRPr>
      </a:lvl4pPr>
      <a:lvl5pPr marL="1490283" indent="-214229" algn="l" rtl="0" eaLnBrk="1" latinLnBrk="0" hangingPunct="1">
        <a:spcBef>
          <a:spcPct val="20000"/>
        </a:spcBef>
        <a:buClr>
          <a:schemeClr val="accent4"/>
        </a:buClr>
        <a:buSzPct val="65000"/>
        <a:buFont typeface="Wingdings 2"/>
        <a:buChar char=""/>
        <a:defRPr kumimoji="0" sz="2100" kern="1200">
          <a:solidFill>
            <a:schemeClr val="tx1"/>
          </a:solidFill>
          <a:latin typeface="+mn-lt"/>
          <a:ea typeface="+mn-ea"/>
          <a:cs typeface="+mn-cs"/>
        </a:defRPr>
      </a:lvl5pPr>
      <a:lvl6pPr marL="1769712" indent="-214229" algn="l" rtl="0" eaLnBrk="1" latinLnBrk="0" hangingPunct="1">
        <a:spcBef>
          <a:spcPct val="20000"/>
        </a:spcBef>
        <a:buClr>
          <a:schemeClr val="accent5"/>
        </a:buClr>
        <a:buSzPct val="80000"/>
        <a:buFont typeface="Wingdings 2"/>
        <a:buChar char=""/>
        <a:defRPr kumimoji="0" sz="1700" kern="1200">
          <a:solidFill>
            <a:schemeClr val="tx1"/>
          </a:solidFill>
          <a:latin typeface="+mn-lt"/>
          <a:ea typeface="+mn-ea"/>
          <a:cs typeface="+mn-cs"/>
        </a:defRPr>
      </a:lvl6pPr>
      <a:lvl7pPr marL="1955996" indent="-186285" algn="l" rtl="0" eaLnBrk="1" latinLnBrk="0" hangingPunct="1">
        <a:spcBef>
          <a:spcPct val="20000"/>
        </a:spcBef>
        <a:buClr>
          <a:schemeClr val="accent6"/>
        </a:buClr>
        <a:buSzPct val="80000"/>
        <a:buFont typeface="Wingdings 2"/>
        <a:buChar char=""/>
        <a:defRPr kumimoji="0" sz="1700" kern="1200" baseline="0">
          <a:solidFill>
            <a:schemeClr val="tx1"/>
          </a:solidFill>
          <a:latin typeface="+mn-lt"/>
          <a:ea typeface="+mn-ea"/>
          <a:cs typeface="+mn-cs"/>
        </a:defRPr>
      </a:lvl7pPr>
      <a:lvl8pPr marL="2235423" indent="-186285" algn="l" rtl="0" eaLnBrk="1" latinLnBrk="0" hangingPunct="1">
        <a:spcBef>
          <a:spcPct val="20000"/>
        </a:spcBef>
        <a:buClr>
          <a:schemeClr val="tx2"/>
        </a:buClr>
        <a:buChar char="•"/>
        <a:defRPr kumimoji="0" sz="1700" kern="1200">
          <a:solidFill>
            <a:schemeClr val="tx1"/>
          </a:solidFill>
          <a:latin typeface="+mn-lt"/>
          <a:ea typeface="+mn-ea"/>
          <a:cs typeface="+mn-cs"/>
        </a:defRPr>
      </a:lvl8pPr>
      <a:lvl9pPr marL="2514853" indent="-186285" algn="l" rtl="0" eaLnBrk="1" latinLnBrk="0" hangingPunct="1">
        <a:spcBef>
          <a:spcPct val="20000"/>
        </a:spcBef>
        <a:buClr>
          <a:schemeClr val="tx2"/>
        </a:buClr>
        <a:buFontTx/>
        <a:buChar char="•"/>
        <a:defRPr kumimoji="0" sz="13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65715" algn="l" rtl="0" eaLnBrk="1" latinLnBrk="0" hangingPunct="1">
        <a:defRPr kumimoji="0" kern="1200">
          <a:solidFill>
            <a:schemeClr val="tx1"/>
          </a:solidFill>
          <a:latin typeface="+mn-lt"/>
          <a:ea typeface="+mn-ea"/>
          <a:cs typeface="+mn-cs"/>
        </a:defRPr>
      </a:lvl2pPr>
      <a:lvl3pPr marL="931427" algn="l" rtl="0" eaLnBrk="1" latinLnBrk="0" hangingPunct="1">
        <a:defRPr kumimoji="0" kern="1200">
          <a:solidFill>
            <a:schemeClr val="tx1"/>
          </a:solidFill>
          <a:latin typeface="+mn-lt"/>
          <a:ea typeface="+mn-ea"/>
          <a:cs typeface="+mn-cs"/>
        </a:defRPr>
      </a:lvl3pPr>
      <a:lvl4pPr marL="1397139" algn="l" rtl="0" eaLnBrk="1" latinLnBrk="0" hangingPunct="1">
        <a:defRPr kumimoji="0" kern="1200">
          <a:solidFill>
            <a:schemeClr val="tx1"/>
          </a:solidFill>
          <a:latin typeface="+mn-lt"/>
          <a:ea typeface="+mn-ea"/>
          <a:cs typeface="+mn-cs"/>
        </a:defRPr>
      </a:lvl4pPr>
      <a:lvl5pPr marL="1862854" algn="l" rtl="0" eaLnBrk="1" latinLnBrk="0" hangingPunct="1">
        <a:defRPr kumimoji="0" kern="1200">
          <a:solidFill>
            <a:schemeClr val="tx1"/>
          </a:solidFill>
          <a:latin typeface="+mn-lt"/>
          <a:ea typeface="+mn-ea"/>
          <a:cs typeface="+mn-cs"/>
        </a:defRPr>
      </a:lvl5pPr>
      <a:lvl6pPr marL="2328566" algn="l" rtl="0" eaLnBrk="1" latinLnBrk="0" hangingPunct="1">
        <a:defRPr kumimoji="0" kern="1200">
          <a:solidFill>
            <a:schemeClr val="tx1"/>
          </a:solidFill>
          <a:latin typeface="+mn-lt"/>
          <a:ea typeface="+mn-ea"/>
          <a:cs typeface="+mn-cs"/>
        </a:defRPr>
      </a:lvl6pPr>
      <a:lvl7pPr marL="2794280" algn="l" rtl="0" eaLnBrk="1" latinLnBrk="0" hangingPunct="1">
        <a:defRPr kumimoji="0" kern="1200">
          <a:solidFill>
            <a:schemeClr val="tx1"/>
          </a:solidFill>
          <a:latin typeface="+mn-lt"/>
          <a:ea typeface="+mn-ea"/>
          <a:cs typeface="+mn-cs"/>
        </a:defRPr>
      </a:lvl7pPr>
      <a:lvl8pPr marL="3259994" algn="l" rtl="0" eaLnBrk="1" latinLnBrk="0" hangingPunct="1">
        <a:defRPr kumimoji="0" kern="1200">
          <a:solidFill>
            <a:schemeClr val="tx1"/>
          </a:solidFill>
          <a:latin typeface="+mn-lt"/>
          <a:ea typeface="+mn-ea"/>
          <a:cs typeface="+mn-cs"/>
        </a:defRPr>
      </a:lvl8pPr>
      <a:lvl9pPr marL="3725707"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insaid2018/Term-1/blob/master/Data/Projects/NYC_Flight_Data.rar" TargetMode="External"/><Relationship Id="rId7" Type="http://schemas.openxmlformats.org/officeDocument/2006/relationships/hyperlink" Target="https://www.geeksforgeeks.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aiquotient.app/" TargetMode="External"/><Relationship Id="rId5" Type="http://schemas.openxmlformats.org/officeDocument/2006/relationships/hyperlink" Target="https://seaborn.pydata.org/" TargetMode="External"/><Relationship Id="rId4" Type="http://schemas.openxmlformats.org/officeDocument/2006/relationships/hyperlink" Target="https://www.youtube.com/playlist?list=PLtPIclEQf-3cG31dxSMZ8KTcDG7zYng1j"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314991" y="665306"/>
            <a:ext cx="9529408" cy="684725"/>
          </a:xfrm>
          <a:solidFill>
            <a:schemeClr val="bg1"/>
          </a:solidFill>
          <a:ln w="38100">
            <a:solidFill>
              <a:schemeClr val="tx2">
                <a:lumMod val="75000"/>
              </a:schemeClr>
            </a:solidFill>
          </a:ln>
          <a:effectLst>
            <a:glow rad="101600">
              <a:schemeClr val="accent1">
                <a:satMod val="175000"/>
                <a:alpha val="40000"/>
              </a:schemeClr>
            </a:glow>
          </a:effectLst>
        </p:spPr>
        <p:txBody>
          <a:bodyPr>
            <a:normAutofit fontScale="90000"/>
          </a:bodyPr>
          <a:lstStyle/>
          <a:p>
            <a:pPr algn="ctr"/>
            <a:r>
              <a:rPr lang="en-IN" sz="3800" b="1" dirty="0" smtClean="0">
                <a:solidFill>
                  <a:schemeClr val="accent3"/>
                </a:solidFill>
              </a:rPr>
              <a:t>Analysis of flights from </a:t>
            </a:r>
            <a:r>
              <a:rPr lang="en-IN" sz="3800" b="1" dirty="0" err="1" smtClean="0">
                <a:solidFill>
                  <a:schemeClr val="accent3"/>
                </a:solidFill>
              </a:rPr>
              <a:t>Newyork</a:t>
            </a:r>
            <a:r>
              <a:rPr lang="en-IN" dirty="0" smtClean="0"/>
              <a:t>	</a:t>
            </a:r>
            <a:endParaRPr lang="en-IN" dirty="0"/>
          </a:p>
        </p:txBody>
      </p:sp>
      <p:pic>
        <p:nvPicPr>
          <p:cNvPr id="1026" name="Picture 2"/>
          <p:cNvPicPr>
            <a:picLocks noGrp="1" noChangeAspect="1" noChangeArrowheads="1"/>
          </p:cNvPicPr>
          <p:nvPr>
            <p:ph sz="half" idx="1"/>
          </p:nvPr>
        </p:nvPicPr>
        <p:blipFill>
          <a:blip r:embed="rId3" cstate="print"/>
          <a:srcRect/>
          <a:stretch>
            <a:fillRect/>
          </a:stretch>
        </p:blipFill>
        <p:spPr bwMode="auto">
          <a:xfrm>
            <a:off x="314988" y="1552537"/>
            <a:ext cx="4641322" cy="4320147"/>
          </a:xfrm>
          <a:prstGeom prst="rect">
            <a:avLst/>
          </a:prstGeom>
          <a:noFill/>
          <a:ln w="9525">
            <a:noFill/>
            <a:miter lim="800000"/>
            <a:headEnd/>
            <a:tailEnd/>
          </a:ln>
          <a:effectLst/>
        </p:spPr>
      </p:pic>
      <p:pic>
        <p:nvPicPr>
          <p:cNvPr id="1027" name="Picture 3"/>
          <p:cNvPicPr>
            <a:picLocks noGrp="1" noChangeAspect="1" noChangeArrowheads="1"/>
          </p:cNvPicPr>
          <p:nvPr>
            <p:ph sz="half" idx="2"/>
          </p:nvPr>
        </p:nvPicPr>
        <p:blipFill>
          <a:blip r:embed="rId4"/>
          <a:srcRect/>
          <a:stretch>
            <a:fillRect/>
          </a:stretch>
        </p:blipFill>
        <p:spPr bwMode="auto">
          <a:xfrm>
            <a:off x="5040316" y="1620041"/>
            <a:ext cx="4804082" cy="4252645"/>
          </a:xfrm>
          <a:prstGeom prst="rect">
            <a:avLst/>
          </a:prstGeom>
          <a:noFill/>
          <a:ln w="6350">
            <a:solidFill>
              <a:schemeClr val="tx1"/>
            </a:solidFill>
            <a:miter lim="800000"/>
            <a:headEnd/>
            <a:tailEnd/>
          </a:ln>
          <a:effectLst/>
        </p:spPr>
      </p:pic>
      <p:sp>
        <p:nvSpPr>
          <p:cNvPr id="26" name="TextBox 25"/>
          <p:cNvSpPr txBox="1"/>
          <p:nvPr/>
        </p:nvSpPr>
        <p:spPr>
          <a:xfrm>
            <a:off x="393742" y="6007694"/>
            <a:ext cx="9450652" cy="463388"/>
          </a:xfrm>
          <a:prstGeom prst="rect">
            <a:avLst/>
          </a:prstGeom>
          <a:noFill/>
        </p:spPr>
        <p:txBody>
          <a:bodyPr wrap="square" lIns="93143" tIns="46573" rIns="93143" bIns="46573" rtlCol="0">
            <a:spAutoFit/>
          </a:bodyPr>
          <a:lstStyle/>
          <a:p>
            <a:r>
              <a:rPr lang="en-IN" sz="2400" b="1" dirty="0" smtClean="0">
                <a:solidFill>
                  <a:srgbClr val="0033CC"/>
                </a:solidFill>
              </a:rPr>
              <a:t>Presented by : </a:t>
            </a:r>
            <a:r>
              <a:rPr lang="en-IN" sz="2400" b="1" dirty="0" err="1" smtClean="0">
                <a:solidFill>
                  <a:srgbClr val="0033CC"/>
                </a:solidFill>
              </a:rPr>
              <a:t>Sushil</a:t>
            </a:r>
            <a:r>
              <a:rPr lang="en-IN" sz="2400" b="1" dirty="0" smtClean="0">
                <a:solidFill>
                  <a:srgbClr val="0033CC"/>
                </a:solidFill>
              </a:rPr>
              <a:t> Kumar  </a:t>
            </a:r>
            <a:r>
              <a:rPr lang="en-IN" sz="2400" b="1" dirty="0" err="1" smtClean="0">
                <a:solidFill>
                  <a:srgbClr val="0033CC"/>
                </a:solidFill>
              </a:rPr>
              <a:t>Thakur</a:t>
            </a:r>
            <a:r>
              <a:rPr lang="en-IN" dirty="0" smtClean="0"/>
              <a:t>	</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504034" y="665308"/>
            <a:ext cx="9072563" cy="752228"/>
          </a:xfrm>
          <a:ln w="38100">
            <a:solidFill>
              <a:schemeClr val="tx2">
                <a:lumMod val="50000"/>
              </a:schemeClr>
            </a:solidFill>
            <a:prstDash val="solid"/>
          </a:ln>
          <a:effectLst>
            <a:glow rad="101600">
              <a:schemeClr val="accent1">
                <a:satMod val="175000"/>
                <a:alpha val="40000"/>
              </a:schemeClr>
            </a:glow>
          </a:effectLst>
        </p:spPr>
        <p:txBody>
          <a:bodyPr>
            <a:noAutofit/>
          </a:bodyPr>
          <a:lstStyle/>
          <a:p>
            <a:pPr algn="ctr"/>
            <a:r>
              <a:rPr lang="en-IN" sz="2100" b="1" dirty="0" smtClean="0">
                <a:solidFill>
                  <a:schemeClr val="accent3"/>
                </a:solidFill>
              </a:rPr>
              <a:t>Count of flights operation from 3 Airports of </a:t>
            </a:r>
            <a:r>
              <a:rPr lang="en-IN" sz="2100" b="1" dirty="0" err="1" smtClean="0">
                <a:solidFill>
                  <a:schemeClr val="accent3"/>
                </a:solidFill>
              </a:rPr>
              <a:t>Newyork</a:t>
            </a:r>
            <a:r>
              <a:rPr lang="en-IN" sz="2100" b="1" dirty="0" smtClean="0">
                <a:solidFill>
                  <a:schemeClr val="accent3"/>
                </a:solidFill>
              </a:rPr>
              <a:t> and % share of each airports</a:t>
            </a:r>
            <a:endParaRPr lang="en-IN" sz="3300" dirty="0"/>
          </a:p>
        </p:txBody>
      </p:sp>
      <p:graphicFrame>
        <p:nvGraphicFramePr>
          <p:cNvPr id="6" name="Table 5"/>
          <p:cNvGraphicFramePr>
            <a:graphicFrameLocks noGrp="1"/>
          </p:cNvGraphicFramePr>
          <p:nvPr/>
        </p:nvGraphicFramePr>
        <p:xfrm>
          <a:off x="682594" y="4454534"/>
          <a:ext cx="8741853" cy="1869616"/>
        </p:xfrm>
        <a:graphic>
          <a:graphicData uri="http://schemas.openxmlformats.org/drawingml/2006/table">
            <a:tbl>
              <a:tblPr firstRow="1" bandRow="1">
                <a:tableStyleId>{5C22544A-7EE6-4342-B048-85BDC9FD1C3A}</a:tableStyleId>
              </a:tblPr>
              <a:tblGrid>
                <a:gridCol w="2913951"/>
                <a:gridCol w="2913951"/>
                <a:gridCol w="2913951"/>
              </a:tblGrid>
              <a:tr h="611669">
                <a:tc>
                  <a:txBody>
                    <a:bodyPr/>
                    <a:lstStyle/>
                    <a:p>
                      <a:pPr algn="ctr"/>
                      <a:r>
                        <a:rPr lang="en-IN" sz="2000" dirty="0" smtClean="0"/>
                        <a:t>Name Of</a:t>
                      </a:r>
                      <a:r>
                        <a:rPr lang="en-IN" sz="2000" baseline="0" dirty="0" smtClean="0"/>
                        <a:t> Airports</a:t>
                      </a:r>
                      <a:endParaRPr lang="en-IN" sz="2000" dirty="0"/>
                    </a:p>
                  </a:txBody>
                  <a:tcPr marL="100807" marR="100807" marT="43202" marB="43202"/>
                </a:tc>
                <a:tc>
                  <a:txBody>
                    <a:bodyPr/>
                    <a:lstStyle/>
                    <a:p>
                      <a:pPr algn="ctr"/>
                      <a:r>
                        <a:rPr lang="en-IN" sz="2000" dirty="0" smtClean="0"/>
                        <a:t>Total count of  flights</a:t>
                      </a:r>
                      <a:endParaRPr lang="en-IN" sz="2000" dirty="0"/>
                    </a:p>
                  </a:txBody>
                  <a:tcPr marL="100807" marR="100807" marT="43202" marB="43202"/>
                </a:tc>
                <a:tc>
                  <a:txBody>
                    <a:bodyPr/>
                    <a:lstStyle/>
                    <a:p>
                      <a:pPr algn="ctr"/>
                      <a:r>
                        <a:rPr lang="en-IN" sz="2000" dirty="0" smtClean="0"/>
                        <a:t>% of </a:t>
                      </a:r>
                      <a:r>
                        <a:rPr lang="en-IN" sz="2000" baseline="0" dirty="0" smtClean="0"/>
                        <a:t> flights operation</a:t>
                      </a:r>
                      <a:endParaRPr lang="en-IN" sz="2000" dirty="0"/>
                    </a:p>
                  </a:txBody>
                  <a:tcPr marL="100807" marR="100807" marT="43202" marB="43202"/>
                </a:tc>
              </a:tr>
              <a:tr h="343801">
                <a:tc>
                  <a:txBody>
                    <a:bodyPr/>
                    <a:lstStyle/>
                    <a:p>
                      <a:pPr algn="ctr"/>
                      <a:r>
                        <a:rPr lang="en-IN" sz="2000" dirty="0" smtClean="0"/>
                        <a:t>EWR – Newark</a:t>
                      </a:r>
                      <a:endParaRPr lang="en-IN" sz="2000" dirty="0"/>
                    </a:p>
                  </a:txBody>
                  <a:tcPr marL="100807" marR="100807" marT="43202" marB="43202"/>
                </a:tc>
                <a:tc>
                  <a:txBody>
                    <a:bodyPr/>
                    <a:lstStyle/>
                    <a:p>
                      <a:pPr algn="ctr"/>
                      <a:r>
                        <a:rPr lang="en-IN" sz="2000" dirty="0" smtClean="0"/>
                        <a:t>120385</a:t>
                      </a:r>
                      <a:endParaRPr lang="en-IN" sz="2000" dirty="0"/>
                    </a:p>
                  </a:txBody>
                  <a:tcPr marL="100807" marR="100807" marT="43202" marB="43202"/>
                </a:tc>
                <a:tc>
                  <a:txBody>
                    <a:bodyPr/>
                    <a:lstStyle/>
                    <a:p>
                      <a:pPr algn="ctr"/>
                      <a:r>
                        <a:rPr lang="en-IN" sz="2000" dirty="0" smtClean="0"/>
                        <a:t>36.88 %</a:t>
                      </a:r>
                      <a:endParaRPr lang="en-IN" sz="2000" dirty="0"/>
                    </a:p>
                  </a:txBody>
                  <a:tcPr marL="100807" marR="100807" marT="43202" marB="43202"/>
                </a:tc>
              </a:tr>
              <a:tr h="343801">
                <a:tc>
                  <a:txBody>
                    <a:bodyPr/>
                    <a:lstStyle/>
                    <a:p>
                      <a:pPr algn="ctr"/>
                      <a:r>
                        <a:rPr lang="en-IN" sz="2000" dirty="0" smtClean="0"/>
                        <a:t>JFK- John F Kennedy</a:t>
                      </a:r>
                      <a:endParaRPr lang="en-IN" sz="2000" dirty="0"/>
                    </a:p>
                  </a:txBody>
                  <a:tcPr marL="100807" marR="100807" marT="43202" marB="43202"/>
                </a:tc>
                <a:tc>
                  <a:txBody>
                    <a:bodyPr/>
                    <a:lstStyle/>
                    <a:p>
                      <a:pPr algn="ctr"/>
                      <a:r>
                        <a:rPr lang="en-IN" sz="2000" dirty="0" smtClean="0"/>
                        <a:t>111279</a:t>
                      </a:r>
                      <a:endParaRPr lang="en-IN" sz="2000" dirty="0"/>
                    </a:p>
                  </a:txBody>
                  <a:tcPr marL="100807" marR="100807" marT="43202" marB="43202"/>
                </a:tc>
                <a:tc>
                  <a:txBody>
                    <a:bodyPr/>
                    <a:lstStyle/>
                    <a:p>
                      <a:pPr algn="ctr"/>
                      <a:r>
                        <a:rPr lang="en-IN" sz="2000" dirty="0" smtClean="0"/>
                        <a:t>33.04 %</a:t>
                      </a:r>
                      <a:endParaRPr lang="en-IN" sz="2000" dirty="0"/>
                    </a:p>
                  </a:txBody>
                  <a:tcPr marL="100807" marR="100807" marT="43202" marB="43202"/>
                </a:tc>
              </a:tr>
              <a:tr h="343801">
                <a:tc>
                  <a:txBody>
                    <a:bodyPr/>
                    <a:lstStyle/>
                    <a:p>
                      <a:pPr algn="ctr"/>
                      <a:r>
                        <a:rPr lang="en-IN" sz="2000" dirty="0" smtClean="0"/>
                        <a:t>LGA- La Guardia</a:t>
                      </a:r>
                      <a:endParaRPr lang="en-IN" sz="2000" dirty="0"/>
                    </a:p>
                  </a:txBody>
                  <a:tcPr marL="100807" marR="100807" marT="43202" marB="43202"/>
                </a:tc>
                <a:tc>
                  <a:txBody>
                    <a:bodyPr/>
                    <a:lstStyle/>
                    <a:p>
                      <a:pPr algn="ctr"/>
                      <a:r>
                        <a:rPr lang="en-IN" sz="2000" dirty="0" smtClean="0"/>
                        <a:t>104662</a:t>
                      </a:r>
                      <a:endParaRPr lang="en-IN" sz="2000" dirty="0"/>
                    </a:p>
                  </a:txBody>
                  <a:tcPr marL="100807" marR="100807" marT="43202" marB="43202"/>
                </a:tc>
                <a:tc>
                  <a:txBody>
                    <a:bodyPr/>
                    <a:lstStyle/>
                    <a:p>
                      <a:pPr algn="ctr"/>
                      <a:r>
                        <a:rPr lang="en-IN" sz="2000" dirty="0" smtClean="0"/>
                        <a:t>31.08%</a:t>
                      </a:r>
                      <a:endParaRPr lang="en-IN" sz="2000" dirty="0"/>
                    </a:p>
                  </a:txBody>
                  <a:tcPr marL="100807" marR="100807" marT="43202" marB="43202"/>
                </a:tc>
              </a:tr>
            </a:tbl>
          </a:graphicData>
        </a:graphic>
      </p:graphicFrame>
      <p:pic>
        <p:nvPicPr>
          <p:cNvPr id="1026" name="Picture 2"/>
          <p:cNvPicPr>
            <a:picLocks noGrp="1" noChangeAspect="1" noChangeArrowheads="1"/>
          </p:cNvPicPr>
          <p:nvPr>
            <p:ph idx="1"/>
          </p:nvPr>
        </p:nvPicPr>
        <p:blipFill>
          <a:blip r:embed="rId3"/>
          <a:srcRect/>
          <a:stretch>
            <a:fillRect/>
          </a:stretch>
        </p:blipFill>
        <p:spPr bwMode="auto">
          <a:xfrm>
            <a:off x="472510" y="1701044"/>
            <a:ext cx="9056874" cy="268205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504034" y="665305"/>
            <a:ext cx="9072563" cy="819728"/>
          </a:xfrm>
          <a:ln w="38100">
            <a:solidFill>
              <a:schemeClr val="tx2">
                <a:lumMod val="50000"/>
              </a:schemeClr>
            </a:solidFill>
            <a:prstDash val="solid"/>
          </a:ln>
          <a:effectLst>
            <a:glow rad="101600">
              <a:schemeClr val="accent1">
                <a:satMod val="175000"/>
                <a:alpha val="40000"/>
              </a:schemeClr>
            </a:glow>
          </a:effectLst>
        </p:spPr>
        <p:txBody>
          <a:bodyPr>
            <a:normAutofit/>
          </a:bodyPr>
          <a:lstStyle/>
          <a:p>
            <a:pPr algn="ctr"/>
            <a:r>
              <a:rPr lang="en-IN" sz="2400" b="1" dirty="0" smtClean="0">
                <a:solidFill>
                  <a:schemeClr val="accent3"/>
                </a:solidFill>
              </a:rPr>
              <a:t>Distribution of departure time from 3 airports of </a:t>
            </a:r>
            <a:r>
              <a:rPr lang="en-IN" sz="2400" b="1" dirty="0" err="1" smtClean="0">
                <a:solidFill>
                  <a:schemeClr val="accent3"/>
                </a:solidFill>
              </a:rPr>
              <a:t>Newyork</a:t>
            </a:r>
            <a:endParaRPr lang="en-IN" sz="4000" dirty="0"/>
          </a:p>
        </p:txBody>
      </p:sp>
      <p:pic>
        <p:nvPicPr>
          <p:cNvPr id="8194" name="Picture 2"/>
          <p:cNvPicPr>
            <a:picLocks noGrp="1" noChangeAspect="1" noChangeArrowheads="1"/>
          </p:cNvPicPr>
          <p:nvPr>
            <p:ph idx="1"/>
          </p:nvPr>
        </p:nvPicPr>
        <p:blipFill>
          <a:blip r:embed="rId3"/>
          <a:srcRect/>
          <a:stretch>
            <a:fillRect/>
          </a:stretch>
        </p:blipFill>
        <p:spPr bwMode="auto">
          <a:xfrm>
            <a:off x="551259" y="1822547"/>
            <a:ext cx="8899362" cy="2902601"/>
          </a:xfrm>
          <a:prstGeom prst="rect">
            <a:avLst/>
          </a:prstGeom>
          <a:noFill/>
          <a:ln w="9525">
            <a:noFill/>
            <a:miter lim="800000"/>
            <a:headEnd/>
            <a:tailEnd/>
          </a:ln>
          <a:effectLst/>
        </p:spPr>
      </p:pic>
      <p:sp>
        <p:nvSpPr>
          <p:cNvPr id="4" name="TextBox 3"/>
          <p:cNvSpPr txBox="1"/>
          <p:nvPr/>
        </p:nvSpPr>
        <p:spPr>
          <a:xfrm>
            <a:off x="708769" y="4822508"/>
            <a:ext cx="9135629" cy="1402106"/>
          </a:xfrm>
          <a:prstGeom prst="rect">
            <a:avLst/>
          </a:prstGeom>
          <a:noFill/>
        </p:spPr>
        <p:txBody>
          <a:bodyPr wrap="square" lIns="93143" tIns="46573" rIns="93143" bIns="46573" rtlCol="0">
            <a:spAutoFit/>
          </a:bodyPr>
          <a:lstStyle/>
          <a:p>
            <a:pPr marL="349286" indent="-349286">
              <a:buAutoNum type="arabicPeriod"/>
            </a:pPr>
            <a:r>
              <a:rPr lang="en-IN" dirty="0" smtClean="0"/>
              <a:t>IQR   is the highest for JFK (John F Kennedy) airport as 75% of flights are operating till 1800 hrs and median of departure is at 1500  hrs.</a:t>
            </a:r>
          </a:p>
          <a:p>
            <a:pPr marL="349286" indent="-349286">
              <a:buAutoNum type="arabicPeriod"/>
            </a:pPr>
            <a:r>
              <a:rPr lang="en-IN" dirty="0" smtClean="0"/>
              <a:t>IQR of EWR airport is 0800 to 1700 hrs and LGA airport is 0900 to 1700 hrs.</a:t>
            </a:r>
          </a:p>
          <a:p>
            <a:pPr marL="349286" indent="-349286">
              <a:buAutoNum type="arabicPeriod"/>
            </a:pPr>
            <a:endParaRPr lang="en-IN" dirty="0" smtClean="0"/>
          </a:p>
          <a:p>
            <a:pPr marL="349286" indent="-349286">
              <a:buAutoNum type="arabicPeriod"/>
            </a:pP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504034" y="665305"/>
            <a:ext cx="9072563" cy="549721"/>
          </a:xfrm>
          <a:ln w="38100">
            <a:solidFill>
              <a:schemeClr val="tx2">
                <a:lumMod val="50000"/>
              </a:schemeClr>
            </a:solidFill>
            <a:prstDash val="solid"/>
          </a:ln>
          <a:effectLst>
            <a:glow rad="101600">
              <a:schemeClr val="accent1">
                <a:satMod val="175000"/>
                <a:alpha val="40000"/>
              </a:schemeClr>
            </a:glow>
          </a:effectLst>
        </p:spPr>
        <p:txBody>
          <a:bodyPr>
            <a:normAutofit/>
          </a:bodyPr>
          <a:lstStyle/>
          <a:p>
            <a:pPr algn="ctr"/>
            <a:r>
              <a:rPr lang="en-IN" sz="2400" b="1" dirty="0" smtClean="0">
                <a:solidFill>
                  <a:schemeClr val="accent3"/>
                </a:solidFill>
              </a:rPr>
              <a:t>Destination information from all airports of </a:t>
            </a:r>
            <a:r>
              <a:rPr lang="en-IN" sz="2400" b="1" dirty="0" err="1" smtClean="0">
                <a:solidFill>
                  <a:schemeClr val="accent3"/>
                </a:solidFill>
              </a:rPr>
              <a:t>Newwork</a:t>
            </a:r>
            <a:endParaRPr lang="en-IN" sz="2400" dirty="0"/>
          </a:p>
        </p:txBody>
      </p:sp>
      <p:pic>
        <p:nvPicPr>
          <p:cNvPr id="1026" name="Picture 2"/>
          <p:cNvPicPr>
            <a:picLocks noGrp="1" noChangeAspect="1" noChangeArrowheads="1"/>
          </p:cNvPicPr>
          <p:nvPr>
            <p:ph idx="1"/>
          </p:nvPr>
        </p:nvPicPr>
        <p:blipFill>
          <a:blip r:embed="rId3"/>
          <a:srcRect/>
          <a:stretch>
            <a:fillRect/>
          </a:stretch>
        </p:blipFill>
        <p:spPr bwMode="auto">
          <a:xfrm>
            <a:off x="236234" y="1417532"/>
            <a:ext cx="9608162" cy="4117642"/>
          </a:xfrm>
          <a:prstGeom prst="rect">
            <a:avLst/>
          </a:prstGeom>
          <a:noFill/>
          <a:ln w="9525">
            <a:noFill/>
            <a:miter lim="800000"/>
            <a:headEnd/>
            <a:tailEnd/>
          </a:ln>
          <a:effectLst/>
        </p:spPr>
      </p:pic>
      <p:sp>
        <p:nvSpPr>
          <p:cNvPr id="6" name="TextBox 5"/>
          <p:cNvSpPr txBox="1"/>
          <p:nvPr/>
        </p:nvSpPr>
        <p:spPr>
          <a:xfrm>
            <a:off x="157490" y="5537921"/>
            <a:ext cx="9923149" cy="878886"/>
          </a:xfrm>
          <a:prstGeom prst="rect">
            <a:avLst/>
          </a:prstGeom>
          <a:noFill/>
        </p:spPr>
        <p:txBody>
          <a:bodyPr wrap="square" lIns="93143" tIns="46573" rIns="93143" bIns="46573" rtlCol="0">
            <a:spAutoFit/>
          </a:bodyPr>
          <a:lstStyle/>
          <a:p>
            <a:r>
              <a:rPr lang="en-IN" dirty="0" smtClean="0"/>
              <a:t>1.  There are 120 unique destination which covers by all three airports of </a:t>
            </a:r>
            <a:r>
              <a:rPr lang="en-IN" dirty="0" err="1" smtClean="0"/>
              <a:t>Newyork</a:t>
            </a:r>
            <a:r>
              <a:rPr lang="en-IN" dirty="0" smtClean="0"/>
              <a:t>. The distance between EWR- JFK is  21 Miles and  JFK to LGA is 13.24 miles and  </a:t>
            </a:r>
            <a:r>
              <a:rPr lang="en-IN" dirty="0" err="1" smtClean="0"/>
              <a:t>EwR</a:t>
            </a:r>
            <a:r>
              <a:rPr lang="en-IN" dirty="0" smtClean="0"/>
              <a:t> to LGA is 17 miles. The distance covers is almost all major airport of USA.</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504034" y="665308"/>
            <a:ext cx="9072563" cy="752228"/>
          </a:xfrm>
          <a:ln w="38100">
            <a:solidFill>
              <a:schemeClr val="tx2">
                <a:lumMod val="50000"/>
              </a:schemeClr>
            </a:solidFill>
            <a:prstDash val="solid"/>
          </a:ln>
          <a:effectLst>
            <a:glow rad="101600">
              <a:schemeClr val="accent1">
                <a:satMod val="175000"/>
                <a:alpha val="40000"/>
              </a:schemeClr>
            </a:glow>
          </a:effectLst>
        </p:spPr>
        <p:txBody>
          <a:bodyPr>
            <a:noAutofit/>
          </a:bodyPr>
          <a:lstStyle/>
          <a:p>
            <a:pPr algn="ctr"/>
            <a:r>
              <a:rPr lang="en-IN" sz="2400" b="1" dirty="0" smtClean="0">
                <a:solidFill>
                  <a:schemeClr val="accent3"/>
                </a:solidFill>
              </a:rPr>
              <a:t/>
            </a:r>
            <a:br>
              <a:rPr lang="en-IN" sz="2400" b="1" dirty="0" smtClean="0">
                <a:solidFill>
                  <a:schemeClr val="accent3"/>
                </a:solidFill>
              </a:rPr>
            </a:br>
            <a:r>
              <a:rPr lang="en-IN" sz="2400" b="1" dirty="0" smtClean="0">
                <a:solidFill>
                  <a:schemeClr val="accent3"/>
                </a:solidFill>
              </a:rPr>
              <a:t/>
            </a:r>
            <a:br>
              <a:rPr lang="en-IN" sz="2400" b="1" dirty="0" smtClean="0">
                <a:solidFill>
                  <a:schemeClr val="accent3"/>
                </a:solidFill>
              </a:rPr>
            </a:br>
            <a:r>
              <a:rPr lang="en-IN" sz="2400" b="1" dirty="0" smtClean="0">
                <a:solidFill>
                  <a:schemeClr val="accent3"/>
                </a:solidFill>
              </a:rPr>
              <a:t/>
            </a:r>
            <a:br>
              <a:rPr lang="en-IN" sz="2400" b="1" dirty="0" smtClean="0">
                <a:solidFill>
                  <a:schemeClr val="accent3"/>
                </a:solidFill>
              </a:rPr>
            </a:br>
            <a:r>
              <a:rPr lang="en-IN" sz="2400" b="1" dirty="0" smtClean="0">
                <a:solidFill>
                  <a:schemeClr val="accent3"/>
                </a:solidFill>
              </a:rPr>
              <a:t/>
            </a:r>
            <a:br>
              <a:rPr lang="en-IN" sz="2400" b="1" dirty="0" smtClean="0">
                <a:solidFill>
                  <a:schemeClr val="accent3"/>
                </a:solidFill>
              </a:rPr>
            </a:br>
            <a:r>
              <a:rPr lang="en-IN" sz="2400" b="1" dirty="0" smtClean="0">
                <a:solidFill>
                  <a:schemeClr val="accent3"/>
                </a:solidFill>
              </a:rPr>
              <a:t>Count of flights headed towards top 10 destination from </a:t>
            </a:r>
            <a:r>
              <a:rPr lang="en-IN" sz="2400" b="1" dirty="0" err="1" smtClean="0">
                <a:solidFill>
                  <a:schemeClr val="accent3"/>
                </a:solidFill>
              </a:rPr>
              <a:t>Newyork</a:t>
            </a:r>
            <a:r>
              <a:rPr lang="en-IN" sz="2400" b="1" dirty="0" smtClean="0">
                <a:solidFill>
                  <a:schemeClr val="accent3"/>
                </a:solidFill>
              </a:rPr>
              <a:t> Airports</a:t>
            </a:r>
            <a:endParaRPr lang="en-IN" sz="3800" dirty="0"/>
          </a:p>
        </p:txBody>
      </p:sp>
      <p:pic>
        <p:nvPicPr>
          <p:cNvPr id="2050" name="Picture 2"/>
          <p:cNvPicPr>
            <a:picLocks noGrp="1" noChangeAspect="1" noChangeArrowheads="1"/>
          </p:cNvPicPr>
          <p:nvPr>
            <p:ph idx="1"/>
          </p:nvPr>
        </p:nvPicPr>
        <p:blipFill>
          <a:blip r:embed="rId3"/>
          <a:srcRect/>
          <a:stretch>
            <a:fillRect/>
          </a:stretch>
        </p:blipFill>
        <p:spPr bwMode="auto">
          <a:xfrm>
            <a:off x="157480" y="1552537"/>
            <a:ext cx="9529408" cy="3645124"/>
          </a:xfrm>
          <a:prstGeom prst="rect">
            <a:avLst/>
          </a:prstGeom>
          <a:noFill/>
          <a:ln w="9525">
            <a:noFill/>
            <a:miter lim="800000"/>
            <a:headEnd/>
            <a:tailEnd/>
          </a:ln>
          <a:effectLst/>
        </p:spPr>
      </p:pic>
      <p:sp>
        <p:nvSpPr>
          <p:cNvPr id="6" name="TextBox 5"/>
          <p:cNvSpPr txBox="1"/>
          <p:nvPr/>
        </p:nvSpPr>
        <p:spPr>
          <a:xfrm>
            <a:off x="15" y="5400163"/>
            <a:ext cx="9923149" cy="355666"/>
          </a:xfrm>
          <a:prstGeom prst="rect">
            <a:avLst/>
          </a:prstGeom>
          <a:noFill/>
        </p:spPr>
        <p:txBody>
          <a:bodyPr wrap="square" lIns="93143" tIns="46573" rIns="93143" bIns="46573" rtlCol="0">
            <a:spAutoFit/>
          </a:bodyPr>
          <a:lstStyle/>
          <a:p>
            <a:endParaRPr lang="en-IN" dirty="0"/>
          </a:p>
        </p:txBody>
      </p:sp>
      <p:sp>
        <p:nvSpPr>
          <p:cNvPr id="9" name="TextBox 8"/>
          <p:cNvSpPr txBox="1"/>
          <p:nvPr/>
        </p:nvSpPr>
        <p:spPr>
          <a:xfrm>
            <a:off x="15" y="5665878"/>
            <a:ext cx="9923149" cy="878886"/>
          </a:xfrm>
          <a:prstGeom prst="rect">
            <a:avLst/>
          </a:prstGeom>
          <a:noFill/>
        </p:spPr>
        <p:txBody>
          <a:bodyPr wrap="square" lIns="93143" tIns="46573" rIns="93143" bIns="46573" rtlCol="0">
            <a:spAutoFit/>
          </a:bodyPr>
          <a:lstStyle/>
          <a:p>
            <a:pPr>
              <a:buFont typeface="Wingdings" pitchFamily="2" charset="2"/>
              <a:buChar char="Ø"/>
            </a:pPr>
            <a:r>
              <a:rPr lang="en-IN" dirty="0" smtClean="0"/>
              <a:t>Top 10 destinations are ATL, (12.21%)  ORD(12.02%) , LAX(11.62%),BOS(10.90%) ,MCO(10.13%),CLT(9.92%),SFO(9.55%),FLL(8.63%),MIA(8.41%) and DCA(6.61%).</a:t>
            </a:r>
          </a:p>
          <a:p>
            <a:endParaRPr lang="en-IN" dirty="0" smtClean="0"/>
          </a:p>
        </p:txBody>
      </p:sp>
      <p:sp>
        <p:nvSpPr>
          <p:cNvPr id="10" name="TextBox 9"/>
          <p:cNvSpPr txBox="1"/>
          <p:nvPr/>
        </p:nvSpPr>
        <p:spPr>
          <a:xfrm>
            <a:off x="157477" y="4590141"/>
            <a:ext cx="4567814" cy="355666"/>
          </a:xfrm>
          <a:prstGeom prst="rect">
            <a:avLst/>
          </a:prstGeom>
          <a:noFill/>
        </p:spPr>
        <p:txBody>
          <a:bodyPr wrap="square" lIns="93143" tIns="46573" rIns="93143" bIns="46573" rtlCol="0">
            <a:spAutoFit/>
          </a:bodyPr>
          <a:lstStyle/>
          <a:p>
            <a:r>
              <a:rPr lang="en-IN" dirty="0" smtClean="0"/>
              <a:t>% contribution of flights in each destination</a:t>
            </a:r>
            <a:endParaRPr lang="en-IN" dirty="0"/>
          </a:p>
        </p:txBody>
      </p:sp>
      <p:sp>
        <p:nvSpPr>
          <p:cNvPr id="11" name="TextBox 10"/>
          <p:cNvSpPr txBox="1"/>
          <p:nvPr/>
        </p:nvSpPr>
        <p:spPr>
          <a:xfrm>
            <a:off x="5276585" y="5130157"/>
            <a:ext cx="4410305" cy="355666"/>
          </a:xfrm>
          <a:prstGeom prst="rect">
            <a:avLst/>
          </a:prstGeom>
          <a:noFill/>
        </p:spPr>
        <p:txBody>
          <a:bodyPr wrap="square" lIns="93143" tIns="46573" rIns="93143" bIns="46573" rtlCol="0">
            <a:spAutoFit/>
          </a:bodyPr>
          <a:lstStyle/>
          <a:p>
            <a:r>
              <a:rPr lang="en-IN" dirty="0" smtClean="0"/>
              <a:t>Count of flights for each destination</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ln w="38100">
            <a:solidFill>
              <a:schemeClr val="tx2">
                <a:lumMod val="50000"/>
              </a:schemeClr>
            </a:solidFill>
            <a:prstDash val="solid"/>
          </a:ln>
          <a:effectLst>
            <a:glow rad="101600">
              <a:schemeClr val="accent1">
                <a:satMod val="175000"/>
                <a:alpha val="40000"/>
              </a:schemeClr>
            </a:glow>
          </a:effectLst>
        </p:spPr>
        <p:txBody>
          <a:bodyPr>
            <a:normAutofit/>
          </a:bodyPr>
          <a:lstStyle/>
          <a:p>
            <a:pPr algn="ctr"/>
            <a:r>
              <a:rPr lang="en-IN" sz="2900" b="1" dirty="0" smtClean="0">
                <a:solidFill>
                  <a:schemeClr val="accent3"/>
                </a:solidFill>
              </a:rPr>
              <a:t>Flights distribution from 3 airports of </a:t>
            </a:r>
            <a:r>
              <a:rPr lang="en-IN" sz="2900" b="1" dirty="0" err="1" smtClean="0">
                <a:solidFill>
                  <a:schemeClr val="accent3"/>
                </a:solidFill>
              </a:rPr>
              <a:t>Newyork</a:t>
            </a:r>
            <a:r>
              <a:rPr lang="en-IN" sz="2900" b="1" dirty="0" smtClean="0">
                <a:solidFill>
                  <a:schemeClr val="accent3"/>
                </a:solidFill>
              </a:rPr>
              <a:t> to top 10 destination </a:t>
            </a:r>
            <a:endParaRPr lang="en-IN" sz="4500" dirty="0"/>
          </a:p>
        </p:txBody>
      </p:sp>
      <p:pic>
        <p:nvPicPr>
          <p:cNvPr id="3074" name="Picture 2"/>
          <p:cNvPicPr>
            <a:picLocks noGrp="1" noChangeAspect="1" noChangeArrowheads="1"/>
          </p:cNvPicPr>
          <p:nvPr>
            <p:ph idx="1"/>
          </p:nvPr>
        </p:nvPicPr>
        <p:blipFill>
          <a:blip r:embed="rId3"/>
          <a:srcRect/>
          <a:stretch>
            <a:fillRect/>
          </a:stretch>
        </p:blipFill>
        <p:spPr bwMode="auto">
          <a:xfrm>
            <a:off x="157479" y="1890047"/>
            <a:ext cx="7549684" cy="4252645"/>
          </a:xfrm>
          <a:prstGeom prst="rect">
            <a:avLst/>
          </a:prstGeom>
          <a:noFill/>
          <a:ln w="9525">
            <a:noFill/>
            <a:miter lim="800000"/>
            <a:headEnd/>
            <a:tailEnd/>
          </a:ln>
          <a:effectLst/>
        </p:spPr>
      </p:pic>
      <p:sp>
        <p:nvSpPr>
          <p:cNvPr id="6" name="TextBox 5"/>
          <p:cNvSpPr txBox="1"/>
          <p:nvPr/>
        </p:nvSpPr>
        <p:spPr>
          <a:xfrm>
            <a:off x="236236" y="5602671"/>
            <a:ext cx="9293140" cy="355666"/>
          </a:xfrm>
          <a:prstGeom prst="rect">
            <a:avLst/>
          </a:prstGeom>
          <a:noFill/>
        </p:spPr>
        <p:txBody>
          <a:bodyPr wrap="square" lIns="93143" tIns="46573" rIns="93143" bIns="46573" rtlCol="0">
            <a:spAutoFit/>
          </a:bodyPr>
          <a:lstStyle/>
          <a:p>
            <a:endParaRPr lang="en-IN" dirty="0"/>
          </a:p>
        </p:txBody>
      </p:sp>
      <p:graphicFrame>
        <p:nvGraphicFramePr>
          <p:cNvPr id="11" name="Table 10"/>
          <p:cNvGraphicFramePr>
            <a:graphicFrameLocks noGrp="1"/>
          </p:cNvGraphicFramePr>
          <p:nvPr/>
        </p:nvGraphicFramePr>
        <p:xfrm>
          <a:off x="7707162" y="1954331"/>
          <a:ext cx="2160824" cy="4471618"/>
        </p:xfrm>
        <a:graphic>
          <a:graphicData uri="http://schemas.openxmlformats.org/drawingml/2006/table">
            <a:tbl>
              <a:tblPr firstRow="1" bandRow="1">
                <a:tableStyleId>{5C22544A-7EE6-4342-B048-85BDC9FD1C3A}</a:tableStyleId>
              </a:tblPr>
              <a:tblGrid>
                <a:gridCol w="1080412"/>
                <a:gridCol w="1080412"/>
              </a:tblGrid>
              <a:tr h="559578">
                <a:tc>
                  <a:txBody>
                    <a:bodyPr/>
                    <a:lstStyle/>
                    <a:p>
                      <a:r>
                        <a:rPr lang="en-IN" sz="2000" dirty="0" smtClean="0"/>
                        <a:t>Name</a:t>
                      </a:r>
                      <a:endParaRPr lang="en-IN" sz="2000" dirty="0"/>
                    </a:p>
                  </a:txBody>
                  <a:tcPr marL="100807" marR="100807" marT="43202" marB="43202"/>
                </a:tc>
                <a:tc>
                  <a:txBody>
                    <a:bodyPr/>
                    <a:lstStyle/>
                    <a:p>
                      <a:r>
                        <a:rPr lang="en-IN" sz="2000" dirty="0" smtClean="0"/>
                        <a:t>Total</a:t>
                      </a:r>
                      <a:endParaRPr lang="en-IN" sz="2000" dirty="0"/>
                    </a:p>
                  </a:txBody>
                  <a:tcPr marL="100807" marR="100807" marT="43202" marB="43202"/>
                </a:tc>
              </a:tr>
              <a:tr h="388127">
                <a:tc>
                  <a:txBody>
                    <a:bodyPr/>
                    <a:lstStyle/>
                    <a:p>
                      <a:r>
                        <a:rPr lang="en-IN" sz="2000" dirty="0" smtClean="0"/>
                        <a:t>ATL </a:t>
                      </a:r>
                      <a:endParaRPr lang="en-IN" sz="2000" dirty="0"/>
                    </a:p>
                  </a:txBody>
                  <a:tcPr marL="100807" marR="100807" marT="43202" marB="43202"/>
                </a:tc>
                <a:tc>
                  <a:txBody>
                    <a:bodyPr/>
                    <a:lstStyle/>
                    <a:p>
                      <a:r>
                        <a:rPr lang="en-IN" sz="2000" dirty="0" smtClean="0"/>
                        <a:t>16837</a:t>
                      </a:r>
                      <a:endParaRPr lang="en-IN" sz="2000" dirty="0"/>
                    </a:p>
                  </a:txBody>
                  <a:tcPr marL="100807" marR="100807" marT="43202" marB="43202"/>
                </a:tc>
              </a:tr>
              <a:tr h="388127">
                <a:tc>
                  <a:txBody>
                    <a:bodyPr/>
                    <a:lstStyle/>
                    <a:p>
                      <a:r>
                        <a:rPr lang="en-IN" sz="2000" dirty="0" smtClean="0"/>
                        <a:t>ORD</a:t>
                      </a:r>
                      <a:endParaRPr lang="en-IN" sz="2000" dirty="0"/>
                    </a:p>
                  </a:txBody>
                  <a:tcPr marL="100807" marR="100807" marT="43202" marB="43202"/>
                </a:tc>
                <a:tc>
                  <a:txBody>
                    <a:bodyPr/>
                    <a:lstStyle/>
                    <a:p>
                      <a:r>
                        <a:rPr lang="en-IN" sz="2000" dirty="0" smtClean="0"/>
                        <a:t>16566</a:t>
                      </a:r>
                      <a:endParaRPr lang="en-IN" sz="2000" dirty="0"/>
                    </a:p>
                  </a:txBody>
                  <a:tcPr marL="100807" marR="100807" marT="43202" marB="43202"/>
                </a:tc>
              </a:tr>
              <a:tr h="388127">
                <a:tc>
                  <a:txBody>
                    <a:bodyPr/>
                    <a:lstStyle/>
                    <a:p>
                      <a:r>
                        <a:rPr lang="en-IN" sz="2000" dirty="0" smtClean="0"/>
                        <a:t>LAX</a:t>
                      </a:r>
                      <a:endParaRPr lang="en-IN" sz="2000" dirty="0"/>
                    </a:p>
                  </a:txBody>
                  <a:tcPr marL="100807" marR="100807" marT="43202" marB="43202"/>
                </a:tc>
                <a:tc>
                  <a:txBody>
                    <a:bodyPr/>
                    <a:lstStyle/>
                    <a:p>
                      <a:r>
                        <a:rPr lang="en-IN" sz="2000" dirty="0" smtClean="0"/>
                        <a:t>16026</a:t>
                      </a:r>
                      <a:endParaRPr lang="en-IN" sz="2000" dirty="0"/>
                    </a:p>
                  </a:txBody>
                  <a:tcPr marL="100807" marR="100807" marT="43202" marB="43202"/>
                </a:tc>
              </a:tr>
              <a:tr h="388127">
                <a:tc>
                  <a:txBody>
                    <a:bodyPr/>
                    <a:lstStyle/>
                    <a:p>
                      <a:r>
                        <a:rPr lang="en-IN" sz="2000" dirty="0" smtClean="0"/>
                        <a:t>BOS</a:t>
                      </a:r>
                      <a:endParaRPr lang="en-IN" sz="2000" dirty="0"/>
                    </a:p>
                  </a:txBody>
                  <a:tcPr marL="100807" marR="100807" marT="43202" marB="43202"/>
                </a:tc>
                <a:tc>
                  <a:txBody>
                    <a:bodyPr/>
                    <a:lstStyle/>
                    <a:p>
                      <a:r>
                        <a:rPr lang="en-IN" sz="2000" dirty="0" smtClean="0"/>
                        <a:t>15022</a:t>
                      </a:r>
                      <a:endParaRPr lang="en-IN" sz="2000" dirty="0"/>
                    </a:p>
                  </a:txBody>
                  <a:tcPr marL="100807" marR="100807" marT="43202" marB="43202"/>
                </a:tc>
              </a:tr>
              <a:tr h="388127">
                <a:tc>
                  <a:txBody>
                    <a:bodyPr/>
                    <a:lstStyle/>
                    <a:p>
                      <a:r>
                        <a:rPr lang="en-IN" sz="2000" dirty="0" smtClean="0"/>
                        <a:t>MCO</a:t>
                      </a:r>
                      <a:endParaRPr lang="en-IN" sz="2000" dirty="0"/>
                    </a:p>
                  </a:txBody>
                  <a:tcPr marL="100807" marR="100807" marT="43202" marB="43202"/>
                </a:tc>
                <a:tc>
                  <a:txBody>
                    <a:bodyPr/>
                    <a:lstStyle/>
                    <a:p>
                      <a:r>
                        <a:rPr lang="en-IN" sz="2000" dirty="0" smtClean="0"/>
                        <a:t>13967</a:t>
                      </a:r>
                      <a:endParaRPr lang="en-IN" sz="2000" dirty="0"/>
                    </a:p>
                  </a:txBody>
                  <a:tcPr marL="100807" marR="100807" marT="43202" marB="43202"/>
                </a:tc>
              </a:tr>
              <a:tr h="388127">
                <a:tc>
                  <a:txBody>
                    <a:bodyPr/>
                    <a:lstStyle/>
                    <a:p>
                      <a:r>
                        <a:rPr lang="en-IN" sz="2000" dirty="0" smtClean="0"/>
                        <a:t>CLT</a:t>
                      </a:r>
                      <a:endParaRPr lang="en-IN" sz="2000" dirty="0"/>
                    </a:p>
                  </a:txBody>
                  <a:tcPr marL="100807" marR="100807" marT="43202" marB="43202"/>
                </a:tc>
                <a:tc>
                  <a:txBody>
                    <a:bodyPr/>
                    <a:lstStyle/>
                    <a:p>
                      <a:r>
                        <a:rPr lang="en-IN" sz="2000" dirty="0" smtClean="0"/>
                        <a:t>13674</a:t>
                      </a:r>
                      <a:endParaRPr lang="en-IN" sz="2000" dirty="0"/>
                    </a:p>
                  </a:txBody>
                  <a:tcPr marL="100807" marR="100807" marT="43202" marB="43202"/>
                </a:tc>
              </a:tr>
              <a:tr h="388127">
                <a:tc>
                  <a:txBody>
                    <a:bodyPr/>
                    <a:lstStyle/>
                    <a:p>
                      <a:r>
                        <a:rPr lang="en-IN" sz="2000" dirty="0" smtClean="0"/>
                        <a:t>SFO</a:t>
                      </a:r>
                      <a:endParaRPr lang="en-IN" sz="2000" dirty="0"/>
                    </a:p>
                  </a:txBody>
                  <a:tcPr marL="100807" marR="100807" marT="43202" marB="43202"/>
                </a:tc>
                <a:tc>
                  <a:txBody>
                    <a:bodyPr/>
                    <a:lstStyle/>
                    <a:p>
                      <a:r>
                        <a:rPr lang="en-IN" sz="2000" dirty="0" smtClean="0"/>
                        <a:t>13173</a:t>
                      </a:r>
                      <a:endParaRPr lang="en-IN" sz="2000" dirty="0"/>
                    </a:p>
                  </a:txBody>
                  <a:tcPr marL="100807" marR="100807" marT="43202" marB="43202"/>
                </a:tc>
              </a:tr>
              <a:tr h="388127">
                <a:tc>
                  <a:txBody>
                    <a:bodyPr/>
                    <a:lstStyle/>
                    <a:p>
                      <a:r>
                        <a:rPr lang="en-IN" sz="2000" dirty="0" smtClean="0"/>
                        <a:t>FLL</a:t>
                      </a:r>
                      <a:endParaRPr lang="en-IN" sz="2000" dirty="0"/>
                    </a:p>
                  </a:txBody>
                  <a:tcPr marL="100807" marR="100807" marT="43202" marB="43202"/>
                </a:tc>
                <a:tc>
                  <a:txBody>
                    <a:bodyPr/>
                    <a:lstStyle/>
                    <a:p>
                      <a:r>
                        <a:rPr lang="en-IN" sz="2000" dirty="0" smtClean="0"/>
                        <a:t>11897</a:t>
                      </a:r>
                      <a:endParaRPr lang="en-IN" sz="2000" dirty="0"/>
                    </a:p>
                  </a:txBody>
                  <a:tcPr marL="100807" marR="100807" marT="43202" marB="43202"/>
                </a:tc>
              </a:tr>
              <a:tr h="388127">
                <a:tc>
                  <a:txBody>
                    <a:bodyPr/>
                    <a:lstStyle/>
                    <a:p>
                      <a:r>
                        <a:rPr lang="en-IN" sz="2000" dirty="0" smtClean="0"/>
                        <a:t>MIA</a:t>
                      </a:r>
                      <a:endParaRPr lang="en-IN" sz="2000" dirty="0"/>
                    </a:p>
                  </a:txBody>
                  <a:tcPr marL="100807" marR="100807" marT="43202" marB="43202"/>
                </a:tc>
                <a:tc>
                  <a:txBody>
                    <a:bodyPr/>
                    <a:lstStyle/>
                    <a:p>
                      <a:r>
                        <a:rPr lang="en-IN" sz="2000" dirty="0" smtClean="0"/>
                        <a:t>11593</a:t>
                      </a:r>
                      <a:endParaRPr lang="en-IN" sz="2000" dirty="0"/>
                    </a:p>
                  </a:txBody>
                  <a:tcPr marL="100807" marR="100807" marT="43202" marB="43202"/>
                </a:tc>
              </a:tr>
              <a:tr h="388127">
                <a:tc>
                  <a:txBody>
                    <a:bodyPr/>
                    <a:lstStyle/>
                    <a:p>
                      <a:r>
                        <a:rPr lang="en-IN" sz="2000" dirty="0" smtClean="0"/>
                        <a:t>DCA</a:t>
                      </a:r>
                      <a:endParaRPr lang="en-IN" sz="2000" dirty="0"/>
                    </a:p>
                  </a:txBody>
                  <a:tcPr marL="100807" marR="100807" marT="43202" marB="43202"/>
                </a:tc>
                <a:tc>
                  <a:txBody>
                    <a:bodyPr/>
                    <a:lstStyle/>
                    <a:p>
                      <a:r>
                        <a:rPr lang="en-IN" sz="2000" dirty="0" smtClean="0"/>
                        <a:t>9111</a:t>
                      </a:r>
                      <a:endParaRPr lang="en-IN" sz="2000" dirty="0"/>
                    </a:p>
                  </a:txBody>
                  <a:tcPr marL="100807" marR="100807" marT="43202" marB="43202"/>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ln w="38100">
            <a:solidFill>
              <a:schemeClr val="tx2">
                <a:lumMod val="50000"/>
              </a:schemeClr>
            </a:solidFill>
            <a:prstDash val="solid"/>
          </a:ln>
          <a:effectLst>
            <a:glow rad="101600">
              <a:schemeClr val="accent1">
                <a:satMod val="175000"/>
                <a:alpha val="40000"/>
              </a:schemeClr>
            </a:glow>
          </a:effectLst>
        </p:spPr>
        <p:txBody>
          <a:bodyPr>
            <a:normAutofit/>
          </a:bodyPr>
          <a:lstStyle/>
          <a:p>
            <a:pPr algn="ctr"/>
            <a:r>
              <a:rPr lang="en-IN" sz="2900" b="1" dirty="0" smtClean="0">
                <a:solidFill>
                  <a:schemeClr val="accent3"/>
                </a:solidFill>
              </a:rPr>
              <a:t>Monthly departure and arrival delay by different carrier</a:t>
            </a:r>
            <a:endParaRPr lang="en-IN" sz="4500" dirty="0"/>
          </a:p>
        </p:txBody>
      </p:sp>
      <p:pic>
        <p:nvPicPr>
          <p:cNvPr id="4100" name="Picture 4"/>
          <p:cNvPicPr>
            <a:picLocks noGrp="1" noChangeAspect="1" noChangeArrowheads="1"/>
          </p:cNvPicPr>
          <p:nvPr>
            <p:ph sz="half" idx="2"/>
          </p:nvPr>
        </p:nvPicPr>
        <p:blipFill>
          <a:blip r:embed="rId3"/>
          <a:srcRect/>
          <a:stretch>
            <a:fillRect/>
          </a:stretch>
        </p:blipFill>
        <p:spPr bwMode="auto">
          <a:xfrm>
            <a:off x="5124320" y="1863047"/>
            <a:ext cx="4641322" cy="4293146"/>
          </a:xfrm>
          <a:prstGeom prst="rect">
            <a:avLst/>
          </a:prstGeom>
          <a:noFill/>
          <a:ln w="9525">
            <a:noFill/>
            <a:miter lim="800000"/>
            <a:headEnd/>
            <a:tailEnd/>
          </a:ln>
          <a:effectLst/>
        </p:spPr>
      </p:pic>
      <p:pic>
        <p:nvPicPr>
          <p:cNvPr id="4101" name="Picture 5"/>
          <p:cNvPicPr>
            <a:picLocks noGrp="1" noChangeAspect="1" noChangeArrowheads="1"/>
          </p:cNvPicPr>
          <p:nvPr>
            <p:ph sz="half" idx="1"/>
          </p:nvPr>
        </p:nvPicPr>
        <p:blipFill>
          <a:blip r:embed="rId4"/>
          <a:srcRect/>
          <a:stretch>
            <a:fillRect/>
          </a:stretch>
        </p:blipFill>
        <p:spPr bwMode="auto">
          <a:xfrm>
            <a:off x="314988" y="2025061"/>
            <a:ext cx="4641322" cy="41311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504034" y="665302"/>
            <a:ext cx="9072563" cy="792731"/>
          </a:xfrm>
          <a:ln w="38100">
            <a:solidFill>
              <a:schemeClr val="tx2">
                <a:lumMod val="50000"/>
              </a:schemeClr>
            </a:solidFill>
            <a:prstDash val="solid"/>
          </a:ln>
          <a:effectLst>
            <a:glow rad="101600">
              <a:schemeClr val="accent1">
                <a:satMod val="175000"/>
                <a:alpha val="40000"/>
              </a:schemeClr>
            </a:glow>
          </a:effectLst>
        </p:spPr>
        <p:txBody>
          <a:bodyPr>
            <a:normAutofit fontScale="90000"/>
          </a:bodyPr>
          <a:lstStyle/>
          <a:p>
            <a:pPr algn="ctr"/>
            <a:r>
              <a:rPr lang="en-IN" sz="2900" b="1" dirty="0" smtClean="0">
                <a:solidFill>
                  <a:schemeClr val="accent3"/>
                </a:solidFill>
              </a:rPr>
              <a:t/>
            </a:r>
            <a:br>
              <a:rPr lang="en-IN" sz="2900" b="1" dirty="0" smtClean="0">
                <a:solidFill>
                  <a:schemeClr val="accent3"/>
                </a:solidFill>
              </a:rPr>
            </a:br>
            <a:r>
              <a:rPr lang="en-IN" sz="2900" b="1" dirty="0" smtClean="0">
                <a:solidFill>
                  <a:schemeClr val="accent3"/>
                </a:solidFill>
              </a:rPr>
              <a:t>Average departure and arrival delay by different carrier</a:t>
            </a:r>
            <a:endParaRPr lang="en-IN" sz="4500" dirty="0"/>
          </a:p>
        </p:txBody>
      </p:sp>
      <p:pic>
        <p:nvPicPr>
          <p:cNvPr id="5122" name="Picture 2"/>
          <p:cNvPicPr>
            <a:picLocks noGrp="1" noChangeAspect="1" noChangeArrowheads="1"/>
          </p:cNvPicPr>
          <p:nvPr>
            <p:ph idx="1"/>
          </p:nvPr>
        </p:nvPicPr>
        <p:blipFill>
          <a:blip r:embed="rId3"/>
          <a:srcRect/>
          <a:stretch>
            <a:fillRect/>
          </a:stretch>
        </p:blipFill>
        <p:spPr bwMode="auto">
          <a:xfrm>
            <a:off x="504034" y="1620042"/>
            <a:ext cx="9072563" cy="3564121"/>
          </a:xfrm>
          <a:prstGeom prst="rect">
            <a:avLst/>
          </a:prstGeom>
          <a:noFill/>
          <a:ln w="9525">
            <a:noFill/>
            <a:miter lim="800000"/>
            <a:headEnd/>
            <a:tailEnd/>
          </a:ln>
          <a:effectLst/>
        </p:spPr>
      </p:pic>
      <p:sp>
        <p:nvSpPr>
          <p:cNvPr id="5" name="TextBox 4"/>
          <p:cNvSpPr txBox="1"/>
          <p:nvPr/>
        </p:nvSpPr>
        <p:spPr>
          <a:xfrm>
            <a:off x="472498" y="5346168"/>
            <a:ext cx="9371896" cy="894275"/>
          </a:xfrm>
          <a:prstGeom prst="rect">
            <a:avLst/>
          </a:prstGeom>
          <a:noFill/>
        </p:spPr>
        <p:txBody>
          <a:bodyPr wrap="square" lIns="93143" tIns="46573" rIns="93143" bIns="46573" rtlCol="0">
            <a:spAutoFit/>
          </a:bodyPr>
          <a:lstStyle/>
          <a:p>
            <a:r>
              <a:rPr lang="en-IN" sz="1300" dirty="0" smtClean="0"/>
              <a:t>WN: Southwest Airlines', 'AA: American Airlines', 'MQ: American Eagle Airlines', 'UA: United Airlines', 'OO: </a:t>
            </a:r>
            <a:r>
              <a:rPr lang="en-IN" sz="1300" dirty="0" err="1" smtClean="0"/>
              <a:t>Skywest</a:t>
            </a:r>
            <a:r>
              <a:rPr lang="en-IN" sz="1300" dirty="0" smtClean="0"/>
              <a:t> Airlines', 'DL: Delta Airlines', 'US: US Airways', 'YV: Mesa Airlines', 'HA: Hawaiian Airlines', 'EV: Atlantic Southeast Airlines', 'FL: </a:t>
            </a:r>
            <a:r>
              <a:rPr lang="en-IN" sz="1300" dirty="0" err="1" smtClean="0"/>
              <a:t>AirTran</a:t>
            </a:r>
            <a:r>
              <a:rPr lang="en-IN" sz="1300" dirty="0" smtClean="0"/>
              <a:t> Airways', 'F9: Frontier Airlines', 'VX: Virgin America', 'B6: JetBlue Airways', '9E: Pinnacle Airlines', 'AS: Alaska Airlines'</a:t>
            </a:r>
            <a:endParaRPr lang="en-IN" sz="13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504034" y="665307"/>
            <a:ext cx="9072563" cy="873730"/>
          </a:xfrm>
          <a:ln w="38100">
            <a:solidFill>
              <a:schemeClr val="tx2">
                <a:lumMod val="50000"/>
              </a:schemeClr>
            </a:solidFill>
            <a:prstDash val="solid"/>
          </a:ln>
          <a:effectLst>
            <a:glow rad="101600">
              <a:schemeClr val="accent1">
                <a:satMod val="175000"/>
                <a:alpha val="40000"/>
              </a:schemeClr>
            </a:glow>
          </a:effectLst>
        </p:spPr>
        <p:txBody>
          <a:bodyPr>
            <a:normAutofit fontScale="90000"/>
          </a:bodyPr>
          <a:lstStyle/>
          <a:p>
            <a:pPr algn="ctr"/>
            <a:r>
              <a:rPr lang="en-IN" sz="2900" b="1" dirty="0" smtClean="0">
                <a:solidFill>
                  <a:schemeClr val="accent3"/>
                </a:solidFill>
              </a:rPr>
              <a:t>Average arrival delay and delay distribution by </a:t>
            </a:r>
            <a:r>
              <a:rPr lang="en-IN" sz="2900" b="1" dirty="0" err="1" smtClean="0">
                <a:solidFill>
                  <a:schemeClr val="accent3"/>
                </a:solidFill>
              </a:rPr>
              <a:t>diffierent</a:t>
            </a:r>
            <a:r>
              <a:rPr lang="en-IN" sz="2900" b="1" dirty="0" smtClean="0">
                <a:solidFill>
                  <a:schemeClr val="accent3"/>
                </a:solidFill>
              </a:rPr>
              <a:t> carrier</a:t>
            </a:r>
            <a:endParaRPr lang="en-IN" sz="4500" dirty="0"/>
          </a:p>
        </p:txBody>
      </p:sp>
      <p:pic>
        <p:nvPicPr>
          <p:cNvPr id="8194" name="Picture 2"/>
          <p:cNvPicPr>
            <a:picLocks noGrp="1" noChangeAspect="1" noChangeArrowheads="1"/>
          </p:cNvPicPr>
          <p:nvPr>
            <p:ph idx="1"/>
          </p:nvPr>
        </p:nvPicPr>
        <p:blipFill>
          <a:blip r:embed="rId3"/>
          <a:srcRect/>
          <a:stretch>
            <a:fillRect/>
          </a:stretch>
        </p:blipFill>
        <p:spPr bwMode="auto">
          <a:xfrm>
            <a:off x="472499" y="1782050"/>
            <a:ext cx="9072563" cy="3078104"/>
          </a:xfrm>
          <a:prstGeom prst="rect">
            <a:avLst/>
          </a:prstGeom>
          <a:noFill/>
          <a:ln w="9525">
            <a:noFill/>
            <a:miter lim="800000"/>
            <a:headEnd/>
            <a:tailEnd/>
          </a:ln>
          <a:effectLst/>
        </p:spPr>
      </p:pic>
      <p:sp>
        <p:nvSpPr>
          <p:cNvPr id="5" name="TextBox 4"/>
          <p:cNvSpPr txBox="1"/>
          <p:nvPr/>
        </p:nvSpPr>
        <p:spPr>
          <a:xfrm>
            <a:off x="236238" y="4941158"/>
            <a:ext cx="5040347" cy="894275"/>
          </a:xfrm>
          <a:prstGeom prst="rect">
            <a:avLst/>
          </a:prstGeom>
          <a:noFill/>
        </p:spPr>
        <p:txBody>
          <a:bodyPr wrap="square" lIns="93143" tIns="46573" rIns="93143" bIns="46573" rtlCol="0">
            <a:spAutoFit/>
          </a:bodyPr>
          <a:lstStyle/>
          <a:p>
            <a:r>
              <a:rPr lang="en-IN" sz="1300" b="1" dirty="0" smtClean="0"/>
              <a:t>Carriers with higher average delay generation are </a:t>
            </a:r>
          </a:p>
          <a:p>
            <a:r>
              <a:rPr lang="en-IN" sz="1300" dirty="0" smtClean="0"/>
              <a:t>1. </a:t>
            </a:r>
            <a:r>
              <a:rPr lang="en-IN" sz="1300" dirty="0" err="1" smtClean="0"/>
              <a:t>Skywest</a:t>
            </a:r>
            <a:r>
              <a:rPr lang="en-IN" sz="1300" dirty="0" smtClean="0"/>
              <a:t> Airlines(OO) with 60 minutes per flight,  </a:t>
            </a:r>
          </a:p>
          <a:p>
            <a:r>
              <a:rPr lang="en-IN" sz="1300" dirty="0" smtClean="0"/>
              <a:t>2. Mesa Airlines (YV) with 50 minutes per flight, </a:t>
            </a:r>
          </a:p>
          <a:p>
            <a:r>
              <a:rPr lang="en-IN" sz="1300" dirty="0" smtClean="0"/>
              <a:t>3. Pinnacle Airlines (9E) with 49 minutes per flight.</a:t>
            </a:r>
            <a:endParaRPr lang="en-IN" sz="1300" dirty="0"/>
          </a:p>
        </p:txBody>
      </p:sp>
      <p:sp>
        <p:nvSpPr>
          <p:cNvPr id="6" name="TextBox 5"/>
          <p:cNvSpPr txBox="1"/>
          <p:nvPr/>
        </p:nvSpPr>
        <p:spPr>
          <a:xfrm>
            <a:off x="5276581" y="5022153"/>
            <a:ext cx="4567814" cy="1017385"/>
          </a:xfrm>
          <a:prstGeom prst="rect">
            <a:avLst/>
          </a:prstGeom>
          <a:noFill/>
        </p:spPr>
        <p:txBody>
          <a:bodyPr wrap="square" lIns="93143" tIns="46573" rIns="93143" bIns="46573" rtlCol="0">
            <a:spAutoFit/>
          </a:bodyPr>
          <a:lstStyle/>
          <a:p>
            <a:r>
              <a:rPr lang="en-IN" sz="1200" dirty="0" smtClean="0"/>
              <a:t> The </a:t>
            </a:r>
            <a:r>
              <a:rPr lang="en-IN" sz="1200" dirty="0" err="1" smtClean="0"/>
              <a:t>boxplot</a:t>
            </a:r>
            <a:r>
              <a:rPr lang="en-IN" sz="1200" dirty="0" smtClean="0"/>
              <a:t> shows, airlines with higher number of flights results having a higher chance of extreme waiting situation. American Eagle Airlines (MQ), American Airlines(AA), Delta Airline(DL) registered the maximum Carrier Delay for 2013 with an exception of Hawaiian Airlines (HA).</a:t>
            </a:r>
            <a:endParaRPr lang="en-IN" sz="1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504034" y="665307"/>
            <a:ext cx="9072563" cy="873730"/>
          </a:xfrm>
          <a:ln w="38100">
            <a:solidFill>
              <a:schemeClr val="tx2">
                <a:lumMod val="50000"/>
              </a:schemeClr>
            </a:solidFill>
            <a:prstDash val="solid"/>
          </a:ln>
          <a:effectLst>
            <a:glow rad="101600">
              <a:schemeClr val="accent1">
                <a:satMod val="175000"/>
                <a:alpha val="40000"/>
              </a:schemeClr>
            </a:glow>
          </a:effectLst>
        </p:spPr>
        <p:txBody>
          <a:bodyPr>
            <a:normAutofit/>
          </a:bodyPr>
          <a:lstStyle/>
          <a:p>
            <a:pPr algn="ctr"/>
            <a:r>
              <a:rPr lang="en-IN" sz="2400" b="1" dirty="0" smtClean="0">
                <a:solidFill>
                  <a:schemeClr val="accent3"/>
                </a:solidFill>
              </a:rPr>
              <a:t>Relation among scheduled arrival , scheduled departure , departure delay and arrival delay</a:t>
            </a:r>
            <a:endParaRPr lang="en-IN" sz="4000" dirty="0"/>
          </a:p>
        </p:txBody>
      </p:sp>
      <p:pic>
        <p:nvPicPr>
          <p:cNvPr id="6146" name="Picture 2"/>
          <p:cNvPicPr>
            <a:picLocks noGrp="1" noChangeAspect="1" noChangeArrowheads="1"/>
          </p:cNvPicPr>
          <p:nvPr>
            <p:ph idx="1"/>
          </p:nvPr>
        </p:nvPicPr>
        <p:blipFill>
          <a:blip r:embed="rId3"/>
          <a:srcRect/>
          <a:stretch>
            <a:fillRect/>
          </a:stretch>
        </p:blipFill>
        <p:spPr bwMode="auto">
          <a:xfrm>
            <a:off x="393744" y="1782041"/>
            <a:ext cx="6851722" cy="4381320"/>
          </a:xfrm>
          <a:prstGeom prst="rect">
            <a:avLst/>
          </a:prstGeom>
          <a:noFill/>
          <a:ln w="9525">
            <a:noFill/>
            <a:miter lim="800000"/>
            <a:headEnd/>
            <a:tailEnd/>
          </a:ln>
          <a:effectLst/>
        </p:spPr>
      </p:pic>
      <p:sp>
        <p:nvSpPr>
          <p:cNvPr id="6" name="TextBox 5"/>
          <p:cNvSpPr txBox="1"/>
          <p:nvPr/>
        </p:nvSpPr>
        <p:spPr>
          <a:xfrm>
            <a:off x="7324222" y="1944055"/>
            <a:ext cx="2520174" cy="2356213"/>
          </a:xfrm>
          <a:prstGeom prst="rect">
            <a:avLst/>
          </a:prstGeom>
          <a:noFill/>
        </p:spPr>
        <p:txBody>
          <a:bodyPr wrap="square" lIns="93143" tIns="46573" rIns="93143" bIns="46573" rtlCol="0">
            <a:spAutoFit/>
          </a:bodyPr>
          <a:lstStyle/>
          <a:p>
            <a:pPr marL="349286" indent="-349286">
              <a:buAutoNum type="arabicPeriod"/>
            </a:pPr>
            <a:r>
              <a:rPr lang="en-IN" sz="1300" dirty="0" smtClean="0">
                <a:solidFill>
                  <a:srgbClr val="00B050"/>
                </a:solidFill>
              </a:rPr>
              <a:t>Correlation b/w </a:t>
            </a:r>
            <a:r>
              <a:rPr lang="en-IN" sz="1300" dirty="0" err="1" smtClean="0">
                <a:solidFill>
                  <a:srgbClr val="00B050"/>
                </a:solidFill>
              </a:rPr>
              <a:t>dep_delay</a:t>
            </a:r>
            <a:r>
              <a:rPr lang="en-IN" sz="1300" dirty="0" smtClean="0">
                <a:solidFill>
                  <a:srgbClr val="00B050"/>
                </a:solidFill>
              </a:rPr>
              <a:t> and </a:t>
            </a:r>
            <a:r>
              <a:rPr lang="en-IN" sz="1300" dirty="0" err="1" smtClean="0">
                <a:solidFill>
                  <a:srgbClr val="00B050"/>
                </a:solidFill>
              </a:rPr>
              <a:t>arr_delay</a:t>
            </a:r>
            <a:r>
              <a:rPr lang="en-IN" sz="1300" dirty="0" smtClean="0">
                <a:solidFill>
                  <a:srgbClr val="00B050"/>
                </a:solidFill>
              </a:rPr>
              <a:t> is 0.91 means  highly </a:t>
            </a:r>
            <a:r>
              <a:rPr lang="en-IN" sz="1300" dirty="0" err="1" smtClean="0">
                <a:solidFill>
                  <a:srgbClr val="00B050"/>
                </a:solidFill>
              </a:rPr>
              <a:t>correalated</a:t>
            </a:r>
            <a:r>
              <a:rPr lang="en-IN" sz="1300" dirty="0" smtClean="0">
                <a:solidFill>
                  <a:srgbClr val="00B050"/>
                </a:solidFill>
              </a:rPr>
              <a:t>.</a:t>
            </a:r>
          </a:p>
          <a:p>
            <a:pPr marL="349286" indent="-349286">
              <a:buAutoNum type="arabicPeriod"/>
            </a:pPr>
            <a:endParaRPr lang="en-IN" sz="1300" dirty="0" smtClean="0">
              <a:solidFill>
                <a:srgbClr val="00B050"/>
              </a:solidFill>
            </a:endParaRPr>
          </a:p>
          <a:p>
            <a:pPr marL="349286" indent="-349286">
              <a:buAutoNum type="arabicPeriod"/>
            </a:pPr>
            <a:r>
              <a:rPr lang="en-IN" sz="1300" dirty="0" smtClean="0">
                <a:solidFill>
                  <a:srgbClr val="00B050"/>
                </a:solidFill>
              </a:rPr>
              <a:t>Scheduled departure time and scheduled arrival is also highly correlated as it’s value 0.78</a:t>
            </a:r>
          </a:p>
          <a:p>
            <a:pPr marL="349286" indent="-349286"/>
            <a:endParaRPr lang="en-IN" sz="1300" dirty="0" smtClean="0">
              <a:solidFill>
                <a:srgbClr val="00B050"/>
              </a:solidFill>
            </a:endParaRPr>
          </a:p>
          <a:p>
            <a:pPr marL="349286" indent="-349286">
              <a:buAutoNum type="arabicPeriod"/>
            </a:pPr>
            <a:endParaRPr lang="en-IN"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ln w="38100">
            <a:solidFill>
              <a:schemeClr val="tx2">
                <a:lumMod val="50000"/>
              </a:schemeClr>
            </a:solidFill>
            <a:prstDash val="solid"/>
          </a:ln>
          <a:effectLst>
            <a:glow rad="101600">
              <a:schemeClr val="accent1">
                <a:satMod val="175000"/>
                <a:alpha val="40000"/>
              </a:schemeClr>
            </a:glow>
          </a:effectLst>
        </p:spPr>
        <p:txBody>
          <a:bodyPr>
            <a:normAutofit/>
          </a:bodyPr>
          <a:lstStyle/>
          <a:p>
            <a:pPr algn="ctr"/>
            <a:r>
              <a:rPr lang="en-IN" sz="2900" b="1" dirty="0" smtClean="0">
                <a:solidFill>
                  <a:schemeClr val="accent3"/>
                </a:solidFill>
              </a:rPr>
              <a:t>Average arrival and departure delay from 3 </a:t>
            </a:r>
            <a:r>
              <a:rPr lang="en-IN" sz="2900" b="1" dirty="0" err="1" smtClean="0">
                <a:solidFill>
                  <a:schemeClr val="accent3"/>
                </a:solidFill>
              </a:rPr>
              <a:t>diffierent</a:t>
            </a:r>
            <a:r>
              <a:rPr lang="en-IN" sz="2900" b="1" dirty="0" smtClean="0">
                <a:solidFill>
                  <a:schemeClr val="accent3"/>
                </a:solidFill>
              </a:rPr>
              <a:t> origin</a:t>
            </a:r>
            <a:endParaRPr lang="en-IN" sz="4500" dirty="0"/>
          </a:p>
        </p:txBody>
      </p:sp>
      <p:pic>
        <p:nvPicPr>
          <p:cNvPr id="7170" name="Picture 2"/>
          <p:cNvPicPr>
            <a:picLocks noGrp="1" noChangeAspect="1" noChangeArrowheads="1"/>
          </p:cNvPicPr>
          <p:nvPr>
            <p:ph idx="1"/>
          </p:nvPr>
        </p:nvPicPr>
        <p:blipFill>
          <a:blip r:embed="rId3"/>
          <a:srcRect/>
          <a:stretch>
            <a:fillRect/>
          </a:stretch>
        </p:blipFill>
        <p:spPr bwMode="auto">
          <a:xfrm>
            <a:off x="504034" y="2027152"/>
            <a:ext cx="9072563" cy="398473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504034" y="665306"/>
            <a:ext cx="9072563" cy="684725"/>
          </a:xfrm>
          <a:ln w="38100">
            <a:solidFill>
              <a:schemeClr val="tx2">
                <a:lumMod val="50000"/>
              </a:schemeClr>
            </a:solidFill>
            <a:prstDash val="solid"/>
          </a:ln>
          <a:effectLst>
            <a:glow rad="101600">
              <a:schemeClr val="accent1">
                <a:satMod val="175000"/>
                <a:alpha val="40000"/>
              </a:schemeClr>
            </a:glow>
          </a:effectLst>
        </p:spPr>
        <p:txBody>
          <a:bodyPr>
            <a:normAutofit/>
          </a:bodyPr>
          <a:lstStyle/>
          <a:p>
            <a:pPr algn="ctr"/>
            <a:r>
              <a:rPr lang="en-IN" sz="3800" b="1" dirty="0" smtClean="0">
                <a:solidFill>
                  <a:schemeClr val="accent3"/>
                </a:solidFill>
                <a:effectLst>
                  <a:outerShdw blurRad="38100" dist="38100" dir="2700000" algn="tl">
                    <a:srgbClr val="000000">
                      <a:alpha val="43137"/>
                    </a:srgbClr>
                  </a:outerShdw>
                </a:effectLst>
              </a:rPr>
              <a:t>Discussion points</a:t>
            </a:r>
            <a:r>
              <a:rPr lang="en-IN" sz="3800" b="1" dirty="0" smtClean="0">
                <a:solidFill>
                  <a:schemeClr val="accent3"/>
                </a:solidFill>
              </a:rPr>
              <a:t>	</a:t>
            </a:r>
            <a:endParaRPr lang="en-IN" dirty="0"/>
          </a:p>
        </p:txBody>
      </p:sp>
      <p:sp>
        <p:nvSpPr>
          <p:cNvPr id="8" name="Content Placeholder 7"/>
          <p:cNvSpPr>
            <a:spLocks noGrp="1"/>
          </p:cNvSpPr>
          <p:nvPr>
            <p:ph idx="1"/>
          </p:nvPr>
        </p:nvSpPr>
        <p:spPr>
          <a:xfrm>
            <a:off x="504034" y="1552537"/>
            <a:ext cx="9072563" cy="4657659"/>
          </a:xfrm>
          <a:ln w="9525">
            <a:solidFill>
              <a:schemeClr val="tx1"/>
            </a:solidFill>
          </a:ln>
        </p:spPr>
        <p:txBody>
          <a:bodyPr>
            <a:normAutofit/>
          </a:bodyPr>
          <a:lstStyle/>
          <a:p>
            <a:pPr>
              <a:buFont typeface="Wingdings" pitchFamily="2" charset="2"/>
              <a:buChar char="Ø"/>
            </a:pPr>
            <a:r>
              <a:rPr lang="en-IN" sz="2100" dirty="0" smtClean="0"/>
              <a:t>Project Introduction</a:t>
            </a:r>
          </a:p>
          <a:p>
            <a:pPr>
              <a:buFont typeface="Wingdings" pitchFamily="2" charset="2"/>
              <a:buChar char="Ø"/>
            </a:pPr>
            <a:r>
              <a:rPr lang="en-IN" sz="2100" dirty="0" smtClean="0"/>
              <a:t>Description of Datasets</a:t>
            </a:r>
          </a:p>
          <a:p>
            <a:pPr>
              <a:buFont typeface="Wingdings" pitchFamily="2" charset="2"/>
              <a:buChar char="Ø"/>
            </a:pPr>
            <a:r>
              <a:rPr lang="en-IN" sz="2100" dirty="0" smtClean="0"/>
              <a:t>Handling Missing Data and required package</a:t>
            </a:r>
          </a:p>
          <a:p>
            <a:pPr>
              <a:buFont typeface="Wingdings" pitchFamily="2" charset="2"/>
              <a:buChar char="Ø"/>
            </a:pPr>
            <a:r>
              <a:rPr lang="en-IN" sz="2100" dirty="0" smtClean="0"/>
              <a:t>Problem statement and business question related to it.</a:t>
            </a:r>
          </a:p>
          <a:p>
            <a:pPr>
              <a:buFont typeface="Wingdings" pitchFamily="2" charset="2"/>
              <a:buChar char="Ø"/>
            </a:pPr>
            <a:r>
              <a:rPr lang="en-IN" sz="2100" dirty="0" smtClean="0"/>
              <a:t>Visualisation and it’s finding</a:t>
            </a:r>
          </a:p>
          <a:p>
            <a:pPr>
              <a:buFont typeface="Wingdings" pitchFamily="2" charset="2"/>
              <a:buChar char="Ø"/>
            </a:pPr>
            <a:r>
              <a:rPr lang="en-IN" sz="2100" dirty="0" smtClean="0"/>
              <a:t>Actionable insights</a:t>
            </a:r>
          </a:p>
          <a:p>
            <a:pPr>
              <a:buFont typeface="Wingdings" pitchFamily="2" charset="2"/>
              <a:buChar char="Ø"/>
            </a:pPr>
            <a:r>
              <a:rPr lang="en-IN" sz="2100" dirty="0" smtClean="0"/>
              <a:t>Conclusion</a:t>
            </a:r>
            <a:endParaRPr lang="en-IN" sz="21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504034" y="665303"/>
            <a:ext cx="9072563" cy="549721"/>
          </a:xfrm>
          <a:ln w="38100">
            <a:solidFill>
              <a:schemeClr val="tx2">
                <a:lumMod val="50000"/>
              </a:schemeClr>
            </a:solidFill>
            <a:prstDash val="solid"/>
          </a:ln>
          <a:effectLst>
            <a:glow rad="101600">
              <a:schemeClr val="accent1">
                <a:satMod val="175000"/>
                <a:alpha val="40000"/>
              </a:schemeClr>
            </a:glow>
          </a:effectLst>
        </p:spPr>
        <p:txBody>
          <a:bodyPr>
            <a:normAutofit/>
          </a:bodyPr>
          <a:lstStyle/>
          <a:p>
            <a:pPr algn="ctr"/>
            <a:r>
              <a:rPr lang="en-IN" sz="2400" b="1" dirty="0" smtClean="0">
                <a:solidFill>
                  <a:schemeClr val="accent3"/>
                </a:solidFill>
              </a:rPr>
              <a:t>Average departure delay by carrier from 3 </a:t>
            </a:r>
            <a:r>
              <a:rPr lang="en-IN" sz="2400" b="1" dirty="0" err="1" smtClean="0">
                <a:solidFill>
                  <a:schemeClr val="accent3"/>
                </a:solidFill>
              </a:rPr>
              <a:t>diffierent</a:t>
            </a:r>
            <a:r>
              <a:rPr lang="en-IN" sz="2400" b="1" dirty="0" smtClean="0">
                <a:solidFill>
                  <a:schemeClr val="accent3"/>
                </a:solidFill>
              </a:rPr>
              <a:t> origin  </a:t>
            </a:r>
            <a:endParaRPr lang="en-IN" sz="4000" dirty="0"/>
          </a:p>
        </p:txBody>
      </p:sp>
      <p:pic>
        <p:nvPicPr>
          <p:cNvPr id="9218" name="Picture 2"/>
          <p:cNvPicPr>
            <a:picLocks noGrp="1" noChangeAspect="1" noChangeArrowheads="1"/>
          </p:cNvPicPr>
          <p:nvPr>
            <p:ph idx="1"/>
          </p:nvPr>
        </p:nvPicPr>
        <p:blipFill>
          <a:blip r:embed="rId3"/>
          <a:srcRect/>
          <a:stretch>
            <a:fillRect/>
          </a:stretch>
        </p:blipFill>
        <p:spPr bwMode="auto">
          <a:xfrm>
            <a:off x="472498" y="1377033"/>
            <a:ext cx="9371896" cy="3402115"/>
          </a:xfrm>
          <a:prstGeom prst="rect">
            <a:avLst/>
          </a:prstGeom>
          <a:noFill/>
          <a:ln w="9525">
            <a:noFill/>
            <a:miter lim="800000"/>
            <a:headEnd/>
            <a:tailEnd/>
          </a:ln>
          <a:effectLst/>
        </p:spPr>
      </p:pic>
      <p:sp>
        <p:nvSpPr>
          <p:cNvPr id="5" name="TextBox 4"/>
          <p:cNvSpPr txBox="1"/>
          <p:nvPr/>
        </p:nvSpPr>
        <p:spPr>
          <a:xfrm>
            <a:off x="393742" y="4860156"/>
            <a:ext cx="9450652" cy="894275"/>
          </a:xfrm>
          <a:prstGeom prst="rect">
            <a:avLst/>
          </a:prstGeom>
          <a:noFill/>
        </p:spPr>
        <p:txBody>
          <a:bodyPr wrap="square" lIns="93143" tIns="46573" rIns="93143" bIns="46573" rtlCol="0">
            <a:spAutoFit/>
          </a:bodyPr>
          <a:lstStyle/>
          <a:p>
            <a:pPr>
              <a:buFont typeface="Wingdings" pitchFamily="2" charset="2"/>
              <a:buChar char="Ø"/>
            </a:pPr>
            <a:r>
              <a:rPr lang="en-IN" sz="1300" dirty="0" smtClean="0"/>
              <a:t>There seems to be a correlation between the number of flights operated and departure delay. </a:t>
            </a:r>
          </a:p>
          <a:p>
            <a:pPr>
              <a:buFont typeface="Wingdings" pitchFamily="2" charset="2"/>
              <a:buChar char="Ø"/>
            </a:pPr>
            <a:r>
              <a:rPr lang="en-IN" sz="1300" dirty="0" smtClean="0"/>
              <a:t>A descending pattern can be seen from </a:t>
            </a:r>
            <a:r>
              <a:rPr lang="en-IN" sz="1300" dirty="0" err="1" smtClean="0"/>
              <a:t>barplot</a:t>
            </a:r>
            <a:r>
              <a:rPr lang="en-IN" sz="1300" dirty="0" smtClean="0"/>
              <a:t> for average departure delay per flight. </a:t>
            </a:r>
          </a:p>
          <a:p>
            <a:pPr>
              <a:buFont typeface="Wingdings" pitchFamily="2" charset="2"/>
              <a:buChar char="Ø"/>
            </a:pPr>
            <a:r>
              <a:rPr lang="en-IN" sz="1300" dirty="0" smtClean="0"/>
              <a:t>Considering, the assumption that JFK being a busiest airport among 3 due to international flights; so the maximum departure delay for 2013 is registered by JFK.</a:t>
            </a:r>
            <a:endParaRPr lang="en-IN" sz="13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ln w="38100">
            <a:solidFill>
              <a:schemeClr val="tx2">
                <a:lumMod val="50000"/>
              </a:schemeClr>
            </a:solidFill>
            <a:prstDash val="solid"/>
          </a:ln>
          <a:effectLst>
            <a:glow rad="101600">
              <a:schemeClr val="accent1">
                <a:satMod val="175000"/>
                <a:alpha val="40000"/>
              </a:schemeClr>
            </a:glow>
          </a:effectLst>
        </p:spPr>
        <p:txBody>
          <a:bodyPr>
            <a:noAutofit/>
          </a:bodyPr>
          <a:lstStyle/>
          <a:p>
            <a:pPr algn="ctr"/>
            <a:r>
              <a:rPr lang="en-IN" sz="3300" b="1" dirty="0" smtClean="0"/>
              <a:t>Average monthly delay of carrier and number of minute delayed in Months</a:t>
            </a:r>
            <a:endParaRPr lang="en-IN" sz="3300" b="1" dirty="0"/>
          </a:p>
        </p:txBody>
      </p:sp>
      <p:pic>
        <p:nvPicPr>
          <p:cNvPr id="5122" name="Picture 2"/>
          <p:cNvPicPr>
            <a:picLocks noGrp="1" noChangeAspect="1" noChangeArrowheads="1"/>
          </p:cNvPicPr>
          <p:nvPr>
            <p:ph idx="1"/>
          </p:nvPr>
        </p:nvPicPr>
        <p:blipFill>
          <a:blip r:embed="rId3"/>
          <a:srcRect/>
          <a:stretch>
            <a:fillRect/>
          </a:stretch>
        </p:blipFill>
        <p:spPr bwMode="auto">
          <a:xfrm>
            <a:off x="504034" y="1992990"/>
            <a:ext cx="9072563" cy="40530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504034" y="665302"/>
            <a:ext cx="9072563" cy="630725"/>
          </a:xfrm>
          <a:ln w="38100">
            <a:solidFill>
              <a:schemeClr val="tx2">
                <a:lumMod val="50000"/>
              </a:schemeClr>
            </a:solidFill>
            <a:prstDash val="solid"/>
          </a:ln>
          <a:effectLst>
            <a:glow rad="101600">
              <a:schemeClr val="accent1">
                <a:satMod val="175000"/>
                <a:alpha val="40000"/>
              </a:schemeClr>
            </a:glow>
          </a:effectLst>
        </p:spPr>
        <p:txBody>
          <a:bodyPr>
            <a:noAutofit/>
          </a:bodyPr>
          <a:lstStyle/>
          <a:p>
            <a:pPr algn="ctr"/>
            <a:r>
              <a:rPr lang="en-IN" sz="3800" dirty="0" err="1" smtClean="0">
                <a:effectLst>
                  <a:outerShdw blurRad="38100" dist="38100" dir="2700000" algn="tl">
                    <a:srgbClr val="000000">
                      <a:alpha val="43137"/>
                    </a:srgbClr>
                  </a:outerShdw>
                </a:effectLst>
              </a:rPr>
              <a:t>Ontime</a:t>
            </a:r>
            <a:r>
              <a:rPr lang="en-IN" sz="3800" dirty="0" smtClean="0">
                <a:effectLst>
                  <a:outerShdw blurRad="38100" dist="38100" dir="2700000" algn="tl">
                    <a:srgbClr val="000000">
                      <a:alpha val="43137"/>
                    </a:srgbClr>
                  </a:outerShdw>
                </a:effectLst>
              </a:rPr>
              <a:t> departure flights</a:t>
            </a:r>
            <a:endParaRPr lang="en-IN" sz="3800" dirty="0">
              <a:effectLst>
                <a:outerShdw blurRad="38100" dist="38100" dir="2700000" algn="tl">
                  <a:srgbClr val="000000">
                    <a:alpha val="43137"/>
                  </a:srgbClr>
                </a:outerShdw>
              </a:effectLst>
            </a:endParaRPr>
          </a:p>
        </p:txBody>
      </p:sp>
      <p:pic>
        <p:nvPicPr>
          <p:cNvPr id="2051" name="Picture 3"/>
          <p:cNvPicPr>
            <a:picLocks noGrp="1" noChangeAspect="1" noChangeArrowheads="1"/>
          </p:cNvPicPr>
          <p:nvPr>
            <p:ph idx="1"/>
          </p:nvPr>
        </p:nvPicPr>
        <p:blipFill>
          <a:blip r:embed="rId3"/>
          <a:srcRect/>
          <a:stretch>
            <a:fillRect/>
          </a:stretch>
        </p:blipFill>
        <p:spPr bwMode="auto">
          <a:xfrm>
            <a:off x="393747" y="1458031"/>
            <a:ext cx="9056875" cy="3240109"/>
          </a:xfrm>
          <a:prstGeom prst="rect">
            <a:avLst/>
          </a:prstGeom>
          <a:noFill/>
          <a:ln w="9525">
            <a:noFill/>
            <a:miter lim="800000"/>
            <a:headEnd/>
            <a:tailEnd/>
          </a:ln>
          <a:effectLst/>
        </p:spPr>
      </p:pic>
      <p:graphicFrame>
        <p:nvGraphicFramePr>
          <p:cNvPr id="11" name="Table 10"/>
          <p:cNvGraphicFramePr>
            <a:graphicFrameLocks noGrp="1"/>
          </p:cNvGraphicFramePr>
          <p:nvPr/>
        </p:nvGraphicFramePr>
        <p:xfrm>
          <a:off x="393760" y="4941146"/>
          <a:ext cx="8820605" cy="1280513"/>
        </p:xfrm>
        <a:graphic>
          <a:graphicData uri="http://schemas.openxmlformats.org/drawingml/2006/table">
            <a:tbl>
              <a:tblPr firstRow="1" bandRow="1">
                <a:tableStyleId>{5C22544A-7EE6-4342-B048-85BDC9FD1C3A}</a:tableStyleId>
              </a:tblPr>
              <a:tblGrid>
                <a:gridCol w="1808255"/>
                <a:gridCol w="1356194"/>
                <a:gridCol w="1446607"/>
                <a:gridCol w="1627434"/>
                <a:gridCol w="1356194"/>
                <a:gridCol w="1225921"/>
              </a:tblGrid>
              <a:tr h="463670">
                <a:tc>
                  <a:txBody>
                    <a:bodyPr/>
                    <a:lstStyle/>
                    <a:p>
                      <a:pPr algn="ctr"/>
                      <a:r>
                        <a:rPr lang="en-IN" sz="2300" dirty="0" smtClean="0"/>
                        <a:t>Status</a:t>
                      </a:r>
                      <a:endParaRPr lang="en-IN" sz="2300" dirty="0"/>
                    </a:p>
                  </a:txBody>
                  <a:tcPr marL="100807" marR="100807" marT="51840" marB="51840"/>
                </a:tc>
                <a:tc>
                  <a:txBody>
                    <a:bodyPr/>
                    <a:lstStyle/>
                    <a:p>
                      <a:pPr algn="ctr"/>
                      <a:r>
                        <a:rPr lang="en-IN" sz="2300" dirty="0" smtClean="0"/>
                        <a:t>0</a:t>
                      </a:r>
                      <a:endParaRPr lang="en-IN" sz="2300" dirty="0"/>
                    </a:p>
                  </a:txBody>
                  <a:tcPr marL="100807" marR="100807" marT="51840" marB="51840"/>
                </a:tc>
                <a:tc>
                  <a:txBody>
                    <a:bodyPr/>
                    <a:lstStyle/>
                    <a:p>
                      <a:pPr algn="ctr"/>
                      <a:r>
                        <a:rPr lang="en-IN" sz="2300" dirty="0" smtClean="0"/>
                        <a:t>1</a:t>
                      </a:r>
                      <a:endParaRPr lang="en-IN" sz="2300" dirty="0"/>
                    </a:p>
                  </a:txBody>
                  <a:tcPr marL="100807" marR="100807" marT="51840" marB="51840"/>
                </a:tc>
                <a:tc>
                  <a:txBody>
                    <a:bodyPr/>
                    <a:lstStyle/>
                    <a:p>
                      <a:pPr algn="ctr"/>
                      <a:r>
                        <a:rPr lang="en-IN" sz="2300" dirty="0" smtClean="0"/>
                        <a:t>2</a:t>
                      </a:r>
                      <a:endParaRPr lang="en-IN" sz="2300" dirty="0"/>
                    </a:p>
                  </a:txBody>
                  <a:tcPr marL="100807" marR="100807" marT="51840" marB="51840"/>
                </a:tc>
                <a:tc>
                  <a:txBody>
                    <a:bodyPr/>
                    <a:lstStyle/>
                    <a:p>
                      <a:pPr algn="ctr"/>
                      <a:r>
                        <a:rPr lang="en-IN" sz="2300" dirty="0" smtClean="0"/>
                        <a:t>3</a:t>
                      </a:r>
                      <a:endParaRPr lang="en-IN" sz="2300" dirty="0"/>
                    </a:p>
                  </a:txBody>
                  <a:tcPr marL="100807" marR="100807" marT="51840" marB="51840"/>
                </a:tc>
                <a:tc>
                  <a:txBody>
                    <a:bodyPr/>
                    <a:lstStyle/>
                    <a:p>
                      <a:pPr algn="ctr"/>
                      <a:r>
                        <a:rPr lang="en-IN" sz="2300" dirty="0" smtClean="0"/>
                        <a:t>4</a:t>
                      </a:r>
                      <a:endParaRPr lang="en-IN" sz="2300" dirty="0"/>
                    </a:p>
                  </a:txBody>
                  <a:tcPr marL="100807" marR="100807" marT="51840" marB="51840"/>
                </a:tc>
              </a:tr>
              <a:tr h="816843">
                <a:tc>
                  <a:txBody>
                    <a:bodyPr/>
                    <a:lstStyle/>
                    <a:p>
                      <a:pPr algn="ctr"/>
                      <a:r>
                        <a:rPr lang="en-IN" sz="2300" dirty="0" smtClean="0"/>
                        <a:t>Expression</a:t>
                      </a:r>
                      <a:endParaRPr lang="en-IN" sz="2300" dirty="0"/>
                    </a:p>
                  </a:txBody>
                  <a:tcPr marL="100807" marR="100807" marT="51840" marB="51840"/>
                </a:tc>
                <a:tc>
                  <a:txBody>
                    <a:bodyPr/>
                    <a:lstStyle/>
                    <a:p>
                      <a:pPr algn="ctr"/>
                      <a:r>
                        <a:rPr lang="en-IN" sz="2300" dirty="0" smtClean="0"/>
                        <a:t>&lt;=0 min</a:t>
                      </a:r>
                      <a:endParaRPr lang="en-IN" sz="2300" dirty="0"/>
                    </a:p>
                  </a:txBody>
                  <a:tcPr marL="100807" marR="100807" marT="51840" marB="51840"/>
                </a:tc>
                <a:tc>
                  <a:txBody>
                    <a:bodyPr/>
                    <a:lstStyle/>
                    <a:p>
                      <a:pPr algn="ctr"/>
                      <a:r>
                        <a:rPr lang="en-IN" sz="2300" dirty="0" smtClean="0"/>
                        <a:t> &gt;1 min</a:t>
                      </a:r>
                      <a:endParaRPr lang="en-IN" sz="2300" dirty="0"/>
                    </a:p>
                  </a:txBody>
                  <a:tcPr marL="100807" marR="100807" marT="51840" marB="51840"/>
                </a:tc>
                <a:tc>
                  <a:txBody>
                    <a:bodyPr/>
                    <a:lstStyle/>
                    <a:p>
                      <a:pPr algn="ctr"/>
                      <a:r>
                        <a:rPr lang="en-IN" sz="2300" dirty="0" smtClean="0"/>
                        <a:t>&gt;15 min</a:t>
                      </a:r>
                      <a:endParaRPr lang="en-IN" sz="2300" dirty="0"/>
                    </a:p>
                  </a:txBody>
                  <a:tcPr marL="100807" marR="100807" marT="51840" marB="51840"/>
                </a:tc>
                <a:tc>
                  <a:txBody>
                    <a:bodyPr/>
                    <a:lstStyle/>
                    <a:p>
                      <a:pPr algn="ctr"/>
                      <a:r>
                        <a:rPr lang="en-IN" sz="2300" dirty="0" smtClean="0"/>
                        <a:t>&gt;30</a:t>
                      </a:r>
                      <a:r>
                        <a:rPr lang="en-IN" sz="2300" baseline="0" dirty="0" smtClean="0"/>
                        <a:t> min</a:t>
                      </a:r>
                      <a:endParaRPr lang="en-IN" sz="2300" dirty="0"/>
                    </a:p>
                  </a:txBody>
                  <a:tcPr marL="100807" marR="100807" marT="51840" marB="51840"/>
                </a:tc>
                <a:tc>
                  <a:txBody>
                    <a:bodyPr/>
                    <a:lstStyle/>
                    <a:p>
                      <a:pPr algn="ctr"/>
                      <a:r>
                        <a:rPr lang="en-IN" sz="2300" dirty="0" smtClean="0"/>
                        <a:t>&gt;60 min</a:t>
                      </a:r>
                      <a:endParaRPr lang="en-IN" sz="2300" dirty="0"/>
                    </a:p>
                  </a:txBody>
                  <a:tcPr marL="100807" marR="100807" marT="51840" marB="51840"/>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504034" y="665303"/>
            <a:ext cx="9072563" cy="549721"/>
          </a:xfrm>
          <a:ln w="38100">
            <a:solidFill>
              <a:schemeClr val="tx2">
                <a:lumMod val="50000"/>
              </a:schemeClr>
            </a:solidFill>
            <a:prstDash val="solid"/>
          </a:ln>
          <a:effectLst>
            <a:glow rad="101600">
              <a:schemeClr val="accent1">
                <a:satMod val="175000"/>
                <a:alpha val="40000"/>
              </a:schemeClr>
            </a:glow>
          </a:effectLst>
        </p:spPr>
        <p:txBody>
          <a:bodyPr>
            <a:normAutofit fontScale="90000"/>
          </a:bodyPr>
          <a:lstStyle/>
          <a:p>
            <a:pPr algn="ctr"/>
            <a:r>
              <a:rPr lang="en-IN" sz="3800" dirty="0" err="1" smtClean="0">
                <a:effectLst>
                  <a:outerShdw blurRad="38100" dist="38100" dir="2700000" algn="tl">
                    <a:srgbClr val="000000">
                      <a:alpha val="43137"/>
                    </a:srgbClr>
                  </a:outerShdw>
                </a:effectLst>
              </a:rPr>
              <a:t>Ontime</a:t>
            </a:r>
            <a:r>
              <a:rPr lang="en-IN" sz="3800" dirty="0" smtClean="0">
                <a:effectLst>
                  <a:outerShdw blurRad="38100" dist="38100" dir="2700000" algn="tl">
                    <a:srgbClr val="000000">
                      <a:alpha val="43137"/>
                    </a:srgbClr>
                  </a:outerShdw>
                </a:effectLst>
              </a:rPr>
              <a:t> arrival flights</a:t>
            </a:r>
            <a:endParaRPr lang="en-IN" sz="3800" dirty="0"/>
          </a:p>
        </p:txBody>
      </p:sp>
      <p:pic>
        <p:nvPicPr>
          <p:cNvPr id="3074" name="Picture 2"/>
          <p:cNvPicPr>
            <a:picLocks noGrp="1" noChangeAspect="1" noChangeArrowheads="1"/>
          </p:cNvPicPr>
          <p:nvPr>
            <p:ph idx="1"/>
          </p:nvPr>
        </p:nvPicPr>
        <p:blipFill>
          <a:blip r:embed="rId3"/>
          <a:srcRect/>
          <a:stretch>
            <a:fillRect/>
          </a:stretch>
        </p:blipFill>
        <p:spPr bwMode="auto">
          <a:xfrm>
            <a:off x="866282" y="1377034"/>
            <a:ext cx="8684038" cy="3564121"/>
          </a:xfrm>
          <a:prstGeom prst="rect">
            <a:avLst/>
          </a:prstGeom>
          <a:noFill/>
          <a:ln w="9525">
            <a:noFill/>
            <a:miter lim="800000"/>
            <a:headEnd/>
            <a:tailEnd/>
          </a:ln>
          <a:effectLst/>
        </p:spPr>
      </p:pic>
      <p:sp>
        <p:nvSpPr>
          <p:cNvPr id="6" name="TextBox 5"/>
          <p:cNvSpPr txBox="1"/>
          <p:nvPr/>
        </p:nvSpPr>
        <p:spPr>
          <a:xfrm>
            <a:off x="472505" y="5022153"/>
            <a:ext cx="9293140" cy="355666"/>
          </a:xfrm>
          <a:prstGeom prst="rect">
            <a:avLst/>
          </a:prstGeom>
          <a:noFill/>
        </p:spPr>
        <p:txBody>
          <a:bodyPr wrap="square" lIns="93143" tIns="46573" rIns="93143" bIns="46573" rtlCol="0">
            <a:spAutoFit/>
          </a:bodyPr>
          <a:lstStyle/>
          <a:p>
            <a:endParaRPr lang="en-IN" dirty="0"/>
          </a:p>
        </p:txBody>
      </p:sp>
      <p:pic>
        <p:nvPicPr>
          <p:cNvPr id="3075" name="Picture 3"/>
          <p:cNvPicPr>
            <a:picLocks noChangeAspect="1" noChangeArrowheads="1"/>
          </p:cNvPicPr>
          <p:nvPr/>
        </p:nvPicPr>
        <p:blipFill>
          <a:blip r:embed="rId4"/>
          <a:srcRect/>
          <a:stretch>
            <a:fillRect/>
          </a:stretch>
        </p:blipFill>
        <p:spPr bwMode="auto">
          <a:xfrm>
            <a:off x="708768" y="5022153"/>
            <a:ext cx="8663098" cy="6912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ln w="38100">
            <a:solidFill>
              <a:schemeClr val="tx2">
                <a:lumMod val="50000"/>
              </a:schemeClr>
            </a:solidFill>
            <a:prstDash val="solid"/>
          </a:ln>
          <a:effectLst>
            <a:glow rad="101600">
              <a:schemeClr val="accent1">
                <a:satMod val="175000"/>
                <a:alpha val="40000"/>
              </a:schemeClr>
            </a:glow>
          </a:effectLst>
        </p:spPr>
        <p:txBody>
          <a:bodyPr>
            <a:noAutofit/>
          </a:bodyPr>
          <a:lstStyle/>
          <a:p>
            <a:pPr algn="ctr"/>
            <a:r>
              <a:rPr lang="en-IN" sz="3800" b="1" dirty="0" smtClean="0"/>
              <a:t>Top 5 destination where flights arrive earlier</a:t>
            </a:r>
            <a:endParaRPr lang="en-IN" sz="3800" b="1" dirty="0"/>
          </a:p>
        </p:txBody>
      </p:sp>
      <p:pic>
        <p:nvPicPr>
          <p:cNvPr id="4099" name="Picture 3"/>
          <p:cNvPicPr>
            <a:picLocks noGrp="1" noChangeAspect="1" noChangeArrowheads="1"/>
          </p:cNvPicPr>
          <p:nvPr>
            <p:ph idx="1"/>
          </p:nvPr>
        </p:nvPicPr>
        <p:blipFill>
          <a:blip r:embed="rId3"/>
          <a:srcRect/>
          <a:stretch>
            <a:fillRect/>
          </a:stretch>
        </p:blipFill>
        <p:spPr bwMode="auto">
          <a:xfrm>
            <a:off x="551266" y="1944052"/>
            <a:ext cx="4609785" cy="3844905"/>
          </a:xfrm>
          <a:prstGeom prst="rect">
            <a:avLst/>
          </a:prstGeom>
          <a:noFill/>
          <a:ln w="9525">
            <a:noFill/>
            <a:miter lim="800000"/>
            <a:headEnd/>
            <a:tailEnd/>
          </a:ln>
          <a:effectLst/>
        </p:spPr>
      </p:pic>
      <p:sp>
        <p:nvSpPr>
          <p:cNvPr id="7" name="TextBox 6"/>
          <p:cNvSpPr txBox="1"/>
          <p:nvPr/>
        </p:nvSpPr>
        <p:spPr>
          <a:xfrm>
            <a:off x="5355334" y="2106057"/>
            <a:ext cx="4016528" cy="1663716"/>
          </a:xfrm>
          <a:prstGeom prst="rect">
            <a:avLst/>
          </a:prstGeom>
          <a:noFill/>
        </p:spPr>
        <p:txBody>
          <a:bodyPr wrap="square" lIns="93143" tIns="46573" rIns="93143" bIns="46573" rtlCol="0">
            <a:spAutoFit/>
          </a:bodyPr>
          <a:lstStyle/>
          <a:p>
            <a:r>
              <a:rPr lang="en-IN" b="1" dirty="0" smtClean="0">
                <a:solidFill>
                  <a:srgbClr val="0033CC"/>
                </a:solidFill>
              </a:rPr>
              <a:t>Top 5 Destinations are </a:t>
            </a:r>
          </a:p>
          <a:p>
            <a:r>
              <a:rPr lang="en-IN" dirty="0" smtClean="0"/>
              <a:t>SFO- </a:t>
            </a:r>
            <a:r>
              <a:rPr lang="en-IN" dirty="0" err="1" smtClean="0"/>
              <a:t>SanFrancisco</a:t>
            </a:r>
            <a:endParaRPr lang="en-IN" dirty="0" smtClean="0"/>
          </a:p>
          <a:p>
            <a:r>
              <a:rPr lang="en-IN" dirty="0" smtClean="0"/>
              <a:t>SEA - Seattle</a:t>
            </a:r>
          </a:p>
          <a:p>
            <a:r>
              <a:rPr lang="en-IN" dirty="0" smtClean="0"/>
              <a:t>LAX – Los Angeles</a:t>
            </a:r>
          </a:p>
          <a:p>
            <a:r>
              <a:rPr lang="en-IN" dirty="0" smtClean="0"/>
              <a:t>PDX- Portland</a:t>
            </a:r>
          </a:p>
          <a:p>
            <a:r>
              <a:rPr lang="en-IN" dirty="0" smtClean="0"/>
              <a:t>HNL - Honolulu</a:t>
            </a:r>
            <a:endParaRPr lang="en-IN" dirty="0"/>
          </a:p>
        </p:txBody>
      </p:sp>
      <p:sp>
        <p:nvSpPr>
          <p:cNvPr id="9" name="TextBox 8"/>
          <p:cNvSpPr txBox="1"/>
          <p:nvPr/>
        </p:nvSpPr>
        <p:spPr>
          <a:xfrm>
            <a:off x="5197826" y="4212128"/>
            <a:ext cx="4567814" cy="1925326"/>
          </a:xfrm>
          <a:prstGeom prst="rect">
            <a:avLst/>
          </a:prstGeom>
          <a:noFill/>
        </p:spPr>
        <p:txBody>
          <a:bodyPr wrap="square" lIns="93143" tIns="46573" rIns="93143" bIns="46573" rtlCol="0">
            <a:spAutoFit/>
          </a:bodyPr>
          <a:lstStyle/>
          <a:p>
            <a:r>
              <a:rPr lang="en-IN" b="1" dirty="0" smtClean="0">
                <a:solidFill>
                  <a:srgbClr val="0033CC"/>
                </a:solidFill>
              </a:rPr>
              <a:t>Top Carrier reaches to destination</a:t>
            </a:r>
          </a:p>
          <a:p>
            <a:pPr marL="349286" indent="-349286">
              <a:buAutoNum type="arabicPeriod"/>
            </a:pPr>
            <a:r>
              <a:rPr lang="en-IN" dirty="0" smtClean="0"/>
              <a:t>VX – Virgin America</a:t>
            </a:r>
          </a:p>
          <a:p>
            <a:pPr marL="349286" indent="-349286">
              <a:buAutoNum type="arabicPeriod"/>
            </a:pPr>
            <a:r>
              <a:rPr lang="en-IN" dirty="0" smtClean="0"/>
              <a:t>AA –American Airlines</a:t>
            </a:r>
          </a:p>
          <a:p>
            <a:pPr marL="349286" indent="-349286">
              <a:buAutoNum type="arabicPeriod"/>
            </a:pPr>
            <a:r>
              <a:rPr lang="en-IN" dirty="0" smtClean="0"/>
              <a:t>UA – United Airlines</a:t>
            </a:r>
          </a:p>
          <a:p>
            <a:pPr marL="349286" indent="-349286">
              <a:buAutoNum type="arabicPeriod"/>
            </a:pPr>
            <a:r>
              <a:rPr lang="en-IN" dirty="0" smtClean="0"/>
              <a:t>AS – Alaskan Air</a:t>
            </a:r>
          </a:p>
          <a:p>
            <a:pPr marL="349286" indent="-349286">
              <a:buAutoNum type="arabicPeriod"/>
            </a:pPr>
            <a:r>
              <a:rPr lang="en-IN" dirty="0" smtClean="0"/>
              <a:t>DL – Delta Airlines</a:t>
            </a:r>
          </a:p>
          <a:p>
            <a:pPr marL="349286" indent="-349286">
              <a:buAutoNum type="arabicPeriod"/>
            </a:pPr>
            <a:r>
              <a:rPr lang="en-IN" dirty="0" smtClean="0"/>
              <a:t>B6 – Jet Blue</a:t>
            </a: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504034" y="665307"/>
            <a:ext cx="9072563" cy="711726"/>
          </a:xfrm>
          <a:ln w="38100">
            <a:solidFill>
              <a:schemeClr val="tx2">
                <a:lumMod val="50000"/>
              </a:schemeClr>
            </a:solidFill>
            <a:prstDash val="solid"/>
          </a:ln>
          <a:effectLst>
            <a:glow rad="101600">
              <a:schemeClr val="accent1">
                <a:satMod val="175000"/>
                <a:alpha val="40000"/>
              </a:schemeClr>
            </a:glow>
          </a:effectLst>
        </p:spPr>
        <p:txBody>
          <a:bodyPr>
            <a:noAutofit/>
          </a:bodyPr>
          <a:lstStyle/>
          <a:p>
            <a:pPr algn="ctr"/>
            <a:r>
              <a:rPr lang="en-IN" sz="3300" b="1" dirty="0" smtClean="0"/>
              <a:t>Top 5 fastest flight from </a:t>
            </a:r>
            <a:r>
              <a:rPr lang="en-IN" sz="3300" b="1" dirty="0" err="1" smtClean="0"/>
              <a:t>Newyork</a:t>
            </a:r>
            <a:endParaRPr lang="en-IN" sz="3300" b="1" dirty="0"/>
          </a:p>
        </p:txBody>
      </p:sp>
      <p:pic>
        <p:nvPicPr>
          <p:cNvPr id="6146" name="Picture 2"/>
          <p:cNvPicPr>
            <a:picLocks noGrp="1" noChangeAspect="1" noChangeArrowheads="1"/>
          </p:cNvPicPr>
          <p:nvPr>
            <p:ph sz="half" idx="1"/>
          </p:nvPr>
        </p:nvPicPr>
        <p:blipFill>
          <a:blip r:embed="rId3"/>
          <a:srcRect/>
          <a:stretch>
            <a:fillRect/>
          </a:stretch>
        </p:blipFill>
        <p:spPr bwMode="auto">
          <a:xfrm>
            <a:off x="314999" y="1620040"/>
            <a:ext cx="4331549" cy="4455152"/>
          </a:xfrm>
          <a:prstGeom prst="rect">
            <a:avLst/>
          </a:prstGeom>
          <a:noFill/>
          <a:ln w="9525">
            <a:noFill/>
            <a:miter lim="800000"/>
            <a:headEnd/>
            <a:tailEnd/>
          </a:ln>
          <a:effectLst/>
        </p:spPr>
      </p:pic>
      <p:sp>
        <p:nvSpPr>
          <p:cNvPr id="10" name="Content Placeholder 9"/>
          <p:cNvSpPr>
            <a:spLocks noGrp="1"/>
          </p:cNvSpPr>
          <p:nvPr>
            <p:ph sz="half" idx="2"/>
          </p:nvPr>
        </p:nvSpPr>
        <p:spPr/>
        <p:txBody>
          <a:bodyPr/>
          <a:lstStyle/>
          <a:p>
            <a:endParaRPr lang="en-IN" dirty="0"/>
          </a:p>
        </p:txBody>
      </p:sp>
      <p:pic>
        <p:nvPicPr>
          <p:cNvPr id="6150" name="Picture 6"/>
          <p:cNvPicPr>
            <a:picLocks noChangeAspect="1" noChangeArrowheads="1"/>
          </p:cNvPicPr>
          <p:nvPr/>
        </p:nvPicPr>
        <p:blipFill>
          <a:blip r:embed="rId4"/>
          <a:srcRect/>
          <a:stretch>
            <a:fillRect/>
          </a:stretch>
        </p:blipFill>
        <p:spPr bwMode="auto">
          <a:xfrm>
            <a:off x="4882812" y="1782044"/>
            <a:ext cx="4987808" cy="42931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756050" y="486023"/>
            <a:ext cx="8974590" cy="1098030"/>
          </a:xfrm>
          <a:ln w="38100">
            <a:solidFill>
              <a:schemeClr val="tx2">
                <a:lumMod val="50000"/>
              </a:schemeClr>
            </a:solidFill>
            <a:prstDash val="solid"/>
          </a:ln>
          <a:effectLst>
            <a:glow rad="101600">
              <a:schemeClr val="accent1">
                <a:satMod val="175000"/>
                <a:alpha val="40000"/>
              </a:schemeClr>
            </a:glow>
          </a:effectLst>
        </p:spPr>
        <p:txBody>
          <a:bodyPr>
            <a:noAutofit/>
          </a:bodyPr>
          <a:lstStyle/>
          <a:p>
            <a:pPr algn="ctr"/>
            <a:r>
              <a:rPr lang="en-IN" sz="3300" b="1" dirty="0" smtClean="0"/>
              <a:t>Information of Peak Season and lean </a:t>
            </a:r>
            <a:r>
              <a:rPr lang="en-IN" sz="3300" b="1" dirty="0" err="1" smtClean="0"/>
              <a:t>seasonin</a:t>
            </a:r>
            <a:r>
              <a:rPr lang="en-IN" sz="3300" b="1" dirty="0" smtClean="0"/>
              <a:t> USA</a:t>
            </a:r>
            <a:endParaRPr lang="en-IN" sz="3300" b="1" dirty="0"/>
          </a:p>
        </p:txBody>
      </p:sp>
      <p:sp>
        <p:nvSpPr>
          <p:cNvPr id="9" name="Text Placeholder 8"/>
          <p:cNvSpPr>
            <a:spLocks noGrp="1"/>
          </p:cNvSpPr>
          <p:nvPr>
            <p:ph type="body" idx="2"/>
          </p:nvPr>
        </p:nvSpPr>
        <p:spPr>
          <a:xfrm>
            <a:off x="349991" y="1584044"/>
            <a:ext cx="3430246" cy="4320117"/>
          </a:xfrm>
        </p:spPr>
        <p:txBody>
          <a:bodyPr>
            <a:normAutofit fontScale="92500" lnSpcReduction="10000"/>
          </a:bodyPr>
          <a:lstStyle/>
          <a:p>
            <a:r>
              <a:rPr lang="en-IN" dirty="0" smtClean="0"/>
              <a:t>1</a:t>
            </a:r>
            <a:r>
              <a:rPr lang="en-IN" sz="1700" dirty="0" smtClean="0"/>
              <a:t>. The peak season for air travel in USA is considered to be June to August</a:t>
            </a:r>
          </a:p>
          <a:p>
            <a:r>
              <a:rPr lang="en-IN" sz="1700" dirty="0" smtClean="0"/>
              <a:t>2. Lean season is mid of January to February.</a:t>
            </a:r>
          </a:p>
          <a:p>
            <a:r>
              <a:rPr lang="en-IN" sz="1700" dirty="0" smtClean="0"/>
              <a:t>3. From, the </a:t>
            </a:r>
            <a:r>
              <a:rPr lang="en-IN" sz="1700" dirty="0" err="1" smtClean="0"/>
              <a:t>heatmap</a:t>
            </a:r>
            <a:r>
              <a:rPr lang="en-IN" sz="1700" dirty="0" smtClean="0"/>
              <a:t>, it is visible that during May to August most of the airlines tend to fly faster than normal flight speed, to cover maximum departure. Whereas, it is </a:t>
            </a:r>
            <a:r>
              <a:rPr lang="en-IN" sz="1700" dirty="0" err="1" smtClean="0"/>
              <a:t>vis</a:t>
            </a:r>
            <a:r>
              <a:rPr lang="en-IN" sz="1700" dirty="0" smtClean="0"/>
              <a:t>-a-versa during lean season.')</a:t>
            </a:r>
          </a:p>
          <a:p>
            <a:r>
              <a:rPr lang="en-IN" sz="1700" dirty="0" smtClean="0"/>
              <a:t>4. The data proves that the statement is true and most of the airlines having maximum departure between May to August and minimum between January to February.</a:t>
            </a:r>
          </a:p>
          <a:p>
            <a:endParaRPr lang="en-IN" dirty="0" smtClean="0"/>
          </a:p>
        </p:txBody>
      </p:sp>
      <p:pic>
        <p:nvPicPr>
          <p:cNvPr id="7170" name="Picture 2"/>
          <p:cNvPicPr>
            <a:picLocks noGrp="1" noChangeAspect="1" noChangeArrowheads="1"/>
          </p:cNvPicPr>
          <p:nvPr>
            <p:ph sz="half" idx="1"/>
          </p:nvPr>
        </p:nvPicPr>
        <p:blipFill>
          <a:blip r:embed="rId3"/>
          <a:stretch>
            <a:fillRect/>
          </a:stretch>
        </p:blipFill>
        <p:spPr bwMode="auto">
          <a:xfrm>
            <a:off x="3942034" y="1766601"/>
            <a:ext cx="5858618" cy="39550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504034" y="665304"/>
            <a:ext cx="9072563" cy="684725"/>
          </a:xfrm>
          <a:ln w="38100">
            <a:solidFill>
              <a:schemeClr val="tx2">
                <a:lumMod val="50000"/>
              </a:schemeClr>
            </a:solidFill>
            <a:prstDash val="solid"/>
          </a:ln>
          <a:effectLst>
            <a:glow rad="101600">
              <a:schemeClr val="accent1">
                <a:satMod val="175000"/>
                <a:alpha val="40000"/>
              </a:schemeClr>
            </a:glow>
          </a:effectLst>
        </p:spPr>
        <p:txBody>
          <a:bodyPr>
            <a:noAutofit/>
          </a:bodyPr>
          <a:lstStyle/>
          <a:p>
            <a:pPr algn="ctr"/>
            <a:r>
              <a:rPr lang="en-IN" sz="3300" b="1" dirty="0" smtClean="0"/>
              <a:t>Actionable insight</a:t>
            </a:r>
            <a:endParaRPr lang="en-IN" sz="3300" b="1" dirty="0"/>
          </a:p>
        </p:txBody>
      </p:sp>
      <p:sp>
        <p:nvSpPr>
          <p:cNvPr id="4" name="Content Placeholder 3"/>
          <p:cNvSpPr>
            <a:spLocks noGrp="1"/>
          </p:cNvSpPr>
          <p:nvPr>
            <p:ph idx="1"/>
          </p:nvPr>
        </p:nvSpPr>
        <p:spPr>
          <a:xfrm>
            <a:off x="504034" y="1552536"/>
            <a:ext cx="9072563" cy="4423633"/>
          </a:xfrm>
        </p:spPr>
        <p:txBody>
          <a:bodyPr>
            <a:normAutofit/>
          </a:bodyPr>
          <a:lstStyle/>
          <a:p>
            <a:r>
              <a:rPr lang="en-IN" sz="2400" dirty="0" smtClean="0"/>
              <a:t>As USA has a lot of famous destination which is untouchable from </a:t>
            </a:r>
            <a:r>
              <a:rPr lang="en-IN" sz="2400" dirty="0" err="1" smtClean="0"/>
              <a:t>Newyork</a:t>
            </a:r>
            <a:r>
              <a:rPr lang="en-IN" sz="2400" dirty="0" smtClean="0"/>
              <a:t> three airports.</a:t>
            </a:r>
          </a:p>
          <a:p>
            <a:r>
              <a:rPr lang="en-IN" sz="2400" dirty="0" smtClean="0"/>
              <a:t>As </a:t>
            </a:r>
            <a:r>
              <a:rPr lang="en-IN" sz="2400" dirty="0" err="1" smtClean="0"/>
              <a:t>Laguardia</a:t>
            </a:r>
            <a:r>
              <a:rPr lang="en-IN" sz="2400" dirty="0" smtClean="0"/>
              <a:t> is only domestic airport and rest other two </a:t>
            </a:r>
            <a:r>
              <a:rPr lang="en-IN" sz="2400" dirty="0" err="1" smtClean="0"/>
              <a:t>i.e</a:t>
            </a:r>
            <a:r>
              <a:rPr lang="en-IN" sz="2400" dirty="0" smtClean="0"/>
              <a:t> EWR and JFK is one of the busiest airport in the world so try to find scope one more domestic airport .</a:t>
            </a:r>
          </a:p>
          <a:p>
            <a:r>
              <a:rPr lang="en-IN" sz="2400" dirty="0" smtClean="0"/>
              <a:t>Almost 40% of flights are either late at time of departure or scheduled departure .</a:t>
            </a:r>
          </a:p>
          <a:p>
            <a:r>
              <a:rPr lang="en-IN" sz="2400" dirty="0" smtClean="0"/>
              <a:t>We need concentrate on flight schedule specially in peak hours.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504034" y="665303"/>
            <a:ext cx="9072563" cy="574520"/>
          </a:xfrm>
          <a:ln w="38100">
            <a:solidFill>
              <a:schemeClr val="tx2">
                <a:lumMod val="50000"/>
              </a:schemeClr>
            </a:solidFill>
            <a:prstDash val="solid"/>
          </a:ln>
          <a:effectLst>
            <a:glow rad="101600">
              <a:schemeClr val="accent1">
                <a:satMod val="175000"/>
                <a:alpha val="40000"/>
              </a:schemeClr>
            </a:glow>
          </a:effectLst>
        </p:spPr>
        <p:txBody>
          <a:bodyPr>
            <a:noAutofit/>
          </a:bodyPr>
          <a:lstStyle/>
          <a:p>
            <a:pPr algn="ctr"/>
            <a:r>
              <a:rPr lang="en-IN" sz="3300" b="1" dirty="0" smtClean="0"/>
              <a:t>Conclusion</a:t>
            </a:r>
            <a:endParaRPr lang="en-IN" sz="3300" b="1" dirty="0"/>
          </a:p>
        </p:txBody>
      </p:sp>
      <p:sp>
        <p:nvSpPr>
          <p:cNvPr id="4" name="Content Placeholder 3"/>
          <p:cNvSpPr>
            <a:spLocks noGrp="1"/>
          </p:cNvSpPr>
          <p:nvPr>
            <p:ph idx="1"/>
          </p:nvPr>
        </p:nvSpPr>
        <p:spPr>
          <a:xfrm>
            <a:off x="504034" y="1454137"/>
            <a:ext cx="9072563" cy="4522024"/>
          </a:xfrm>
        </p:spPr>
        <p:txBody>
          <a:bodyPr>
            <a:normAutofit fontScale="70000" lnSpcReduction="20000"/>
          </a:bodyPr>
          <a:lstStyle/>
          <a:p>
            <a:r>
              <a:rPr lang="en-IN" dirty="0" smtClean="0"/>
              <a:t>1. The dataset doesn't offer reasons for delays and missing important data such as latitude and longitude, flight diversion, chocks on and off timing, and fuel consumption. </a:t>
            </a:r>
          </a:p>
          <a:p>
            <a:endParaRPr lang="en-IN" dirty="0" smtClean="0"/>
          </a:p>
          <a:p>
            <a:r>
              <a:rPr lang="en-IN" dirty="0" smtClean="0"/>
              <a:t>2. So, it is clear that the dataset doesn't provide clear understanding of delay issues, which may be supportive to look into delays that can be controlled or reduced.</a:t>
            </a:r>
          </a:p>
          <a:p>
            <a:endParaRPr lang="en-IN" dirty="0" smtClean="0"/>
          </a:p>
          <a:p>
            <a:r>
              <a:rPr lang="en-IN" dirty="0" smtClean="0"/>
              <a:t>3. For example: If airlines permits pilots to fly aircraft at higher speed and fuel consumption on planes that departed late, the delay spread can be minimize along the flight network. This would decrease the possible delay itself and </a:t>
            </a:r>
            <a:r>
              <a:rPr lang="en-IN" dirty="0" err="1" smtClean="0"/>
              <a:t>significatively</a:t>
            </a:r>
            <a:r>
              <a:rPr lang="en-IN" dirty="0" smtClean="0"/>
              <a:t> reduced the number of aircraft delays.</a:t>
            </a:r>
          </a:p>
          <a:p>
            <a:endParaRPr lang="en-IN" dirty="0" smtClean="0"/>
          </a:p>
          <a:p>
            <a:r>
              <a:rPr lang="en-IN" dirty="0" smtClean="0"/>
              <a:t>4. A solution applicable to one type of delay may affect the others, resulting in a ripple effect that will allow more efficient operations; benefiting passengers, airports, carriers and even the world as a whole.</a:t>
            </a: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504034" y="665303"/>
            <a:ext cx="9072563" cy="574520"/>
          </a:xfrm>
          <a:ln w="38100">
            <a:solidFill>
              <a:schemeClr val="tx2">
                <a:lumMod val="50000"/>
              </a:schemeClr>
            </a:solidFill>
            <a:prstDash val="solid"/>
          </a:ln>
          <a:effectLst>
            <a:glow rad="101600">
              <a:schemeClr val="accent1">
                <a:satMod val="175000"/>
                <a:alpha val="40000"/>
              </a:schemeClr>
            </a:glow>
          </a:effectLst>
        </p:spPr>
        <p:txBody>
          <a:bodyPr>
            <a:noAutofit/>
          </a:bodyPr>
          <a:lstStyle/>
          <a:p>
            <a:pPr algn="ctr"/>
            <a:r>
              <a:rPr lang="en-IN" sz="3300" b="1" dirty="0" smtClean="0"/>
              <a:t>End of Slides</a:t>
            </a:r>
            <a:endParaRPr lang="en-IN" sz="3300" b="1" dirty="0"/>
          </a:p>
        </p:txBody>
      </p:sp>
      <p:sp>
        <p:nvSpPr>
          <p:cNvPr id="4" name="Content Placeholder 3"/>
          <p:cNvSpPr>
            <a:spLocks noGrp="1"/>
          </p:cNvSpPr>
          <p:nvPr>
            <p:ph idx="1"/>
          </p:nvPr>
        </p:nvSpPr>
        <p:spPr>
          <a:xfrm>
            <a:off x="504034" y="1454137"/>
            <a:ext cx="9072563" cy="4522024"/>
          </a:xfrm>
        </p:spPr>
        <p:txBody>
          <a:bodyPr>
            <a:normAutofit/>
          </a:bodyPr>
          <a:lstStyle/>
          <a:p>
            <a:pPr algn="ctr"/>
            <a:endParaRPr lang="en-IN" dirty="0" smtClean="0"/>
          </a:p>
          <a:p>
            <a:pPr algn="ctr">
              <a:buNone/>
            </a:pPr>
            <a:endParaRPr lang="en-IN" dirty="0" smtClean="0"/>
          </a:p>
          <a:p>
            <a:pPr algn="ctr">
              <a:buNone/>
            </a:pPr>
            <a:r>
              <a:rPr lang="en-IN" sz="7200" dirty="0" smtClean="0"/>
              <a:t>BYE</a:t>
            </a:r>
          </a:p>
          <a:p>
            <a:pPr algn="ctr">
              <a:buNone/>
            </a:pPr>
            <a:r>
              <a:rPr lang="en-IN" sz="7200" dirty="0" smtClean="0"/>
              <a:t>Thank You</a:t>
            </a:r>
            <a:endParaRPr lang="en-IN" sz="7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504034" y="665306"/>
            <a:ext cx="9072563" cy="684725"/>
          </a:xfrm>
          <a:ln w="38100">
            <a:solidFill>
              <a:schemeClr val="tx2">
                <a:lumMod val="50000"/>
              </a:schemeClr>
            </a:solidFill>
          </a:ln>
          <a:effectLst>
            <a:glow rad="101600">
              <a:schemeClr val="accent1">
                <a:satMod val="175000"/>
                <a:alpha val="40000"/>
              </a:schemeClr>
            </a:glow>
            <a:outerShdw blurRad="50800" dist="38100" dir="5400000" algn="t" rotWithShape="0">
              <a:prstClr val="black">
                <a:alpha val="40000"/>
              </a:prstClr>
            </a:outerShdw>
          </a:effectLst>
        </p:spPr>
        <p:txBody>
          <a:bodyPr>
            <a:normAutofit/>
          </a:bodyPr>
          <a:lstStyle/>
          <a:p>
            <a:pPr algn="ctr"/>
            <a:r>
              <a:rPr lang="en-IN" sz="3800" b="1" dirty="0" smtClean="0">
                <a:solidFill>
                  <a:schemeClr val="accent3"/>
                </a:solidFill>
              </a:rPr>
              <a:t>Projects Introduction	</a:t>
            </a:r>
            <a:endParaRPr lang="en-IN" dirty="0"/>
          </a:p>
        </p:txBody>
      </p:sp>
      <p:sp>
        <p:nvSpPr>
          <p:cNvPr id="8" name="Content Placeholder 7"/>
          <p:cNvSpPr>
            <a:spLocks noGrp="1"/>
          </p:cNvSpPr>
          <p:nvPr>
            <p:ph idx="1"/>
          </p:nvPr>
        </p:nvSpPr>
        <p:spPr>
          <a:xfrm>
            <a:off x="504034" y="1552537"/>
            <a:ext cx="9072563" cy="4657659"/>
          </a:xfrm>
          <a:ln w="3175">
            <a:solidFill>
              <a:schemeClr val="tx1"/>
            </a:solidFill>
          </a:ln>
        </p:spPr>
        <p:txBody>
          <a:bodyPr>
            <a:normAutofit/>
          </a:bodyPr>
          <a:lstStyle/>
          <a:p>
            <a:pPr>
              <a:buFont typeface="Wingdings" pitchFamily="2" charset="2"/>
              <a:buChar char="Ø"/>
            </a:pPr>
            <a:r>
              <a:rPr lang="en-IN" sz="2100" b="1" dirty="0" smtClean="0">
                <a:solidFill>
                  <a:srgbClr val="0033CC"/>
                </a:solidFill>
              </a:rPr>
              <a:t>Topic</a:t>
            </a:r>
            <a:r>
              <a:rPr lang="en-IN" sz="2400" dirty="0" smtClean="0"/>
              <a:t>: </a:t>
            </a:r>
            <a:r>
              <a:rPr lang="en-IN" sz="2100" dirty="0" smtClean="0"/>
              <a:t>Analysis of flights operation from three airports of </a:t>
            </a:r>
            <a:r>
              <a:rPr lang="en-IN" sz="2100" dirty="0" err="1" smtClean="0"/>
              <a:t>Newyork</a:t>
            </a:r>
            <a:r>
              <a:rPr lang="en-IN" sz="2100" dirty="0" smtClean="0"/>
              <a:t> </a:t>
            </a:r>
            <a:r>
              <a:rPr lang="en-IN" sz="2100" dirty="0" err="1" smtClean="0"/>
              <a:t>i.e</a:t>
            </a:r>
            <a:r>
              <a:rPr lang="en-IN" sz="2100" dirty="0" smtClean="0"/>
              <a:t> EWR,JFK ,LGA</a:t>
            </a:r>
            <a:endParaRPr lang="en-IN" sz="2400" dirty="0" smtClean="0"/>
          </a:p>
          <a:p>
            <a:pPr>
              <a:buFont typeface="Wingdings" pitchFamily="2" charset="2"/>
              <a:buChar char="Ø"/>
            </a:pPr>
            <a:r>
              <a:rPr lang="en-IN" sz="2100" dirty="0" smtClean="0"/>
              <a:t>Source of Data: </a:t>
            </a:r>
            <a:r>
              <a:rPr lang="en-IN" sz="2100" b="1" u="sng" dirty="0" smtClean="0">
                <a:hlinkClick r:id="rId3"/>
              </a:rPr>
              <a:t>https://github.com/insaid2018/Term-1/blob/master/Data/Projects/NYC_Flight_Data.rar</a:t>
            </a:r>
            <a:endParaRPr lang="en-IN" sz="2100" dirty="0" smtClean="0"/>
          </a:p>
          <a:p>
            <a:pPr>
              <a:buFont typeface="Wingdings" pitchFamily="2" charset="2"/>
              <a:buChar char="Ø"/>
            </a:pPr>
            <a:r>
              <a:rPr lang="en-IN" sz="2100" dirty="0" smtClean="0"/>
              <a:t>Number of observation:  327346 and 18 variables</a:t>
            </a:r>
          </a:p>
          <a:p>
            <a:pPr>
              <a:buFont typeface="Wingdings" pitchFamily="2" charset="2"/>
              <a:buChar char="Ø"/>
            </a:pPr>
            <a:r>
              <a:rPr lang="en-IN" sz="2100" dirty="0" smtClean="0"/>
              <a:t>Source used 1. </a:t>
            </a:r>
            <a:r>
              <a:rPr lang="en-IN" sz="2100" dirty="0" smtClean="0">
                <a:hlinkClick r:id="rId4"/>
              </a:rPr>
              <a:t>https://www.youtube.com/playlist?list=PLtPIclEQf-3cG31dxSMZ8KTcDG7zYng1j</a:t>
            </a:r>
            <a:endParaRPr lang="en-IN" sz="2100" dirty="0" smtClean="0"/>
          </a:p>
          <a:p>
            <a:pPr>
              <a:buNone/>
            </a:pPr>
            <a:r>
              <a:rPr lang="en-IN" sz="2100" dirty="0" smtClean="0"/>
              <a:t>2. </a:t>
            </a:r>
            <a:r>
              <a:rPr lang="en-IN" sz="2100" dirty="0" smtClean="0">
                <a:hlinkClick r:id="rId5"/>
              </a:rPr>
              <a:t>https://seaborn.pydata.org/</a:t>
            </a:r>
            <a:endParaRPr lang="en-IN" sz="2100" dirty="0" smtClean="0"/>
          </a:p>
          <a:p>
            <a:pPr>
              <a:buNone/>
            </a:pPr>
            <a:r>
              <a:rPr lang="en-IN" sz="2100" dirty="0" smtClean="0"/>
              <a:t>3. </a:t>
            </a:r>
            <a:r>
              <a:rPr lang="en-IN" sz="2100" dirty="0" smtClean="0">
                <a:hlinkClick r:id="rId6"/>
              </a:rPr>
              <a:t>https://aiquotient.app/</a:t>
            </a:r>
            <a:endParaRPr lang="en-IN" sz="2100" dirty="0" smtClean="0"/>
          </a:p>
          <a:p>
            <a:pPr>
              <a:buNone/>
            </a:pPr>
            <a:r>
              <a:rPr lang="en-IN" sz="2100" dirty="0" smtClean="0"/>
              <a:t>4. Earlier class notes and EDA.</a:t>
            </a:r>
          </a:p>
          <a:p>
            <a:pPr>
              <a:buNone/>
            </a:pPr>
            <a:r>
              <a:rPr lang="en-IN" sz="2100" dirty="0" smtClean="0"/>
              <a:t>5. Other data science website and </a:t>
            </a:r>
            <a:r>
              <a:rPr lang="en-IN" sz="2100" dirty="0" smtClean="0">
                <a:hlinkClick r:id="rId7"/>
              </a:rPr>
              <a:t>https://www.geeksforgeeks.org/</a:t>
            </a:r>
            <a:r>
              <a:rPr lang="en-IN" sz="2100" dirty="0" smtClean="0"/>
              <a:t>	 </a:t>
            </a:r>
          </a:p>
          <a:p>
            <a:pPr>
              <a:buNone/>
            </a:pPr>
            <a:endParaRPr lang="en-IN" sz="2400" dirty="0" smtClean="0"/>
          </a:p>
          <a:p>
            <a:pPr>
              <a:buFont typeface="Wingdings" pitchFamily="2" charset="2"/>
              <a:buChar char="Ø"/>
            </a:pPr>
            <a:endParaRPr lang="en-IN" sz="2400" dirty="0" smtClean="0"/>
          </a:p>
          <a:p>
            <a:pPr>
              <a:buFont typeface="Wingdings" pitchFamily="2" charset="2"/>
              <a:buChar char="Ø"/>
            </a:pPr>
            <a:endParaRPr lang="en-IN" dirty="0" smtClean="0"/>
          </a:p>
          <a:p>
            <a:pPr>
              <a:buFont typeface="Wingdings" pitchFamily="2" charset="2"/>
              <a:buChar char="Ø"/>
            </a:pP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504034" y="665306"/>
            <a:ext cx="9072563" cy="684725"/>
          </a:xfrm>
          <a:ln w="57150">
            <a:solidFill>
              <a:schemeClr val="tx1"/>
            </a:solidFill>
          </a:ln>
          <a:effectLst>
            <a:glow rad="101600">
              <a:schemeClr val="accent1">
                <a:satMod val="175000"/>
                <a:alpha val="40000"/>
              </a:schemeClr>
            </a:glow>
          </a:effectLst>
        </p:spPr>
        <p:txBody>
          <a:bodyPr>
            <a:normAutofit/>
          </a:bodyPr>
          <a:lstStyle/>
          <a:p>
            <a:pPr algn="ctr"/>
            <a:r>
              <a:rPr lang="en-IN" sz="3800" b="1" dirty="0" smtClean="0">
                <a:solidFill>
                  <a:schemeClr val="accent3"/>
                </a:solidFill>
              </a:rPr>
              <a:t>Description of Datasets</a:t>
            </a:r>
            <a:endParaRPr lang="en-IN" dirty="0"/>
          </a:p>
        </p:txBody>
      </p:sp>
      <p:sp>
        <p:nvSpPr>
          <p:cNvPr id="7" name="Text Placeholder 6"/>
          <p:cNvSpPr>
            <a:spLocks noGrp="1"/>
          </p:cNvSpPr>
          <p:nvPr>
            <p:ph type="body" idx="1"/>
          </p:nvPr>
        </p:nvSpPr>
        <p:spPr>
          <a:xfrm>
            <a:off x="504034" y="1552534"/>
            <a:ext cx="4454027" cy="540021"/>
          </a:xfrm>
        </p:spPr>
        <p:txBody>
          <a:bodyPr/>
          <a:lstStyle/>
          <a:p>
            <a:r>
              <a:rPr lang="en-IN" sz="2100" dirty="0" smtClean="0">
                <a:solidFill>
                  <a:schemeClr val="accent6"/>
                </a:solidFill>
              </a:rPr>
              <a:t>Description of Meat Data</a:t>
            </a:r>
            <a:endParaRPr lang="en-IN" sz="2100" dirty="0">
              <a:solidFill>
                <a:schemeClr val="accent6"/>
              </a:solidFill>
            </a:endParaRPr>
          </a:p>
        </p:txBody>
      </p:sp>
      <p:sp>
        <p:nvSpPr>
          <p:cNvPr id="9" name="Text Placeholder 8"/>
          <p:cNvSpPr>
            <a:spLocks noGrp="1"/>
          </p:cNvSpPr>
          <p:nvPr>
            <p:ph type="body" sz="half" idx="3"/>
          </p:nvPr>
        </p:nvSpPr>
        <p:spPr>
          <a:xfrm>
            <a:off x="5120830" y="1552545"/>
            <a:ext cx="4455776" cy="472516"/>
          </a:xfrm>
        </p:spPr>
        <p:txBody>
          <a:bodyPr>
            <a:normAutofit/>
          </a:bodyPr>
          <a:lstStyle/>
          <a:p>
            <a:r>
              <a:rPr lang="en-IN" sz="2100" dirty="0" smtClean="0">
                <a:solidFill>
                  <a:schemeClr val="accent6"/>
                </a:solidFill>
              </a:rPr>
              <a:t>Data Description for analysis</a:t>
            </a:r>
            <a:endParaRPr lang="en-IN" sz="2100" dirty="0">
              <a:solidFill>
                <a:schemeClr val="accent6"/>
              </a:solidFill>
            </a:endParaRPr>
          </a:p>
        </p:txBody>
      </p:sp>
      <p:pic>
        <p:nvPicPr>
          <p:cNvPr id="2051" name="Picture 3"/>
          <p:cNvPicPr>
            <a:picLocks noGrp="1" noChangeAspect="1" noChangeArrowheads="1"/>
          </p:cNvPicPr>
          <p:nvPr>
            <p:ph sz="quarter" idx="2"/>
          </p:nvPr>
        </p:nvPicPr>
        <p:blipFill>
          <a:blip r:embed="rId3"/>
          <a:srcRect/>
          <a:stretch>
            <a:fillRect/>
          </a:stretch>
        </p:blipFill>
        <p:spPr bwMode="auto">
          <a:xfrm>
            <a:off x="393749" y="2025052"/>
            <a:ext cx="4400681" cy="4185141"/>
          </a:xfrm>
          <a:prstGeom prst="rect">
            <a:avLst/>
          </a:prstGeom>
          <a:noFill/>
          <a:ln w="6350">
            <a:solidFill>
              <a:schemeClr val="tx1"/>
            </a:solidFill>
            <a:miter lim="800000"/>
            <a:headEnd/>
            <a:tailEnd/>
          </a:ln>
          <a:effectLst/>
        </p:spPr>
      </p:pic>
      <p:pic>
        <p:nvPicPr>
          <p:cNvPr id="2052" name="Picture 4"/>
          <p:cNvPicPr>
            <a:picLocks noGrp="1" noChangeAspect="1" noChangeArrowheads="1"/>
          </p:cNvPicPr>
          <p:nvPr>
            <p:ph sz="quarter" idx="4"/>
          </p:nvPr>
        </p:nvPicPr>
        <p:blipFill>
          <a:blip r:embed="rId4"/>
          <a:srcRect/>
          <a:stretch>
            <a:fillRect/>
          </a:stretch>
        </p:blipFill>
        <p:spPr bwMode="auto">
          <a:xfrm>
            <a:off x="5040325" y="2025052"/>
            <a:ext cx="4489058" cy="41851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504034" y="665306"/>
            <a:ext cx="9072563" cy="684725"/>
          </a:xfrm>
          <a:ln w="57150">
            <a:solidFill>
              <a:schemeClr val="tx1"/>
            </a:solidFill>
          </a:ln>
          <a:effectLst>
            <a:glow rad="101600">
              <a:schemeClr val="accent1">
                <a:satMod val="175000"/>
                <a:alpha val="40000"/>
              </a:schemeClr>
            </a:glow>
          </a:effectLst>
        </p:spPr>
        <p:txBody>
          <a:bodyPr>
            <a:normAutofit/>
          </a:bodyPr>
          <a:lstStyle/>
          <a:p>
            <a:pPr algn="ctr"/>
            <a:r>
              <a:rPr lang="en-IN" sz="3800" b="1" dirty="0" smtClean="0">
                <a:solidFill>
                  <a:schemeClr val="accent3"/>
                </a:solidFill>
              </a:rPr>
              <a:t>Description of Datasets</a:t>
            </a:r>
            <a:endParaRPr lang="en-IN" dirty="0"/>
          </a:p>
        </p:txBody>
      </p:sp>
      <p:sp>
        <p:nvSpPr>
          <p:cNvPr id="11" name="TextBox 10"/>
          <p:cNvSpPr txBox="1"/>
          <p:nvPr/>
        </p:nvSpPr>
        <p:spPr>
          <a:xfrm>
            <a:off x="472498" y="4230127"/>
            <a:ext cx="9371896" cy="1663716"/>
          </a:xfrm>
          <a:prstGeom prst="rect">
            <a:avLst/>
          </a:prstGeom>
          <a:noFill/>
        </p:spPr>
        <p:txBody>
          <a:bodyPr wrap="square" lIns="93143" tIns="46573" rIns="93143" bIns="46573" rtlCol="0">
            <a:spAutoFit/>
          </a:bodyPr>
          <a:lstStyle/>
          <a:p>
            <a:r>
              <a:rPr lang="en-IN" dirty="0" smtClean="0"/>
              <a:t>1.Total counts are 3,27,346 after cleaning and dropping the missing value.</a:t>
            </a:r>
          </a:p>
          <a:p>
            <a:r>
              <a:rPr lang="en-IN" dirty="0" smtClean="0"/>
              <a:t>2. Dataset is for year 2013 and 50 % of flights departure time is b/w  0907hrs to 1744 hrs. </a:t>
            </a:r>
          </a:p>
          <a:p>
            <a:r>
              <a:rPr lang="en-IN" dirty="0" smtClean="0"/>
              <a:t>3. In morning hours depart earlier than scheduled departure and  </a:t>
            </a:r>
            <a:r>
              <a:rPr lang="en-IN" dirty="0" err="1" smtClean="0"/>
              <a:t>arive</a:t>
            </a:r>
            <a:r>
              <a:rPr lang="en-IN" dirty="0" smtClean="0"/>
              <a:t> earlier.</a:t>
            </a:r>
          </a:p>
          <a:p>
            <a:r>
              <a:rPr lang="en-IN" dirty="0" smtClean="0"/>
              <a:t>4. In office hours ,</a:t>
            </a:r>
            <a:r>
              <a:rPr lang="en-IN" dirty="0" err="1" smtClean="0"/>
              <a:t>i.e</a:t>
            </a:r>
            <a:r>
              <a:rPr lang="en-IN" dirty="0" smtClean="0"/>
              <a:t> b/w 0900  to 1800 hrs almost 50 % of flight operation .</a:t>
            </a:r>
          </a:p>
          <a:p>
            <a:r>
              <a:rPr lang="en-IN" dirty="0" smtClean="0"/>
              <a:t>5.   Minimum flight operation in month of  January and Maximum in Months of December.</a:t>
            </a:r>
          </a:p>
          <a:p>
            <a:endParaRPr lang="en-IN" dirty="0"/>
          </a:p>
        </p:txBody>
      </p:sp>
      <p:pic>
        <p:nvPicPr>
          <p:cNvPr id="4099" name="Picture 3"/>
          <p:cNvPicPr>
            <a:picLocks noGrp="1" noChangeAspect="1" noChangeArrowheads="1"/>
          </p:cNvPicPr>
          <p:nvPr>
            <p:ph idx="1"/>
          </p:nvPr>
        </p:nvPicPr>
        <p:blipFill>
          <a:blip r:embed="rId3"/>
          <a:srcRect/>
          <a:stretch>
            <a:fillRect/>
          </a:stretch>
        </p:blipFill>
        <p:spPr bwMode="auto">
          <a:xfrm>
            <a:off x="551255" y="1552537"/>
            <a:ext cx="9072563" cy="256829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504034" y="665305"/>
            <a:ext cx="9072563" cy="819728"/>
          </a:xfrm>
          <a:ln w="38100">
            <a:solidFill>
              <a:schemeClr val="tx2">
                <a:lumMod val="50000"/>
              </a:schemeClr>
            </a:solidFill>
            <a:prstDash val="solid"/>
          </a:ln>
          <a:effectLst>
            <a:glow rad="101600">
              <a:schemeClr val="accent1">
                <a:satMod val="175000"/>
                <a:alpha val="40000"/>
              </a:schemeClr>
            </a:glow>
          </a:effectLst>
        </p:spPr>
        <p:txBody>
          <a:bodyPr>
            <a:normAutofit/>
          </a:bodyPr>
          <a:lstStyle/>
          <a:p>
            <a:pPr algn="ctr"/>
            <a:r>
              <a:rPr lang="en-IN" sz="2900" b="1" dirty="0" smtClean="0">
                <a:solidFill>
                  <a:schemeClr val="accent3"/>
                </a:solidFill>
              </a:rPr>
              <a:t>Handling Missing Data and required package </a:t>
            </a:r>
            <a:endParaRPr lang="en-IN" sz="4000" dirty="0"/>
          </a:p>
        </p:txBody>
      </p:sp>
      <p:sp>
        <p:nvSpPr>
          <p:cNvPr id="4" name="Text Placeholder 3"/>
          <p:cNvSpPr>
            <a:spLocks noGrp="1"/>
          </p:cNvSpPr>
          <p:nvPr>
            <p:ph type="body" idx="1"/>
          </p:nvPr>
        </p:nvSpPr>
        <p:spPr>
          <a:xfrm>
            <a:off x="504034" y="1620036"/>
            <a:ext cx="4454027" cy="540021"/>
          </a:xfrm>
        </p:spPr>
        <p:txBody>
          <a:bodyPr/>
          <a:lstStyle/>
          <a:p>
            <a:r>
              <a:rPr lang="en-IN" dirty="0" smtClean="0"/>
              <a:t>Handling Missing Data	</a:t>
            </a:r>
            <a:endParaRPr lang="en-IN" dirty="0"/>
          </a:p>
        </p:txBody>
      </p:sp>
      <p:sp>
        <p:nvSpPr>
          <p:cNvPr id="6" name="Text Placeholder 5"/>
          <p:cNvSpPr>
            <a:spLocks noGrp="1"/>
          </p:cNvSpPr>
          <p:nvPr>
            <p:ph type="body" sz="half" idx="3"/>
          </p:nvPr>
        </p:nvSpPr>
        <p:spPr>
          <a:xfrm>
            <a:off x="5120830" y="1620036"/>
            <a:ext cx="4455776" cy="540021"/>
          </a:xfrm>
        </p:spPr>
        <p:txBody>
          <a:bodyPr/>
          <a:lstStyle/>
          <a:p>
            <a:r>
              <a:rPr lang="en-IN" dirty="0" smtClean="0"/>
              <a:t>Required library</a:t>
            </a:r>
            <a:endParaRPr lang="en-IN" dirty="0"/>
          </a:p>
        </p:txBody>
      </p:sp>
      <p:graphicFrame>
        <p:nvGraphicFramePr>
          <p:cNvPr id="9" name="Content Placeholder 8"/>
          <p:cNvGraphicFramePr>
            <a:graphicFrameLocks noGrp="1"/>
          </p:cNvGraphicFramePr>
          <p:nvPr>
            <p:ph sz="quarter" idx="2"/>
          </p:nvPr>
        </p:nvGraphicFramePr>
        <p:xfrm>
          <a:off x="504033" y="2227558"/>
          <a:ext cx="4454024" cy="3786901"/>
        </p:xfrm>
        <a:graphic>
          <a:graphicData uri="http://schemas.openxmlformats.org/drawingml/2006/table">
            <a:tbl>
              <a:tblPr firstRow="1" bandRow="1">
                <a:tableStyleId>{5C22544A-7EE6-4342-B048-85BDC9FD1C3A}</a:tableStyleId>
              </a:tblPr>
              <a:tblGrid>
                <a:gridCol w="2227012"/>
                <a:gridCol w="2227012"/>
              </a:tblGrid>
              <a:tr h="722763">
                <a:tc>
                  <a:txBody>
                    <a:bodyPr/>
                    <a:lstStyle/>
                    <a:p>
                      <a:r>
                        <a:rPr lang="en-IN" sz="2000" dirty="0" smtClean="0"/>
                        <a:t>Name</a:t>
                      </a:r>
                      <a:endParaRPr lang="en-IN" sz="2000" dirty="0"/>
                    </a:p>
                  </a:txBody>
                  <a:tcPr marL="100807" marR="100807" marT="43202" marB="43202"/>
                </a:tc>
                <a:tc>
                  <a:txBody>
                    <a:bodyPr/>
                    <a:lstStyle/>
                    <a:p>
                      <a:r>
                        <a:rPr lang="en-IN" sz="2000" dirty="0" smtClean="0"/>
                        <a:t>Missing value</a:t>
                      </a:r>
                      <a:endParaRPr lang="en-IN" sz="2000" dirty="0"/>
                    </a:p>
                  </a:txBody>
                  <a:tcPr marL="100807" marR="100807" marT="43202" marB="43202"/>
                </a:tc>
              </a:tr>
              <a:tr h="722763">
                <a:tc>
                  <a:txBody>
                    <a:bodyPr/>
                    <a:lstStyle/>
                    <a:p>
                      <a:r>
                        <a:rPr lang="en-IN" sz="2000" dirty="0" err="1" smtClean="0"/>
                        <a:t>Departure_time</a:t>
                      </a:r>
                      <a:endParaRPr lang="en-IN" sz="2000" dirty="0"/>
                    </a:p>
                  </a:txBody>
                  <a:tcPr marL="100807" marR="100807" marT="43202" marB="43202"/>
                </a:tc>
                <a:tc>
                  <a:txBody>
                    <a:bodyPr/>
                    <a:lstStyle/>
                    <a:p>
                      <a:r>
                        <a:rPr lang="en-IN" sz="2000" dirty="0" smtClean="0"/>
                        <a:t>8255</a:t>
                      </a:r>
                      <a:endParaRPr lang="en-IN" sz="2000" dirty="0"/>
                    </a:p>
                  </a:txBody>
                  <a:tcPr marL="100807" marR="100807" marT="43202" marB="43202"/>
                </a:tc>
              </a:tr>
              <a:tr h="722763">
                <a:tc>
                  <a:txBody>
                    <a:bodyPr/>
                    <a:lstStyle/>
                    <a:p>
                      <a:r>
                        <a:rPr lang="en-IN" sz="2000" dirty="0" smtClean="0"/>
                        <a:t>Departure delay</a:t>
                      </a:r>
                      <a:endParaRPr lang="en-IN" sz="2000" dirty="0"/>
                    </a:p>
                  </a:txBody>
                  <a:tcPr marL="100807" marR="100807" marT="43202" marB="43202"/>
                </a:tc>
                <a:tc>
                  <a:txBody>
                    <a:bodyPr/>
                    <a:lstStyle/>
                    <a:p>
                      <a:r>
                        <a:rPr lang="en-IN" sz="2000" dirty="0" smtClean="0"/>
                        <a:t>8255</a:t>
                      </a:r>
                      <a:endParaRPr lang="en-IN" sz="2000" dirty="0"/>
                    </a:p>
                  </a:txBody>
                  <a:tcPr marL="100807" marR="100807" marT="43202" marB="43202"/>
                </a:tc>
              </a:tr>
              <a:tr h="404653">
                <a:tc>
                  <a:txBody>
                    <a:bodyPr/>
                    <a:lstStyle/>
                    <a:p>
                      <a:r>
                        <a:rPr lang="en-IN" sz="2000" dirty="0" smtClean="0"/>
                        <a:t>Arrival time</a:t>
                      </a:r>
                      <a:endParaRPr lang="en-IN" sz="2000" dirty="0"/>
                    </a:p>
                  </a:txBody>
                  <a:tcPr marL="100807" marR="100807" marT="43202" marB="43202"/>
                </a:tc>
                <a:tc>
                  <a:txBody>
                    <a:bodyPr/>
                    <a:lstStyle/>
                    <a:p>
                      <a:r>
                        <a:rPr lang="en-IN" sz="2000" dirty="0" smtClean="0"/>
                        <a:t>8713</a:t>
                      </a:r>
                      <a:endParaRPr lang="en-IN" sz="2000" dirty="0"/>
                    </a:p>
                  </a:txBody>
                  <a:tcPr marL="100807" marR="100807" marT="43202" marB="43202"/>
                </a:tc>
              </a:tr>
              <a:tr h="404653">
                <a:tc>
                  <a:txBody>
                    <a:bodyPr/>
                    <a:lstStyle/>
                    <a:p>
                      <a:r>
                        <a:rPr lang="en-IN" sz="2000" dirty="0" smtClean="0"/>
                        <a:t>Arrival delay</a:t>
                      </a:r>
                      <a:endParaRPr lang="en-IN" sz="2000" dirty="0"/>
                    </a:p>
                  </a:txBody>
                  <a:tcPr marL="100807" marR="100807" marT="43202" marB="43202"/>
                </a:tc>
                <a:tc>
                  <a:txBody>
                    <a:bodyPr/>
                    <a:lstStyle/>
                    <a:p>
                      <a:r>
                        <a:rPr lang="en-IN" sz="2000" dirty="0" smtClean="0"/>
                        <a:t>9430</a:t>
                      </a:r>
                      <a:endParaRPr lang="en-IN" sz="2000" dirty="0"/>
                    </a:p>
                  </a:txBody>
                  <a:tcPr marL="100807" marR="100807" marT="43202" marB="43202"/>
                </a:tc>
              </a:tr>
              <a:tr h="404653">
                <a:tc>
                  <a:txBody>
                    <a:bodyPr/>
                    <a:lstStyle/>
                    <a:p>
                      <a:r>
                        <a:rPr lang="en-IN" sz="2000" dirty="0" err="1" smtClean="0"/>
                        <a:t>Tailnum</a:t>
                      </a:r>
                      <a:endParaRPr lang="en-IN" sz="2000" dirty="0"/>
                    </a:p>
                  </a:txBody>
                  <a:tcPr marL="100807" marR="100807" marT="43202" marB="43202"/>
                </a:tc>
                <a:tc>
                  <a:txBody>
                    <a:bodyPr/>
                    <a:lstStyle/>
                    <a:p>
                      <a:r>
                        <a:rPr lang="en-IN" sz="2000" dirty="0" smtClean="0"/>
                        <a:t>2512</a:t>
                      </a:r>
                      <a:endParaRPr lang="en-IN" sz="2000" dirty="0"/>
                    </a:p>
                  </a:txBody>
                  <a:tcPr marL="100807" marR="100807" marT="43202" marB="43202"/>
                </a:tc>
              </a:tr>
              <a:tr h="404653">
                <a:tc>
                  <a:txBody>
                    <a:bodyPr/>
                    <a:lstStyle/>
                    <a:p>
                      <a:r>
                        <a:rPr lang="en-IN" sz="2000" dirty="0" err="1" smtClean="0"/>
                        <a:t>Air_time</a:t>
                      </a:r>
                      <a:endParaRPr lang="en-IN" sz="2000" dirty="0"/>
                    </a:p>
                  </a:txBody>
                  <a:tcPr marL="100807" marR="100807" marT="43202" marB="43202"/>
                </a:tc>
                <a:tc>
                  <a:txBody>
                    <a:bodyPr/>
                    <a:lstStyle/>
                    <a:p>
                      <a:r>
                        <a:rPr lang="en-IN" sz="2000" dirty="0" smtClean="0"/>
                        <a:t>9430</a:t>
                      </a:r>
                      <a:endParaRPr lang="en-IN" sz="2000" dirty="0"/>
                    </a:p>
                  </a:txBody>
                  <a:tcPr marL="100807" marR="100807" marT="43202" marB="43202"/>
                </a:tc>
              </a:tr>
            </a:tbl>
          </a:graphicData>
        </a:graphic>
      </p:graphicFrame>
      <p:sp>
        <p:nvSpPr>
          <p:cNvPr id="10" name="TextBox 9"/>
          <p:cNvSpPr txBox="1"/>
          <p:nvPr/>
        </p:nvSpPr>
        <p:spPr>
          <a:xfrm>
            <a:off x="472505" y="4995151"/>
            <a:ext cx="4489058" cy="878886"/>
          </a:xfrm>
          <a:prstGeom prst="rect">
            <a:avLst/>
          </a:prstGeom>
          <a:noFill/>
          <a:ln w="6350">
            <a:solidFill>
              <a:srgbClr val="0033CC"/>
            </a:solidFill>
          </a:ln>
        </p:spPr>
        <p:txBody>
          <a:bodyPr wrap="square" lIns="93143" tIns="46573" rIns="93143" bIns="46573" rtlCol="0">
            <a:spAutoFit/>
          </a:bodyPr>
          <a:lstStyle/>
          <a:p>
            <a:r>
              <a:rPr lang="en-IN" dirty="0" smtClean="0"/>
              <a:t>As our data is huge so we have dropped the missing value because we can’t predict any time or </a:t>
            </a:r>
            <a:r>
              <a:rPr lang="en-IN" dirty="0" err="1" smtClean="0"/>
              <a:t>tailnumber</a:t>
            </a:r>
            <a:r>
              <a:rPr lang="en-IN" dirty="0" smtClean="0"/>
              <a:t> of Aircraft.</a:t>
            </a:r>
          </a:p>
        </p:txBody>
      </p:sp>
      <p:pic>
        <p:nvPicPr>
          <p:cNvPr id="3074" name="Picture 2"/>
          <p:cNvPicPr>
            <a:picLocks noGrp="1" noChangeAspect="1" noChangeArrowheads="1"/>
          </p:cNvPicPr>
          <p:nvPr>
            <p:ph sz="quarter" idx="4"/>
          </p:nvPr>
        </p:nvPicPr>
        <p:blipFill>
          <a:blip r:embed="rId3"/>
          <a:srcRect/>
          <a:stretch>
            <a:fillRect/>
          </a:stretch>
        </p:blipFill>
        <p:spPr bwMode="auto">
          <a:xfrm>
            <a:off x="5120830" y="2227560"/>
            <a:ext cx="4455776" cy="39826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504034" y="665307"/>
            <a:ext cx="9072563" cy="887234"/>
          </a:xfrm>
          <a:ln w="38100">
            <a:solidFill>
              <a:schemeClr val="tx2">
                <a:lumMod val="50000"/>
              </a:schemeClr>
            </a:solidFill>
            <a:prstDash val="solid"/>
          </a:ln>
          <a:effectLst>
            <a:glow rad="101600">
              <a:schemeClr val="accent1">
                <a:satMod val="175000"/>
                <a:alpha val="40000"/>
              </a:schemeClr>
            </a:glow>
          </a:effectLst>
        </p:spPr>
        <p:txBody>
          <a:bodyPr>
            <a:normAutofit/>
          </a:bodyPr>
          <a:lstStyle/>
          <a:p>
            <a:pPr algn="ctr"/>
            <a:r>
              <a:rPr lang="en-IN" sz="2900" b="1" dirty="0" smtClean="0">
                <a:solidFill>
                  <a:schemeClr val="accent3"/>
                </a:solidFill>
              </a:rPr>
              <a:t>Problem statement and business questions</a:t>
            </a:r>
            <a:endParaRPr lang="en-IN" sz="4500" dirty="0"/>
          </a:p>
        </p:txBody>
      </p:sp>
      <p:sp>
        <p:nvSpPr>
          <p:cNvPr id="5" name="TextBox 4"/>
          <p:cNvSpPr txBox="1"/>
          <p:nvPr/>
        </p:nvSpPr>
        <p:spPr>
          <a:xfrm>
            <a:off x="468280" y="1739890"/>
            <a:ext cx="8982339" cy="4803037"/>
          </a:xfrm>
          <a:prstGeom prst="rect">
            <a:avLst/>
          </a:prstGeom>
          <a:noFill/>
        </p:spPr>
        <p:txBody>
          <a:bodyPr wrap="square" lIns="93143" tIns="46573" rIns="93143" bIns="46573" rtlCol="0">
            <a:spAutoFit/>
          </a:bodyPr>
          <a:lstStyle/>
          <a:p>
            <a:r>
              <a:rPr lang="en-IN" sz="1800" dirty="0" smtClean="0">
                <a:solidFill>
                  <a:srgbClr val="0033CC"/>
                </a:solidFill>
              </a:rPr>
              <a:t>Problem Statement </a:t>
            </a:r>
            <a:r>
              <a:rPr lang="en-IN" sz="1800" dirty="0" smtClean="0"/>
              <a:t>:  How often flights are operated  and delayed  from </a:t>
            </a:r>
            <a:r>
              <a:rPr lang="en-IN" sz="1800" dirty="0" err="1" smtClean="0"/>
              <a:t>Newyork</a:t>
            </a:r>
            <a:r>
              <a:rPr lang="en-IN" sz="1800" dirty="0" smtClean="0"/>
              <a:t> three airports </a:t>
            </a:r>
            <a:r>
              <a:rPr lang="en-IN" sz="1800" dirty="0" err="1" smtClean="0"/>
              <a:t>i.e</a:t>
            </a:r>
            <a:r>
              <a:rPr lang="en-IN" sz="1800" dirty="0" smtClean="0"/>
              <a:t> Newark, John F </a:t>
            </a:r>
            <a:r>
              <a:rPr lang="en-IN" sz="1800" dirty="0" err="1" smtClean="0"/>
              <a:t>Kenndy</a:t>
            </a:r>
            <a:r>
              <a:rPr lang="en-IN" sz="1800" dirty="0" smtClean="0"/>
              <a:t> and </a:t>
            </a:r>
            <a:r>
              <a:rPr lang="en-IN" sz="1800" dirty="0" err="1" smtClean="0"/>
              <a:t>Lagguardia</a:t>
            </a:r>
            <a:r>
              <a:rPr lang="en-IN" sz="1800" dirty="0" smtClean="0"/>
              <a:t> </a:t>
            </a:r>
          </a:p>
          <a:p>
            <a:endParaRPr lang="en-IN" dirty="0" smtClean="0"/>
          </a:p>
          <a:p>
            <a:r>
              <a:rPr lang="en-IN" dirty="0" smtClean="0">
                <a:solidFill>
                  <a:srgbClr val="0033CC"/>
                </a:solidFill>
              </a:rPr>
              <a:t>Business Question :</a:t>
            </a:r>
          </a:p>
          <a:p>
            <a:pPr marL="342900" indent="-342900"/>
            <a:r>
              <a:rPr lang="en-IN" dirty="0" smtClean="0">
                <a:solidFill>
                  <a:srgbClr val="0033CC"/>
                </a:solidFill>
              </a:rPr>
              <a:t>1. What is count of Airlines flew </a:t>
            </a:r>
            <a:r>
              <a:rPr lang="en-IN" dirty="0" err="1" smtClean="0">
                <a:solidFill>
                  <a:srgbClr val="0033CC"/>
                </a:solidFill>
              </a:rPr>
              <a:t>fom</a:t>
            </a:r>
            <a:r>
              <a:rPr lang="en-IN" dirty="0" smtClean="0">
                <a:solidFill>
                  <a:srgbClr val="0033CC"/>
                </a:solidFill>
              </a:rPr>
              <a:t> </a:t>
            </a:r>
            <a:r>
              <a:rPr lang="en-IN" dirty="0" err="1" smtClean="0">
                <a:solidFill>
                  <a:srgbClr val="0033CC"/>
                </a:solidFill>
              </a:rPr>
              <a:t>Newyork</a:t>
            </a:r>
            <a:r>
              <a:rPr lang="en-IN" dirty="0" smtClean="0">
                <a:solidFill>
                  <a:srgbClr val="0033CC"/>
                </a:solidFill>
              </a:rPr>
              <a:t> in Year 2013 ?</a:t>
            </a:r>
          </a:p>
          <a:p>
            <a:pPr marL="342900" indent="-342900"/>
            <a:r>
              <a:rPr lang="en-IN" dirty="0" smtClean="0">
                <a:solidFill>
                  <a:srgbClr val="0033CC"/>
                </a:solidFill>
              </a:rPr>
              <a:t>2. What is % share of each airlines from </a:t>
            </a:r>
            <a:r>
              <a:rPr lang="en-IN" dirty="0" err="1" smtClean="0">
                <a:solidFill>
                  <a:srgbClr val="0033CC"/>
                </a:solidFill>
              </a:rPr>
              <a:t>Newyork</a:t>
            </a:r>
            <a:r>
              <a:rPr lang="en-IN" dirty="0" smtClean="0">
                <a:solidFill>
                  <a:srgbClr val="0033CC"/>
                </a:solidFill>
              </a:rPr>
              <a:t> ?</a:t>
            </a:r>
          </a:p>
          <a:p>
            <a:pPr marL="342900" indent="-342900"/>
            <a:r>
              <a:rPr lang="en-IN" dirty="0" smtClean="0">
                <a:solidFill>
                  <a:srgbClr val="0033CC"/>
                </a:solidFill>
              </a:rPr>
              <a:t>3. What is Count of flights operation from 3 Airports of </a:t>
            </a:r>
            <a:r>
              <a:rPr lang="en-IN" dirty="0" err="1" smtClean="0">
                <a:solidFill>
                  <a:srgbClr val="0033CC"/>
                </a:solidFill>
              </a:rPr>
              <a:t>Newyork</a:t>
            </a:r>
            <a:r>
              <a:rPr lang="en-IN" dirty="0" smtClean="0">
                <a:solidFill>
                  <a:srgbClr val="0033CC"/>
                </a:solidFill>
              </a:rPr>
              <a:t> and % share of each airport ?</a:t>
            </a:r>
          </a:p>
          <a:p>
            <a:pPr marL="342900" indent="-342900"/>
            <a:r>
              <a:rPr lang="en-IN" dirty="0" smtClean="0">
                <a:solidFill>
                  <a:srgbClr val="0033CC"/>
                </a:solidFill>
              </a:rPr>
              <a:t>4. What is distribution of departure time from 3 airports of </a:t>
            </a:r>
            <a:r>
              <a:rPr lang="en-IN" dirty="0" err="1" smtClean="0">
                <a:solidFill>
                  <a:srgbClr val="0033CC"/>
                </a:solidFill>
              </a:rPr>
              <a:t>Newyork</a:t>
            </a:r>
            <a:r>
              <a:rPr lang="en-IN" dirty="0" smtClean="0">
                <a:solidFill>
                  <a:srgbClr val="0033CC"/>
                </a:solidFill>
              </a:rPr>
              <a:t> ?</a:t>
            </a:r>
          </a:p>
          <a:p>
            <a:pPr marL="342900" indent="-342900"/>
            <a:r>
              <a:rPr lang="en-IN" dirty="0" smtClean="0">
                <a:solidFill>
                  <a:srgbClr val="0033CC"/>
                </a:solidFill>
              </a:rPr>
              <a:t>5.  What is destination network from 3 airports ?</a:t>
            </a:r>
          </a:p>
          <a:p>
            <a:pPr marL="342900" indent="-342900"/>
            <a:r>
              <a:rPr lang="en-IN" dirty="0" smtClean="0">
                <a:solidFill>
                  <a:srgbClr val="0033CC"/>
                </a:solidFill>
              </a:rPr>
              <a:t>5. Count of flights headed towards top 10 Destination ?</a:t>
            </a:r>
          </a:p>
          <a:p>
            <a:pPr marL="342900" indent="-342900"/>
            <a:r>
              <a:rPr lang="en-IN" dirty="0" smtClean="0">
                <a:solidFill>
                  <a:srgbClr val="0033CC"/>
                </a:solidFill>
              </a:rPr>
              <a:t>6. Flights distribution from 3 airports of </a:t>
            </a:r>
            <a:r>
              <a:rPr lang="en-IN" dirty="0" err="1" smtClean="0">
                <a:solidFill>
                  <a:srgbClr val="0033CC"/>
                </a:solidFill>
              </a:rPr>
              <a:t>Newyork</a:t>
            </a:r>
            <a:r>
              <a:rPr lang="en-IN" dirty="0" smtClean="0">
                <a:solidFill>
                  <a:srgbClr val="0033CC"/>
                </a:solidFill>
              </a:rPr>
              <a:t> to top 10 destination ?</a:t>
            </a:r>
          </a:p>
          <a:p>
            <a:pPr marL="342900" indent="-342900"/>
            <a:r>
              <a:rPr lang="en-IN" dirty="0" smtClean="0">
                <a:solidFill>
                  <a:srgbClr val="0033CC"/>
                </a:solidFill>
              </a:rPr>
              <a:t>7. What is monthly departure and arrival delay by </a:t>
            </a:r>
            <a:r>
              <a:rPr lang="en-IN" dirty="0" err="1" smtClean="0">
                <a:solidFill>
                  <a:srgbClr val="0033CC"/>
                </a:solidFill>
              </a:rPr>
              <a:t>diffierent</a:t>
            </a:r>
            <a:r>
              <a:rPr lang="en-IN" dirty="0" smtClean="0">
                <a:solidFill>
                  <a:srgbClr val="0033CC"/>
                </a:solidFill>
              </a:rPr>
              <a:t> carrier ?</a:t>
            </a:r>
          </a:p>
          <a:p>
            <a:pPr marL="342900" indent="-342900"/>
            <a:r>
              <a:rPr lang="en-IN" dirty="0" smtClean="0">
                <a:solidFill>
                  <a:srgbClr val="0033CC"/>
                </a:solidFill>
              </a:rPr>
              <a:t>8. What is average departure and arrival delay by different carrier ?</a:t>
            </a:r>
          </a:p>
          <a:p>
            <a:pPr marL="342900" indent="-342900"/>
            <a:r>
              <a:rPr lang="en-IN" dirty="0" smtClean="0">
                <a:solidFill>
                  <a:srgbClr val="0033CC"/>
                </a:solidFill>
              </a:rPr>
              <a:t>9. More question</a:t>
            </a:r>
            <a:endParaRPr lang="en-IN" dirty="0" smtClean="0">
              <a:solidFill>
                <a:srgbClr val="0033CC"/>
              </a:solidFill>
            </a:endParaRPr>
          </a:p>
          <a:p>
            <a:endParaRPr lang="en-IN" dirty="0" smtClean="0">
              <a:solidFill>
                <a:srgbClr val="0033CC"/>
              </a:solidFill>
            </a:endParaRPr>
          </a:p>
          <a:p>
            <a:endParaRPr lang="en-IN" dirty="0" smtClean="0"/>
          </a:p>
          <a:p>
            <a:r>
              <a:rPr lang="en-IN" dirty="0" smtClean="0"/>
              <a:t> </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504034" y="665300"/>
            <a:ext cx="9072563" cy="617224"/>
          </a:xfrm>
          <a:ln w="38100">
            <a:solidFill>
              <a:schemeClr val="tx2">
                <a:lumMod val="50000"/>
              </a:schemeClr>
            </a:solidFill>
            <a:prstDash val="solid"/>
          </a:ln>
          <a:effectLst>
            <a:glow rad="101600">
              <a:schemeClr val="accent1">
                <a:satMod val="175000"/>
                <a:alpha val="40000"/>
              </a:schemeClr>
            </a:glow>
          </a:effectLst>
        </p:spPr>
        <p:txBody>
          <a:bodyPr>
            <a:normAutofit/>
          </a:bodyPr>
          <a:lstStyle/>
          <a:p>
            <a:pPr algn="ctr"/>
            <a:r>
              <a:rPr lang="en-IN" sz="2400" b="1" dirty="0" smtClean="0">
                <a:solidFill>
                  <a:schemeClr val="accent3"/>
                </a:solidFill>
              </a:rPr>
              <a:t>Count of Airlines flew from </a:t>
            </a:r>
            <a:r>
              <a:rPr lang="en-IN" sz="2400" b="1" dirty="0" err="1" smtClean="0">
                <a:solidFill>
                  <a:schemeClr val="accent3"/>
                </a:solidFill>
              </a:rPr>
              <a:t>Newyork</a:t>
            </a:r>
            <a:r>
              <a:rPr lang="en-IN" sz="2400" b="1" dirty="0" smtClean="0">
                <a:solidFill>
                  <a:schemeClr val="accent3"/>
                </a:solidFill>
              </a:rPr>
              <a:t> in year 2013</a:t>
            </a:r>
            <a:endParaRPr lang="en-IN" sz="4000" dirty="0"/>
          </a:p>
        </p:txBody>
      </p:sp>
      <p:pic>
        <p:nvPicPr>
          <p:cNvPr id="5122" name="Picture 2"/>
          <p:cNvPicPr>
            <a:picLocks noGrp="1" noChangeAspect="1" noChangeArrowheads="1"/>
          </p:cNvPicPr>
          <p:nvPr>
            <p:ph idx="1"/>
          </p:nvPr>
        </p:nvPicPr>
        <p:blipFill>
          <a:blip r:embed="rId3"/>
          <a:srcRect/>
          <a:stretch>
            <a:fillRect/>
          </a:stretch>
        </p:blipFill>
        <p:spPr bwMode="auto">
          <a:xfrm>
            <a:off x="630025" y="1438944"/>
            <a:ext cx="9135629" cy="3087028"/>
          </a:xfrm>
          <a:prstGeom prst="rect">
            <a:avLst/>
          </a:prstGeom>
          <a:noFill/>
          <a:ln w="9525">
            <a:noFill/>
            <a:miter lim="800000"/>
            <a:headEnd/>
            <a:tailEnd/>
          </a:ln>
          <a:effectLst/>
        </p:spPr>
      </p:pic>
      <p:graphicFrame>
        <p:nvGraphicFramePr>
          <p:cNvPr id="5" name="Table 4"/>
          <p:cNvGraphicFramePr>
            <a:graphicFrameLocks noGrp="1"/>
          </p:cNvGraphicFramePr>
          <p:nvPr/>
        </p:nvGraphicFramePr>
        <p:xfrm>
          <a:off x="325402" y="4668848"/>
          <a:ext cx="9501256" cy="1564816"/>
        </p:xfrm>
        <a:graphic>
          <a:graphicData uri="http://schemas.openxmlformats.org/drawingml/2006/table">
            <a:tbl>
              <a:tblPr firstRow="1" bandRow="1">
                <a:tableStyleId>{2D5ABB26-0587-4C30-8999-92F81FD0307C}</a:tableStyleId>
              </a:tblPr>
              <a:tblGrid>
                <a:gridCol w="2375314"/>
                <a:gridCol w="2375314"/>
                <a:gridCol w="2375314"/>
                <a:gridCol w="2375314"/>
              </a:tblGrid>
              <a:tr h="375049">
                <a:tc>
                  <a:txBody>
                    <a:bodyPr/>
                    <a:lstStyle/>
                    <a:p>
                      <a:r>
                        <a:rPr lang="en-IN" sz="2000" dirty="0" smtClean="0"/>
                        <a:t>UA : United Air</a:t>
                      </a:r>
                      <a:endParaRPr lang="en-IN" sz="2000" dirty="0"/>
                    </a:p>
                  </a:txBody>
                  <a:tcPr marL="100807" marR="100807" marT="43202" marB="43202"/>
                </a:tc>
                <a:tc>
                  <a:txBody>
                    <a:bodyPr/>
                    <a:lstStyle/>
                    <a:p>
                      <a:r>
                        <a:rPr lang="en-IN" sz="2000" dirty="0" smtClean="0"/>
                        <a:t>AA : American</a:t>
                      </a:r>
                      <a:endParaRPr lang="en-IN" sz="2000" dirty="0"/>
                    </a:p>
                  </a:txBody>
                  <a:tcPr marL="100807" marR="100807" marT="43202" marB="43202"/>
                </a:tc>
                <a:tc>
                  <a:txBody>
                    <a:bodyPr/>
                    <a:lstStyle/>
                    <a:p>
                      <a:r>
                        <a:rPr lang="en-IN" sz="2000" dirty="0" smtClean="0"/>
                        <a:t>B6</a:t>
                      </a:r>
                      <a:r>
                        <a:rPr lang="en-IN" sz="2000" baseline="0" dirty="0" smtClean="0"/>
                        <a:t> : Jet Blue</a:t>
                      </a:r>
                      <a:endParaRPr lang="en-IN" sz="2000" dirty="0"/>
                    </a:p>
                  </a:txBody>
                  <a:tcPr marL="100807" marR="100807" marT="43202" marB="43202"/>
                </a:tc>
                <a:tc>
                  <a:txBody>
                    <a:bodyPr/>
                    <a:lstStyle/>
                    <a:p>
                      <a:r>
                        <a:rPr lang="en-IN" sz="2000" dirty="0" smtClean="0"/>
                        <a:t>DL</a:t>
                      </a:r>
                      <a:r>
                        <a:rPr lang="en-IN" sz="2000" baseline="0" dirty="0" smtClean="0"/>
                        <a:t> : Delta</a:t>
                      </a:r>
                      <a:endParaRPr lang="en-IN" sz="2000" dirty="0"/>
                    </a:p>
                  </a:txBody>
                  <a:tcPr marL="100807" marR="100807" marT="43202" marB="43202"/>
                </a:tc>
              </a:tr>
              <a:tr h="375049">
                <a:tc>
                  <a:txBody>
                    <a:bodyPr/>
                    <a:lstStyle/>
                    <a:p>
                      <a:r>
                        <a:rPr lang="en-IN" sz="2000" dirty="0" smtClean="0"/>
                        <a:t>EV: Endeavour</a:t>
                      </a:r>
                      <a:endParaRPr lang="en-IN" sz="2000" dirty="0"/>
                    </a:p>
                  </a:txBody>
                  <a:tcPr marL="100807" marR="100807" marT="43202" marB="43202"/>
                </a:tc>
                <a:tc>
                  <a:txBody>
                    <a:bodyPr/>
                    <a:lstStyle/>
                    <a:p>
                      <a:r>
                        <a:rPr lang="en-IN" sz="2000" dirty="0" smtClean="0"/>
                        <a:t>MQ :  Envoy Air</a:t>
                      </a:r>
                      <a:endParaRPr lang="en-IN" sz="2000" dirty="0"/>
                    </a:p>
                  </a:txBody>
                  <a:tcPr marL="100807" marR="100807" marT="43202" marB="43202"/>
                </a:tc>
                <a:tc>
                  <a:txBody>
                    <a:bodyPr/>
                    <a:lstStyle/>
                    <a:p>
                      <a:r>
                        <a:rPr lang="en-IN" sz="2000" dirty="0" smtClean="0"/>
                        <a:t>US : Us Air</a:t>
                      </a:r>
                      <a:endParaRPr lang="en-IN" sz="2000" dirty="0"/>
                    </a:p>
                  </a:txBody>
                  <a:tcPr marL="100807" marR="100807" marT="43202" marB="43202"/>
                </a:tc>
                <a:tc>
                  <a:txBody>
                    <a:bodyPr/>
                    <a:lstStyle/>
                    <a:p>
                      <a:r>
                        <a:rPr lang="en-IN" sz="2000" dirty="0" smtClean="0"/>
                        <a:t>WN: South west</a:t>
                      </a:r>
                      <a:endParaRPr lang="en-IN" sz="2000" dirty="0"/>
                    </a:p>
                  </a:txBody>
                  <a:tcPr marL="100807" marR="100807" marT="43202" marB="43202"/>
                </a:tc>
              </a:tr>
              <a:tr h="375049">
                <a:tc>
                  <a:txBody>
                    <a:bodyPr/>
                    <a:lstStyle/>
                    <a:p>
                      <a:r>
                        <a:rPr lang="en-IN" sz="2000" dirty="0" smtClean="0"/>
                        <a:t>VX : Northwest</a:t>
                      </a:r>
                      <a:endParaRPr lang="en-IN" sz="2000" dirty="0"/>
                    </a:p>
                  </a:txBody>
                  <a:tcPr marL="100807" marR="100807" marT="43202" marB="43202"/>
                </a:tc>
                <a:tc>
                  <a:txBody>
                    <a:bodyPr/>
                    <a:lstStyle/>
                    <a:p>
                      <a:r>
                        <a:rPr lang="en-IN" sz="2000" dirty="0" smtClean="0"/>
                        <a:t>FL </a:t>
                      </a:r>
                      <a:r>
                        <a:rPr lang="en-IN" sz="2000" baseline="0" dirty="0" smtClean="0"/>
                        <a:t> : Air Leap</a:t>
                      </a:r>
                      <a:endParaRPr lang="en-IN" sz="2000" dirty="0"/>
                    </a:p>
                  </a:txBody>
                  <a:tcPr marL="100807" marR="100807" marT="43202" marB="43202"/>
                </a:tc>
                <a:tc>
                  <a:txBody>
                    <a:bodyPr/>
                    <a:lstStyle/>
                    <a:p>
                      <a:r>
                        <a:rPr lang="en-IN" sz="2000" dirty="0" smtClean="0"/>
                        <a:t>AS</a:t>
                      </a:r>
                      <a:r>
                        <a:rPr lang="en-IN" sz="2000" baseline="0" dirty="0" smtClean="0"/>
                        <a:t> :  ALASKA </a:t>
                      </a:r>
                      <a:endParaRPr lang="en-IN" sz="2000" dirty="0"/>
                    </a:p>
                  </a:txBody>
                  <a:tcPr marL="100807" marR="100807" marT="43202" marB="43202"/>
                </a:tc>
                <a:tc>
                  <a:txBody>
                    <a:bodyPr/>
                    <a:lstStyle/>
                    <a:p>
                      <a:r>
                        <a:rPr lang="en-IN" sz="2000" dirty="0" smtClean="0"/>
                        <a:t>9E : Endeavour</a:t>
                      </a:r>
                      <a:endParaRPr lang="en-IN" sz="2000" dirty="0"/>
                    </a:p>
                  </a:txBody>
                  <a:tcPr marL="100807" marR="100807" marT="43202" marB="43202"/>
                </a:tc>
              </a:tr>
              <a:tr h="375049">
                <a:tc>
                  <a:txBody>
                    <a:bodyPr/>
                    <a:lstStyle/>
                    <a:p>
                      <a:r>
                        <a:rPr lang="en-IN" sz="2000" dirty="0" smtClean="0"/>
                        <a:t>F9 : Frontier</a:t>
                      </a:r>
                      <a:endParaRPr lang="en-IN" sz="2000" dirty="0"/>
                    </a:p>
                  </a:txBody>
                  <a:tcPr marL="100807" marR="100807" marT="43202" marB="43202"/>
                </a:tc>
                <a:tc>
                  <a:txBody>
                    <a:bodyPr/>
                    <a:lstStyle/>
                    <a:p>
                      <a:r>
                        <a:rPr lang="en-IN" sz="2000" dirty="0" smtClean="0"/>
                        <a:t>HA :</a:t>
                      </a:r>
                      <a:r>
                        <a:rPr lang="en-IN" sz="2000" baseline="0" dirty="0" smtClean="0"/>
                        <a:t>  Hawaii Air</a:t>
                      </a:r>
                      <a:endParaRPr lang="en-IN" sz="2000" dirty="0"/>
                    </a:p>
                  </a:txBody>
                  <a:tcPr marL="100807" marR="100807" marT="43202" marB="43202"/>
                </a:tc>
                <a:tc>
                  <a:txBody>
                    <a:bodyPr/>
                    <a:lstStyle/>
                    <a:p>
                      <a:r>
                        <a:rPr lang="en-IN" sz="2000" dirty="0" smtClean="0"/>
                        <a:t>YV : </a:t>
                      </a:r>
                      <a:r>
                        <a:rPr lang="en-IN" sz="2000" dirty="0" err="1" smtClean="0"/>
                        <a:t>Avinca</a:t>
                      </a:r>
                      <a:endParaRPr lang="en-IN" sz="2000" dirty="0"/>
                    </a:p>
                  </a:txBody>
                  <a:tcPr marL="100807" marR="100807" marT="43202" marB="43202"/>
                </a:tc>
                <a:tc>
                  <a:txBody>
                    <a:bodyPr/>
                    <a:lstStyle/>
                    <a:p>
                      <a:r>
                        <a:rPr lang="en-IN" sz="2000" dirty="0" smtClean="0"/>
                        <a:t>OO : </a:t>
                      </a:r>
                      <a:r>
                        <a:rPr lang="en-IN" sz="2000" dirty="0" err="1" smtClean="0"/>
                        <a:t>Skywest</a:t>
                      </a:r>
                      <a:r>
                        <a:rPr lang="en-IN" sz="2000" dirty="0" smtClean="0"/>
                        <a:t> </a:t>
                      </a:r>
                      <a:endParaRPr lang="en-IN" sz="2000" dirty="0"/>
                    </a:p>
                  </a:txBody>
                  <a:tcPr marL="100807" marR="100807" marT="43202" marB="43202"/>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504031" y="665306"/>
            <a:ext cx="9156568" cy="684725"/>
          </a:xfrm>
          <a:ln w="38100">
            <a:solidFill>
              <a:schemeClr val="tx2">
                <a:lumMod val="50000"/>
              </a:schemeClr>
            </a:solidFill>
            <a:prstDash val="solid"/>
          </a:ln>
          <a:effectLst>
            <a:glow rad="101600">
              <a:schemeClr val="accent1">
                <a:satMod val="175000"/>
                <a:alpha val="40000"/>
              </a:schemeClr>
            </a:glow>
          </a:effectLst>
        </p:spPr>
        <p:txBody>
          <a:bodyPr>
            <a:normAutofit/>
          </a:bodyPr>
          <a:lstStyle/>
          <a:p>
            <a:pPr algn="ctr"/>
            <a:r>
              <a:rPr lang="en-IN" sz="3300" b="1" dirty="0" smtClean="0">
                <a:solidFill>
                  <a:schemeClr val="accent3"/>
                </a:solidFill>
              </a:rPr>
              <a:t>Share of each airlines from </a:t>
            </a:r>
            <a:r>
              <a:rPr lang="en-IN" sz="3300" b="1" dirty="0" err="1" smtClean="0">
                <a:solidFill>
                  <a:schemeClr val="accent3"/>
                </a:solidFill>
              </a:rPr>
              <a:t>Newyork</a:t>
            </a:r>
            <a:endParaRPr lang="en-IN" dirty="0"/>
          </a:p>
        </p:txBody>
      </p:sp>
      <p:pic>
        <p:nvPicPr>
          <p:cNvPr id="6147" name="Picture 3"/>
          <p:cNvPicPr>
            <a:picLocks noGrp="1" noChangeAspect="1" noChangeArrowheads="1"/>
          </p:cNvPicPr>
          <p:nvPr>
            <p:ph sz="half" idx="4294967295"/>
          </p:nvPr>
        </p:nvPicPr>
        <p:blipFill>
          <a:blip r:embed="rId3"/>
          <a:srcRect/>
          <a:stretch>
            <a:fillRect/>
          </a:stretch>
        </p:blipFill>
        <p:spPr bwMode="auto">
          <a:xfrm>
            <a:off x="314990" y="1552534"/>
            <a:ext cx="5434124" cy="4522658"/>
          </a:xfrm>
          <a:prstGeom prst="rect">
            <a:avLst/>
          </a:prstGeom>
          <a:noFill/>
          <a:ln w="9525">
            <a:noFill/>
            <a:miter lim="800000"/>
            <a:headEnd/>
            <a:tailEnd/>
          </a:ln>
          <a:effectLst/>
        </p:spPr>
      </p:pic>
      <p:graphicFrame>
        <p:nvGraphicFramePr>
          <p:cNvPr id="10" name="Table 9"/>
          <p:cNvGraphicFramePr>
            <a:graphicFrameLocks noGrp="1"/>
          </p:cNvGraphicFramePr>
          <p:nvPr/>
        </p:nvGraphicFramePr>
        <p:xfrm>
          <a:off x="5906636" y="1552542"/>
          <a:ext cx="3911495" cy="4658379"/>
        </p:xfrm>
        <a:graphic>
          <a:graphicData uri="http://schemas.openxmlformats.org/drawingml/2006/table">
            <a:tbl>
              <a:tblPr firstRow="1" bandRow="1">
                <a:tableStyleId>{5C22544A-7EE6-4342-B048-85BDC9FD1C3A}</a:tableStyleId>
              </a:tblPr>
              <a:tblGrid>
                <a:gridCol w="945066"/>
                <a:gridCol w="1968885"/>
                <a:gridCol w="997544"/>
              </a:tblGrid>
              <a:tr h="574405">
                <a:tc>
                  <a:txBody>
                    <a:bodyPr/>
                    <a:lstStyle/>
                    <a:p>
                      <a:r>
                        <a:rPr lang="en-IN" sz="1500" dirty="0" smtClean="0"/>
                        <a:t>Name</a:t>
                      </a:r>
                      <a:endParaRPr lang="en-IN" sz="1500" dirty="0"/>
                    </a:p>
                  </a:txBody>
                  <a:tcPr marL="100807" marR="100807" marT="43202" marB="43202"/>
                </a:tc>
                <a:tc>
                  <a:txBody>
                    <a:bodyPr/>
                    <a:lstStyle/>
                    <a:p>
                      <a:r>
                        <a:rPr lang="en-IN" sz="1500" dirty="0" smtClean="0"/>
                        <a:t>Airlines</a:t>
                      </a:r>
                      <a:endParaRPr lang="en-IN" sz="1500" dirty="0"/>
                    </a:p>
                  </a:txBody>
                  <a:tcPr marL="100807" marR="100807" marT="43202" marB="43202"/>
                </a:tc>
                <a:tc>
                  <a:txBody>
                    <a:bodyPr/>
                    <a:lstStyle/>
                    <a:p>
                      <a:r>
                        <a:rPr lang="en-IN" sz="1500" dirty="0" smtClean="0"/>
                        <a:t>% Share</a:t>
                      </a:r>
                      <a:endParaRPr lang="en-IN" sz="1500" dirty="0"/>
                    </a:p>
                  </a:txBody>
                  <a:tcPr marL="100807" marR="100807" marT="43202" marB="43202"/>
                </a:tc>
              </a:tr>
              <a:tr h="376293">
                <a:tc>
                  <a:txBody>
                    <a:bodyPr/>
                    <a:lstStyle/>
                    <a:p>
                      <a:r>
                        <a:rPr lang="en-IN" sz="1500" dirty="0" smtClean="0"/>
                        <a:t>UA</a:t>
                      </a:r>
                      <a:endParaRPr lang="en-IN" sz="1500" dirty="0"/>
                    </a:p>
                  </a:txBody>
                  <a:tcPr marL="100807" marR="100807" marT="43202" marB="43202"/>
                </a:tc>
                <a:tc>
                  <a:txBody>
                    <a:bodyPr/>
                    <a:lstStyle/>
                    <a:p>
                      <a:r>
                        <a:rPr lang="en-IN" sz="1500" dirty="0" smtClean="0"/>
                        <a:t>United Airline</a:t>
                      </a:r>
                      <a:endParaRPr lang="en-IN" sz="1500" dirty="0"/>
                    </a:p>
                  </a:txBody>
                  <a:tcPr marL="100807" marR="100807" marT="43202" marB="43202"/>
                </a:tc>
                <a:tc>
                  <a:txBody>
                    <a:bodyPr/>
                    <a:lstStyle/>
                    <a:p>
                      <a:r>
                        <a:rPr lang="en-IN" sz="1500" dirty="0" smtClean="0"/>
                        <a:t>17.42</a:t>
                      </a:r>
                      <a:endParaRPr lang="en-IN" sz="1500" dirty="0"/>
                    </a:p>
                  </a:txBody>
                  <a:tcPr marL="100807" marR="100807" marT="43202" marB="43202"/>
                </a:tc>
              </a:tr>
              <a:tr h="334636">
                <a:tc>
                  <a:txBody>
                    <a:bodyPr/>
                    <a:lstStyle/>
                    <a:p>
                      <a:r>
                        <a:rPr lang="en-IN" sz="1500" dirty="0" smtClean="0"/>
                        <a:t>B6</a:t>
                      </a:r>
                      <a:endParaRPr lang="en-IN" sz="1500" dirty="0"/>
                    </a:p>
                  </a:txBody>
                  <a:tcPr marL="100807" marR="100807" marT="43202" marB="43202"/>
                </a:tc>
                <a:tc>
                  <a:txBody>
                    <a:bodyPr/>
                    <a:lstStyle/>
                    <a:p>
                      <a:r>
                        <a:rPr lang="en-IN" sz="1500" dirty="0" smtClean="0"/>
                        <a:t>Jet Blue</a:t>
                      </a:r>
                      <a:endParaRPr lang="en-IN" sz="1500" dirty="0"/>
                    </a:p>
                  </a:txBody>
                  <a:tcPr marL="100807" marR="100807" marT="43202" marB="43202"/>
                </a:tc>
                <a:tc>
                  <a:txBody>
                    <a:bodyPr/>
                    <a:lstStyle/>
                    <a:p>
                      <a:r>
                        <a:rPr lang="en-IN" sz="1500" dirty="0" smtClean="0"/>
                        <a:t>16.22</a:t>
                      </a:r>
                      <a:r>
                        <a:rPr lang="en-IN" sz="1500" baseline="0" dirty="0" smtClean="0"/>
                        <a:t> </a:t>
                      </a:r>
                      <a:endParaRPr lang="en-IN" sz="1500" dirty="0"/>
                    </a:p>
                  </a:txBody>
                  <a:tcPr marL="100807" marR="100807" marT="43202" marB="43202"/>
                </a:tc>
              </a:tr>
              <a:tr h="366324">
                <a:tc>
                  <a:txBody>
                    <a:bodyPr/>
                    <a:lstStyle/>
                    <a:p>
                      <a:r>
                        <a:rPr lang="en-IN" sz="1500" dirty="0" smtClean="0"/>
                        <a:t>EV</a:t>
                      </a:r>
                      <a:endParaRPr lang="en-IN" sz="1500" dirty="0"/>
                    </a:p>
                  </a:txBody>
                  <a:tcPr marL="100807" marR="100807" marT="43202" marB="43202"/>
                </a:tc>
                <a:tc>
                  <a:txBody>
                    <a:bodyPr/>
                    <a:lstStyle/>
                    <a:p>
                      <a:r>
                        <a:rPr lang="en-IN" sz="1500" dirty="0" smtClean="0"/>
                        <a:t>Express</a:t>
                      </a:r>
                      <a:r>
                        <a:rPr lang="en-IN" sz="1500" baseline="0" dirty="0" smtClean="0"/>
                        <a:t> Jet</a:t>
                      </a:r>
                      <a:endParaRPr lang="en-IN" sz="1500" dirty="0"/>
                    </a:p>
                  </a:txBody>
                  <a:tcPr marL="100807" marR="100807" marT="43202" marB="43202"/>
                </a:tc>
                <a:tc>
                  <a:txBody>
                    <a:bodyPr/>
                    <a:lstStyle/>
                    <a:p>
                      <a:r>
                        <a:rPr lang="en-IN" sz="1500" dirty="0" smtClean="0"/>
                        <a:t>16.09</a:t>
                      </a:r>
                      <a:endParaRPr lang="en-IN" sz="1500" dirty="0"/>
                    </a:p>
                  </a:txBody>
                  <a:tcPr marL="100807" marR="100807" marT="43202" marB="43202"/>
                </a:tc>
              </a:tr>
              <a:tr h="334636">
                <a:tc>
                  <a:txBody>
                    <a:bodyPr/>
                    <a:lstStyle/>
                    <a:p>
                      <a:r>
                        <a:rPr lang="en-IN" sz="1500" dirty="0" smtClean="0"/>
                        <a:t>DL</a:t>
                      </a:r>
                      <a:endParaRPr lang="en-IN" sz="1500" dirty="0"/>
                    </a:p>
                  </a:txBody>
                  <a:tcPr marL="100807" marR="100807" marT="43202" marB="43202"/>
                </a:tc>
                <a:tc>
                  <a:txBody>
                    <a:bodyPr/>
                    <a:lstStyle/>
                    <a:p>
                      <a:r>
                        <a:rPr lang="en-IN" sz="1500" dirty="0" smtClean="0"/>
                        <a:t>Delta Airlines</a:t>
                      </a:r>
                      <a:endParaRPr lang="en-IN" sz="1500" dirty="0"/>
                    </a:p>
                  </a:txBody>
                  <a:tcPr marL="100807" marR="100807" marT="43202" marB="43202"/>
                </a:tc>
                <a:tc>
                  <a:txBody>
                    <a:bodyPr/>
                    <a:lstStyle/>
                    <a:p>
                      <a:r>
                        <a:rPr lang="en-IN" sz="1500" dirty="0" smtClean="0"/>
                        <a:t>14.29</a:t>
                      </a:r>
                      <a:endParaRPr lang="en-IN" sz="1500" dirty="0"/>
                    </a:p>
                  </a:txBody>
                  <a:tcPr marL="100807" marR="100807" marT="43202" marB="43202"/>
                </a:tc>
              </a:tr>
              <a:tr h="585610">
                <a:tc>
                  <a:txBody>
                    <a:bodyPr/>
                    <a:lstStyle/>
                    <a:p>
                      <a:r>
                        <a:rPr lang="en-IN" sz="1500" dirty="0" smtClean="0"/>
                        <a:t>AA</a:t>
                      </a:r>
                      <a:endParaRPr lang="en-IN" sz="1500" dirty="0"/>
                    </a:p>
                  </a:txBody>
                  <a:tcPr marL="100807" marR="100807" marT="43202" marB="43202"/>
                </a:tc>
                <a:tc>
                  <a:txBody>
                    <a:bodyPr/>
                    <a:lstStyle/>
                    <a:p>
                      <a:r>
                        <a:rPr lang="en-IN" sz="1500" dirty="0" smtClean="0"/>
                        <a:t>American Airlines</a:t>
                      </a:r>
                      <a:endParaRPr lang="en-IN" sz="1500" dirty="0"/>
                    </a:p>
                  </a:txBody>
                  <a:tcPr marL="100807" marR="100807" marT="43202" marB="43202"/>
                </a:tc>
                <a:tc>
                  <a:txBody>
                    <a:bodyPr/>
                    <a:lstStyle/>
                    <a:p>
                      <a:r>
                        <a:rPr lang="en-IN" sz="1500" dirty="0" smtClean="0"/>
                        <a:t>9.72</a:t>
                      </a:r>
                      <a:endParaRPr lang="en-IN" sz="1500" dirty="0"/>
                    </a:p>
                  </a:txBody>
                  <a:tcPr marL="100807" marR="100807" marT="43202" marB="43202"/>
                </a:tc>
              </a:tr>
              <a:tr h="334636">
                <a:tc>
                  <a:txBody>
                    <a:bodyPr/>
                    <a:lstStyle/>
                    <a:p>
                      <a:r>
                        <a:rPr lang="en-IN" sz="1500" dirty="0" smtClean="0"/>
                        <a:t>MQ</a:t>
                      </a:r>
                      <a:endParaRPr lang="en-IN" sz="1500" dirty="0"/>
                    </a:p>
                  </a:txBody>
                  <a:tcPr marL="100807" marR="100807" marT="43202" marB="43202"/>
                </a:tc>
                <a:tc>
                  <a:txBody>
                    <a:bodyPr/>
                    <a:lstStyle/>
                    <a:p>
                      <a:r>
                        <a:rPr lang="en-IN" sz="1500" dirty="0" smtClean="0"/>
                        <a:t>Envoy Air</a:t>
                      </a:r>
                      <a:endParaRPr lang="en-IN" sz="1500" dirty="0"/>
                    </a:p>
                  </a:txBody>
                  <a:tcPr marL="100807" marR="100807" marT="43202" marB="43202"/>
                </a:tc>
                <a:tc>
                  <a:txBody>
                    <a:bodyPr/>
                    <a:lstStyle/>
                    <a:p>
                      <a:r>
                        <a:rPr lang="en-IN" sz="1500" dirty="0" smtClean="0"/>
                        <a:t>7.54</a:t>
                      </a:r>
                      <a:endParaRPr lang="en-IN" sz="1500" dirty="0"/>
                    </a:p>
                  </a:txBody>
                  <a:tcPr marL="100807" marR="100807" marT="43202" marB="43202"/>
                </a:tc>
              </a:tr>
              <a:tr h="361343">
                <a:tc>
                  <a:txBody>
                    <a:bodyPr/>
                    <a:lstStyle/>
                    <a:p>
                      <a:r>
                        <a:rPr lang="en-IN" sz="1500" dirty="0" smtClean="0"/>
                        <a:t>US</a:t>
                      </a:r>
                      <a:endParaRPr lang="en-IN" sz="1500" dirty="0"/>
                    </a:p>
                  </a:txBody>
                  <a:tcPr marL="100807" marR="100807" marT="43202" marB="43202"/>
                </a:tc>
                <a:tc>
                  <a:txBody>
                    <a:bodyPr/>
                    <a:lstStyle/>
                    <a:p>
                      <a:r>
                        <a:rPr lang="en-IN" sz="1500" dirty="0" smtClean="0"/>
                        <a:t>US</a:t>
                      </a:r>
                      <a:r>
                        <a:rPr lang="en-IN" sz="1500" baseline="0" dirty="0" smtClean="0"/>
                        <a:t> Airways</a:t>
                      </a:r>
                      <a:endParaRPr lang="en-IN" sz="1500" dirty="0"/>
                    </a:p>
                  </a:txBody>
                  <a:tcPr marL="100807" marR="100807" marT="43202" marB="43202"/>
                </a:tc>
                <a:tc>
                  <a:txBody>
                    <a:bodyPr/>
                    <a:lstStyle/>
                    <a:p>
                      <a:r>
                        <a:rPr lang="en-IN" sz="1500" dirty="0" smtClean="0"/>
                        <a:t>6.10</a:t>
                      </a:r>
                      <a:endParaRPr lang="en-IN" sz="1500" dirty="0"/>
                    </a:p>
                  </a:txBody>
                  <a:tcPr marL="100807" marR="100807" marT="43202" marB="43202"/>
                </a:tc>
              </a:tr>
              <a:tr h="333269">
                <a:tc>
                  <a:txBody>
                    <a:bodyPr/>
                    <a:lstStyle/>
                    <a:p>
                      <a:r>
                        <a:rPr lang="en-IN" sz="1500" dirty="0" smtClean="0"/>
                        <a:t>9E</a:t>
                      </a:r>
                      <a:endParaRPr lang="en-IN" sz="1500" dirty="0"/>
                    </a:p>
                  </a:txBody>
                  <a:tcPr marL="100807" marR="100807" marT="43202" marB="43202"/>
                </a:tc>
                <a:tc>
                  <a:txBody>
                    <a:bodyPr/>
                    <a:lstStyle/>
                    <a:p>
                      <a:r>
                        <a:rPr lang="en-IN" sz="1500" dirty="0" err="1" smtClean="0"/>
                        <a:t>Endeavor</a:t>
                      </a:r>
                      <a:r>
                        <a:rPr lang="en-IN" sz="1500" baseline="0" dirty="0" smtClean="0"/>
                        <a:t> Air</a:t>
                      </a:r>
                      <a:endParaRPr lang="en-IN" sz="1500" dirty="0"/>
                    </a:p>
                  </a:txBody>
                  <a:tcPr marL="100807" marR="100807" marT="43202" marB="43202"/>
                </a:tc>
                <a:tc>
                  <a:txBody>
                    <a:bodyPr/>
                    <a:lstStyle/>
                    <a:p>
                      <a:r>
                        <a:rPr lang="en-IN" sz="1500" dirty="0" smtClean="0"/>
                        <a:t>5.48</a:t>
                      </a:r>
                      <a:endParaRPr lang="en-IN" sz="1500" dirty="0"/>
                    </a:p>
                  </a:txBody>
                  <a:tcPr marL="100807" marR="100807" marT="43202" marB="43202"/>
                </a:tc>
              </a:tr>
              <a:tr h="574405">
                <a:tc>
                  <a:txBody>
                    <a:bodyPr/>
                    <a:lstStyle/>
                    <a:p>
                      <a:r>
                        <a:rPr lang="en-IN" sz="1500" dirty="0" smtClean="0"/>
                        <a:t>WN</a:t>
                      </a:r>
                      <a:endParaRPr lang="en-IN" sz="1500" dirty="0"/>
                    </a:p>
                  </a:txBody>
                  <a:tcPr marL="100807" marR="100807" marT="43202" marB="43202"/>
                </a:tc>
                <a:tc>
                  <a:txBody>
                    <a:bodyPr/>
                    <a:lstStyle/>
                    <a:p>
                      <a:r>
                        <a:rPr lang="en-IN" sz="1500" dirty="0" smtClean="0"/>
                        <a:t>Southwest Airlines</a:t>
                      </a:r>
                      <a:endParaRPr lang="en-IN" sz="1500" dirty="0"/>
                    </a:p>
                  </a:txBody>
                  <a:tcPr marL="100807" marR="100807" marT="43202" marB="43202"/>
                </a:tc>
                <a:tc>
                  <a:txBody>
                    <a:bodyPr/>
                    <a:lstStyle/>
                    <a:p>
                      <a:r>
                        <a:rPr lang="en-IN" sz="1500" dirty="0" smtClean="0"/>
                        <a:t>3.64</a:t>
                      </a:r>
                      <a:endParaRPr lang="en-IN" sz="1500" dirty="0"/>
                    </a:p>
                  </a:txBody>
                  <a:tcPr marL="100807" marR="100807" marT="43202" marB="43202"/>
                </a:tc>
              </a:tr>
              <a:tr h="482822">
                <a:tc>
                  <a:txBody>
                    <a:bodyPr/>
                    <a:lstStyle/>
                    <a:p>
                      <a:r>
                        <a:rPr lang="en-IN" sz="1500" dirty="0" smtClean="0"/>
                        <a:t>Other</a:t>
                      </a:r>
                      <a:endParaRPr lang="en-IN" sz="1500" dirty="0"/>
                    </a:p>
                  </a:txBody>
                  <a:tcPr marL="100807" marR="100807" marT="43202" marB="43202"/>
                </a:tc>
                <a:tc>
                  <a:txBody>
                    <a:bodyPr/>
                    <a:lstStyle/>
                    <a:p>
                      <a:r>
                        <a:rPr lang="en-IN" sz="1500" dirty="0" smtClean="0"/>
                        <a:t>Other Airlines</a:t>
                      </a:r>
                      <a:endParaRPr lang="en-IN" sz="1500" dirty="0"/>
                    </a:p>
                  </a:txBody>
                  <a:tcPr marL="100807" marR="100807" marT="43202" marB="43202"/>
                </a:tc>
                <a:tc>
                  <a:txBody>
                    <a:bodyPr/>
                    <a:lstStyle/>
                    <a:p>
                      <a:r>
                        <a:rPr lang="en-IN" sz="1500" dirty="0" smtClean="0"/>
                        <a:t>3.5</a:t>
                      </a:r>
                      <a:endParaRPr lang="en-IN" sz="1500" dirty="0"/>
                    </a:p>
                  </a:txBody>
                  <a:tcPr marL="100807" marR="100807" marT="43202" marB="43202"/>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5118</TotalTime>
  <Words>1551</Words>
  <Application>Microsoft Office PowerPoint</Application>
  <PresentationFormat>Custom</PresentationFormat>
  <Paragraphs>261</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Flow</vt:lpstr>
      <vt:lpstr>Analysis of flights from Newyork </vt:lpstr>
      <vt:lpstr>Discussion points </vt:lpstr>
      <vt:lpstr>Projects Introduction </vt:lpstr>
      <vt:lpstr>Description of Datasets</vt:lpstr>
      <vt:lpstr>Description of Datasets</vt:lpstr>
      <vt:lpstr>Handling Missing Data and required package </vt:lpstr>
      <vt:lpstr>Problem statement and business questions</vt:lpstr>
      <vt:lpstr>Count of Airlines flew from Newyork in year 2013</vt:lpstr>
      <vt:lpstr>Share of each airlines from Newyork</vt:lpstr>
      <vt:lpstr>Count of flights operation from 3 Airports of Newyork and % share of each airports</vt:lpstr>
      <vt:lpstr>Distribution of departure time from 3 airports of Newyork</vt:lpstr>
      <vt:lpstr>Destination information from all airports of Newwork</vt:lpstr>
      <vt:lpstr>    Count of flights headed towards top 10 destination from Newyork Airports</vt:lpstr>
      <vt:lpstr>Flights distribution from 3 airports of Newyork to top 10 destination </vt:lpstr>
      <vt:lpstr>Monthly departure and arrival delay by different carrier</vt:lpstr>
      <vt:lpstr> Average departure and arrival delay by different carrier</vt:lpstr>
      <vt:lpstr>Average arrival delay and delay distribution by diffierent carrier</vt:lpstr>
      <vt:lpstr>Relation among scheduled arrival , scheduled departure , departure delay and arrival delay</vt:lpstr>
      <vt:lpstr>Average arrival and departure delay from 3 diffierent origin</vt:lpstr>
      <vt:lpstr>Average departure delay by carrier from 3 diffierent origin  </vt:lpstr>
      <vt:lpstr>Average monthly delay of carrier and number of minute delayed in Months</vt:lpstr>
      <vt:lpstr>Ontime departure flights</vt:lpstr>
      <vt:lpstr>Ontime arrival flights</vt:lpstr>
      <vt:lpstr>Top 5 destination where flights arrive earlier</vt:lpstr>
      <vt:lpstr>Top 5 fastest flight from Newyork</vt:lpstr>
      <vt:lpstr>Information of Peak Season and lean seasonin USA</vt:lpstr>
      <vt:lpstr>Actionable insight</vt:lpstr>
      <vt:lpstr>Conclusion</vt:lpstr>
      <vt:lpstr>End of Slides</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ITQLAP</dc:creator>
  <cp:lastModifiedBy>ITQLAP</cp:lastModifiedBy>
  <cp:revision>171</cp:revision>
  <dcterms:created xsi:type="dcterms:W3CDTF">2021-08-20T19:16:03Z</dcterms:created>
  <dcterms:modified xsi:type="dcterms:W3CDTF">2021-08-24T18:05:55Z</dcterms:modified>
</cp:coreProperties>
</file>